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286" r:id="rId4"/>
    <p:sldId id="289" r:id="rId5"/>
    <p:sldId id="292" r:id="rId6"/>
    <p:sldId id="295" r:id="rId7"/>
    <p:sldId id="298" r:id="rId8"/>
    <p:sldId id="301" r:id="rId9"/>
    <p:sldId id="304" r:id="rId10"/>
    <p:sldId id="307" r:id="rId11"/>
    <p:sldId id="310" r:id="rId12"/>
    <p:sldId id="313" r:id="rId13"/>
    <p:sldId id="316" r:id="rId14"/>
    <p:sldId id="319" r:id="rId15"/>
    <p:sldId id="322" r:id="rId16"/>
    <p:sldId id="325" r:id="rId17"/>
    <p:sldId id="328" r:id="rId18"/>
    <p:sldId id="331" r:id="rId19"/>
    <p:sldId id="334" r:id="rId20"/>
    <p:sldId id="337" r:id="rId21"/>
    <p:sldId id="340" r:id="rId22"/>
    <p:sldId id="343" r:id="rId23"/>
    <p:sldId id="346" r:id="rId24"/>
    <p:sldId id="349" r:id="rId25"/>
    <p:sldId id="352" r:id="rId26"/>
    <p:sldId id="355" r:id="rId27"/>
    <p:sldId id="358" r:id="rId28"/>
    <p:sldId id="361" r:id="rId29"/>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22"/>
        <p:guide pos="382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tags" Target="tags/tag29.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1_空白">
    <p:spTree>
      <p:nvGrpSpPr>
        <p:cNvPr id="1" name=""/>
        <p:cNvGrpSpPr/>
        <p:nvPr/>
      </p:nvGrpSpPr>
      <p:grpSpPr>
        <a:xfrm>
          <a:off x="0" y="0"/>
          <a: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t/>
            </a:fld>
            <a:endParaRPr lang="zh-CN" altLang="en-US"/>
          </a:p>
        </p:txBody>
      </p:sp>
      <p:sp>
        <p:nvSpPr>
          <p:cNvPr id="16" name="MH_Others_1"/>
          <p:cNvSpPr/>
          <p:nvPr userDrawn="1">
            <p:custDataLst>
              <p:tags r:id="rId1"/>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7200" b="1">
                <a:solidFill>
                  <a:srgbClr val="FFFFFF"/>
                </a:solidFill>
                <a:latin typeface="微软雅黑" panose="020b0503020204020204" pitchFamily="34" charset="-122"/>
                <a:ea typeface="微软雅黑" panose="020b0503020204020204" pitchFamily="34" charset="-122"/>
              </a:rPr>
              <a:t>目 录</a:t>
            </a:r>
          </a:p>
        </p:txBody>
      </p:sp>
      <p:sp>
        <p:nvSpPr>
          <p:cNvPr id="17" name="MH_Others_2"/>
          <p:cNvSpPr/>
          <p:nvPr userDrawn="1">
            <p:custDataLst>
              <p:tags r:id="rId2"/>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5"/>
          <p:cNvSpPr>
            <a:spLocks noEditPoints="1"/>
          </p:cNvSpPr>
          <p:nvPr userDrawn="1"/>
        </p:nvSpPr>
        <p:spPr bwMode="auto">
          <a:xfrm rot="169628">
            <a:off x="683097" y="331809"/>
            <a:ext cx="1198767" cy="1216307"/>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Century Gothic" panose="020b0502020202020204" pitchFamily="34" charset="0"/>
              <a:ea typeface="幼圆" panose="02010509060101010101"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p>
              <a:endParaRPr lang="en-US"/>
            </a:p>
          </p:txBody>
        </p:sp>
        <p:sp>
          <p:nvSpPr>
            <p:cNvPr id="14"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10;文本">
    <p:spTree>
      <p:nvGrpSpPr>
        <p:cNvPr id="1" name=""/>
        <p:cNvGrpSpPr/>
        <p:nvPr/>
      </p:nvGrpSpPr>
      <p:grpSpPr>
        <a:xfrm>
          <a:off x="0" y="0"/>
          <a:ext cx="0" cy="0"/>
        </a:xfrm>
      </p:grpSpPr>
      <p:sp>
        <p:nvSpPr>
          <p:cNvPr id="5" name="页脚占位符 4"/>
          <p:cNvSpPr>
            <a:spLocks noGrp="1"/>
          </p:cNvSpPr>
          <p:nvPr>
            <p:ph type="ftr" sz="quarter" idx="11"/>
          </p:nvPr>
        </p:nvSpPr>
        <p:spPr/>
        <p:txBody>
          <a:bodyPr/>
          <a:lstStyle/>
          <a:p>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7" name="矩形 6"/>
          <p:cNvSpPr/>
          <p:nvPr userDrawn="1"/>
        </p:nvSpPr>
        <p:spPr>
          <a:xfrm>
            <a:off x="0" y="-11430"/>
            <a:ext cx="12192000" cy="6858000"/>
          </a:xfrm>
          <a:prstGeom prst="rect">
            <a:avLst/>
          </a:prstGeom>
          <a:solidFill>
            <a:schemeClr val="tx2">
              <a:lumMod val="60000"/>
              <a:lumOff val="4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t/>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no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tags" Target="../tags/tag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tags" Target="../tags/tag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tags" Target="../tags/tag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tags" Target="../tags/tag1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tags" Target="../tags/tag1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tags" Target="../tags/tag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8.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842010" y="727710"/>
            <a:ext cx="10264140" cy="4523105"/>
          </a:xfrm>
          <a:prstGeom prst="rect">
            <a:avLst/>
          </a:prstGeom>
          <a:noFill/>
          <a:ln w="9525">
            <a:noFill/>
          </a:ln>
        </p:spPr>
        <p:txBody>
          <a:bodyPr wrap="square" anchor="t">
            <a:spAutoFit/>
          </a:bodyPr>
          <a:lstStyle>
            <a:defPPr>
              <a:defRPr lang="zh-CN"/>
            </a:defPPr>
          </a:lstStyle>
          <a:p>
            <a:pPr algn="ctr"/>
            <a:endParaRPr lang="zh-CN" altLang="en-US" sz="6000" b="0" noProof="1">
              <a:effectLst>
                <a:outerShdw blurRad="38100" dist="38100" dir="2700000">
                  <a:srgbClr val="C0C0C0"/>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r>
              <a:rPr lang="zh-CN" altLang="en-US" sz="6000" b="0" noProof="1">
                <a:effectLst>
                  <a:outerShdw blurRad="38100" dist="38100" dir="2700000">
                    <a:srgbClr val="C0C0C0"/>
                  </a:outerShdw>
                </a:effectLst>
                <a:latin typeface="黑体" panose="02010609060101010101" pitchFamily="49" charset="-122"/>
                <a:ea typeface="黑体" panose="02010609060101010101" pitchFamily="49" charset="-122"/>
                <a:cs typeface="+mn-cs"/>
                <a:sym typeface="宋体" panose="02010600030101010101" pitchFamily="2" charset="-122"/>
              </a:rPr>
              <a:t>  第一部分</a:t>
            </a:r>
            <a:r>
              <a:rPr lang="en-US" altLang="zh-CN" sz="6000" b="0" noProof="1">
                <a:effectLst>
                  <a:outerShdw blurRad="38100" dist="38100" dir="2700000">
                    <a:srgbClr val="C0C0C0"/>
                  </a:outerShdw>
                </a:effectLst>
                <a:latin typeface="黑体" panose="02010609060101010101" pitchFamily="49" charset="-122"/>
                <a:ea typeface="黑体" panose="02010609060101010101" pitchFamily="49" charset="-122"/>
                <a:cs typeface="+mn-cs"/>
                <a:sym typeface="宋体" panose="02010600030101010101" pitchFamily="2" charset="-122"/>
              </a:rPr>
              <a:t> </a:t>
            </a:r>
            <a:r>
              <a:rPr lang="zh-CN" altLang="en-US" sz="6000" b="0" noProof="1">
                <a:effectLst>
                  <a:outerShdw blurRad="38100" dist="38100" dir="2700000">
                    <a:srgbClr val="C0C0C0"/>
                  </a:outerShdw>
                </a:effectLst>
                <a:latin typeface="黑体" panose="02010609060101010101" pitchFamily="49" charset="-122"/>
                <a:ea typeface="黑体" panose="02010609060101010101" pitchFamily="49" charset="-122"/>
                <a:cs typeface="+mn-cs"/>
                <a:sym typeface="宋体" panose="02010600030101010101" pitchFamily="2" charset="-122"/>
              </a:rPr>
              <a:t>夯实基础过教材，名师讲解提能力</a:t>
            </a:r>
          </a:p>
          <a:p>
            <a:pPr algn="ctr"/>
            <a:endParaRPr sz="54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r>
              <a:rPr sz="5400">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sym typeface="+mn-ea"/>
              </a:rPr>
              <a:t>专题十三 社会主义民主与法治   </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 name="矩形 17"/>
          <p:cNvSpPr/>
          <p:nvPr/>
        </p:nvSpPr>
        <p:spPr>
          <a:xfrm>
            <a:off x="2924810" y="1990725"/>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考点解读</a:t>
            </a:r>
          </a:p>
        </p:txBody>
      </p:sp>
      <p:sp>
        <p:nvSpPr>
          <p:cNvPr id="20" name="矩形 19"/>
          <p:cNvSpPr/>
          <p:nvPr/>
        </p:nvSpPr>
        <p:spPr>
          <a:xfrm>
            <a:off x="2924810" y="2964180"/>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基础闯关</a:t>
            </a:r>
          </a:p>
        </p:txBody>
      </p:sp>
      <p:sp>
        <p:nvSpPr>
          <p:cNvPr id="22" name="矩形 21"/>
          <p:cNvSpPr/>
          <p:nvPr/>
        </p:nvSpPr>
        <p:spPr>
          <a:xfrm>
            <a:off x="2924810" y="3937635"/>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名师讲解</a:t>
            </a:r>
          </a:p>
        </p:txBody>
      </p:sp>
      <p:sp>
        <p:nvSpPr>
          <p:cNvPr id="24" name="矩形 23"/>
          <p:cNvSpPr/>
          <p:nvPr/>
        </p:nvSpPr>
        <p:spPr>
          <a:xfrm>
            <a:off x="2924810" y="4911090"/>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提分强化练</a:t>
            </a:r>
          </a:p>
        </p:txBody>
      </p:sp>
      <p:sp>
        <p:nvSpPr>
          <p:cNvPr id="8" name="矩形 7"/>
          <p:cNvSpPr/>
          <p:nvPr userDrawn="1"/>
        </p:nvSpPr>
        <p:spPr>
          <a:xfrm>
            <a:off x="2028190" y="1990725"/>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01</a:t>
            </a:r>
            <a:endParaRPr lang="zh-CN" altLang="en-US" sz="3200" b="1">
              <a:solidFill>
                <a:srgbClr val="FFFFFF"/>
              </a:solidFill>
            </a:endParaRPr>
          </a:p>
        </p:txBody>
      </p:sp>
      <p:sp>
        <p:nvSpPr>
          <p:cNvPr id="19" name="矩形 18"/>
          <p:cNvSpPr/>
          <p:nvPr userDrawn="1"/>
        </p:nvSpPr>
        <p:spPr>
          <a:xfrm>
            <a:off x="2028190" y="2926080"/>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02</a:t>
            </a:r>
            <a:endParaRPr lang="zh-CN" altLang="en-US" sz="3200" b="1">
              <a:solidFill>
                <a:srgbClr val="FFFFFF"/>
              </a:solidFill>
            </a:endParaRPr>
          </a:p>
        </p:txBody>
      </p:sp>
      <p:sp>
        <p:nvSpPr>
          <p:cNvPr id="7" name="矩形 6"/>
          <p:cNvSpPr/>
          <p:nvPr userDrawn="1"/>
        </p:nvSpPr>
        <p:spPr>
          <a:xfrm>
            <a:off x="2028190" y="3937635"/>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03</a:t>
            </a:r>
            <a:endParaRPr lang="zh-CN" altLang="en-US" sz="3200" b="1">
              <a:solidFill>
                <a:srgbClr val="FFFFFF"/>
              </a:solidFill>
            </a:endParaRPr>
          </a:p>
        </p:txBody>
      </p:sp>
      <p:sp>
        <p:nvSpPr>
          <p:cNvPr id="21" name="矩形 20"/>
          <p:cNvSpPr/>
          <p:nvPr userDrawn="1"/>
        </p:nvSpPr>
        <p:spPr>
          <a:xfrm>
            <a:off x="2028190" y="4931410"/>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04</a:t>
            </a:r>
            <a:endParaRPr lang="zh-CN" altLang="en-US" sz="3200" b="1">
              <a:solidFill>
                <a:srgbClr val="FFFFFF"/>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a:xfrm>
            <a:off x="942975" y="1091073"/>
            <a:ext cx="10515600" cy="1823577"/>
          </a:xfrm>
        </p:spPr>
        <p:txBody>
          <a:bodyPr/>
          <a:lstStyle/>
          <a:p>
            <a:r>
              <a:rPr lang="en-US" altLang="zh-CN"/>
              <a:t>01</a:t>
            </a:r>
          </a:p>
        </p:txBody>
      </p:sp>
      <p:sp>
        <p:nvSpPr>
          <p:cNvPr id="3" name="标题 2"/>
          <p:cNvSpPr>
            <a:spLocks noGrp="1"/>
          </p:cNvSpPr>
          <p:nvPr>
            <p:ph type="title"/>
          </p:nvPr>
        </p:nvSpPr>
        <p:spPr>
          <a:xfrm>
            <a:off x="838200" y="3715080"/>
            <a:ext cx="10515600" cy="1391570"/>
          </a:xfrm>
        </p:spPr>
        <p:txBody>
          <a:bodyPr/>
          <a:lstStyle/>
          <a:p>
            <a:r>
              <a:rPr lang="zh-CN" altLang="en-US" sz="4800"/>
              <a:t>考点解读</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108" y="392964"/>
            <a:ext cx="1808480" cy="583565"/>
          </a:xfrm>
          <a:prstGeom prst="rect">
            <a:avLst/>
          </a:prstGeom>
        </p:spPr>
        <p:txBody>
          <a:bodyPr wrap="none">
            <a:spAutoFit/>
          </a:bodyPr>
          <a:lstStyle>
            <a:defPPr>
              <a:defRPr lang="zh-CN"/>
            </a:defPPr>
          </a:lstStyle>
          <a:p>
            <a:pPr eaLnBrk="0"/>
            <a:r>
              <a:rPr lang="zh-CN" altLang="zh-CN" sz="3200" b="1" u="sng">
                <a:solidFill>
                  <a:srgbClr val="00B0F0"/>
                </a:solidFill>
              </a:rPr>
              <a:t>考点解读</a:t>
            </a:r>
            <a:endParaRPr lang="zh-CN" altLang="zh-CN" sz="4000" b="1" u="sng">
              <a:solidFill>
                <a:srgbClr val="00B0F0"/>
              </a:solidFill>
            </a:endParaRPr>
          </a:p>
        </p:txBody>
      </p:sp>
      <p:pic>
        <p:nvPicPr>
          <p:cNvPr id="2" name="图片 1"/>
          <p:cNvPicPr>
            <a:picLocks noChangeAspect="1"/>
          </p:cNvPicPr>
          <p:nvPr/>
        </p:nvPicPr>
        <p:blipFill>
          <a:blip r:embed="rId2"/>
          <a:stretch>
            <a:fillRect/>
          </a:stretch>
        </p:blipFill>
        <p:spPr>
          <a:xfrm>
            <a:off x="1520825" y="976630"/>
            <a:ext cx="9782810" cy="541274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108" y="392964"/>
            <a:ext cx="1808480" cy="583565"/>
          </a:xfrm>
          <a:prstGeom prst="rect">
            <a:avLst/>
          </a:prstGeom>
        </p:spPr>
        <p:txBody>
          <a:bodyPr wrap="none">
            <a:spAutoFit/>
          </a:bodyPr>
          <a:lstStyle>
            <a:defPPr>
              <a:defRPr lang="zh-CN"/>
            </a:defPPr>
          </a:lstStyle>
          <a:p>
            <a:pPr eaLnBrk="0"/>
            <a:r>
              <a:rPr lang="zh-CN" altLang="zh-CN" sz="3200" b="1" u="sng">
                <a:solidFill>
                  <a:srgbClr val="00B0F0"/>
                </a:solidFill>
              </a:rPr>
              <a:t>考点解读</a:t>
            </a:r>
            <a:endParaRPr lang="zh-CN" altLang="zh-CN" sz="4000" b="1" u="sng">
              <a:solidFill>
                <a:srgbClr val="00B0F0"/>
              </a:solidFill>
            </a:endParaRPr>
          </a:p>
        </p:txBody>
      </p:sp>
      <p:pic>
        <p:nvPicPr>
          <p:cNvPr id="2" name="图片 1"/>
          <p:cNvPicPr>
            <a:picLocks noChangeAspect="1"/>
          </p:cNvPicPr>
          <p:nvPr/>
        </p:nvPicPr>
        <p:blipFill>
          <a:blip r:embed="rId2"/>
          <a:stretch>
            <a:fillRect/>
          </a:stretch>
        </p:blipFill>
        <p:spPr>
          <a:xfrm>
            <a:off x="702310" y="1132205"/>
            <a:ext cx="10730865" cy="435737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108" y="392964"/>
            <a:ext cx="1808480" cy="583565"/>
          </a:xfrm>
          <a:prstGeom prst="rect">
            <a:avLst/>
          </a:prstGeom>
        </p:spPr>
        <p:txBody>
          <a:bodyPr wrap="none">
            <a:spAutoFit/>
          </a:bodyPr>
          <a:lstStyle>
            <a:defPPr>
              <a:defRPr lang="zh-CN"/>
            </a:defPPr>
          </a:lstStyle>
          <a:p>
            <a:pPr eaLnBrk="0"/>
            <a:r>
              <a:rPr lang="zh-CN" altLang="zh-CN" sz="3200" b="1" u="sng">
                <a:solidFill>
                  <a:srgbClr val="00B0F0"/>
                </a:solidFill>
              </a:rPr>
              <a:t>考点解读</a:t>
            </a:r>
            <a:endParaRPr lang="zh-CN" altLang="zh-CN" sz="4000" b="1" u="sng">
              <a:solidFill>
                <a:srgbClr val="00B0F0"/>
              </a:solidFill>
            </a:endParaRPr>
          </a:p>
        </p:txBody>
      </p:sp>
      <p:pic>
        <p:nvPicPr>
          <p:cNvPr id="2" name="图片 1"/>
          <p:cNvPicPr>
            <a:picLocks noChangeAspect="1"/>
          </p:cNvPicPr>
          <p:nvPr/>
        </p:nvPicPr>
        <p:blipFill>
          <a:blip r:embed="rId2"/>
          <a:stretch>
            <a:fillRect/>
          </a:stretch>
        </p:blipFill>
        <p:spPr>
          <a:xfrm>
            <a:off x="742950" y="1058545"/>
            <a:ext cx="10807065" cy="537400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108" y="392964"/>
            <a:ext cx="1808480" cy="583565"/>
          </a:xfrm>
          <a:prstGeom prst="rect">
            <a:avLst/>
          </a:prstGeom>
        </p:spPr>
        <p:txBody>
          <a:bodyPr wrap="none">
            <a:spAutoFit/>
          </a:bodyPr>
          <a:lstStyle>
            <a:defPPr>
              <a:defRPr lang="zh-CN"/>
            </a:defPPr>
          </a:lstStyle>
          <a:p>
            <a:pPr eaLnBrk="0"/>
            <a:r>
              <a:rPr lang="zh-CN" altLang="zh-CN" sz="3200" b="1" u="sng">
                <a:solidFill>
                  <a:srgbClr val="00B0F0"/>
                </a:solidFill>
              </a:rPr>
              <a:t>考点解读</a:t>
            </a:r>
            <a:endParaRPr lang="zh-CN" altLang="zh-CN" sz="4000" b="1" u="sng">
              <a:solidFill>
                <a:srgbClr val="00B0F0"/>
              </a:solidFill>
            </a:endParaRPr>
          </a:p>
        </p:txBody>
      </p:sp>
      <p:pic>
        <p:nvPicPr>
          <p:cNvPr id="2" name="图片 1"/>
          <p:cNvPicPr>
            <a:picLocks noChangeAspect="1"/>
          </p:cNvPicPr>
          <p:nvPr/>
        </p:nvPicPr>
        <p:blipFill>
          <a:blip r:embed="rId2"/>
          <a:stretch>
            <a:fillRect/>
          </a:stretch>
        </p:blipFill>
        <p:spPr>
          <a:xfrm>
            <a:off x="581660" y="1104900"/>
            <a:ext cx="10859135" cy="505523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108" y="392964"/>
            <a:ext cx="1808480" cy="583565"/>
          </a:xfrm>
          <a:prstGeom prst="rect">
            <a:avLst/>
          </a:prstGeom>
        </p:spPr>
        <p:txBody>
          <a:bodyPr wrap="none">
            <a:spAutoFit/>
          </a:bodyPr>
          <a:lstStyle>
            <a:defPPr>
              <a:defRPr lang="zh-CN"/>
            </a:defPPr>
          </a:lstStyle>
          <a:p>
            <a:pPr eaLnBrk="0"/>
            <a:r>
              <a:rPr lang="zh-CN" altLang="zh-CN" sz="3200" b="1" u="sng">
                <a:solidFill>
                  <a:srgbClr val="00B0F0"/>
                </a:solidFill>
              </a:rPr>
              <a:t>考点解读</a:t>
            </a:r>
            <a:endParaRPr lang="zh-CN" altLang="zh-CN" sz="4000" b="1" u="sng">
              <a:solidFill>
                <a:srgbClr val="00B0F0"/>
              </a:solidFill>
            </a:endParaRPr>
          </a:p>
        </p:txBody>
      </p:sp>
      <p:pic>
        <p:nvPicPr>
          <p:cNvPr id="2" name="图片 1"/>
          <p:cNvPicPr>
            <a:picLocks noChangeAspect="1"/>
          </p:cNvPicPr>
          <p:nvPr/>
        </p:nvPicPr>
        <p:blipFill>
          <a:blip r:embed="rId2"/>
          <a:stretch>
            <a:fillRect/>
          </a:stretch>
        </p:blipFill>
        <p:spPr>
          <a:xfrm>
            <a:off x="557530" y="1147445"/>
            <a:ext cx="10941050" cy="423608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108" y="392964"/>
            <a:ext cx="1808480" cy="583565"/>
          </a:xfrm>
          <a:prstGeom prst="rect">
            <a:avLst/>
          </a:prstGeom>
        </p:spPr>
        <p:txBody>
          <a:bodyPr wrap="none">
            <a:spAutoFit/>
          </a:bodyPr>
          <a:lstStyle>
            <a:defPPr>
              <a:defRPr lang="zh-CN"/>
            </a:defPPr>
          </a:lstStyle>
          <a:p>
            <a:pPr eaLnBrk="0"/>
            <a:r>
              <a:rPr lang="zh-CN" altLang="zh-CN" sz="3200" b="1" u="sng">
                <a:solidFill>
                  <a:srgbClr val="00B0F0"/>
                </a:solidFill>
              </a:rPr>
              <a:t>考点解读</a:t>
            </a:r>
            <a:endParaRPr lang="zh-CN" altLang="zh-CN" sz="4000" b="1" u="sng">
              <a:solidFill>
                <a:srgbClr val="00B0F0"/>
              </a:solidFill>
            </a:endParaRPr>
          </a:p>
        </p:txBody>
      </p:sp>
      <p:pic>
        <p:nvPicPr>
          <p:cNvPr id="2" name="图片 1"/>
          <p:cNvPicPr>
            <a:picLocks noChangeAspect="1"/>
          </p:cNvPicPr>
          <p:nvPr/>
        </p:nvPicPr>
        <p:blipFill>
          <a:blip r:embed="rId2"/>
          <a:stretch>
            <a:fillRect/>
          </a:stretch>
        </p:blipFill>
        <p:spPr>
          <a:xfrm>
            <a:off x="601345" y="1218565"/>
            <a:ext cx="10437495" cy="379920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108" y="392964"/>
            <a:ext cx="1808480" cy="583565"/>
          </a:xfrm>
          <a:prstGeom prst="rect">
            <a:avLst/>
          </a:prstGeom>
        </p:spPr>
        <p:txBody>
          <a:bodyPr wrap="none">
            <a:spAutoFit/>
          </a:bodyPr>
          <a:lstStyle>
            <a:defPPr>
              <a:defRPr lang="zh-CN"/>
            </a:defPPr>
          </a:lstStyle>
          <a:p>
            <a:pPr eaLnBrk="0"/>
            <a:r>
              <a:rPr lang="zh-CN" altLang="zh-CN" sz="3200" b="1" u="sng">
                <a:solidFill>
                  <a:srgbClr val="00B0F0"/>
                </a:solidFill>
              </a:rPr>
              <a:t>考点解读</a:t>
            </a:r>
            <a:endParaRPr lang="zh-CN" altLang="zh-CN" sz="4000" b="1" u="sng">
              <a:solidFill>
                <a:srgbClr val="00B0F0"/>
              </a:solidFill>
            </a:endParaRPr>
          </a:p>
        </p:txBody>
      </p:sp>
      <p:pic>
        <p:nvPicPr>
          <p:cNvPr id="2" name="图片 1"/>
          <p:cNvPicPr>
            <a:picLocks noChangeAspect="1"/>
          </p:cNvPicPr>
          <p:nvPr/>
        </p:nvPicPr>
        <p:blipFill>
          <a:blip r:embed="rId2"/>
          <a:stretch>
            <a:fillRect/>
          </a:stretch>
        </p:blipFill>
        <p:spPr>
          <a:xfrm>
            <a:off x="688340" y="976630"/>
            <a:ext cx="10815320" cy="536702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108" y="392964"/>
            <a:ext cx="1808480" cy="583565"/>
          </a:xfrm>
          <a:prstGeom prst="rect">
            <a:avLst/>
          </a:prstGeom>
        </p:spPr>
        <p:txBody>
          <a:bodyPr wrap="none">
            <a:spAutoFit/>
          </a:bodyPr>
          <a:lstStyle>
            <a:defPPr>
              <a:defRPr lang="zh-CN"/>
            </a:defPPr>
          </a:lstStyle>
          <a:p>
            <a:pPr eaLnBrk="0"/>
            <a:r>
              <a:rPr lang="zh-CN" altLang="zh-CN" sz="3200" b="1" u="sng">
                <a:solidFill>
                  <a:srgbClr val="00B0F0"/>
                </a:solidFill>
              </a:rPr>
              <a:t>考点解读</a:t>
            </a:r>
            <a:endParaRPr lang="zh-CN" altLang="zh-CN" sz="4000" b="1" u="sng">
              <a:solidFill>
                <a:srgbClr val="00B0F0"/>
              </a:solidFill>
            </a:endParaRPr>
          </a:p>
        </p:txBody>
      </p:sp>
      <p:pic>
        <p:nvPicPr>
          <p:cNvPr id="2" name="图片 1"/>
          <p:cNvPicPr>
            <a:picLocks noChangeAspect="1"/>
          </p:cNvPicPr>
          <p:nvPr/>
        </p:nvPicPr>
        <p:blipFill>
          <a:blip r:embed="rId2"/>
          <a:stretch>
            <a:fillRect/>
          </a:stretch>
        </p:blipFill>
        <p:spPr>
          <a:xfrm>
            <a:off x="680720" y="1102360"/>
            <a:ext cx="10792460" cy="505968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t>02</a:t>
            </a:r>
          </a:p>
        </p:txBody>
      </p:sp>
      <p:sp>
        <p:nvSpPr>
          <p:cNvPr id="3" name="标题 2"/>
          <p:cNvSpPr>
            <a:spLocks noGrp="1"/>
          </p:cNvSpPr>
          <p:nvPr>
            <p:ph type="title"/>
          </p:nvPr>
        </p:nvSpPr>
        <p:spPr/>
        <p:txBody>
          <a:bodyPr/>
          <a:lstStyle/>
          <a:p>
            <a:r>
              <a:rPr lang="zh-CN" altLang="en-US" sz="4800"/>
              <a:t>基础闯关</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122680" y="356235"/>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基础闯关</a:t>
            </a:r>
          </a:p>
        </p:txBody>
      </p:sp>
      <p:sp>
        <p:nvSpPr>
          <p:cNvPr id="2" name="文本框 1"/>
          <p:cNvSpPr txBox="1"/>
          <p:nvPr/>
        </p:nvSpPr>
        <p:spPr>
          <a:xfrm>
            <a:off x="773430" y="1017270"/>
            <a:ext cx="10023475" cy="4707890"/>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1.</a:t>
            </a:r>
            <a:r>
              <a:rPr lang="zh-CN" altLang="en-US" sz="2800">
                <a:latin typeface="宋体" panose="02010600030101010101" pitchFamily="2" charset="-122"/>
                <a:ea typeface="宋体" panose="02010600030101010101" pitchFamily="2" charset="-122"/>
                <a:cs typeface="宋体" panose="02010600030101010101" pitchFamily="2" charset="-122"/>
              </a:rPr>
              <a:t>某市开展“创建卫生城市建言献策”活动，广大市民积极参与，其中一些合理化建议被市政府采纳。这说明（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社情民意反映制度是市民参与民主决策的有力保证</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重大事项社会公示制度是市民参与民主监督的有力保证</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专家咨询制度是市民参与民主决策的有力保证</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社会听证制度是市民参与民主监督的有力保证</a:t>
            </a:r>
          </a:p>
          <a:p>
            <a:pPr fontAlgn="auto">
              <a:lnSpc>
                <a:spcPct val="150000"/>
              </a:lnSpc>
            </a:pPr>
            <a:r>
              <a:rPr lang="zh-CN" altLang="en-US" sz="2800">
                <a:solidFill>
                  <a:srgbClr val="FF0000"/>
                </a:solidFill>
                <a:latin typeface="楷体" panose="02010609060101010101" charset="-122"/>
                <a:ea typeface="楷体" panose="02010609060101010101" charset="-122"/>
                <a:cs typeface="楷体" panose="02010609060101010101" charset="-122"/>
                <a:sym typeface="+mn-ea"/>
              </a:rPr>
              <a:t> </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  【答案】</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A</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122680" y="356235"/>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基础闯关</a:t>
            </a:r>
          </a:p>
        </p:txBody>
      </p:sp>
      <p:sp>
        <p:nvSpPr>
          <p:cNvPr id="2" name="文本框 1"/>
          <p:cNvSpPr txBox="1"/>
          <p:nvPr/>
        </p:nvSpPr>
        <p:spPr>
          <a:xfrm>
            <a:off x="841375" y="1028700"/>
            <a:ext cx="10418445" cy="5539105"/>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2.</a:t>
            </a:r>
            <a:r>
              <a:rPr lang="zh-CN" altLang="en-US" sz="2800">
                <a:latin typeface="宋体" panose="02010600030101010101" pitchFamily="2" charset="-122"/>
                <a:ea typeface="宋体" panose="02010600030101010101" pitchFamily="2" charset="-122"/>
                <a:cs typeface="宋体" panose="02010600030101010101" pitchFamily="2" charset="-122"/>
              </a:rPr>
              <a:t>近年来，人民群众参与民主政治的形式在改变，向总理“提问”的方式不断变化：从主要依靠论坛留言板到使用博客、手机客户端再到通过微博、微信和视频等。这一变化（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①说明社会主义民主是最广泛、最真实、最管用的民主</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②体现了公民是国家的主人</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③为人民直接管理国家事务提供了新的平台</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④有利于我国社会主义民主的发展</a:t>
            </a:r>
          </a:p>
          <a:p>
            <a:pPr fontAlgn="auto">
              <a:lnSpc>
                <a:spcPct val="100000"/>
              </a:lnSpc>
            </a:pPr>
            <a:r>
              <a:rPr lang="zh-CN" alt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①③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②④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②③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①④</a:t>
            </a:r>
          </a:p>
          <a:p>
            <a:pPr fontAlgn="auto">
              <a:lnSpc>
                <a:spcPct val="100000"/>
              </a:lnSpc>
            </a:pPr>
            <a:r>
              <a:rPr lang="zh-CN" altLang="en-US" sz="2800">
                <a:solidFill>
                  <a:srgbClr val="FF0000"/>
                </a:solidFill>
                <a:latin typeface="楷体" panose="02010609060101010101" charset="-122"/>
                <a:ea typeface="楷体" panose="02010609060101010101" charset="-122"/>
                <a:cs typeface="楷体" panose="02010609060101010101" charset="-122"/>
                <a:sym typeface="+mn-ea"/>
              </a:rPr>
              <a:t> </a:t>
            </a:r>
            <a:r>
              <a:rPr lang="zh-CN" altLang="en-US" sz="3200">
                <a:solidFill>
                  <a:srgbClr val="FF0000"/>
                </a:solidFill>
                <a:latin typeface="楷体" panose="02010609060101010101" charset="-122"/>
                <a:ea typeface="楷体" panose="02010609060101010101" charset="-122"/>
                <a:cs typeface="楷体" panose="02010609060101010101" charset="-122"/>
                <a:sym typeface="+mn-ea"/>
              </a:rPr>
              <a:t>   【答案】</a:t>
            </a:r>
            <a:r>
              <a:rPr lang="en-US" altLang="zh-CN" sz="3200">
                <a:solidFill>
                  <a:srgbClr val="FF0000"/>
                </a:solidFill>
                <a:latin typeface="楷体" panose="02010609060101010101" charset="-122"/>
                <a:ea typeface="楷体" panose="02010609060101010101" charset="-122"/>
                <a:cs typeface="楷体" panose="02010609060101010101" charset="-122"/>
                <a:sym typeface="+mn-ea"/>
              </a:rPr>
              <a:t>D</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 calcmode="lin" valueType="num">
                                      <p:cBhvr additive="base">
                                        <p:cTn id="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122680" y="356235"/>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基础闯关</a:t>
            </a:r>
          </a:p>
        </p:txBody>
      </p:sp>
      <p:sp>
        <p:nvSpPr>
          <p:cNvPr id="2" name="文本框 1"/>
          <p:cNvSpPr txBox="1"/>
          <p:nvPr/>
        </p:nvSpPr>
        <p:spPr>
          <a:xfrm>
            <a:off x="678815" y="939800"/>
            <a:ext cx="10959465" cy="6492875"/>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3.</a:t>
            </a:r>
            <a:r>
              <a:rPr lang="zh-CN" altLang="en-US" sz="2800">
                <a:latin typeface="宋体" panose="02010600030101010101" pitchFamily="2" charset="-122"/>
                <a:ea typeface="宋体" panose="02010600030101010101" pitchFamily="2" charset="-122"/>
                <a:cs typeface="宋体" panose="02010600030101010101" pitchFamily="2" charset="-122"/>
              </a:rPr>
              <a:t>习近平总书记在北京邀请各民主党派代表欢聚中南海怀仁堂共商国是，并勉励各民主党派继续为社会主义现代化建设贡献智慧和力量。这表明（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多党合作和政治协商是我国社会各阶层民主参与的重要渠道</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我国所有重大决策都服从各民主党派的要求和意见</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多党合作和政治协商是我国的根本政治制度</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实行基层群众自治制度，发展基层民主，是社会主义民主政治建设的基础</a:t>
            </a:r>
          </a:p>
          <a:p>
            <a:pPr fontAlgn="auto">
              <a:lnSpc>
                <a:spcPct val="100000"/>
              </a:lnSpc>
            </a:pPr>
            <a:r>
              <a:rPr lang="zh-CN" altLang="en-US" sz="2800">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【答案】</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A</a:t>
            </a:r>
            <a:endParaRPr lang="zh-CN" altLang="en-US" sz="3200" b="1">
              <a:solidFill>
                <a:srgbClr val="FF0000"/>
              </a:solidFill>
              <a:latin typeface="楷体" panose="02010609060101010101" charset="-122"/>
              <a:ea typeface="楷体" panose="02010609060101010101" charset="-122"/>
              <a:cs typeface="楷体" panose="02010609060101010101" charset="-122"/>
            </a:endParaRPr>
          </a:p>
          <a:p>
            <a:pPr fontAlgn="auto">
              <a:lnSpc>
                <a:spcPct val="150000"/>
              </a:lnSpc>
            </a:pPr>
            <a:endParaRPr lang="zh-CN" altLang="en-US" sz="3200" b="1">
              <a:solidFill>
                <a:srgbClr val="FF0000"/>
              </a:solidFill>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122680" y="356235"/>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基础闯关</a:t>
            </a:r>
          </a:p>
        </p:txBody>
      </p:sp>
      <p:sp>
        <p:nvSpPr>
          <p:cNvPr id="2" name="文本框 1"/>
          <p:cNvSpPr txBox="1"/>
          <p:nvPr/>
        </p:nvSpPr>
        <p:spPr>
          <a:xfrm>
            <a:off x="553720" y="1031875"/>
            <a:ext cx="11085195" cy="5046345"/>
          </a:xfrm>
          <a:prstGeom prst="rect">
            <a:avLst/>
          </a:prstGeom>
          <a:noFill/>
        </p:spPr>
        <p:txBody>
          <a:bodyPr wrap="square" rtlCol="0" anchor="t">
            <a:spAutoFit/>
          </a:bodyPr>
          <a:lstStyle>
            <a:defPPr>
              <a:defRPr lang="zh-CN"/>
            </a:defPPr>
          </a:lstStyle>
          <a:p>
            <a:r>
              <a:rPr lang="en-US" altLang="zh-CN" sz="2800">
                <a:latin typeface="宋体" panose="02010600030101010101" pitchFamily="2" charset="-122"/>
                <a:ea typeface="宋体" panose="02010600030101010101" pitchFamily="2" charset="-122"/>
                <a:cs typeface="宋体" panose="02010600030101010101" pitchFamily="2" charset="-122"/>
              </a:rPr>
              <a:t>   4.</a:t>
            </a:r>
            <a:r>
              <a:rPr lang="zh-CN" altLang="en-US" sz="2800">
                <a:latin typeface="宋体" panose="02010600030101010101" pitchFamily="2" charset="-122"/>
                <a:ea typeface="宋体" panose="02010600030101010101" pitchFamily="2" charset="-122"/>
                <a:cs typeface="宋体" panose="02010600030101010101" pitchFamily="2" charset="-122"/>
              </a:rPr>
              <a:t>阅读材料，回答问题。</a:t>
            </a:r>
          </a:p>
          <a:p>
            <a:r>
              <a:rPr lang="zh-CN" altLang="en-US" sz="2800">
                <a:latin typeface="宋体" panose="02010600030101010101" pitchFamily="2" charset="-122"/>
                <a:ea typeface="宋体" panose="02010600030101010101" pitchFamily="2" charset="-122"/>
                <a:cs typeface="宋体" panose="02010600030101010101" pitchFamily="2" charset="-122"/>
              </a:rPr>
              <a:t>    </a:t>
            </a:r>
            <a:r>
              <a:rPr lang="zh-CN" altLang="en-US" sz="2800">
                <a:solidFill>
                  <a:srgbClr val="00B0F0"/>
                </a:solidFill>
                <a:latin typeface="楷体" panose="02010609060101010101" charset="-122"/>
                <a:ea typeface="楷体" panose="02010609060101010101" charset="-122"/>
                <a:cs typeface="楷体" panose="02010609060101010101" charset="-122"/>
              </a:rPr>
              <a:t>材料一</a:t>
            </a:r>
            <a:r>
              <a:rPr lang="zh-CN" altLang="en-US" sz="2800">
                <a:latin typeface="楷体" panose="02010609060101010101" charset="-122"/>
                <a:ea typeface="楷体" panose="02010609060101010101" charset="-122"/>
                <a:cs typeface="楷体" panose="02010609060101010101" charset="-122"/>
              </a:rPr>
              <a:t>：党的十九大报告提出：“党的全面依法治国是国家治理的一场深刻革命，必须坚持厉行法治，推进科学立法、严格执法、公正司法、全民守法。”</a:t>
            </a:r>
          </a:p>
          <a:p>
            <a:pPr fontAlgn="auto">
              <a:lnSpc>
                <a:spcPct val="150000"/>
              </a:lnSpc>
            </a:pPr>
            <a:r>
              <a:rPr lang="zh-CN" altLang="en-US" sz="2800">
                <a:latin typeface="楷体" panose="02010609060101010101" charset="-122"/>
                <a:ea typeface="楷体" panose="02010609060101010101" charset="-122"/>
                <a:cs typeface="楷体" panose="02010609060101010101" charset="-122"/>
              </a:rPr>
              <a:t>   </a:t>
            </a:r>
            <a:r>
              <a:rPr lang="zh-CN" altLang="en-US" sz="2800">
                <a:solidFill>
                  <a:srgbClr val="00B0F0"/>
                </a:solidFill>
                <a:latin typeface="楷体" panose="02010609060101010101" charset="-122"/>
                <a:ea typeface="楷体" panose="02010609060101010101" charset="-122"/>
                <a:cs typeface="楷体" panose="02010609060101010101" charset="-122"/>
              </a:rPr>
              <a:t> 材料二</a:t>
            </a:r>
            <a:r>
              <a:rPr lang="zh-CN" altLang="en-US" sz="2800">
                <a:latin typeface="楷体" panose="02010609060101010101" charset="-122"/>
                <a:ea typeface="楷体" panose="02010609060101010101" charset="-122"/>
                <a:cs typeface="楷体" panose="02010609060101010101" charset="-122"/>
              </a:rPr>
              <a:t>：李克强总理在2019年政府工作报告中指出：坚持依法全面履职。深入贯彻全面依法治国基本方略，严格遵守宪法法律，把政府活动全面纳入法治轨道。全面落实行政执法责任制和问责制，对一切违法违规的行为都要坚决查处，对一切执法不公正不文明的现象都要坚决整治，对所有行政不作为的人员都要坚决追责。</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122680" y="356235"/>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基础闯关</a:t>
            </a:r>
          </a:p>
        </p:txBody>
      </p:sp>
      <p:sp>
        <p:nvSpPr>
          <p:cNvPr id="2" name="文本框 1"/>
          <p:cNvSpPr txBox="1"/>
          <p:nvPr/>
        </p:nvSpPr>
        <p:spPr>
          <a:xfrm>
            <a:off x="787400" y="1008380"/>
            <a:ext cx="11000105" cy="5384800"/>
          </a:xfrm>
          <a:prstGeom prst="rect">
            <a:avLst/>
          </a:prstGeom>
          <a:noFill/>
        </p:spPr>
        <p:txBody>
          <a:bodyPr wrap="square" rtlCol="0" anchor="t">
            <a:spAutoFit/>
          </a:bodyPr>
          <a:lstStyle>
            <a:defPPr>
              <a:defRPr lang="zh-CN"/>
            </a:defPPr>
          </a:lstStyle>
          <a:p>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（1）党中央、国务院为什么高度重视法治中国建设，坚定不移地贯彻落实依法治国方略？</a:t>
            </a:r>
          </a:p>
          <a:p>
            <a:pPr fontAlgn="auto">
              <a:lnSpc>
                <a:spcPct val="150000"/>
              </a:lnSpc>
            </a:pPr>
            <a:r>
              <a:rPr lang="zh-CN" altLang="en-US" sz="2400">
                <a:solidFill>
                  <a:srgbClr val="FF0000"/>
                </a:solidFill>
                <a:latin typeface="宋体" panose="02010600030101010101" pitchFamily="2" charset="-122"/>
                <a:ea typeface="宋体" panose="02010600030101010101" pitchFamily="2" charset="-122"/>
                <a:sym typeface="+mn-ea"/>
              </a:rPr>
              <a:t>   </a:t>
            </a:r>
            <a:r>
              <a:rPr lang="zh-CN" altLang="en-US" sz="2400">
                <a:solidFill>
                  <a:srgbClr val="FF0000"/>
                </a:solidFill>
                <a:latin typeface="楷体" panose="02010609060101010101" charset="-122"/>
                <a:ea typeface="楷体" panose="02010609060101010101" charset="-122"/>
                <a:sym typeface="+mn-ea"/>
              </a:rPr>
              <a:t>①依法治国，是我们党领导人民治理国家的基本方略。②法治兴则国家兴，法治是迄今为止人类能够认识到的最佳治国理政方式，是人类社会发展的政治文明成果。③我国宪法规定，中华人民共和国实行依法治国，建设社会主义法治国家。④依法治国事关国家的长治久安。（只有全面推进依法治国，才能使国家和社会在法律的范围内正常有序运转，党和国家的各项事业顺利进行，确保国家长治久安、人民幸福安康）⑤实现中国梦，离不开法治的引领和规范。（全面推进依法治国，能为实现中国梦提供有力的法治保障）⑥法律维护公民的合法权益，法律维护社会的安定和谐。（答出三个要点即可。）</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122680" y="356235"/>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基础闯关</a:t>
            </a:r>
          </a:p>
        </p:txBody>
      </p:sp>
      <p:sp>
        <p:nvSpPr>
          <p:cNvPr id="2" name="文本框 1"/>
          <p:cNvSpPr txBox="1"/>
          <p:nvPr/>
        </p:nvSpPr>
        <p:spPr>
          <a:xfrm>
            <a:off x="705485" y="1235075"/>
            <a:ext cx="10605135" cy="5200650"/>
          </a:xfrm>
          <a:prstGeom prst="rect">
            <a:avLst/>
          </a:prstGeom>
          <a:noFill/>
        </p:spPr>
        <p:txBody>
          <a:bodyPr wrap="square" rtlCol="0" anchor="t">
            <a:spAutoFit/>
          </a:bodyPr>
          <a:lstStyle>
            <a:defPPr>
              <a:defRPr lang="zh-CN"/>
            </a:defPPr>
          </a:lstStyle>
          <a:p>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（2）全面推进依法治国，建设社会主义法治国家对我们青少年提出了哪些要求？</a:t>
            </a:r>
          </a:p>
          <a:p>
            <a:pPr fontAlgn="auto">
              <a:lnSpc>
                <a:spcPct val="150000"/>
              </a:lnSpc>
            </a:pPr>
            <a:r>
              <a:rPr lang="zh-CN" altLang="en-US" sz="2400">
                <a:latin typeface="宋体" panose="02010600030101010101" pitchFamily="2" charset="-122"/>
                <a:ea typeface="宋体" panose="02010600030101010101" pitchFamily="2" charset="-122"/>
                <a:sym typeface="+mn-ea"/>
              </a:rPr>
              <a:t>    </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①从学习法律常识开始，做到知法于心。 ②从遵守规则做起，更好地遵守法律，养成守法习惯。 ③法律提倡做的事情，积极去做，法律要求做的必须去做，法律不允许做的坚决不做。④学会拿起法律武器，维护自己的合法权益。⑤积极同违法犯罪行为作斗争。⑥不断提高自身素质，增强公民意识。⑦提高思想道德素质和法律素养，努力践行社会主义核心价值观。⑧逐步把自己培养成为社会主义法治的忠实崇尚者、自觉遵守者、坚定捍卫者，为法治中国建设贡献力量。</a:t>
            </a:r>
            <a:endParaRPr lang="zh-CN" altLang="en-US" sz="2400">
              <a:solidFill>
                <a:srgbClr val="FF0000"/>
              </a:solidFill>
              <a:latin typeface="楷体" panose="02010609060101010101" charset="-122"/>
              <a:ea typeface="楷体" panose="02010609060101010101" charset="-122"/>
              <a:cs typeface="楷体" panose="02010609060101010101" charset="-122"/>
            </a:endParaRPr>
          </a:p>
          <a:p>
            <a:endParaRPr lang="zh-CN" altLang="en-US" sz="2400">
              <a:solidFill>
                <a:srgbClr val="FF0000"/>
              </a:solidFill>
              <a:latin typeface="楷体" panose="02010609060101010101" charset="-122"/>
              <a:ea typeface="楷体" panose="02010609060101010101" charset="-122"/>
              <a:cs typeface="楷体" panose="02010609060101010101"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t>03</a:t>
            </a:r>
          </a:p>
        </p:txBody>
      </p:sp>
      <p:sp>
        <p:nvSpPr>
          <p:cNvPr id="3" name="标题 2"/>
          <p:cNvSpPr>
            <a:spLocks noGrp="1"/>
          </p:cNvSpPr>
          <p:nvPr>
            <p:ph type="title"/>
          </p:nvPr>
        </p:nvSpPr>
        <p:spPr/>
        <p:txBody>
          <a:bodyPr/>
          <a:lstStyle/>
          <a:p>
            <a:r>
              <a:rPr lang="zh-CN" altLang="en-US" sz="4800"/>
              <a:t>名师讲解</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949960" y="49212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rPr>
              <a:t>名师讲解</a:t>
            </a:r>
          </a:p>
        </p:txBody>
      </p:sp>
      <p:sp>
        <p:nvSpPr>
          <p:cNvPr id="3" name="文本框 2"/>
          <p:cNvSpPr txBox="1"/>
          <p:nvPr/>
        </p:nvSpPr>
        <p:spPr>
          <a:xfrm>
            <a:off x="633095" y="1013460"/>
            <a:ext cx="10925810" cy="3969385"/>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en-US" altLang="zh-CN" sz="2800">
                <a:solidFill>
                  <a:srgbClr val="00B0F0"/>
                </a:solidFill>
                <a:latin typeface="宋体" panose="02010600030101010101" pitchFamily="2" charset="-122"/>
                <a:ea typeface="宋体" panose="02010600030101010101" pitchFamily="2" charset="-122"/>
                <a:cs typeface="宋体" panose="02010600030101010101" pitchFamily="2" charset="-122"/>
              </a:rPr>
              <a:t> </a:t>
            </a:r>
            <a:r>
              <a:rPr lang="zh-CN" altLang="en-US" sz="2800">
                <a:solidFill>
                  <a:srgbClr val="00B0F0"/>
                </a:solidFill>
                <a:latin typeface="宋体" panose="02010600030101010101" pitchFamily="2" charset="-122"/>
                <a:ea typeface="宋体" panose="02010600030101010101" pitchFamily="2" charset="-122"/>
                <a:cs typeface="宋体" panose="02010600030101010101" pitchFamily="2" charset="-122"/>
              </a:rPr>
              <a:t>（2020·邵阳）</a:t>
            </a:r>
            <a:r>
              <a:rPr lang="zh-CN" altLang="en-US" sz="2800">
                <a:latin typeface="宋体" panose="02010600030101010101" pitchFamily="2" charset="-122"/>
                <a:ea typeface="宋体" panose="02010600030101010101" pitchFamily="2" charset="-122"/>
                <a:cs typeface="宋体" panose="02010600030101010101" pitchFamily="2" charset="-122"/>
              </a:rPr>
              <a:t>长沙市某社区建立了“民情议事厅”，把民主协商平台建在居民家门口，让居民真正成为社区共建、共治、共享的主角。对此，你的理解正确的是（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①这是我国的根本政治制度    ②有利于人民群众直接行使民主权利</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③有利于推动社会主义民主建设 ④可以保障少数人的权益得到实现</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①③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①④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②③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②④</a:t>
            </a:r>
          </a:p>
        </p:txBody>
      </p:sp>
      <p:sp>
        <p:nvSpPr>
          <p:cNvPr id="4" name="文本框 3"/>
          <p:cNvSpPr txBox="1"/>
          <p:nvPr/>
        </p:nvSpPr>
        <p:spPr>
          <a:xfrm>
            <a:off x="784225" y="4813935"/>
            <a:ext cx="10057765" cy="1691640"/>
          </a:xfrm>
          <a:prstGeom prst="rect">
            <a:avLst/>
          </a:prstGeom>
          <a:noFill/>
        </p:spPr>
        <p:txBody>
          <a:bodyPr wrap="square" rtlCol="0" anchor="t">
            <a:spAutoFit/>
          </a:bodyPr>
          <a:lstStyle>
            <a:defPPr>
              <a:defRPr lang="zh-CN"/>
            </a:defPPr>
          </a:lstStyle>
          <a:p>
            <a:r>
              <a:rPr lang="en-US" altLang="zh-CN" sz="2400">
                <a:solidFill>
                  <a:srgbClr val="FF0000"/>
                </a:solidFill>
                <a:latin typeface="楷体" panose="02010609060101010101" charset="-122"/>
                <a:ea typeface="楷体" panose="02010609060101010101" charset="-122"/>
                <a:cs typeface="楷体" panose="02010609060101010101" charset="-122"/>
              </a:rPr>
              <a:t>  </a:t>
            </a:r>
            <a:r>
              <a:rPr lang="zh-CN" altLang="en-US" sz="2400">
                <a:solidFill>
                  <a:srgbClr val="FF0000"/>
                </a:solidFill>
                <a:latin typeface="楷体" panose="02010609060101010101" charset="-122"/>
                <a:ea typeface="楷体" panose="02010609060101010101" charset="-122"/>
                <a:cs typeface="楷体" panose="02010609060101010101" charset="-122"/>
              </a:rPr>
              <a:t>【答案】C</a:t>
            </a:r>
          </a:p>
          <a:p>
            <a:r>
              <a:rPr lang="zh-CN" altLang="en-US" sz="2000">
                <a:solidFill>
                  <a:schemeClr val="tx1"/>
                </a:solidFill>
                <a:latin typeface="楷体" panose="02010609060101010101" charset="-122"/>
                <a:ea typeface="楷体" panose="02010609060101010101" charset="-122"/>
                <a:cs typeface="楷体" panose="02010609060101010101" charset="-122"/>
              </a:rPr>
              <a:t> </a:t>
            </a:r>
            <a:r>
              <a:rPr lang="zh-CN" altLang="en-US" sz="2000">
                <a:solidFill>
                  <a:srgbClr val="00B0F0"/>
                </a:solidFill>
                <a:latin typeface="楷体" panose="02010609060101010101" charset="-122"/>
                <a:ea typeface="楷体" panose="02010609060101010101" charset="-122"/>
                <a:cs typeface="楷体" panose="02010609060101010101" charset="-122"/>
              </a:rPr>
              <a:t> 【解析】</a:t>
            </a:r>
            <a:r>
              <a:rPr lang="zh-CN" altLang="en-US" sz="2000">
                <a:solidFill>
                  <a:schemeClr val="tx1"/>
                </a:solidFill>
                <a:latin typeface="楷体" panose="02010609060101010101" charset="-122"/>
                <a:ea typeface="楷体" panose="02010609060101010101" charset="-122"/>
                <a:cs typeface="楷体" panose="02010609060101010101" charset="-122"/>
              </a:rPr>
              <a:t>本题结合社会生活实际，考查“人民当家作主”这一考点。题干中“长沙市某社区的做法”有利于人民群众直接行使民主权利，有利于推动社会主义民主建设，这是我国基层群众自治制度，①观点错误，我国的根本政治制度是人民代表大会制度；②③观点正确；④观点错误，我国的民主是广泛的，不是少数人的民主。故选C。</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占位符 3"/>
          <p:cNvSpPr>
            <a:spLocks noGrp="1"/>
          </p:cNvSpPr>
          <p:nvPr>
            <p:ph type="body" idx="1"/>
          </p:nvPr>
        </p:nvSpPr>
        <p:spPr/>
        <p:txBody>
          <a:bodyPr/>
          <a:lstStyle/>
          <a:p>
            <a:r>
              <a:rPr lang="en-US" altLang="zh-CN"/>
              <a:t>04</a:t>
            </a:r>
          </a:p>
        </p:txBody>
      </p:sp>
      <p:sp>
        <p:nvSpPr>
          <p:cNvPr id="5" name="标题 4"/>
          <p:cNvSpPr>
            <a:spLocks noGrp="1"/>
          </p:cNvSpPr>
          <p:nvPr>
            <p:ph type="title"/>
          </p:nvPr>
        </p:nvSpPr>
        <p:spPr/>
        <p:txBody>
          <a:bodyPr/>
          <a:lstStyle/>
          <a:p>
            <a:r>
              <a:rPr lang="zh-CN" altLang="en-US" sz="4800"/>
              <a:t>提分强化练</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949960" y="50355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sym typeface="+mn-ea"/>
              </a:rPr>
              <a:t>提分强化练</a:t>
            </a:r>
            <a:endParaRPr lang="zh-CN" altLang="zh-CN" sz="3200" b="1" u="sng">
              <a:solidFill>
                <a:srgbClr val="00B0F0"/>
              </a:solidFill>
            </a:endParaRPr>
          </a:p>
        </p:txBody>
      </p:sp>
      <p:sp>
        <p:nvSpPr>
          <p:cNvPr id="3" name="文本框 2"/>
          <p:cNvSpPr txBox="1"/>
          <p:nvPr/>
        </p:nvSpPr>
        <p:spPr>
          <a:xfrm>
            <a:off x="756285" y="1087120"/>
            <a:ext cx="10678795" cy="6092825"/>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1.</a:t>
            </a:r>
            <a:r>
              <a:rPr lang="zh-CN" altLang="en-US" sz="2800">
                <a:solidFill>
                  <a:srgbClr val="00B0F0"/>
                </a:solidFill>
                <a:latin typeface="宋体" panose="02010600030101010101" pitchFamily="2" charset="-122"/>
                <a:ea typeface="宋体" panose="02010600030101010101" pitchFamily="2" charset="-122"/>
                <a:cs typeface="宋体" panose="02010600030101010101" pitchFamily="2" charset="-122"/>
              </a:rPr>
              <a:t>（2020·梧州）</a:t>
            </a:r>
            <a:r>
              <a:rPr lang="zh-CN" altLang="en-US" sz="2800">
                <a:latin typeface="宋体" panose="02010600030101010101" pitchFamily="2" charset="-122"/>
                <a:ea typeface="宋体" panose="02010600030101010101" pitchFamily="2" charset="-122"/>
                <a:cs typeface="宋体" panose="02010600030101010101" pitchFamily="2" charset="-122"/>
              </a:rPr>
              <a:t>从2009年开始，杭州市连续11年推行“公述民评”电视问政，搭建政府聆听民声民愿、解决民生问题的平台。每年，电视问政活动都会广泛征求意见，成为市民参与社会治理、畅通需求表达的重要通道。杭州市这一做法有利于（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①公民依法参与民主监督  ②集中民智，促进决策科学化</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③公民直接管理国家事务  ④政府开展司法活动，公正司法</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①②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①③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②④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③④</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【答案】</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A</a:t>
            </a:r>
            <a:endParaRPr lang="zh-CN" altLang="en-US" sz="3200" b="1">
              <a:solidFill>
                <a:srgbClr val="FF0000"/>
              </a:solidFill>
              <a:latin typeface="楷体" panose="02010609060101010101" charset="-122"/>
              <a:ea typeface="楷体" panose="02010609060101010101" charset="-122"/>
              <a:cs typeface="楷体" panose="02010609060101010101" charset="-122"/>
            </a:endParaRPr>
          </a:p>
          <a:p>
            <a:pPr fontAlgn="auto">
              <a:lnSpc>
                <a:spcPct val="150000"/>
              </a:lnSpc>
            </a:pPr>
            <a:endParaRPr lang="zh-CN" altLang="en-US" sz="3200" b="1">
              <a:solidFill>
                <a:srgbClr val="FF0000"/>
              </a:solidFill>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949960" y="50355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sym typeface="+mn-ea"/>
              </a:rPr>
              <a:t>提分强化练</a:t>
            </a:r>
            <a:endParaRPr lang="zh-CN" altLang="zh-CN" sz="3200" b="1" u="sng">
              <a:solidFill>
                <a:srgbClr val="00B0F0"/>
              </a:solidFill>
            </a:endParaRPr>
          </a:p>
        </p:txBody>
      </p:sp>
      <p:sp>
        <p:nvSpPr>
          <p:cNvPr id="2" name="文本框 1"/>
          <p:cNvSpPr txBox="1"/>
          <p:nvPr/>
        </p:nvSpPr>
        <p:spPr>
          <a:xfrm>
            <a:off x="615315" y="1305560"/>
            <a:ext cx="10396220" cy="4061460"/>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2.</a:t>
            </a:r>
            <a:r>
              <a:rPr lang="zh-CN" altLang="en-US" sz="2800">
                <a:solidFill>
                  <a:srgbClr val="00B0F0"/>
                </a:solidFill>
                <a:latin typeface="宋体" panose="02010600030101010101" pitchFamily="2" charset="-122"/>
                <a:ea typeface="宋体" panose="02010600030101010101" pitchFamily="2" charset="-122"/>
                <a:cs typeface="宋体" panose="02010600030101010101" pitchFamily="2" charset="-122"/>
              </a:rPr>
              <a:t>（2020·百色）</a:t>
            </a:r>
            <a:r>
              <a:rPr lang="zh-CN" altLang="en-US" sz="2800">
                <a:latin typeface="宋体" panose="02010600030101010101" pitchFamily="2" charset="-122"/>
                <a:ea typeface="宋体" panose="02010600030101010101" pitchFamily="2" charset="-122"/>
                <a:cs typeface="宋体" panose="02010600030101010101" pitchFamily="2" charset="-122"/>
              </a:rPr>
              <a:t>全面推进依法治国，应当注重加强社会主义法治文化建设，营造法治氛围，不断提高公民的法治素养。公民提高自身法治素养，要积极做到（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科学立法，严格执法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管理行政工作，推进政务公开</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公正司法，依法维权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弘扬法治精神，强化规则意识</a:t>
            </a:r>
          </a:p>
          <a:p>
            <a:pPr fontAlgn="auto">
              <a:lnSpc>
                <a:spcPct val="150000"/>
              </a:lnSpc>
            </a:pP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     【答案】</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D</a:t>
            </a:r>
            <a:endParaRPr lang="zh-CN" altLang="en-US" sz="3200" b="1">
              <a:solidFill>
                <a:srgbClr val="FF0000"/>
              </a:solidFill>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949960" y="50355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sym typeface="+mn-ea"/>
              </a:rPr>
              <a:t>提分强化练</a:t>
            </a:r>
            <a:endParaRPr lang="zh-CN" altLang="zh-CN" sz="3200" b="1" u="sng">
              <a:solidFill>
                <a:srgbClr val="00B0F0"/>
              </a:solidFill>
            </a:endParaRPr>
          </a:p>
        </p:txBody>
      </p:sp>
      <p:sp>
        <p:nvSpPr>
          <p:cNvPr id="2" name="文本框 1"/>
          <p:cNvSpPr txBox="1"/>
          <p:nvPr/>
        </p:nvSpPr>
        <p:spPr>
          <a:xfrm>
            <a:off x="751840" y="1305560"/>
            <a:ext cx="10542270" cy="4707890"/>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3.</a:t>
            </a:r>
            <a:r>
              <a:rPr lang="zh-CN" altLang="en-US" sz="2800">
                <a:solidFill>
                  <a:srgbClr val="00B0F0"/>
                </a:solidFill>
                <a:latin typeface="宋体" panose="02010600030101010101" pitchFamily="2" charset="-122"/>
                <a:ea typeface="宋体" panose="02010600030101010101" pitchFamily="2" charset="-122"/>
                <a:cs typeface="宋体" panose="02010600030101010101" pitchFamily="2" charset="-122"/>
              </a:rPr>
              <a:t>（2019·贵港）</a:t>
            </a:r>
            <a:r>
              <a:rPr lang="zh-CN" altLang="en-US" sz="2800">
                <a:latin typeface="宋体" panose="02010600030101010101" pitchFamily="2" charset="-122"/>
                <a:ea typeface="宋体" panose="02010600030101010101" pitchFamily="2" charset="-122"/>
                <a:cs typeface="宋体" panose="02010600030101010101" pitchFamily="2" charset="-122"/>
              </a:rPr>
              <a:t>某市采取“网络+手机+电视”模式，建成了“e阳光”平台，村民用手机上网就可以查看村级财务收支、村民救济金发放等情况。建设“e阳光”平台有利于（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①村民直接行使国家权力       ②创新我国根本政治制度</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③拓宽村民参与公共事务的渠道 ④调动村民参与民主监督的热情</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①②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①④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②③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③④</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t>
            </a:r>
            <a:r>
              <a:rPr lang="zh-CN" altLang="en-US" sz="3200" b="1">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【答案】</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D</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949960" y="50355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sym typeface="+mn-ea"/>
              </a:rPr>
              <a:t>提分强化练</a:t>
            </a:r>
            <a:endParaRPr lang="zh-CN" altLang="zh-CN" sz="3200" b="1" u="sng">
              <a:solidFill>
                <a:srgbClr val="00B0F0"/>
              </a:solidFill>
            </a:endParaRPr>
          </a:p>
        </p:txBody>
      </p:sp>
      <p:sp>
        <p:nvSpPr>
          <p:cNvPr id="2" name="文本框 1"/>
          <p:cNvSpPr txBox="1"/>
          <p:nvPr/>
        </p:nvSpPr>
        <p:spPr>
          <a:xfrm>
            <a:off x="747395" y="1191895"/>
            <a:ext cx="10781030" cy="5354320"/>
          </a:xfrm>
          <a:prstGeom prst="rect">
            <a:avLst/>
          </a:prstGeom>
          <a:noFill/>
        </p:spPr>
        <p:txBody>
          <a:bodyPr wrap="square" rtlCol="0" anchor="t">
            <a:spAutoFit/>
          </a:bodyPr>
          <a:lstStyle>
            <a:defPPr>
              <a:defRPr lang="zh-CN"/>
            </a:defPPr>
          </a:lstStyle>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4</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solidFill>
                  <a:srgbClr val="00B0F0"/>
                </a:solidFill>
                <a:latin typeface="宋体" panose="02010600030101010101" pitchFamily="2" charset="-122"/>
                <a:ea typeface="宋体" panose="02010600030101010101" pitchFamily="2" charset="-122"/>
                <a:cs typeface="宋体" panose="02010600030101010101" pitchFamily="2" charset="-122"/>
              </a:rPr>
              <a:t>（2019·贵港）</a:t>
            </a:r>
            <a:r>
              <a:rPr lang="zh-CN" altLang="en-US" sz="2800">
                <a:latin typeface="宋体" panose="02010600030101010101" pitchFamily="2" charset="-122"/>
                <a:ea typeface="宋体" panose="02010600030101010101" pitchFamily="2" charset="-122"/>
                <a:cs typeface="宋体" panose="02010600030101010101" pitchFamily="2" charset="-122"/>
              </a:rPr>
              <a:t>坚决打赢脱贫攻坚战，充分发挥农村基层党组织战斗堡垒作用，全面推进乡村振兴，确保到2020年我国现行标准下的农村贫困人口实现脱贫，解决区域性整体贫困的目标任务。材料体现我国（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发挥了基本经济制度优势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发挥了政治优势和制度优势</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优先维护贫困人口的各项权利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脱贫攻坚赢得了国际社会的广泛赞誉</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【答案】</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B</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19150" y="1305560"/>
            <a:ext cx="10260965" cy="4707890"/>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5.</a:t>
            </a:r>
            <a:r>
              <a:rPr lang="zh-CN" altLang="en-US" sz="2800">
                <a:solidFill>
                  <a:srgbClr val="00B0F0"/>
                </a:solidFill>
                <a:latin typeface="宋体" panose="02010600030101010101" pitchFamily="2" charset="-122"/>
                <a:ea typeface="宋体" panose="02010600030101010101" pitchFamily="2" charset="-122"/>
                <a:cs typeface="宋体" panose="02010600030101010101" pitchFamily="2" charset="-122"/>
              </a:rPr>
              <a:t>（2021·贵港）</a:t>
            </a:r>
            <a:r>
              <a:rPr lang="zh-CN" altLang="en-US" sz="2800">
                <a:latin typeface="宋体" panose="02010600030101010101" pitchFamily="2" charset="-122"/>
                <a:ea typeface="宋体" panose="02010600030101010101" pitchFamily="2" charset="-122"/>
                <a:cs typeface="宋体" panose="02010600030101010101" pitchFamily="2" charset="-122"/>
              </a:rPr>
              <a:t>近日，一场检察听证会在桂平市木乐镇罗贤村委会召开，贵港市检察院和桂平市检察院就一起国家司法救助案件充分听取当地村民代表意见，让司法救助更加精准、到位。本次公民参与民主决策的方式是（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专家咨询制度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社情民意反映制度</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社会听证制度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重大事项社会公示制度</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t>
            </a:r>
            <a:r>
              <a:rPr lang="zh-CN" altLang="en-US" sz="3200" b="1">
                <a:latin typeface="楷体" panose="02010609060101010101" charset="-122"/>
                <a:ea typeface="楷体" panose="02010609060101010101" charset="-122"/>
                <a:cs typeface="楷体" panose="02010609060101010101" charset="-122"/>
              </a:rPr>
              <a:t> </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【答案】C</a:t>
            </a:r>
            <a:endParaRPr lang="zh-CN" altLang="en-US" sz="3200" b="1">
              <a:solidFill>
                <a:srgbClr val="FF0000"/>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949960" y="50355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sym typeface="+mn-ea"/>
              </a:rPr>
              <a:t>提分强化练</a:t>
            </a:r>
            <a:endParaRPr lang="zh-CN" altLang="zh-CN" sz="3200" b="1" u="sng">
              <a:solidFill>
                <a:srgbClr val="00B0F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ID" val="547132"/>
  <p:tag name="MH" val="20160320124458"/>
  <p:tag name="MH_LIBRARY" val="CONTENTS"/>
  <p:tag name="MH_TYPE" val="OTHERS"/>
</p:tagLst>
</file>

<file path=ppt/tags/tag2.xml><?xml version="1.0" encoding="utf-8"?>
<p:tagLst xmlns:p="http://schemas.openxmlformats.org/presentationml/2006/main">
  <p:tag name="ID" val="547132"/>
  <p:tag name="MH" val="20160320124458"/>
  <p:tag name="MH_LIBRARY" val="CONTENTS"/>
  <p:tag name="MH_TYPE" val="OTHERS"/>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BEAUTIFY_FLAG" val="#wm#"/>
  <p:tag name="KSO_WM_TEMPLATE_CATEGORY" val="custom"/>
  <p:tag name="KSO_WM_TEMPLATE_INDEX" val="20205176"/>
</p:tagLst>
</file>

<file path=ppt/tags/tag29.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NTBhNGE4MDYzMTVmZDRhMGY1ZWYzMTRlYTJkZmI3NmIifQ=="/>
  <p:tag name="KSO_DOCER_TEMPLATE_OPEN_ONCE_MARK" val="1"/>
</p:tagLst>
</file>

<file path=ppt/theme/theme1.xml><?xml version="1.0" encoding="utf-8"?>
<a:theme xmlns:r="http://schemas.openxmlformats.org/officeDocument/2006/relationships"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Arial"/>
      </a:majorFont>
      <a:minorFont>
        <a:latin typeface="Calibr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Manager>3</Manager>
  <Company>3</Company>
  <PresentationFormat>宽屏</PresentationFormat>
  <Paragraphs>92</Paragraphs>
  <Slides>26</Slides>
  <Notes>0</Notes>
  <TotalTime>0</TotalTime>
  <HiddenSlides>0</HiddenSlides>
  <MMClips>0</MMClips>
  <ScaleCrop>0</ScaleCrop>
  <HeadingPairs>
    <vt:vector baseType="variant" size="4">
      <vt:variant>
        <vt:lpstr>Theme</vt:lpstr>
      </vt:variant>
      <vt:variant>
        <vt:i4>1</vt:i4>
      </vt:variant>
      <vt:variant>
        <vt:lpstr>Slide Titles</vt:lpstr>
      </vt:variant>
      <vt:variant>
        <vt:i4>26</vt:i4>
      </vt:variant>
    </vt:vector>
  </HeadingPairs>
  <TitlesOfParts>
    <vt:vector baseType="lpstr" size="27">
      <vt:lpstr>Office 主题</vt:lpstr>
      <vt:lpstr>Slide 1</vt:lpstr>
      <vt:lpstr>Slide 2</vt:lpstr>
      <vt:lpstr>考点解读</vt:lpstr>
      <vt:lpstr>Slide 4</vt:lpstr>
      <vt:lpstr>Slide 5</vt:lpstr>
      <vt:lpstr>Slide 6</vt:lpstr>
      <vt:lpstr>Slide 7</vt:lpstr>
      <vt:lpstr>Slide 8</vt:lpstr>
      <vt:lpstr>Slide 9</vt:lpstr>
      <vt:lpstr>Slide 10</vt:lpstr>
      <vt:lpstr>Slide 11</vt:lpstr>
      <vt:lpstr>基础闯关</vt:lpstr>
      <vt:lpstr>Slide 13</vt:lpstr>
      <vt:lpstr>Slide 14</vt:lpstr>
      <vt:lpstr>Slide 15</vt:lpstr>
      <vt:lpstr>Slide 16</vt:lpstr>
      <vt:lpstr>Slide 17</vt:lpstr>
      <vt:lpstr>Slide 18</vt:lpstr>
      <vt:lpstr>名师讲解</vt:lpstr>
      <vt:lpstr>Slide 20</vt:lpstr>
      <vt:lpstr>提分强化练</vt:lpstr>
      <vt:lpstr>Slide 22</vt:lpstr>
      <vt:lpstr>Slide 23</vt:lpstr>
      <vt:lpstr>Slide 24</vt:lpstr>
      <vt:lpstr>Slide 25</vt:lpstr>
      <vt:lpstr>Slide 26</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dc:creator>3</dc:creator>
  <dc:description>3</dc:description>
  <cp:keywords>3</cp:keywords>
  <cp:lastModifiedBy>天天向上</cp:lastModifiedBy>
  <cp:revision>238</cp:revision>
  <dcterms:created xsi:type="dcterms:W3CDTF">2019-06-19T02:08:00Z</dcterms:created>
  <dcterms:modified xsi:type="dcterms:W3CDTF">2021-10-21T01:25:10Z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98FB7A77B7A3490C9E8CD624FE8BBD2D</vt:lpwstr>
  </property>
  <property fmtid="{D5CDD505-2E9C-101B-9397-08002B2CF9AE}" pid="3" name="KSOProductBuildVer">
    <vt:lpwstr>2052-11.1.0.11365</vt:lpwstr>
  </property>
</Properties>
</file>