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54" r:id="rId3"/>
    <p:sldId id="400" r:id="rId5"/>
    <p:sldId id="380" r:id="rId6"/>
    <p:sldId id="401" r:id="rId7"/>
    <p:sldId id="381" r:id="rId8"/>
    <p:sldId id="370" r:id="rId9"/>
    <p:sldId id="376" r:id="rId10"/>
    <p:sldId id="366" r:id="rId11"/>
    <p:sldId id="372" r:id="rId12"/>
    <p:sldId id="388" r:id="rId13"/>
    <p:sldId id="350" r:id="rId14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49" userDrawn="1">
          <p15:clr>
            <a:srgbClr val="A4A3A4"/>
          </p15:clr>
        </p15:guide>
        <p15:guide id="2" pos="5155" userDrawn="1">
          <p15:clr>
            <a:srgbClr val="A4A3A4"/>
          </p15:clr>
        </p15:guide>
        <p15:guide id="3" orient="horz" pos="2070" userDrawn="1">
          <p15:clr>
            <a:srgbClr val="A4A3A4"/>
          </p15:clr>
        </p15:guide>
        <p15:guide id="4" pos="20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4124"/>
    <a:srgbClr val="5DCEAF"/>
    <a:srgbClr val="21AB82"/>
    <a:srgbClr val="1A92A2"/>
    <a:srgbClr val="5ECCF3"/>
    <a:srgbClr val="152F47"/>
    <a:srgbClr val="FFC000"/>
    <a:srgbClr val="B12725"/>
    <a:srgbClr val="05BAC8"/>
    <a:srgbClr val="F692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1" autoAdjust="0"/>
    <p:restoredTop sz="99298" autoAdjust="0"/>
  </p:normalViewPr>
  <p:slideViewPr>
    <p:cSldViewPr snapToGrid="0" showGuides="1">
      <p:cViewPr>
        <p:scale>
          <a:sx n="50" d="100"/>
          <a:sy n="50" d="100"/>
        </p:scale>
        <p:origin x="-372" y="-1728"/>
      </p:cViewPr>
      <p:guideLst>
        <p:guide orient="horz" pos="1049"/>
        <p:guide pos="5155"/>
        <p:guide orient="horz" pos="2070"/>
        <p:guide pos="209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28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D8D3007C-0BBF-4CAD-B02F-7664B804665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8927DC7C-EA85-41EA-BE8E-3BC04B9579CE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7DB20-2E87-4E5B-9441-63DB909E25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758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5692C7-2619-4083-A601-B796445275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7DB20-2E87-4E5B-9441-63DB909E25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2715C-60D8-4442-95C1-470452B8606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2715C-60D8-4442-95C1-470452B8606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-2" y="0"/>
            <a:ext cx="6115291" cy="6858000"/>
          </a:xfrm>
          <a:prstGeom prst="rect">
            <a:avLst/>
          </a:prstGeom>
          <a:gradFill flip="none" rotWithShape="1">
            <a:gsLst>
              <a:gs pos="0">
                <a:srgbClr val="163048">
                  <a:alpha val="0"/>
                </a:srgbClr>
              </a:gs>
              <a:gs pos="100000">
                <a:srgbClr val="0A172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第一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 userDrawn="1"/>
        </p:nvGraphicFramePr>
        <p:xfrm>
          <a:off x="0" y="1268760"/>
          <a:ext cx="1691680" cy="475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/>
              </a:tblGrid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第二章主题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第三章主题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第四章主题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第五章主题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第六章主题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3" name="直接连接符 12"/>
          <p:cNvCxnSpPr/>
          <p:nvPr userDrawn="1"/>
        </p:nvCxnSpPr>
        <p:spPr>
          <a:xfrm>
            <a:off x="1691680" y="0"/>
            <a:ext cx="0" cy="68732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 flipH="1">
            <a:off x="1691680" y="1265519"/>
            <a:ext cx="105003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 userDrawn="1"/>
        </p:nvSpPr>
        <p:spPr>
          <a:xfrm>
            <a:off x="-7143" y="1272662"/>
            <a:ext cx="1691680" cy="78818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第一章主题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65514" y="446460"/>
            <a:ext cx="609698" cy="55559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直角三角形 24"/>
          <p:cNvSpPr/>
          <p:nvPr userDrawn="1"/>
        </p:nvSpPr>
        <p:spPr>
          <a:xfrm flipH="1">
            <a:off x="11277600" y="6019801"/>
            <a:ext cx="950294" cy="853427"/>
          </a:xfrm>
          <a:prstGeom prst="rtTriangle">
            <a:avLst/>
          </a:pr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6" name="五边形 25"/>
          <p:cNvSpPr/>
          <p:nvPr userDrawn="1"/>
        </p:nvSpPr>
        <p:spPr>
          <a:xfrm flipH="1">
            <a:off x="11382166" y="6369172"/>
            <a:ext cx="986607" cy="504056"/>
          </a:xfrm>
          <a:prstGeom prst="homePlat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第二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 userDrawn="1"/>
        </p:nvGraphicFramePr>
        <p:xfrm>
          <a:off x="0" y="1268760"/>
          <a:ext cx="1691680" cy="475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/>
              </a:tblGrid>
              <a:tr h="792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第一章主题</a:t>
                      </a:r>
                      <a:endParaRPr lang="zh-CN" altLang="en-US" sz="16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第三章主题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第四章主题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第五章主题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第六章主题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3" name="直接连接符 12"/>
          <p:cNvCxnSpPr/>
          <p:nvPr userDrawn="1"/>
        </p:nvCxnSpPr>
        <p:spPr>
          <a:xfrm>
            <a:off x="1691680" y="0"/>
            <a:ext cx="0" cy="68732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 flipH="1">
            <a:off x="1691680" y="1265519"/>
            <a:ext cx="105003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 userDrawn="1"/>
        </p:nvSpPr>
        <p:spPr>
          <a:xfrm>
            <a:off x="-4762" y="2061797"/>
            <a:ext cx="1691680" cy="78818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第二章主题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182" l="9217" r="89862">
                        <a14:foregroundMark x1="60829" y1="9545" x2="60829" y2="95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468" y="422936"/>
            <a:ext cx="458743" cy="46508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直角三角形 9"/>
          <p:cNvSpPr/>
          <p:nvPr userDrawn="1"/>
        </p:nvSpPr>
        <p:spPr>
          <a:xfrm flipH="1">
            <a:off x="11277600" y="6019801"/>
            <a:ext cx="950294" cy="853427"/>
          </a:xfrm>
          <a:prstGeom prst="rtTriangle">
            <a:avLst/>
          </a:pr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" name="五边形 11"/>
          <p:cNvSpPr/>
          <p:nvPr userDrawn="1"/>
        </p:nvSpPr>
        <p:spPr>
          <a:xfrm flipH="1">
            <a:off x="11382166" y="6369172"/>
            <a:ext cx="986607" cy="504056"/>
          </a:xfrm>
          <a:prstGeom prst="homePlat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第三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 userDrawn="1"/>
        </p:nvGraphicFramePr>
        <p:xfrm>
          <a:off x="0" y="1268760"/>
          <a:ext cx="1691680" cy="475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/>
              </a:tblGrid>
              <a:tr h="792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第一章主题</a:t>
                      </a:r>
                      <a:endParaRPr lang="zh-CN" altLang="en-US" sz="16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第二章主题</a:t>
                      </a:r>
                      <a:endParaRPr lang="zh-CN" altLang="en-US" sz="1600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第四章主题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第五章主题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第六章主题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3" name="直接连接符 12"/>
          <p:cNvCxnSpPr/>
          <p:nvPr userDrawn="1"/>
        </p:nvCxnSpPr>
        <p:spPr>
          <a:xfrm>
            <a:off x="1691680" y="0"/>
            <a:ext cx="0" cy="68732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 flipH="1">
            <a:off x="1691680" y="1265519"/>
            <a:ext cx="105003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 userDrawn="1"/>
        </p:nvSpPr>
        <p:spPr>
          <a:xfrm>
            <a:off x="-7143" y="2853936"/>
            <a:ext cx="1691680" cy="78818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第三章主题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182" l="9217" r="89862">
                        <a14:foregroundMark x1="60829" y1="9545" x2="60829" y2="95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468" y="422936"/>
            <a:ext cx="458743" cy="46508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直角三角形 9"/>
          <p:cNvSpPr/>
          <p:nvPr userDrawn="1"/>
        </p:nvSpPr>
        <p:spPr>
          <a:xfrm flipH="1">
            <a:off x="11277600" y="6019801"/>
            <a:ext cx="950294" cy="853427"/>
          </a:xfrm>
          <a:prstGeom prst="rtTriangle">
            <a:avLst/>
          </a:pr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" name="五边形 11"/>
          <p:cNvSpPr/>
          <p:nvPr userDrawn="1"/>
        </p:nvSpPr>
        <p:spPr>
          <a:xfrm flipH="1">
            <a:off x="11382166" y="6369172"/>
            <a:ext cx="986607" cy="504056"/>
          </a:xfrm>
          <a:prstGeom prst="homePlat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第四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 userDrawn="1"/>
        </p:nvGraphicFramePr>
        <p:xfrm>
          <a:off x="0" y="1268760"/>
          <a:ext cx="1691680" cy="475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/>
              </a:tblGrid>
              <a:tr h="792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第一章主题</a:t>
                      </a:r>
                      <a:endParaRPr lang="zh-CN" altLang="en-US" sz="16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第二章主题</a:t>
                      </a:r>
                      <a:endParaRPr lang="zh-CN" altLang="en-US" sz="1600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第三章主题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第五章主题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第六章主题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3" name="直接连接符 12"/>
          <p:cNvCxnSpPr/>
          <p:nvPr userDrawn="1"/>
        </p:nvCxnSpPr>
        <p:spPr>
          <a:xfrm>
            <a:off x="1691680" y="0"/>
            <a:ext cx="0" cy="68732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 flipH="1">
            <a:off x="1691680" y="1265519"/>
            <a:ext cx="105003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 userDrawn="1"/>
        </p:nvSpPr>
        <p:spPr>
          <a:xfrm>
            <a:off x="-7143" y="3647709"/>
            <a:ext cx="1691680" cy="78818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第四章主题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182" l="9217" r="89862">
                        <a14:foregroundMark x1="60829" y1="9545" x2="60829" y2="95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468" y="422936"/>
            <a:ext cx="458743" cy="46508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直角三角形 9"/>
          <p:cNvSpPr/>
          <p:nvPr userDrawn="1"/>
        </p:nvSpPr>
        <p:spPr>
          <a:xfrm flipH="1">
            <a:off x="11277600" y="6019801"/>
            <a:ext cx="950294" cy="853427"/>
          </a:xfrm>
          <a:prstGeom prst="rtTriangle">
            <a:avLst/>
          </a:pr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" name="五边形 11"/>
          <p:cNvSpPr/>
          <p:nvPr userDrawn="1"/>
        </p:nvSpPr>
        <p:spPr>
          <a:xfrm flipH="1">
            <a:off x="11382166" y="6369172"/>
            <a:ext cx="986607" cy="504056"/>
          </a:xfrm>
          <a:prstGeom prst="homePlat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第五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 userDrawn="1"/>
        </p:nvGraphicFramePr>
        <p:xfrm>
          <a:off x="0" y="1268760"/>
          <a:ext cx="1691680" cy="475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/>
              </a:tblGrid>
              <a:tr h="792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第一章主题</a:t>
                      </a:r>
                      <a:endParaRPr lang="zh-CN" altLang="en-US" sz="16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第二章主题</a:t>
                      </a:r>
                      <a:endParaRPr lang="zh-CN" altLang="en-US" sz="1600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第三章主题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第四章主题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第六章主题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3" name="直接连接符 12"/>
          <p:cNvCxnSpPr/>
          <p:nvPr userDrawn="1"/>
        </p:nvCxnSpPr>
        <p:spPr>
          <a:xfrm>
            <a:off x="1691680" y="0"/>
            <a:ext cx="0" cy="68732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直角三角形 17"/>
          <p:cNvSpPr/>
          <p:nvPr userDrawn="1"/>
        </p:nvSpPr>
        <p:spPr>
          <a:xfrm flipH="1">
            <a:off x="11277600" y="6019801"/>
            <a:ext cx="950294" cy="853427"/>
          </a:xfrm>
          <a:prstGeom prst="rtTriangle">
            <a:avLst/>
          </a:pr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9" name="五边形 18"/>
          <p:cNvSpPr/>
          <p:nvPr userDrawn="1"/>
        </p:nvSpPr>
        <p:spPr>
          <a:xfrm flipH="1">
            <a:off x="11382166" y="6369172"/>
            <a:ext cx="986607" cy="504056"/>
          </a:xfrm>
          <a:prstGeom prst="homePlat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H="1">
            <a:off x="1691680" y="1265519"/>
            <a:ext cx="105003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 userDrawn="1"/>
        </p:nvSpPr>
        <p:spPr>
          <a:xfrm>
            <a:off x="-11173" y="4442496"/>
            <a:ext cx="1691680" cy="78196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第五章主题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182" l="9217" r="89862">
                        <a14:foregroundMark x1="60829" y1="9545" x2="60829" y2="95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468" y="422936"/>
            <a:ext cx="458743" cy="465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第六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 userDrawn="1"/>
        </p:nvGraphicFramePr>
        <p:xfrm>
          <a:off x="0" y="1268760"/>
          <a:ext cx="1691680" cy="475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/>
              </a:tblGrid>
              <a:tr h="792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第一章主题</a:t>
                      </a:r>
                      <a:endParaRPr lang="zh-CN" altLang="en-US" sz="16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第二章主题</a:t>
                      </a:r>
                      <a:endParaRPr lang="zh-CN" altLang="en-US" sz="1600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第三章主题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第四章主题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第五章主题</a:t>
                      </a:r>
                      <a:endParaRPr lang="zh-CN" altLang="en-US" sz="16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第六章主题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3" name="直接连接符 12"/>
          <p:cNvCxnSpPr/>
          <p:nvPr userDrawn="1"/>
        </p:nvCxnSpPr>
        <p:spPr>
          <a:xfrm>
            <a:off x="1691680" y="0"/>
            <a:ext cx="0" cy="68732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直角三角形 17"/>
          <p:cNvSpPr/>
          <p:nvPr userDrawn="1"/>
        </p:nvSpPr>
        <p:spPr>
          <a:xfrm flipH="1">
            <a:off x="11277600" y="6019801"/>
            <a:ext cx="950294" cy="853427"/>
          </a:xfrm>
          <a:prstGeom prst="rtTriangle">
            <a:avLst/>
          </a:pr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9" name="五边形 18"/>
          <p:cNvSpPr/>
          <p:nvPr userDrawn="1"/>
        </p:nvSpPr>
        <p:spPr>
          <a:xfrm flipH="1">
            <a:off x="11382166" y="6369172"/>
            <a:ext cx="986607" cy="504056"/>
          </a:xfrm>
          <a:prstGeom prst="homePlat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H="1">
            <a:off x="1691680" y="1265519"/>
            <a:ext cx="105003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 userDrawn="1"/>
        </p:nvSpPr>
        <p:spPr>
          <a:xfrm>
            <a:off x="-8792" y="5237461"/>
            <a:ext cx="1691680" cy="78234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第六章主题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182" l="9217" r="89862">
                        <a14:foregroundMark x1="60829" y1="9545" x2="60829" y2="95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468" y="422936"/>
            <a:ext cx="458743" cy="465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9BDC11D-C56D-43F7-9324-A802D50A1050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16EE1C3-4C97-4D89-86D4-AB0FC9C35DC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41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11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4" Type="http://schemas.openxmlformats.org/officeDocument/2006/relationships/notesSlide" Target="../notesSlides/notesSlide5.xml"/><Relationship Id="rId13" Type="http://schemas.openxmlformats.org/officeDocument/2006/relationships/slideLayout" Target="../slideLayouts/slideLayout11.xml"/><Relationship Id="rId12" Type="http://schemas.openxmlformats.org/officeDocument/2006/relationships/image" Target="../media/image8.jpeg"/><Relationship Id="rId11" Type="http://schemas.openxmlformats.org/officeDocument/2006/relationships/image" Target="../media/image7.jpeg"/><Relationship Id="rId10" Type="http://schemas.openxmlformats.org/officeDocument/2006/relationships/image" Target="../media/image6.jpeg"/><Relationship Id="rId1" Type="http://schemas.openxmlformats.org/officeDocument/2006/relationships/tags" Target="../tags/tag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681220" y="2468245"/>
            <a:ext cx="33026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山东矿安机电</a:t>
            </a:r>
            <a:endParaRPr lang="en-US" altLang="zh-CN" sz="20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02296" y="2866828"/>
            <a:ext cx="5987415" cy="1014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 b="1" spc="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QWZC</a:t>
            </a:r>
            <a:r>
              <a:rPr lang="zh-CN" altLang="en-US" sz="6000" b="1" spc="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气动卧闸</a:t>
            </a:r>
            <a:endParaRPr lang="zh-CN" altLang="en-US" sz="6000" b="1" spc="3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 flipH="1">
            <a:off x="4146569" y="4113416"/>
            <a:ext cx="3527551" cy="407363"/>
          </a:xfrm>
          <a:custGeom>
            <a:avLst/>
            <a:gdLst>
              <a:gd name="connsiteX0" fmla="*/ 1319211 w 1469989"/>
              <a:gd name="connsiteY0" fmla="*/ 0 h 485775"/>
              <a:gd name="connsiteX1" fmla="*/ 80964 w 1469989"/>
              <a:gd name="connsiteY1" fmla="*/ 0 h 485775"/>
              <a:gd name="connsiteX2" fmla="*/ 0 w 1469989"/>
              <a:gd name="connsiteY2" fmla="*/ 80964 h 485775"/>
              <a:gd name="connsiteX3" fmla="*/ 0 w 1469989"/>
              <a:gd name="connsiteY3" fmla="*/ 404811 h 485775"/>
              <a:gd name="connsiteX4" fmla="*/ 80964 w 1469989"/>
              <a:gd name="connsiteY4" fmla="*/ 485775 h 485775"/>
              <a:gd name="connsiteX5" fmla="*/ 1319211 w 1469989"/>
              <a:gd name="connsiteY5" fmla="*/ 485775 h 485775"/>
              <a:gd name="connsiteX6" fmla="*/ 1331069 w 1469989"/>
              <a:gd name="connsiteY6" fmla="*/ 483381 h 485775"/>
              <a:gd name="connsiteX7" fmla="*/ 1380263 w 1469989"/>
              <a:gd name="connsiteY7" fmla="*/ 483381 h 485775"/>
              <a:gd name="connsiteX8" fmla="*/ 1400175 w 1469989"/>
              <a:gd name="connsiteY8" fmla="*/ 483381 h 485775"/>
              <a:gd name="connsiteX9" fmla="*/ 1469989 w 1469989"/>
              <a:gd name="connsiteY9" fmla="*/ 483381 h 485775"/>
              <a:gd name="connsiteX10" fmla="*/ 1400175 w 1469989"/>
              <a:gd name="connsiteY10" fmla="*/ 413567 h 485775"/>
              <a:gd name="connsiteX11" fmla="*/ 1400175 w 1469989"/>
              <a:gd name="connsiteY11" fmla="*/ 404811 h 485775"/>
              <a:gd name="connsiteX12" fmla="*/ 1400175 w 1469989"/>
              <a:gd name="connsiteY12" fmla="*/ 363126 h 485775"/>
              <a:gd name="connsiteX13" fmla="*/ 1400175 w 1469989"/>
              <a:gd name="connsiteY13" fmla="*/ 80964 h 485775"/>
              <a:gd name="connsiteX14" fmla="*/ 1319211 w 1469989"/>
              <a:gd name="connsiteY14" fmla="*/ 0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69989" h="485775">
                <a:moveTo>
                  <a:pt x="1319211" y="0"/>
                </a:moveTo>
                <a:lnTo>
                  <a:pt x="80964" y="0"/>
                </a:lnTo>
                <a:cubicBezTo>
                  <a:pt x="36249" y="0"/>
                  <a:pt x="0" y="36249"/>
                  <a:pt x="0" y="80964"/>
                </a:cubicBezTo>
                <a:lnTo>
                  <a:pt x="0" y="404811"/>
                </a:lnTo>
                <a:cubicBezTo>
                  <a:pt x="0" y="449526"/>
                  <a:pt x="36249" y="485775"/>
                  <a:pt x="80964" y="485775"/>
                </a:cubicBezTo>
                <a:lnTo>
                  <a:pt x="1319211" y="485775"/>
                </a:lnTo>
                <a:lnTo>
                  <a:pt x="1331069" y="483381"/>
                </a:lnTo>
                <a:lnTo>
                  <a:pt x="1380263" y="483381"/>
                </a:lnTo>
                <a:lnTo>
                  <a:pt x="1400175" y="483381"/>
                </a:lnTo>
                <a:lnTo>
                  <a:pt x="1469989" y="483381"/>
                </a:lnTo>
                <a:lnTo>
                  <a:pt x="1400175" y="413567"/>
                </a:lnTo>
                <a:lnTo>
                  <a:pt x="1400175" y="404811"/>
                </a:lnTo>
                <a:lnTo>
                  <a:pt x="1400175" y="363126"/>
                </a:lnTo>
                <a:lnTo>
                  <a:pt x="1400175" y="80964"/>
                </a:lnTo>
                <a:cubicBezTo>
                  <a:pt x="1400175" y="36249"/>
                  <a:pt x="1363926" y="0"/>
                  <a:pt x="1319211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TextBox 25"/>
          <p:cNvSpPr txBox="1"/>
          <p:nvPr/>
        </p:nvSpPr>
        <p:spPr>
          <a:xfrm>
            <a:off x="4185130" y="4143588"/>
            <a:ext cx="36384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dirty="0" smtClean="0"/>
              <a:t>主讲人：</a:t>
            </a:r>
            <a:r>
              <a:rPr lang="en-US" sz="1400" dirty="0" smtClean="0"/>
              <a:t>Kuangan001</a:t>
            </a:r>
            <a:endParaRPr lang="en-US" sz="1400" dirty="0"/>
          </a:p>
        </p:txBody>
      </p:sp>
      <p:sp>
        <p:nvSpPr>
          <p:cNvPr id="8" name="等腰三角形 7"/>
          <p:cNvSpPr/>
          <p:nvPr/>
        </p:nvSpPr>
        <p:spPr>
          <a:xfrm>
            <a:off x="949560" y="5280025"/>
            <a:ext cx="834952" cy="15779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>
            <a:off x="9903177" y="5523416"/>
            <a:ext cx="706166" cy="1334584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>
            <a:off x="-1" y="3341914"/>
            <a:ext cx="995083" cy="351608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>
            <a:off x="1784512" y="5911049"/>
            <a:ext cx="417476" cy="94695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10609343" y="5280025"/>
            <a:ext cx="834952" cy="15779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等腰三角形 12"/>
          <p:cNvSpPr/>
          <p:nvPr/>
        </p:nvSpPr>
        <p:spPr>
          <a:xfrm>
            <a:off x="11357048" y="3548273"/>
            <a:ext cx="834952" cy="330972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3137339" y="6149825"/>
            <a:ext cx="834952" cy="7081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2187778" y="5280024"/>
            <a:ext cx="995083" cy="157797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等腰三角形 15"/>
          <p:cNvSpPr/>
          <p:nvPr/>
        </p:nvSpPr>
        <p:spPr>
          <a:xfrm>
            <a:off x="3972291" y="6433020"/>
            <a:ext cx="417476" cy="424980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8664959" y="6149824"/>
            <a:ext cx="834952" cy="7081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7715398" y="5280023"/>
            <a:ext cx="995083" cy="157797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等腰三角形 18"/>
          <p:cNvSpPr/>
          <p:nvPr/>
        </p:nvSpPr>
        <p:spPr>
          <a:xfrm>
            <a:off x="9499911" y="6433019"/>
            <a:ext cx="417476" cy="424980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8" grpId="0" animBg="1"/>
      <p:bldP spid="5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0" y="1059"/>
            <a:ext cx="4165651" cy="685588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5141" name="Line 29"/>
          <p:cNvSpPr>
            <a:spLocks noChangeShapeType="1"/>
          </p:cNvSpPr>
          <p:nvPr/>
        </p:nvSpPr>
        <p:spPr bwMode="auto">
          <a:xfrm>
            <a:off x="508147" y="3038035"/>
            <a:ext cx="30480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144" name="Line 32"/>
          <p:cNvSpPr>
            <a:spLocks noChangeShapeType="1"/>
          </p:cNvSpPr>
          <p:nvPr/>
        </p:nvSpPr>
        <p:spPr bwMode="auto">
          <a:xfrm>
            <a:off x="508147" y="4094252"/>
            <a:ext cx="30480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33" name="TextBox 32"/>
          <p:cNvSpPr txBox="1"/>
          <p:nvPr/>
        </p:nvSpPr>
        <p:spPr>
          <a:xfrm>
            <a:off x="508147" y="3036989"/>
            <a:ext cx="1622560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735" dirty="0"/>
              <a:t>目录页</a:t>
            </a:r>
            <a:endParaRPr lang="zh-CN" altLang="en-US" sz="3735" dirty="0"/>
          </a:p>
        </p:txBody>
      </p:sp>
      <p:sp>
        <p:nvSpPr>
          <p:cNvPr id="34" name="TextBox 33"/>
          <p:cNvSpPr txBox="1"/>
          <p:nvPr/>
        </p:nvSpPr>
        <p:spPr>
          <a:xfrm rot="21560070">
            <a:off x="510908" y="3630396"/>
            <a:ext cx="2989081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en-US" altLang="zh-CN" sz="1865" b="1" dirty="0">
                <a:solidFill>
                  <a:schemeClr val="bg1"/>
                </a:solidFill>
              </a:rPr>
              <a:t>CONTENTS   PAGE </a:t>
            </a:r>
            <a:endParaRPr lang="en-US" altLang="zh-CN" sz="1865" b="1" dirty="0">
              <a:solidFill>
                <a:schemeClr val="bg1"/>
              </a:solidFill>
            </a:endParaRPr>
          </a:p>
        </p:txBody>
      </p:sp>
      <p:grpSp>
        <p:nvGrpSpPr>
          <p:cNvPr id="28" name="组合 27"/>
          <p:cNvGrpSpPr/>
          <p:nvPr>
            <p:custDataLst>
              <p:tags r:id="rId1"/>
            </p:custDataLst>
          </p:nvPr>
        </p:nvGrpSpPr>
        <p:grpSpPr>
          <a:xfrm>
            <a:off x="4629796" y="2044116"/>
            <a:ext cx="622756" cy="618845"/>
            <a:chOff x="4965079" y="546100"/>
            <a:chExt cx="584697" cy="581025"/>
          </a:xfrm>
        </p:grpSpPr>
        <p:sp>
          <p:nvSpPr>
            <p:cNvPr id="29" name="Oval 6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4968752" y="546100"/>
              <a:ext cx="581024" cy="581025"/>
            </a:xfrm>
            <a:prstGeom prst="ellipse">
              <a:avLst/>
            </a:prstGeom>
            <a:solidFill>
              <a:srgbClr val="C00000"/>
            </a:solidFill>
            <a:ln w="12700">
              <a:noFill/>
              <a:round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0" name="Text Box 24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965079" y="586175"/>
              <a:ext cx="531580" cy="4709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2665" b="1" dirty="0">
                  <a:solidFill>
                    <a:schemeClr val="bg1"/>
                  </a:solidFill>
                </a:rPr>
                <a:t>01</a:t>
              </a:r>
              <a:endParaRPr lang="zh-CN" altLang="zh-CN" sz="2665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TextBox 30"/>
          <p:cNvSpPr txBox="1"/>
          <p:nvPr>
            <p:custDataLst>
              <p:tags r:id="rId4"/>
            </p:custDataLst>
          </p:nvPr>
        </p:nvSpPr>
        <p:spPr>
          <a:xfrm>
            <a:off x="5447554" y="2127836"/>
            <a:ext cx="4851103" cy="4203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QWZC</a:t>
            </a:r>
            <a:r>
              <a:rPr lang="zh-CN" altLang="en-US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气动卧闸简介</a:t>
            </a:r>
            <a:endParaRPr lang="zh-CN" altLang="en-US" sz="213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>
            <p:custDataLst>
              <p:tags r:id="rId5"/>
            </p:custDataLst>
          </p:nvPr>
        </p:nvGrpSpPr>
        <p:grpSpPr>
          <a:xfrm>
            <a:off x="4629796" y="2957169"/>
            <a:ext cx="622756" cy="618845"/>
            <a:chOff x="4965079" y="546100"/>
            <a:chExt cx="584697" cy="581025"/>
          </a:xfrm>
        </p:grpSpPr>
        <p:sp>
          <p:nvSpPr>
            <p:cNvPr id="38" name="Oval 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968752" y="546100"/>
              <a:ext cx="581024" cy="581025"/>
            </a:xfrm>
            <a:prstGeom prst="ellipse">
              <a:avLst/>
            </a:prstGeom>
            <a:solidFill>
              <a:srgbClr val="C00000"/>
            </a:solidFill>
            <a:ln w="12700">
              <a:noFill/>
              <a:round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5" name="Text Box 24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965079" y="586175"/>
              <a:ext cx="531580" cy="4709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665" b="1" dirty="0">
                  <a:solidFill>
                    <a:schemeClr val="bg1"/>
                  </a:solidFill>
                </a:rPr>
                <a:t>02</a:t>
              </a:r>
              <a:endParaRPr lang="zh-CN" altLang="zh-CN" sz="2665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TextBox 45"/>
          <p:cNvSpPr txBox="1"/>
          <p:nvPr>
            <p:custDataLst>
              <p:tags r:id="rId8"/>
            </p:custDataLst>
          </p:nvPr>
        </p:nvSpPr>
        <p:spPr>
          <a:xfrm>
            <a:off x="5447554" y="3040889"/>
            <a:ext cx="4851103" cy="4203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QWZC</a:t>
            </a:r>
            <a:r>
              <a:rPr lang="zh-CN" altLang="en-US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气动卧闸用途</a:t>
            </a:r>
            <a:endParaRPr lang="zh-CN" altLang="en-US" sz="213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>
            <p:custDataLst>
              <p:tags r:id="rId9"/>
            </p:custDataLst>
          </p:nvPr>
        </p:nvGrpSpPr>
        <p:grpSpPr>
          <a:xfrm>
            <a:off x="4629796" y="3918375"/>
            <a:ext cx="622756" cy="618845"/>
            <a:chOff x="4965079" y="546100"/>
            <a:chExt cx="584697" cy="581025"/>
          </a:xfrm>
        </p:grpSpPr>
        <p:sp>
          <p:nvSpPr>
            <p:cNvPr id="48" name="Oval 6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968752" y="546100"/>
              <a:ext cx="581024" cy="581025"/>
            </a:xfrm>
            <a:prstGeom prst="ellipse">
              <a:avLst/>
            </a:prstGeom>
            <a:solidFill>
              <a:srgbClr val="C00000"/>
            </a:solidFill>
            <a:ln w="12700">
              <a:noFill/>
              <a:round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9" name="Text Box 24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965079" y="586175"/>
              <a:ext cx="531580" cy="4709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2665" b="1" dirty="0">
                  <a:solidFill>
                    <a:schemeClr val="bg1"/>
                  </a:solidFill>
                </a:rPr>
                <a:t>0</a:t>
              </a:r>
              <a:r>
                <a:rPr lang="en-US" altLang="zh-CN" sz="2665" b="1" dirty="0">
                  <a:solidFill>
                    <a:schemeClr val="bg1"/>
                  </a:solidFill>
                </a:rPr>
                <a:t>3</a:t>
              </a:r>
              <a:endParaRPr lang="zh-CN" altLang="zh-CN" sz="2665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TextBox 49"/>
          <p:cNvSpPr txBox="1"/>
          <p:nvPr>
            <p:custDataLst>
              <p:tags r:id="rId12"/>
            </p:custDataLst>
          </p:nvPr>
        </p:nvSpPr>
        <p:spPr>
          <a:xfrm>
            <a:off x="5447554" y="4002094"/>
            <a:ext cx="4851103" cy="4203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QWZC</a:t>
            </a:r>
            <a:r>
              <a:rPr lang="zh-CN" altLang="en-US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气动卧闸主要特点</a:t>
            </a:r>
            <a:endParaRPr lang="zh-CN" altLang="en-US" sz="213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>
            <p:custDataLst>
              <p:tags r:id="rId13"/>
            </p:custDataLst>
          </p:nvPr>
        </p:nvGrpSpPr>
        <p:grpSpPr>
          <a:xfrm>
            <a:off x="4629796" y="4879580"/>
            <a:ext cx="622756" cy="618845"/>
            <a:chOff x="4965079" y="546100"/>
            <a:chExt cx="584697" cy="581025"/>
          </a:xfrm>
        </p:grpSpPr>
        <p:sp>
          <p:nvSpPr>
            <p:cNvPr id="52" name="Oval 6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4968752" y="546100"/>
              <a:ext cx="581024" cy="581025"/>
            </a:xfrm>
            <a:prstGeom prst="ellipse">
              <a:avLst/>
            </a:prstGeom>
            <a:solidFill>
              <a:srgbClr val="C00000"/>
            </a:solidFill>
            <a:ln w="12700">
              <a:noFill/>
              <a:round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3" name="Text Box 24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4965079" y="586175"/>
              <a:ext cx="531580" cy="4709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665" b="1" dirty="0">
                  <a:solidFill>
                    <a:schemeClr val="bg1"/>
                  </a:solidFill>
                </a:rPr>
                <a:t>04</a:t>
              </a:r>
              <a:endParaRPr lang="zh-CN" altLang="zh-CN" sz="2665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4" name="TextBox 53"/>
          <p:cNvSpPr txBox="1"/>
          <p:nvPr>
            <p:custDataLst>
              <p:tags r:id="rId16"/>
            </p:custDataLst>
          </p:nvPr>
        </p:nvSpPr>
        <p:spPr>
          <a:xfrm>
            <a:off x="5447554" y="4963300"/>
            <a:ext cx="4851103" cy="749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QWZC</a:t>
            </a:r>
            <a:r>
              <a:rPr lang="zh-CN" altLang="en-US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气动卧闸安装、调试、维护保养</a:t>
            </a:r>
            <a:endParaRPr lang="zh-CN" altLang="en-US" sz="213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"/>
                            </p:stCondLst>
                            <p:childTnLst>
                              <p:par>
                                <p:cTn id="2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49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49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49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49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49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49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49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849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  <p:bldP spid="5141" grpId="0" animBg="1"/>
      <p:bldP spid="5144" grpId="0" animBg="1"/>
      <p:bldP spid="33" grpId="0"/>
      <p:bldP spid="34" grpId="0"/>
      <p:bldP spid="31" grpId="0" bldLvl="0" animBg="1"/>
      <p:bldP spid="46" grpId="0" bldLvl="0" animBg="1"/>
      <p:bldP spid="50" grpId="0" bldLvl="0" animBg="1"/>
      <p:bldP spid="5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719955" y="3606800"/>
            <a:ext cx="2943860" cy="3689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QWZC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气动卧闸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62487" name="AutoShape 23"/>
          <p:cNvSpPr>
            <a:spLocks noChangeArrowheads="1"/>
          </p:cNvSpPr>
          <p:nvPr/>
        </p:nvSpPr>
        <p:spPr bwMode="auto">
          <a:xfrm>
            <a:off x="4471463" y="2212590"/>
            <a:ext cx="3432235" cy="3203287"/>
          </a:xfrm>
          <a:prstGeom prst="diamond">
            <a:avLst/>
          </a:prstGeom>
          <a:noFill/>
          <a:ln w="190500" cmpd="thickThin">
            <a:solidFill>
              <a:schemeClr val="accent2"/>
            </a:solidFill>
            <a:miter lim="800000"/>
          </a:ln>
        </p:spPr>
        <p:txBody>
          <a:bodyPr wrap="none" anchor="ctr"/>
          <a:lstStyle/>
          <a:p>
            <a:endParaRPr lang="zh-CN" altLang="en-US" sz="2255">
              <a:solidFill>
                <a:schemeClr val="bg1"/>
              </a:solidFill>
            </a:endParaRPr>
          </a:p>
        </p:txBody>
      </p:sp>
      <p:pic>
        <p:nvPicPr>
          <p:cNvPr id="4" name="图片 3" descr="气动卧闸 (2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91500" y="2536825"/>
            <a:ext cx="2555240" cy="2555240"/>
          </a:xfrm>
          <a:prstGeom prst="rect">
            <a:avLst/>
          </a:prstGeom>
        </p:spPr>
      </p:pic>
      <p:pic>
        <p:nvPicPr>
          <p:cNvPr id="5" name="图片 4" descr="气动卧闸 (2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030" y="2536825"/>
            <a:ext cx="2555240" cy="255524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248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36195" y="2269490"/>
            <a:ext cx="4718050" cy="22078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285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60219" y="2269403"/>
            <a:ext cx="383943" cy="22076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265">
              <a:solidFill>
                <a:schemeClr val="bg1"/>
              </a:solidFill>
            </a:endParaRPr>
          </a:p>
        </p:txBody>
      </p:sp>
      <p:sp>
        <p:nvSpPr>
          <p:cNvPr id="10" name="文本占位符 3"/>
          <p:cNvSpPr txBox="1"/>
          <p:nvPr/>
        </p:nvSpPr>
        <p:spPr>
          <a:xfrm>
            <a:off x="1040765" y="3107055"/>
            <a:ext cx="3130550" cy="575945"/>
          </a:xfrm>
          <a:prstGeom prst="rect">
            <a:avLst/>
          </a:prstGeom>
        </p:spPr>
        <p:txBody>
          <a:bodyPr vert="horz" lIns="121888" tIns="60944" rIns="121888" bIns="60944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QWZC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气动卧闸简介</a:t>
            </a:r>
            <a:endParaRPr lang="zh-CN" altLang="en-US" sz="2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222240" y="1382395"/>
            <a:ext cx="6020435" cy="4184015"/>
          </a:xfrm>
          <a:prstGeom prst="rect">
            <a:avLst/>
          </a:prstGeom>
        </p:spPr>
        <p:txBody>
          <a:bodyPr vert="horz" lIns="121888" tIns="60944" rIns="121888" bIns="60944" rtlCol="0" anchor="ctr">
            <a:no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QWZC</a:t>
            </a:r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</a:rPr>
              <a:t>系列气动卧闸是煤矿轨道运输中一种不可缺少的</a:t>
            </a:r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an</a:t>
            </a:r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</a:rPr>
              <a:t>全保护装置。</a:t>
            </a:r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QWZC</a:t>
            </a:r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</a:rPr>
              <a:t>系列气动卧闸使用气体动力实现卧闸的关闭，依靠弹簧力卧闸自动开启。</a:t>
            </a:r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QWZC</a:t>
            </a:r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</a:rPr>
              <a:t>系列气动卧闸始终处于对一方向矿车开启阻车状态，阻挡此方向矿车，防止矿车自溜，当此方向矿车需要通过卧闸时，利用气动操作关闭卧闸放行矿车，当矿车通过后，</a:t>
            </a:r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QWZC</a:t>
            </a:r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</a:rPr>
              <a:t>系列气动卧闸自动开启。对反方向运行矿车不用操作就可通过</a:t>
            </a:r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QWZC</a:t>
            </a:r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</a:rPr>
              <a:t>系列气动卧闸，通过后自动开启。</a:t>
            </a:r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QWZC</a:t>
            </a:r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</a:rPr>
              <a:t>系列气动卧闸具有结构简单、安装维修方便、操作省力，</a:t>
            </a:r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an</a:t>
            </a:r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</a:rPr>
              <a:t>全可靠的特点，</a:t>
            </a:r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QWZC</a:t>
            </a:r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</a:rPr>
              <a:t>系列气动卧闸已广泛应用于各地煤矿企业。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30"/>
          <p:cNvGrpSpPr/>
          <p:nvPr>
            <p:custDataLst>
              <p:tags r:id="rId1"/>
            </p:custDataLst>
          </p:nvPr>
        </p:nvGrpSpPr>
        <p:grpSpPr>
          <a:xfrm>
            <a:off x="1960880" y="1905000"/>
            <a:ext cx="2688590" cy="4505325"/>
            <a:chOff x="838200" y="1428750"/>
            <a:chExt cx="1524000" cy="2743200"/>
          </a:xfrm>
        </p:grpSpPr>
        <p:sp>
          <p:nvSpPr>
            <p:cNvPr id="47" name="Rounded Rectangle 5"/>
            <p:cNvSpPr/>
            <p:nvPr>
              <p:custDataLst>
                <p:tags r:id="rId2"/>
              </p:custDataLst>
            </p:nvPr>
          </p:nvSpPr>
          <p:spPr>
            <a:xfrm>
              <a:off x="838200" y="1428750"/>
              <a:ext cx="1524000" cy="1524000"/>
            </a:xfrm>
            <a:prstGeom prst="roundRect">
              <a:avLst/>
            </a:prstGeom>
            <a:solidFill>
              <a:srgbClr val="5DCEA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7740">
                <a:defRPr/>
              </a:pPr>
              <a:endParaRPr lang="en-US" sz="190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ounded Rectangle 22"/>
            <p:cNvSpPr/>
            <p:nvPr>
              <p:custDataLst>
                <p:tags r:id="rId3"/>
              </p:custDataLst>
            </p:nvPr>
          </p:nvSpPr>
          <p:spPr>
            <a:xfrm>
              <a:off x="838200" y="4095750"/>
              <a:ext cx="1524000" cy="76200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7740">
                <a:defRPr/>
              </a:pPr>
              <a:endParaRPr lang="en-US" sz="190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Group 31"/>
          <p:cNvGrpSpPr/>
          <p:nvPr>
            <p:custDataLst>
              <p:tags r:id="rId4"/>
            </p:custDataLst>
          </p:nvPr>
        </p:nvGrpSpPr>
        <p:grpSpPr>
          <a:xfrm>
            <a:off x="4831080" y="1905000"/>
            <a:ext cx="2688590" cy="4505325"/>
            <a:chOff x="2819400" y="1428750"/>
            <a:chExt cx="1524000" cy="2743200"/>
          </a:xfrm>
        </p:grpSpPr>
        <p:sp>
          <p:nvSpPr>
            <p:cNvPr id="53" name="Rounded Rectangle 6"/>
            <p:cNvSpPr/>
            <p:nvPr>
              <p:custDataLst>
                <p:tags r:id="rId5"/>
              </p:custDataLst>
            </p:nvPr>
          </p:nvSpPr>
          <p:spPr>
            <a:xfrm>
              <a:off x="2819400" y="1428750"/>
              <a:ext cx="1524000" cy="1524000"/>
            </a:xfrm>
            <a:prstGeom prst="roundRect">
              <a:avLst/>
            </a:prstGeom>
            <a:solidFill>
              <a:srgbClr val="5DCEA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7740">
                <a:defRPr/>
              </a:pPr>
              <a:endParaRPr lang="en-US" sz="190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Rounded Rectangle 23"/>
            <p:cNvSpPr/>
            <p:nvPr>
              <p:custDataLst>
                <p:tags r:id="rId6"/>
              </p:custDataLst>
            </p:nvPr>
          </p:nvSpPr>
          <p:spPr>
            <a:xfrm>
              <a:off x="2819400" y="4095750"/>
              <a:ext cx="1524000" cy="76200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7740">
                <a:defRPr/>
              </a:pPr>
              <a:endParaRPr lang="en-US" sz="190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Group 32"/>
          <p:cNvGrpSpPr/>
          <p:nvPr>
            <p:custDataLst>
              <p:tags r:id="rId7"/>
            </p:custDataLst>
          </p:nvPr>
        </p:nvGrpSpPr>
        <p:grpSpPr>
          <a:xfrm>
            <a:off x="7682230" y="1905000"/>
            <a:ext cx="2688590" cy="4505325"/>
            <a:chOff x="4800600" y="1428750"/>
            <a:chExt cx="1524000" cy="2743200"/>
          </a:xfrm>
        </p:grpSpPr>
        <p:sp>
          <p:nvSpPr>
            <p:cNvPr id="59" name="Rounded Rectangle 7"/>
            <p:cNvSpPr/>
            <p:nvPr>
              <p:custDataLst>
                <p:tags r:id="rId8"/>
              </p:custDataLst>
            </p:nvPr>
          </p:nvSpPr>
          <p:spPr>
            <a:xfrm>
              <a:off x="4800600" y="1428750"/>
              <a:ext cx="1524000" cy="1524000"/>
            </a:xfrm>
            <a:prstGeom prst="roundRect">
              <a:avLst/>
            </a:prstGeom>
            <a:solidFill>
              <a:srgbClr val="5DCEA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7740">
                <a:defRPr/>
              </a:pPr>
              <a:endParaRPr lang="en-US" sz="190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Rounded Rectangle 24"/>
            <p:cNvSpPr/>
            <p:nvPr>
              <p:custDataLst>
                <p:tags r:id="rId9"/>
              </p:custDataLst>
            </p:nvPr>
          </p:nvSpPr>
          <p:spPr>
            <a:xfrm>
              <a:off x="4800600" y="4095750"/>
              <a:ext cx="1524000" cy="76200"/>
            </a:xfrm>
            <a:prstGeom prst="round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7740">
                <a:defRPr/>
              </a:pPr>
              <a:endParaRPr lang="en-US" sz="190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 descr="卧闸 (1)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11070" y="2092325"/>
            <a:ext cx="2129155" cy="2129155"/>
          </a:xfrm>
          <a:prstGeom prst="rect">
            <a:avLst/>
          </a:prstGeom>
        </p:spPr>
      </p:pic>
      <p:pic>
        <p:nvPicPr>
          <p:cNvPr id="3" name="图片 2" descr="卧闸 (3)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61630" y="2092325"/>
            <a:ext cx="2129155" cy="2129155"/>
          </a:xfrm>
          <a:prstGeom prst="rect">
            <a:avLst/>
          </a:prstGeom>
        </p:spPr>
      </p:pic>
      <p:pic>
        <p:nvPicPr>
          <p:cNvPr id="7" name="图片 6" descr="气动卧闸 (25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11115" y="2092325"/>
            <a:ext cx="2129155" cy="212915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5657560" y="1125943"/>
            <a:ext cx="1275707" cy="1294231"/>
          </a:xfrm>
          <a:prstGeom prst="ellipse">
            <a:avLst/>
          </a:prstGeom>
          <a:solidFill>
            <a:schemeClr val="bg1">
              <a:lumMod val="65000"/>
            </a:schemeClr>
          </a:solidFill>
          <a:ln w="12700">
            <a:noFill/>
            <a:round/>
          </a:ln>
          <a:effectLst/>
        </p:spPr>
        <p:txBody>
          <a:bodyPr wrap="none" lIns="96199" tIns="48100" rIns="96199" bIns="48100" anchor="ctr"/>
          <a:lstStyle/>
          <a:p>
            <a:endParaRPr lang="ko-KR" altLang="en-US" sz="1800">
              <a:solidFill>
                <a:schemeClr val="bg1"/>
              </a:solidFill>
              <a:latin typeface="굴림" pitchFamily="34" charset="-127"/>
              <a:ea typeface="굴림" pitchFamily="34" charset="-127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5648699" y="1142969"/>
            <a:ext cx="1275707" cy="1294231"/>
          </a:xfrm>
          <a:prstGeom prst="ellipse">
            <a:avLst/>
          </a:prstGeom>
          <a:solidFill>
            <a:schemeClr val="accent1"/>
          </a:solidFill>
          <a:ln w="12700">
            <a:noFill/>
            <a:round/>
          </a:ln>
        </p:spPr>
        <p:txBody>
          <a:bodyPr wrap="none" lIns="96199" tIns="48100" rIns="96199" bIns="48100" anchor="ctr"/>
          <a:lstStyle/>
          <a:p>
            <a:endParaRPr lang="ko-KR" altLang="en-US" sz="1800">
              <a:solidFill>
                <a:schemeClr val="bg1"/>
              </a:solidFill>
              <a:latin typeface="굴림" pitchFamily="34" charset="-127"/>
              <a:ea typeface="굴림" pitchFamily="34" charset="-127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4238852" y="1711048"/>
            <a:ext cx="1745321" cy="1770667"/>
          </a:xfrm>
          <a:prstGeom prst="ellipse">
            <a:avLst/>
          </a:prstGeom>
          <a:solidFill>
            <a:schemeClr val="bg1">
              <a:lumMod val="65000"/>
            </a:schemeClr>
          </a:solidFill>
          <a:ln w="12700">
            <a:noFill/>
            <a:round/>
          </a:ln>
          <a:effectLst/>
        </p:spPr>
        <p:txBody>
          <a:bodyPr wrap="none" lIns="96199" tIns="48100" rIns="96199" bIns="48100" anchor="ctr"/>
          <a:lstStyle/>
          <a:p>
            <a:endParaRPr lang="ko-KR" altLang="en-US" sz="1800">
              <a:solidFill>
                <a:schemeClr val="bg1"/>
              </a:solidFill>
              <a:latin typeface="굴림" pitchFamily="34" charset="-127"/>
              <a:ea typeface="굴림" pitchFamily="34" charset="-127"/>
            </a:endParaRP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4238852" y="2239774"/>
            <a:ext cx="1745321" cy="1241943"/>
          </a:xfrm>
          <a:custGeom>
            <a:avLst/>
            <a:gdLst/>
            <a:ahLst/>
            <a:cxnLst/>
            <a:rect l="l" t="t" r="r" b="b"/>
            <a:pathLst>
              <a:path w="1667532" h="1169451">
                <a:moveTo>
                  <a:pt x="71654" y="0"/>
                </a:moveTo>
                <a:lnTo>
                  <a:pt x="1595878" y="0"/>
                </a:lnTo>
                <a:cubicBezTo>
                  <a:pt x="1642324" y="102389"/>
                  <a:pt x="1667532" y="216148"/>
                  <a:pt x="1667532" y="335794"/>
                </a:cubicBezTo>
                <a:cubicBezTo>
                  <a:pt x="1667532" y="796210"/>
                  <a:pt x="1294242" y="1169451"/>
                  <a:pt x="833766" y="1169451"/>
                </a:cubicBezTo>
                <a:cubicBezTo>
                  <a:pt x="373290" y="1169451"/>
                  <a:pt x="0" y="796210"/>
                  <a:pt x="0" y="335794"/>
                </a:cubicBezTo>
                <a:cubicBezTo>
                  <a:pt x="0" y="216148"/>
                  <a:pt x="25208" y="102389"/>
                  <a:pt x="71654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  <a:round/>
          </a:ln>
        </p:spPr>
        <p:txBody>
          <a:bodyPr wrap="none" lIns="96199" tIns="48100" rIns="96199" bIns="48100" anchor="ctr"/>
          <a:lstStyle/>
          <a:p>
            <a:endParaRPr lang="ko-KR" altLang="en-US" sz="1800">
              <a:solidFill>
                <a:schemeClr val="bg1"/>
              </a:solidFill>
              <a:latin typeface="굴림" pitchFamily="34" charset="-127"/>
              <a:ea typeface="굴림" pitchFamily="34" charset="-127"/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2592503" y="2524301"/>
            <a:ext cx="2151079" cy="2182601"/>
          </a:xfrm>
          <a:prstGeom prst="ellipse">
            <a:avLst/>
          </a:prstGeom>
          <a:solidFill>
            <a:schemeClr val="bg1">
              <a:lumMod val="65000"/>
            </a:schemeClr>
          </a:solidFill>
          <a:ln w="12700">
            <a:noFill/>
            <a:round/>
          </a:ln>
          <a:effectLst/>
        </p:spPr>
        <p:txBody>
          <a:bodyPr wrap="none" lIns="96199" tIns="48100" rIns="96199" bIns="48100" anchor="ctr"/>
          <a:lstStyle/>
          <a:p>
            <a:endParaRPr lang="ko-KR" altLang="en-US" sz="1800">
              <a:solidFill>
                <a:schemeClr val="bg1"/>
              </a:solidFill>
              <a:latin typeface="굴림" pitchFamily="34" charset="-127"/>
              <a:ea typeface="굴림" pitchFamily="34" charset="-127"/>
            </a:endParaRPr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2592503" y="3597282"/>
            <a:ext cx="2151079" cy="1109623"/>
          </a:xfrm>
          <a:custGeom>
            <a:avLst/>
            <a:gdLst/>
            <a:ahLst/>
            <a:cxnLst/>
            <a:rect l="l" t="t" r="r" b="b"/>
            <a:pathLst>
              <a:path w="2055204" h="1044854">
                <a:moveTo>
                  <a:pt x="871" y="0"/>
                </a:moveTo>
                <a:lnTo>
                  <a:pt x="2054333" y="0"/>
                </a:lnTo>
                <a:cubicBezTo>
                  <a:pt x="2055157" y="5732"/>
                  <a:pt x="2055204" y="11487"/>
                  <a:pt x="2055204" y="17253"/>
                </a:cubicBezTo>
                <a:cubicBezTo>
                  <a:pt x="2055204" y="584781"/>
                  <a:pt x="1595131" y="1044854"/>
                  <a:pt x="1027602" y="1044854"/>
                </a:cubicBezTo>
                <a:cubicBezTo>
                  <a:pt x="460073" y="1044854"/>
                  <a:pt x="0" y="584781"/>
                  <a:pt x="0" y="17253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  <a:round/>
          </a:ln>
        </p:spPr>
        <p:txBody>
          <a:bodyPr wrap="none" lIns="96199" tIns="48100" rIns="96199" bIns="48100" anchor="ctr"/>
          <a:lstStyle/>
          <a:p>
            <a:endParaRPr lang="ko-KR" altLang="en-US" sz="1800">
              <a:solidFill>
                <a:schemeClr val="bg1"/>
              </a:solidFill>
              <a:latin typeface="굴림" pitchFamily="34" charset="-127"/>
              <a:ea typeface="굴림" pitchFamily="34" charset="-127"/>
            </a:endParaRP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648511" y="3568916"/>
            <a:ext cx="2640215" cy="2678907"/>
          </a:xfrm>
          <a:prstGeom prst="ellipse">
            <a:avLst/>
          </a:prstGeom>
          <a:solidFill>
            <a:schemeClr val="bg1">
              <a:lumMod val="65000"/>
            </a:schemeClr>
          </a:solidFill>
          <a:ln w="12700">
            <a:noFill/>
            <a:round/>
          </a:ln>
          <a:effectLst/>
        </p:spPr>
        <p:txBody>
          <a:bodyPr wrap="none" lIns="96199" tIns="48100" rIns="96199" bIns="48100" anchor="ctr"/>
          <a:lstStyle/>
          <a:p>
            <a:endParaRPr lang="ko-KR" altLang="en-US" sz="1800">
              <a:solidFill>
                <a:schemeClr val="bg1"/>
              </a:solidFill>
              <a:latin typeface="굴림" pitchFamily="34" charset="-127"/>
              <a:ea typeface="굴림" pitchFamily="34" charset="-127"/>
            </a:endParaRPr>
          </a:p>
        </p:txBody>
      </p:sp>
      <p:sp>
        <p:nvSpPr>
          <p:cNvPr id="11" name="Oval 4"/>
          <p:cNvSpPr>
            <a:spLocks noChangeArrowheads="1"/>
          </p:cNvSpPr>
          <p:nvPr/>
        </p:nvSpPr>
        <p:spPr bwMode="auto">
          <a:xfrm>
            <a:off x="875982" y="5660005"/>
            <a:ext cx="2185276" cy="587817"/>
          </a:xfrm>
          <a:custGeom>
            <a:avLst/>
            <a:gdLst/>
            <a:ahLst/>
            <a:cxnLst/>
            <a:rect l="l" t="t" r="r" b="b"/>
            <a:pathLst>
              <a:path w="2087877" h="553506">
                <a:moveTo>
                  <a:pt x="0" y="0"/>
                </a:moveTo>
                <a:lnTo>
                  <a:pt x="2087877" y="0"/>
                </a:lnTo>
                <a:cubicBezTo>
                  <a:pt x="1861113" y="334090"/>
                  <a:pt x="1478149" y="553506"/>
                  <a:pt x="1043938" y="553506"/>
                </a:cubicBezTo>
                <a:cubicBezTo>
                  <a:pt x="609727" y="553506"/>
                  <a:pt x="226764" y="33409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  <a:round/>
          </a:ln>
        </p:spPr>
        <p:txBody>
          <a:bodyPr wrap="none" lIns="96199" tIns="48100" rIns="96199" bIns="48100" anchor="ctr"/>
          <a:lstStyle/>
          <a:p>
            <a:endParaRPr lang="ko-KR" altLang="en-US" sz="1800">
              <a:solidFill>
                <a:schemeClr val="bg1"/>
              </a:solidFill>
              <a:latin typeface="굴림" pitchFamily="34" charset="-127"/>
              <a:ea typeface="굴림" pitchFamily="34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1029" y="4676276"/>
            <a:ext cx="1172845" cy="464185"/>
          </a:xfrm>
          <a:prstGeom prst="rect">
            <a:avLst/>
          </a:prstGeom>
          <a:noFill/>
        </p:spPr>
        <p:txBody>
          <a:bodyPr wrap="none" lIns="96199" tIns="48100" rIns="96199" bIns="48100" rtlCol="0" anchor="ctr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QWZC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69920" y="2820035"/>
            <a:ext cx="1068705" cy="864235"/>
          </a:xfrm>
          <a:prstGeom prst="rect">
            <a:avLst/>
          </a:prstGeom>
          <a:noFill/>
        </p:spPr>
        <p:txBody>
          <a:bodyPr wrap="square" lIns="96199" tIns="48100" rIns="96199" bIns="48100" rtlCol="0" anchor="ctr">
            <a:spAutoFit/>
          </a:bodyPr>
          <a:lstStyle/>
          <a:p>
            <a:pPr algn="dist"/>
            <a:r>
              <a:rPr lang="zh-CN" altLang="en-US" sz="2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气动卧闸</a:t>
            </a:r>
            <a:endParaRPr lang="zh-CN" altLang="en-US" sz="2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00575" y="2419985"/>
            <a:ext cx="1170305" cy="372110"/>
          </a:xfrm>
          <a:prstGeom prst="rect">
            <a:avLst/>
          </a:prstGeom>
          <a:noFill/>
        </p:spPr>
        <p:txBody>
          <a:bodyPr wrap="square" lIns="96199" tIns="48100" rIns="96199" bIns="48100" rtlCol="0" anchor="ctr">
            <a:spAutoFit/>
          </a:bodyPr>
          <a:lstStyle/>
          <a:p>
            <a:pPr algn="dist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主要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297179" y="1952828"/>
            <a:ext cx="1121772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099827" y="2928460"/>
            <a:ext cx="2319125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618661" y="4040029"/>
            <a:ext cx="3800291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" name="TextBox 19"/>
          <p:cNvSpPr txBox="1"/>
          <p:nvPr/>
        </p:nvSpPr>
        <p:spPr>
          <a:xfrm>
            <a:off x="7506925" y="3831003"/>
            <a:ext cx="4039969" cy="464185"/>
          </a:xfrm>
          <a:prstGeom prst="rect">
            <a:avLst/>
          </a:prstGeom>
          <a:noFill/>
        </p:spPr>
        <p:txBody>
          <a:bodyPr wrap="square" lIns="96199" tIns="48100" rIns="96199" bIns="481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灵敏度高，协调性好，操作省力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06925" y="2789835"/>
            <a:ext cx="4039969" cy="464185"/>
          </a:xfrm>
          <a:prstGeom prst="rect">
            <a:avLst/>
          </a:prstGeom>
          <a:noFill/>
        </p:spPr>
        <p:txBody>
          <a:bodyPr wrap="square" lIns="96199" tIns="48100" rIns="96199" bIns="481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气体动力，抗干扰，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an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全可靠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06925" y="1748147"/>
            <a:ext cx="4039969" cy="833755"/>
          </a:xfrm>
          <a:prstGeom prst="rect">
            <a:avLst/>
          </a:prstGeom>
          <a:noFill/>
        </p:spPr>
        <p:txBody>
          <a:bodyPr wrap="square" lIns="96199" tIns="48100" rIns="96199" bIns="481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结构简单，成本低，安装、维修方便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70880" y="1602740"/>
            <a:ext cx="850900" cy="340995"/>
          </a:xfrm>
          <a:prstGeom prst="rect">
            <a:avLst/>
          </a:prstGeom>
          <a:noFill/>
        </p:spPr>
        <p:txBody>
          <a:bodyPr wrap="square" lIns="96199" tIns="48100" rIns="96199" bIns="48100" rtlCol="0" anchor="ctr">
            <a:spAutoFit/>
          </a:bodyPr>
          <a:lstStyle/>
          <a:p>
            <a:pPr algn="l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特点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4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4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4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8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/>
          <p:bldP spid="13" grpId="0"/>
          <p:bldP spid="14" grpId="0"/>
          <p:bldP spid="20" grpId="0"/>
          <p:bldP spid="21" grpId="0"/>
          <p:bldP spid="22" grpId="0"/>
          <p:bldP spid="2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8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/>
          <p:bldP spid="13" grpId="0"/>
          <p:bldP spid="14" grpId="0"/>
          <p:bldP spid="20" grpId="0"/>
          <p:bldP spid="21" grpId="0"/>
          <p:bldP spid="22" grpId="0"/>
          <p:bldP spid="23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traight Connector 19"/>
          <p:cNvCxnSpPr/>
          <p:nvPr>
            <p:custDataLst>
              <p:tags r:id="rId1"/>
            </p:custDataLst>
          </p:nvPr>
        </p:nvCxnSpPr>
        <p:spPr>
          <a:xfrm rot="5400000">
            <a:off x="3861129" y="4140092"/>
            <a:ext cx="4266547" cy="2117"/>
          </a:xfrm>
          <a:prstGeom prst="line">
            <a:avLst/>
          </a:prstGeom>
          <a:noFill/>
          <a:ln w="3175" cap="flat" cmpd="sng" algn="ctr">
            <a:solidFill>
              <a:schemeClr val="bg2"/>
            </a:solidFill>
            <a:prstDash val="sysDash"/>
          </a:ln>
          <a:effectLst/>
        </p:spPr>
      </p:cxnSp>
      <p:cxnSp>
        <p:nvCxnSpPr>
          <p:cNvPr id="35" name="Straight Connector 22"/>
          <p:cNvCxnSpPr/>
          <p:nvPr>
            <p:custDataLst>
              <p:tags r:id="rId2"/>
            </p:custDataLst>
          </p:nvPr>
        </p:nvCxnSpPr>
        <p:spPr>
          <a:xfrm>
            <a:off x="1016001" y="4038508"/>
            <a:ext cx="10058400" cy="2117"/>
          </a:xfrm>
          <a:prstGeom prst="line">
            <a:avLst/>
          </a:prstGeom>
          <a:noFill/>
          <a:ln w="3175" cap="flat" cmpd="sng" algn="ctr">
            <a:solidFill>
              <a:schemeClr val="bg2"/>
            </a:solidFill>
            <a:prstDash val="sysDash"/>
          </a:ln>
          <a:effectLst/>
        </p:spPr>
      </p:cxnSp>
      <p:pic>
        <p:nvPicPr>
          <p:cNvPr id="6" name="图片 5" descr="气动卧闸 (19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220" y="4135755"/>
            <a:ext cx="3155315" cy="2371090"/>
          </a:xfrm>
          <a:prstGeom prst="rect">
            <a:avLst/>
          </a:prstGeom>
        </p:spPr>
      </p:pic>
      <p:pic>
        <p:nvPicPr>
          <p:cNvPr id="7" name="图片 6" descr="气动卧闸 (15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4090" y="4135755"/>
            <a:ext cx="3155315" cy="2371090"/>
          </a:xfrm>
          <a:prstGeom prst="rect">
            <a:avLst/>
          </a:prstGeom>
        </p:spPr>
      </p:pic>
      <p:pic>
        <p:nvPicPr>
          <p:cNvPr id="8" name="图片 7" descr="气动卧闸 (16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6220" y="1657985"/>
            <a:ext cx="3155315" cy="2371090"/>
          </a:xfrm>
          <a:prstGeom prst="rect">
            <a:avLst/>
          </a:prstGeom>
        </p:spPr>
      </p:pic>
      <p:pic>
        <p:nvPicPr>
          <p:cNvPr id="9" name="图片 8" descr="气动卧闸 (17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4090" y="1659890"/>
            <a:ext cx="3155315" cy="237109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515745" y="1236345"/>
            <a:ext cx="9170035" cy="48818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504440" y="3183890"/>
            <a:ext cx="7043420" cy="137287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QWZC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系列气动卧闸主要应用于煤矿轨道运输路线中，有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QWZC6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型和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QWZC9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型，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QWZC6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型适用于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㎜轨距，肆零零捌捌陆零伍叁柒，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QWZC9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型适用于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900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㎜轨距。我公司也可根据用户要求加工制造专用气动卧闸。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504874" y="879547"/>
            <a:ext cx="2858769" cy="2749549"/>
            <a:chOff x="8798904" y="3070231"/>
            <a:chExt cx="2390075" cy="2189588"/>
          </a:xfrm>
        </p:grpSpPr>
        <p:sp>
          <p:nvSpPr>
            <p:cNvPr id="12" name="任意多边形 11"/>
            <p:cNvSpPr/>
            <p:nvPr/>
          </p:nvSpPr>
          <p:spPr>
            <a:xfrm>
              <a:off x="10622170" y="4830722"/>
              <a:ext cx="136506" cy="174664"/>
            </a:xfrm>
            <a:custGeom>
              <a:avLst/>
              <a:gdLst>
                <a:gd name="connsiteX0" fmla="*/ 102393 w 102393"/>
                <a:gd name="connsiteY0" fmla="*/ 130968 h 130968"/>
                <a:gd name="connsiteX1" fmla="*/ 0 w 102393"/>
                <a:gd name="connsiteY1" fmla="*/ 130968 h 130968"/>
                <a:gd name="connsiteX2" fmla="*/ 0 w 102393"/>
                <a:gd name="connsiteY2" fmla="*/ 0 h 130968"/>
                <a:gd name="connsiteX3" fmla="*/ 102393 w 102393"/>
                <a:gd name="connsiteY3" fmla="*/ 130968 h 13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393" h="130968">
                  <a:moveTo>
                    <a:pt x="102393" y="130968"/>
                  </a:moveTo>
                  <a:lnTo>
                    <a:pt x="0" y="130968"/>
                  </a:lnTo>
                  <a:lnTo>
                    <a:pt x="0" y="0"/>
                  </a:lnTo>
                  <a:lnTo>
                    <a:pt x="102393" y="130968"/>
                  </a:lnTo>
                  <a:close/>
                </a:path>
              </a:pathLst>
            </a:custGeom>
            <a:solidFill>
              <a:srgbClr val="44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8876147" y="3192042"/>
              <a:ext cx="152380" cy="95271"/>
            </a:xfrm>
            <a:custGeom>
              <a:avLst/>
              <a:gdLst>
                <a:gd name="connsiteX0" fmla="*/ 19050 w 114300"/>
                <a:gd name="connsiteY0" fmla="*/ 0 h 71437"/>
                <a:gd name="connsiteX1" fmla="*/ 0 w 114300"/>
                <a:gd name="connsiteY1" fmla="*/ 71437 h 71437"/>
                <a:gd name="connsiteX2" fmla="*/ 114300 w 114300"/>
                <a:gd name="connsiteY2" fmla="*/ 71437 h 71437"/>
                <a:gd name="connsiteX3" fmla="*/ 19050 w 114300"/>
                <a:gd name="connsiteY3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71437">
                  <a:moveTo>
                    <a:pt x="19050" y="0"/>
                  </a:moveTo>
                  <a:lnTo>
                    <a:pt x="0" y="71437"/>
                  </a:lnTo>
                  <a:lnTo>
                    <a:pt x="114300" y="71437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44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8798904" y="3070231"/>
              <a:ext cx="2390075" cy="2189588"/>
              <a:chOff x="6872039" y="2208951"/>
              <a:chExt cx="1792790" cy="1641811"/>
            </a:xfrm>
            <a:solidFill>
              <a:srgbClr val="92D050"/>
            </a:solidFill>
          </p:grpSpPr>
          <p:sp>
            <p:nvSpPr>
              <p:cNvPr id="17" name="任意多边形 16"/>
              <p:cNvSpPr/>
              <p:nvPr/>
            </p:nvSpPr>
            <p:spPr>
              <a:xfrm>
                <a:off x="6872039" y="2208951"/>
                <a:ext cx="1619565" cy="1641811"/>
              </a:xfrm>
              <a:custGeom>
                <a:avLst/>
                <a:gdLst>
                  <a:gd name="connsiteX0" fmla="*/ 0 w 1319348"/>
                  <a:gd name="connsiteY0" fmla="*/ 0 h 1293223"/>
                  <a:gd name="connsiteX1" fmla="*/ 1319348 w 1319348"/>
                  <a:gd name="connsiteY1" fmla="*/ 1293223 h 1293223"/>
                  <a:gd name="connsiteX2" fmla="*/ 1319348 w 1319348"/>
                  <a:gd name="connsiteY2" fmla="*/ 391886 h 1293223"/>
                  <a:gd name="connsiteX3" fmla="*/ 927463 w 1319348"/>
                  <a:gd name="connsiteY3" fmla="*/ 13063 h 1293223"/>
                  <a:gd name="connsiteX4" fmla="*/ 0 w 1319348"/>
                  <a:gd name="connsiteY4" fmla="*/ 0 h 1293223"/>
                  <a:gd name="connsiteX0-1" fmla="*/ 0 w 1319348"/>
                  <a:gd name="connsiteY0-2" fmla="*/ 5987 h 1299210"/>
                  <a:gd name="connsiteX1-3" fmla="*/ 1319348 w 1319348"/>
                  <a:gd name="connsiteY1-4" fmla="*/ 1299210 h 1299210"/>
                  <a:gd name="connsiteX2-5" fmla="*/ 1319348 w 1319348"/>
                  <a:gd name="connsiteY2-6" fmla="*/ 397873 h 1299210"/>
                  <a:gd name="connsiteX3-7" fmla="*/ 908413 w 1319348"/>
                  <a:gd name="connsiteY3-8" fmla="*/ 0 h 1299210"/>
                  <a:gd name="connsiteX4-9" fmla="*/ 0 w 1319348"/>
                  <a:gd name="connsiteY4-10" fmla="*/ 5987 h 1299210"/>
                  <a:gd name="connsiteX0-11" fmla="*/ 0 w 1333635"/>
                  <a:gd name="connsiteY0-12" fmla="*/ 1225 h 1299210"/>
                  <a:gd name="connsiteX1-13" fmla="*/ 1333635 w 1333635"/>
                  <a:gd name="connsiteY1-14" fmla="*/ 1299210 h 1299210"/>
                  <a:gd name="connsiteX2-15" fmla="*/ 1333635 w 1333635"/>
                  <a:gd name="connsiteY2-16" fmla="*/ 397873 h 1299210"/>
                  <a:gd name="connsiteX3-17" fmla="*/ 922700 w 1333635"/>
                  <a:gd name="connsiteY3-18" fmla="*/ 0 h 1299210"/>
                  <a:gd name="connsiteX4-19" fmla="*/ 0 w 1333635"/>
                  <a:gd name="connsiteY4-20" fmla="*/ 1225 h 129921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333635" h="1299210">
                    <a:moveTo>
                      <a:pt x="0" y="1225"/>
                    </a:moveTo>
                    <a:lnTo>
                      <a:pt x="1333635" y="1299210"/>
                    </a:lnTo>
                    <a:lnTo>
                      <a:pt x="1333635" y="397873"/>
                    </a:lnTo>
                    <a:lnTo>
                      <a:pt x="922700" y="0"/>
                    </a:lnTo>
                    <a:lnTo>
                      <a:pt x="0" y="122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 rot="2637414">
                <a:off x="7053229" y="2677235"/>
                <a:ext cx="1611600" cy="2381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QWZC</a:t>
                </a:r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气动卧闸用途</a:t>
                </a:r>
                <a:endParaRPr lang="zh-CN" altLang="en-US" sz="20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右箭头 3"/>
          <p:cNvSpPr>
            <a:spLocks noChangeArrowheads="1"/>
          </p:cNvSpPr>
          <p:nvPr/>
        </p:nvSpPr>
        <p:spPr bwMode="auto">
          <a:xfrm>
            <a:off x="3564486" y="3186039"/>
            <a:ext cx="4744788" cy="525841"/>
          </a:xfrm>
          <a:prstGeom prst="rightArrow">
            <a:avLst>
              <a:gd name="adj1" fmla="val 50000"/>
              <a:gd name="adj2" fmla="val 5009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lIns="128229" tIns="64113" rIns="128229" bIns="64113" anchor="ctr"/>
          <a:lstStyle/>
          <a:p>
            <a:pPr>
              <a:lnSpc>
                <a:spcPct val="120000"/>
              </a:lnSpc>
              <a:defRPr/>
            </a:pPr>
            <a:endParaRPr lang="zh-CN" altLang="en-US" sz="2500" b="1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右箭头 4"/>
          <p:cNvSpPr>
            <a:spLocks noChangeArrowheads="1"/>
          </p:cNvSpPr>
          <p:nvPr/>
        </p:nvSpPr>
        <p:spPr bwMode="auto">
          <a:xfrm flipH="1">
            <a:off x="3739480" y="3974797"/>
            <a:ext cx="4913137" cy="523595"/>
          </a:xfrm>
          <a:prstGeom prst="rightArrow">
            <a:avLst>
              <a:gd name="adj1" fmla="val 50000"/>
              <a:gd name="adj2" fmla="val 5006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lIns="128229" tIns="64113" rIns="128229" bIns="64113" anchor="ctr"/>
          <a:lstStyle/>
          <a:p>
            <a:pPr>
              <a:lnSpc>
                <a:spcPct val="120000"/>
              </a:lnSpc>
              <a:defRPr/>
            </a:pPr>
            <a:endParaRPr lang="zh-CN" altLang="en-US" sz="2500" b="1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>
            <a:spLocks noChangeArrowheads="1"/>
          </p:cNvSpPr>
          <p:nvPr/>
        </p:nvSpPr>
        <p:spPr bwMode="auto">
          <a:xfrm>
            <a:off x="1238607" y="2529862"/>
            <a:ext cx="2500872" cy="25370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128229" tIns="64113" rIns="128229" bIns="64113" anchor="ctr"/>
          <a:lstStyle/>
          <a:p>
            <a:pPr>
              <a:lnSpc>
                <a:spcPct val="120000"/>
              </a:lnSpc>
              <a:defRPr/>
            </a:pPr>
            <a:endParaRPr lang="zh-CN" altLang="en-US" sz="25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>
            <a:spLocks noChangeArrowheads="1"/>
          </p:cNvSpPr>
          <p:nvPr/>
        </p:nvSpPr>
        <p:spPr bwMode="auto">
          <a:xfrm>
            <a:off x="8393449" y="2529862"/>
            <a:ext cx="2503087" cy="25370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128229" tIns="64113" rIns="128229" bIns="64113" anchor="ctr"/>
          <a:lstStyle/>
          <a:p>
            <a:pPr>
              <a:lnSpc>
                <a:spcPct val="120000"/>
              </a:lnSpc>
              <a:defRPr/>
            </a:pPr>
            <a:endParaRPr lang="zh-CN" altLang="en-US" sz="25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30750" y="3013075"/>
            <a:ext cx="2406015" cy="1660525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noFill/>
            <a:prstDash val="solid"/>
          </a:ln>
          <a:effectLst/>
        </p:spPr>
        <p:txBody>
          <a:bodyPr lIns="128229" tIns="64113" rIns="128229" bIns="64113" anchor="ctr"/>
          <a:lstStyle/>
          <a:p>
            <a:pPr>
              <a:lnSpc>
                <a:spcPct val="120000"/>
              </a:lnSpc>
              <a:defRPr/>
            </a:pPr>
            <a:r>
              <a:rPr lang="en-US" altLang="zh-CN" sz="2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QWZC</a:t>
            </a:r>
            <a:r>
              <a:rPr lang="zh-CN" altLang="en-US" sz="20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气动卧闸</a:t>
            </a:r>
            <a:endParaRPr lang="zh-CN" altLang="en-US" sz="2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9" name="图片 8" descr="气动卧闸 (18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335" y="2686050"/>
            <a:ext cx="2244725" cy="2244725"/>
          </a:xfrm>
          <a:prstGeom prst="ellipse">
            <a:avLst/>
          </a:prstGeom>
        </p:spPr>
      </p:pic>
      <p:pic>
        <p:nvPicPr>
          <p:cNvPr id="10" name="图片 9" descr="气动卧闸 (20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155" y="2686050"/>
            <a:ext cx="2244725" cy="2244725"/>
          </a:xfrm>
          <a:prstGeom prst="ellipse">
            <a:avLst/>
          </a:prstGeom>
        </p:spPr>
      </p:pic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1"/>
          <p:cNvSpPr>
            <a:spLocks noChangeArrowheads="1"/>
          </p:cNvSpPr>
          <p:nvPr/>
        </p:nvSpPr>
        <p:spPr bwMode="auto">
          <a:xfrm>
            <a:off x="3176297" y="409792"/>
            <a:ext cx="543115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lvl="0"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QWZC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气动卧闸安装、调试、维护保养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642870" y="1668780"/>
            <a:ext cx="7434580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装安装前应全面检查各零部件在运输、保管过程中是否造成缺损，不得使用有缺损的零部件。将气动卧闸通过工字钢与钢轨连接，山东矿安机电有限公司，调整并紧固牢靠，气缸通过安装板固定在工字钢上，连接好气缸前、后销轴，再把气控箱固定在指定位置，连接好高压进气管及气缸进气管，调试好后安装气缸防护罩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236832" y="3789750"/>
            <a:ext cx="9685729" cy="2456902"/>
            <a:chOff x="611187" y="3614057"/>
            <a:chExt cx="7921625" cy="2678872"/>
          </a:xfrm>
        </p:grpSpPr>
        <p:sp>
          <p:nvSpPr>
            <p:cNvPr id="66" name="形状 65"/>
            <p:cNvSpPr/>
            <p:nvPr/>
          </p:nvSpPr>
          <p:spPr>
            <a:xfrm>
              <a:off x="611187" y="3614057"/>
              <a:ext cx="7921625" cy="2678872"/>
            </a:xfrm>
            <a:prstGeom prst="leftRightRibbon">
              <a:avLst>
                <a:gd name="adj1" fmla="val 54481"/>
                <a:gd name="adj2" fmla="val 50000"/>
                <a:gd name="adj3" fmla="val 16667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7" name="矩形 66"/>
            <p:cNvSpPr/>
            <p:nvPr/>
          </p:nvSpPr>
          <p:spPr>
            <a:xfrm>
              <a:off x="1063017" y="4142335"/>
              <a:ext cx="3262523" cy="1145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457200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</a:t>
              </a:r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调试转动气控阀，试运行气缸，使卧闸顺利关闭，搬下气控阀，卧闸自动开启，不操作时卧闸始终处于开启阻车状态。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4325540" y="4410282"/>
              <a:ext cx="3644242" cy="14948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457200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3.</a:t>
              </a:r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维护保养气动卧闸的转动部位应定期加注润滑油，每班一次。定期维护气动卧闸，如发现螺栓松动、支架松旷、转动部分磨损异常等，及时维修或更换。定期对各部件进行防锈处理。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09972" y="662586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873647" y="2636585"/>
            <a:ext cx="4444706" cy="1107988"/>
          </a:xfrm>
          <a:prstGeom prst="rect">
            <a:avLst/>
          </a:prstGeom>
        </p:spPr>
        <p:txBody>
          <a:bodyPr wrap="square" lIns="91432" tIns="45716" rIns="91432" bIns="45716" anchor="t">
            <a:spAutoFit/>
          </a:bodyPr>
          <a:lstStyle/>
          <a:p>
            <a:pPr algn="ctr" fontAlgn="ctr"/>
            <a:r>
              <a:rPr lang="zh-CN" altLang="en-US" sz="6600" b="1" spc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6600" b="1" spc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>
            <a:off x="949560" y="6138214"/>
            <a:ext cx="834952" cy="719786"/>
          </a:xfrm>
          <a:prstGeom prst="triangl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>
            <a:off x="9903177" y="6249236"/>
            <a:ext cx="706166" cy="608764"/>
          </a:xfrm>
          <a:prstGeom prst="triangl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-1" y="5254154"/>
            <a:ext cx="995083" cy="1603846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等腰三角形 12"/>
          <p:cNvSpPr/>
          <p:nvPr/>
        </p:nvSpPr>
        <p:spPr>
          <a:xfrm>
            <a:off x="1784512" y="6426053"/>
            <a:ext cx="417476" cy="431947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10609343" y="6138214"/>
            <a:ext cx="834952" cy="719786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11357048" y="5348283"/>
            <a:ext cx="834952" cy="1509717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 flipH="1">
            <a:off x="4323653" y="5603783"/>
            <a:ext cx="3361450" cy="407363"/>
          </a:xfrm>
          <a:custGeom>
            <a:avLst/>
            <a:gdLst>
              <a:gd name="connsiteX0" fmla="*/ 1319211 w 1469989"/>
              <a:gd name="connsiteY0" fmla="*/ 0 h 485775"/>
              <a:gd name="connsiteX1" fmla="*/ 80964 w 1469989"/>
              <a:gd name="connsiteY1" fmla="*/ 0 h 485775"/>
              <a:gd name="connsiteX2" fmla="*/ 0 w 1469989"/>
              <a:gd name="connsiteY2" fmla="*/ 80964 h 485775"/>
              <a:gd name="connsiteX3" fmla="*/ 0 w 1469989"/>
              <a:gd name="connsiteY3" fmla="*/ 404811 h 485775"/>
              <a:gd name="connsiteX4" fmla="*/ 80964 w 1469989"/>
              <a:gd name="connsiteY4" fmla="*/ 485775 h 485775"/>
              <a:gd name="connsiteX5" fmla="*/ 1319211 w 1469989"/>
              <a:gd name="connsiteY5" fmla="*/ 485775 h 485775"/>
              <a:gd name="connsiteX6" fmla="*/ 1331069 w 1469989"/>
              <a:gd name="connsiteY6" fmla="*/ 483381 h 485775"/>
              <a:gd name="connsiteX7" fmla="*/ 1380263 w 1469989"/>
              <a:gd name="connsiteY7" fmla="*/ 483381 h 485775"/>
              <a:gd name="connsiteX8" fmla="*/ 1400175 w 1469989"/>
              <a:gd name="connsiteY8" fmla="*/ 483381 h 485775"/>
              <a:gd name="connsiteX9" fmla="*/ 1469989 w 1469989"/>
              <a:gd name="connsiteY9" fmla="*/ 483381 h 485775"/>
              <a:gd name="connsiteX10" fmla="*/ 1400175 w 1469989"/>
              <a:gd name="connsiteY10" fmla="*/ 413567 h 485775"/>
              <a:gd name="connsiteX11" fmla="*/ 1400175 w 1469989"/>
              <a:gd name="connsiteY11" fmla="*/ 404811 h 485775"/>
              <a:gd name="connsiteX12" fmla="*/ 1400175 w 1469989"/>
              <a:gd name="connsiteY12" fmla="*/ 363126 h 485775"/>
              <a:gd name="connsiteX13" fmla="*/ 1400175 w 1469989"/>
              <a:gd name="connsiteY13" fmla="*/ 80964 h 485775"/>
              <a:gd name="connsiteX14" fmla="*/ 1319211 w 1469989"/>
              <a:gd name="connsiteY14" fmla="*/ 0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69989" h="485775">
                <a:moveTo>
                  <a:pt x="1319211" y="0"/>
                </a:moveTo>
                <a:lnTo>
                  <a:pt x="80964" y="0"/>
                </a:lnTo>
                <a:cubicBezTo>
                  <a:pt x="36249" y="0"/>
                  <a:pt x="0" y="36249"/>
                  <a:pt x="0" y="80964"/>
                </a:cubicBezTo>
                <a:lnTo>
                  <a:pt x="0" y="404811"/>
                </a:lnTo>
                <a:cubicBezTo>
                  <a:pt x="0" y="449526"/>
                  <a:pt x="36249" y="485775"/>
                  <a:pt x="80964" y="485775"/>
                </a:cubicBezTo>
                <a:lnTo>
                  <a:pt x="1319211" y="485775"/>
                </a:lnTo>
                <a:lnTo>
                  <a:pt x="1331069" y="483381"/>
                </a:lnTo>
                <a:lnTo>
                  <a:pt x="1380263" y="483381"/>
                </a:lnTo>
                <a:lnTo>
                  <a:pt x="1400175" y="483381"/>
                </a:lnTo>
                <a:lnTo>
                  <a:pt x="1469989" y="483381"/>
                </a:lnTo>
                <a:lnTo>
                  <a:pt x="1400175" y="413567"/>
                </a:lnTo>
                <a:lnTo>
                  <a:pt x="1400175" y="404811"/>
                </a:lnTo>
                <a:lnTo>
                  <a:pt x="1400175" y="363126"/>
                </a:lnTo>
                <a:lnTo>
                  <a:pt x="1400175" y="80964"/>
                </a:lnTo>
                <a:cubicBezTo>
                  <a:pt x="1400175" y="36249"/>
                  <a:pt x="1363926" y="0"/>
                  <a:pt x="1319211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" name="TextBox 25"/>
          <p:cNvSpPr txBox="1"/>
          <p:nvPr/>
        </p:nvSpPr>
        <p:spPr>
          <a:xfrm>
            <a:off x="4276753" y="5633955"/>
            <a:ext cx="36384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600" dirty="0" smtClean="0"/>
              <a:t>主讲人：山东矿安机电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 dir="u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6" grpId="0" animBg="1"/>
      <p:bldP spid="17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288.8570078740158,&quot;left&quot;:364.5508661417322,&quot;top&quot;:160.9540157480315,&quot;width&quot;:447.96700787401585}"/>
</p:tagLst>
</file>

<file path=ppt/tags/tag2.xml><?xml version="1.0" encoding="utf-8"?>
<p:tagLst xmlns:p="http://schemas.openxmlformats.org/presentationml/2006/main">
  <p:tag name="KSO_WM_DIAGRAM_VIRTUALLY_FRAME" val="{&quot;height&quot;:288.8570078740158,&quot;left&quot;:364.5508661417322,&quot;top&quot;:160.9540157480315,&quot;width&quot;:447.96700787401585}"/>
</p:tagLst>
</file>

<file path=ppt/tags/tag3.xml><?xml version="1.0" encoding="utf-8"?>
<p:tagLst xmlns:p="http://schemas.openxmlformats.org/presentationml/2006/main">
  <p:tag name="KSO_WM_DIAGRAM_VIRTUALLY_FRAME" val="{&quot;height&quot;:288.8570078740158,&quot;left&quot;:364.5508661417322,&quot;top&quot;:160.9540157480315,&quot;width&quot;:447.96700787401585}"/>
</p:tagLst>
</file>

<file path=ppt/tags/tag4.xml><?xml version="1.0" encoding="utf-8"?>
<p:tagLst xmlns:p="http://schemas.openxmlformats.org/presentationml/2006/main">
  <p:tag name="KSO_WM_DIAGRAM_VIRTUALLY_FRAME" val="{&quot;height&quot;:288.8570078740158,&quot;left&quot;:364.5508661417322,&quot;top&quot;:160.9540157480315,&quot;width&quot;:447.96700787401585}"/>
</p:tagLst>
</file>

<file path=ppt/tags/tag5.xml><?xml version="1.0" encoding="utf-8"?>
<p:tagLst xmlns:p="http://schemas.openxmlformats.org/presentationml/2006/main">
  <p:tag name="KSO_WM_DIAGRAM_VIRTUALLY_FRAME" val="{&quot;height&quot;:288.8570078740158,&quot;left&quot;:364.5508661417322,&quot;top&quot;:160.9540157480315,&quot;width&quot;:447.96700787401585}"/>
</p:tagLst>
</file>

<file path=ppt/tags/tag6.xml><?xml version="1.0" encoding="utf-8"?>
<p:tagLst xmlns:p="http://schemas.openxmlformats.org/presentationml/2006/main">
  <p:tag name="KSO_WM_DIAGRAM_VIRTUALLY_FRAME" val="{&quot;height&quot;:288.8570078740158,&quot;left&quot;:364.5508661417322,&quot;top&quot;:160.9540157480315,&quot;width&quot;:447.96700787401585}"/>
</p:tagLst>
</file>

<file path=ppt/tags/tag7.xml><?xml version="1.0" encoding="utf-8"?>
<p:tagLst xmlns:p="http://schemas.openxmlformats.org/presentationml/2006/main">
  <p:tag name="KSO_WM_DIAGRAM_VIRTUALLY_FRAME" val="{&quot;height&quot;:288.8570078740158,&quot;left&quot;:364.5508661417322,&quot;top&quot;:160.9540157480315,&quot;width&quot;:447.96700787401585}"/>
</p:tagLst>
</file>

<file path=ppt/tags/tag8.xml><?xml version="1.0" encoding="utf-8"?>
<p:tagLst xmlns:p="http://schemas.openxmlformats.org/presentationml/2006/main">
  <p:tag name="KSO_WM_DIAGRAM_VIRTUALLY_FRAME" val="{&quot;height&quot;:288.8570078740158,&quot;left&quot;:364.5508661417322,&quot;top&quot;:160.9540157480315,&quot;width&quot;:447.96700787401585}"/>
</p:tagLst>
</file>

<file path=ppt/tags/tag9.xml><?xml version="1.0" encoding="utf-8"?>
<p:tagLst xmlns:p="http://schemas.openxmlformats.org/presentationml/2006/main">
  <p:tag name="KSO_WM_DIAGRAM_VIRTUALLY_FRAME" val="{&quot;height&quot;:288.8570078740158,&quot;left&quot;:364.5508661417322,&quot;top&quot;:160.9540157480315,&quot;width&quot;:447.96700787401585}"/>
</p:tagLst>
</file>

<file path=ppt/tags/tag10.xml><?xml version="1.0" encoding="utf-8"?>
<p:tagLst xmlns:p="http://schemas.openxmlformats.org/presentationml/2006/main">
  <p:tag name="KSO_WM_DIAGRAM_VIRTUALLY_FRAME" val="{&quot;height&quot;:288.8570078740158,&quot;left&quot;:364.5508661417322,&quot;top&quot;:160.9540157480315,&quot;width&quot;:447.96700787401585}"/>
</p:tagLst>
</file>

<file path=ppt/tags/tag11.xml><?xml version="1.0" encoding="utf-8"?>
<p:tagLst xmlns:p="http://schemas.openxmlformats.org/presentationml/2006/main">
  <p:tag name="KSO_WM_DIAGRAM_VIRTUALLY_FRAME" val="{&quot;height&quot;:288.8570078740158,&quot;left&quot;:364.5508661417322,&quot;top&quot;:160.9540157480315,&quot;width&quot;:447.96700787401585}"/>
</p:tagLst>
</file>

<file path=ppt/tags/tag12.xml><?xml version="1.0" encoding="utf-8"?>
<p:tagLst xmlns:p="http://schemas.openxmlformats.org/presentationml/2006/main">
  <p:tag name="KSO_WM_DIAGRAM_VIRTUALLY_FRAME" val="{&quot;height&quot;:288.8570078740158,&quot;left&quot;:364.5508661417322,&quot;top&quot;:160.9540157480315,&quot;width&quot;:447.96700787401585}"/>
</p:tagLst>
</file>

<file path=ppt/tags/tag13.xml><?xml version="1.0" encoding="utf-8"?>
<p:tagLst xmlns:p="http://schemas.openxmlformats.org/presentationml/2006/main">
  <p:tag name="KSO_WM_DIAGRAM_VIRTUALLY_FRAME" val="{&quot;height&quot;:288.8570078740158,&quot;left&quot;:364.5508661417322,&quot;top&quot;:160.9540157480315,&quot;width&quot;:447.96700787401585}"/>
</p:tagLst>
</file>

<file path=ppt/tags/tag14.xml><?xml version="1.0" encoding="utf-8"?>
<p:tagLst xmlns:p="http://schemas.openxmlformats.org/presentationml/2006/main">
  <p:tag name="KSO_WM_DIAGRAM_VIRTUALLY_FRAME" val="{&quot;height&quot;:288.8570078740158,&quot;left&quot;:364.5508661417322,&quot;top&quot;:160.9540157480315,&quot;width&quot;:447.96700787401585}"/>
</p:tagLst>
</file>

<file path=ppt/tags/tag15.xml><?xml version="1.0" encoding="utf-8"?>
<p:tagLst xmlns:p="http://schemas.openxmlformats.org/presentationml/2006/main">
  <p:tag name="KSO_WM_DIAGRAM_VIRTUALLY_FRAME" val="{&quot;height&quot;:288.8570078740158,&quot;left&quot;:364.5508661417322,&quot;top&quot;:160.9540157480315,&quot;width&quot;:447.96700787401585}"/>
</p:tagLst>
</file>

<file path=ppt/tags/tag16.xml><?xml version="1.0" encoding="utf-8"?>
<p:tagLst xmlns:p="http://schemas.openxmlformats.org/presentationml/2006/main">
  <p:tag name="KSO_WM_DIAGRAM_VIRTUALLY_FRAME" val="{&quot;height&quot;:288.8570078740158,&quot;left&quot;:364.5508661417322,&quot;top&quot;:160.9540157480315,&quot;width&quot;:447.96700787401585}"/>
</p:tagLst>
</file>

<file path=ppt/tags/tag17.xml><?xml version="1.0" encoding="utf-8"?>
<p:tagLst xmlns:p="http://schemas.openxmlformats.org/presentationml/2006/main">
  <p:tag name="KSO_WM_DIAGRAM_VIRTUALLY_FRAME" val="{&quot;height&quot;:354.75,&quot;left&quot;:154.4,&quot;top&quot;:150,&quot;width&quot;:662.2}"/>
</p:tagLst>
</file>

<file path=ppt/tags/tag18.xml><?xml version="1.0" encoding="utf-8"?>
<p:tagLst xmlns:p="http://schemas.openxmlformats.org/presentationml/2006/main">
  <p:tag name="KSO_WM_DIAGRAM_VIRTUALLY_FRAME" val="{&quot;height&quot;:354.75,&quot;left&quot;:154.4,&quot;top&quot;:150,&quot;width&quot;:662.2}"/>
</p:tagLst>
</file>

<file path=ppt/tags/tag19.xml><?xml version="1.0" encoding="utf-8"?>
<p:tagLst xmlns:p="http://schemas.openxmlformats.org/presentationml/2006/main">
  <p:tag name="KSO_WM_DIAGRAM_VIRTUALLY_FRAME" val="{&quot;height&quot;:354.75,&quot;left&quot;:154.4,&quot;top&quot;:150,&quot;width&quot;:662.2}"/>
</p:tagLst>
</file>

<file path=ppt/tags/tag20.xml><?xml version="1.0" encoding="utf-8"?>
<p:tagLst xmlns:p="http://schemas.openxmlformats.org/presentationml/2006/main">
  <p:tag name="KSO_WM_DIAGRAM_VIRTUALLY_FRAME" val="{&quot;height&quot;:354.75,&quot;left&quot;:154.4,&quot;top&quot;:150,&quot;width&quot;:662.2}"/>
</p:tagLst>
</file>

<file path=ppt/tags/tag21.xml><?xml version="1.0" encoding="utf-8"?>
<p:tagLst xmlns:p="http://schemas.openxmlformats.org/presentationml/2006/main">
  <p:tag name="KSO_WM_DIAGRAM_VIRTUALLY_FRAME" val="{&quot;height&quot;:354.75,&quot;left&quot;:154.4,&quot;top&quot;:150,&quot;width&quot;:662.2}"/>
</p:tagLst>
</file>

<file path=ppt/tags/tag22.xml><?xml version="1.0" encoding="utf-8"?>
<p:tagLst xmlns:p="http://schemas.openxmlformats.org/presentationml/2006/main">
  <p:tag name="KSO_WM_DIAGRAM_VIRTUALLY_FRAME" val="{&quot;height&quot;:354.75,&quot;left&quot;:154.4,&quot;top&quot;:150,&quot;width&quot;:662.2}"/>
</p:tagLst>
</file>

<file path=ppt/tags/tag23.xml><?xml version="1.0" encoding="utf-8"?>
<p:tagLst xmlns:p="http://schemas.openxmlformats.org/presentationml/2006/main">
  <p:tag name="KSO_WM_DIAGRAM_VIRTUALLY_FRAME" val="{&quot;height&quot;:354.75,&quot;left&quot;:154.4,&quot;top&quot;:150,&quot;width&quot;:662.2}"/>
</p:tagLst>
</file>

<file path=ppt/tags/tag24.xml><?xml version="1.0" encoding="utf-8"?>
<p:tagLst xmlns:p="http://schemas.openxmlformats.org/presentationml/2006/main">
  <p:tag name="KSO_WM_DIAGRAM_VIRTUALLY_FRAME" val="{&quot;height&quot;:354.75,&quot;left&quot;:154.4,&quot;top&quot;:150,&quot;width&quot;:662.2}"/>
</p:tagLst>
</file>

<file path=ppt/tags/tag25.xml><?xml version="1.0" encoding="utf-8"?>
<p:tagLst xmlns:p="http://schemas.openxmlformats.org/presentationml/2006/main">
  <p:tag name="KSO_WM_DIAGRAM_VIRTUALLY_FRAME" val="{&quot;height&quot;:354.75,&quot;left&quot;:154.4,&quot;top&quot;:150,&quot;width&quot;:662.2}"/>
</p:tagLst>
</file>

<file path=ppt/tags/tag26.xml><?xml version="1.0" encoding="utf-8"?>
<p:tagLst xmlns:p="http://schemas.openxmlformats.org/presentationml/2006/main">
  <p:tag name="KSO_WM_DIAGRAM_VIRTUALLY_FRAME" val="{&quot;height&quot;:352.0293700787401,&quot;left&quot;:69.85094488188977,&quot;top&quot;:142.01976377952755,&quot;width&quot;:828.2149606299214}"/>
</p:tagLst>
</file>

<file path=ppt/tags/tag27.xml><?xml version="1.0" encoding="utf-8"?>
<p:tagLst xmlns:p="http://schemas.openxmlformats.org/presentationml/2006/main">
  <p:tag name="KSO_WM_DIAGRAM_VIRTUALLY_FRAME" val="{&quot;height&quot;:352.0293700787401,&quot;left&quot;:69.85094488188977,&quot;top&quot;:142.01976377952755,&quot;width&quot;:828.2149606299214}"/>
</p:tagLst>
</file>

<file path=ppt/tags/tag28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黄色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1401</Words>
  <Application>WPS 演示</Application>
  <PresentationFormat>自定义</PresentationFormat>
  <Paragraphs>75</Paragraphs>
  <Slides>11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Arial Unicode MS</vt:lpstr>
      <vt:lpstr>Calibri</vt:lpstr>
      <vt:lpstr>굴림</vt:lpstr>
      <vt:lpstr>方正隶书_GBK</vt:lpstr>
      <vt:lpstr>Arial Unicode MS</vt:lpstr>
      <vt:lpstr>Malgun Gothic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简洁橙色</dc:title>
  <dc:creator>第一PPT模板网：www.1ppt.com</dc:creator>
  <cp:keywords>第一PPT模板网：www.1ppt.com</cp:keywords>
  <cp:lastModifiedBy>Administrator</cp:lastModifiedBy>
  <cp:revision>624</cp:revision>
  <dcterms:created xsi:type="dcterms:W3CDTF">2014-06-18T03:33:00Z</dcterms:created>
  <dcterms:modified xsi:type="dcterms:W3CDTF">2024-11-21T07:51:30Z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D86C1FA9CE66419DA491970143DF4940_13</vt:lpwstr>
  </property>
  <property fmtid="{D5CDD505-2E9C-101B-9397-08002B2CF9AE}" pid="3" name="KSOProductBuildVer">
    <vt:lpwstr>2052-12.1.0.18912</vt:lpwstr>
  </property>
</Properties>
</file>