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928" r:id="rId1"/>
    <p:sldMasterId id="2147502965" r:id="rId2"/>
  </p:sldMasterIdLst>
  <p:notesMasterIdLst>
    <p:notesMasterId r:id="rId3"/>
  </p:notesMasterIdLst>
  <p:sldIdLst>
    <p:sldId id="9233" r:id="rId4"/>
    <p:sldId id="9238" r:id="rId5"/>
    <p:sldId id="9242" r:id="rId6"/>
    <p:sldId id="9245" r:id="rId7"/>
    <p:sldId id="9248" r:id="rId8"/>
    <p:sldId id="9251" r:id="rId9"/>
    <p:sldId id="9254" r:id="rId10"/>
    <p:sldId id="9257" r:id="rId11"/>
    <p:sldId id="9260" r:id="rId12"/>
    <p:sldId id="9263" r:id="rId13"/>
    <p:sldId id="9266" r:id="rId14"/>
    <p:sldId id="9269" r:id="rId15"/>
    <p:sldId id="9272" r:id="rId16"/>
    <p:sldId id="9275" r:id="rId17"/>
    <p:sldId id="9278" r:id="rId18"/>
    <p:sldId id="9281" r:id="rId19"/>
    <p:sldId id="9284" r:id="rId20"/>
    <p:sldId id="9287" r:id="rId21"/>
    <p:sldId id="9290" r:id="rId22"/>
    <p:sldId id="9293" r:id="rId23"/>
    <p:sldId id="9296" r:id="rId24"/>
    <p:sldId id="9299" r:id="rId25"/>
    <p:sldId id="9302" r:id="rId26"/>
    <p:sldId id="9305" r:id="rId27"/>
    <p:sldId id="9308" r:id="rId28"/>
    <p:sldId id="9311" r:id="rId29"/>
    <p:sldId id="9314" r:id="rId30"/>
    <p:sldId id="9317" r:id="rId31"/>
    <p:sldId id="932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929" r:id="rId1"/>
    <p:sldLayoutId id="2147502930" r:id="rId2"/>
    <p:sldLayoutId id="2147502931" r:id="rId3"/>
    <p:sldLayoutId id="2147502932" r:id="rId4"/>
    <p:sldLayoutId id="2147502933" r:id="rId5"/>
    <p:sldLayoutId id="2147502934" r:id="rId6"/>
    <p:sldLayoutId id="2147502935" r:id="rId7"/>
    <p:sldLayoutId id="2147502936" r:id="rId8"/>
    <p:sldLayoutId id="2147502937" r:id="rId9"/>
    <p:sldLayoutId id="2147502938" r:id="rId10"/>
    <p:sldLayoutId id="21475029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966" r:id="rId1"/>
    <p:sldLayoutId id="2147502967" r:id="rId2"/>
    <p:sldLayoutId id="2147502968" r:id="rId3"/>
    <p:sldLayoutId id="2147502969" r:id="rId4"/>
    <p:sldLayoutId id="2147502970" r:id="rId5"/>
    <p:sldLayoutId id="2147502971" r:id="rId6"/>
    <p:sldLayoutId id="2147502972" r:id="rId7"/>
    <p:sldLayoutId id="2147502973" r:id="rId8"/>
    <p:sldLayoutId id="2147502974" r:id="rId9"/>
    <p:sldLayoutId id="2147502975" r:id="rId10"/>
    <p:sldLayoutId id="214750297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tags" Target="../tags/tag297.xml"/><Relationship Id="rId27" Type="http://schemas.openxmlformats.org/officeDocument/2006/relationships/tags" Target="../tags/tag298.xml"/><Relationship Id="rId28" Type="http://schemas.openxmlformats.org/officeDocument/2006/relationships/tags" Target="../tags/tag299.xml"/><Relationship Id="rId29" Type="http://schemas.openxmlformats.org/officeDocument/2006/relationships/tags" Target="../tags/tag30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tags" Target="../tags/tag419.xml"/><Relationship Id="rId14" Type="http://schemas.openxmlformats.org/officeDocument/2006/relationships/tags" Target="../tags/tag420.xml"/><Relationship Id="rId15" Type="http://schemas.openxmlformats.org/officeDocument/2006/relationships/tags" Target="../tags/tag421.xml"/><Relationship Id="rId16" Type="http://schemas.openxmlformats.org/officeDocument/2006/relationships/tags" Target="../tags/tag422.xml"/><Relationship Id="rId17" Type="http://schemas.openxmlformats.org/officeDocument/2006/relationships/tags" Target="../tags/tag423.xml"/><Relationship Id="rId18" Type="http://schemas.openxmlformats.org/officeDocument/2006/relationships/tags" Target="../tags/tag424.xml"/><Relationship Id="rId19" Type="http://schemas.openxmlformats.org/officeDocument/2006/relationships/tags" Target="../tags/tag425.xml"/><Relationship Id="rId20" Type="http://schemas.openxmlformats.org/officeDocument/2006/relationships/tags" Target="../tags/tag42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tags" Target="../tags/tag435.xml"/><Relationship Id="rId7" Type="http://schemas.openxmlformats.org/officeDocument/2006/relationships/tags" Target="../tags/tag436.xml"/><Relationship Id="rId8" Type="http://schemas.openxmlformats.org/officeDocument/2006/relationships/tags" Target="../tags/tag437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tags" Target="../tags/tag443.xml"/><Relationship Id="rId7" Type="http://schemas.openxmlformats.org/officeDocument/2006/relationships/tags" Target="../tags/tag444.xml"/><Relationship Id="rId8" Type="http://schemas.openxmlformats.org/officeDocument/2006/relationships/tags" Target="../tags/tag445.xml"/><Relationship Id="rId9" Type="http://schemas.openxmlformats.org/officeDocument/2006/relationships/tags" Target="../tags/tag446.xml"/><Relationship Id="rId10" Type="http://schemas.openxmlformats.org/officeDocument/2006/relationships/tags" Target="../tags/tag447.xml"/><Relationship Id="rId11" Type="http://schemas.openxmlformats.org/officeDocument/2006/relationships/tags" Target="../tags/tag448.xml"/><Relationship Id="rId12" Type="http://schemas.openxmlformats.org/officeDocument/2006/relationships/tags" Target="../tags/tag44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2024年新能源行业可持续发展策略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新能源行业现状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可持续发展策略的重要性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2024年新能源行业可持续发展策略建议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企业如何实施可持续发展策略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政府在新能源行业可持续发展中的作用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未来展望与总结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新能源行业现状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全球能源危机与环境保护需求</a:t>
            </a:r>
            <a:endParaRPr altLang="en-US" lang="zh-CN"/>
          </a:p>
        </p:txBody>
      </p:sp>
      <p:sp>
        <p:nvSpPr>
          <p:cNvPr id="104908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全球能源危机：石油、天然气等传统能源资源日益枯竭，各国对能源的需求不断增长，能源安全问题日益突出。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环境保护需求：全球气候变化、环境污染和生态破坏等问题日益严重，各国政府和企业纷纷加大环境保护力度，推动可持续发展。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新能源行业现状：在传统能源资源日益枯竭和环境保护需求日益增长的背景下，新能源行业得到了快速发展，成为全球能源和环保领域的重要力量。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新能源行业发展趋势：随着技术的进步和应用场景的不断拓展，新能源行业将继续保持快速发展态势，未来将有更多的新能源技术得到应用和推广。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新能源行业的发展趋势</a:t>
            </a:r>
            <a:endParaRPr altLang="en-US" lang="zh-CN"/>
          </a:p>
        </p:txBody>
      </p:sp>
      <p:sp>
        <p:nvSpPr>
          <p:cNvPr id="104917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政策支持力度加大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新能源汽车市场持续增长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可再生能源技术不断突破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产业链不断完善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各国政策支持与市场机遇</a:t>
            </a:r>
            <a:endParaRPr altLang="en-US" lang="zh-CN"/>
          </a:p>
        </p:txBody>
      </p:sp>
      <p:sp>
        <p:nvSpPr>
          <p:cNvPr id="1049260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各国政府出台政策支持新能源行业发展，如补贴、税收优惠等。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6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市场需求持续增长，为新能源行业提供了广阔的发展空间。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2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新能源技术不断创新，成本逐渐降低，竞争力不断提升。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8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国际合作加强，共同推动新能源行业可持续发展。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4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可持续发展策略的重要性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可持续发展的定义与意义</a:t>
            </a:r>
            <a:endParaRPr altLang="en-US" lang="zh-CN"/>
          </a:p>
        </p:txBody>
      </p:sp>
      <p:sp>
        <p:nvSpPr>
          <p:cNvPr id="10494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可持续发展的定义：既满足当代人的需求，又不损害后代人满足需求的能力的发展。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可持续发展的意义：促进经济、社会和环境的协调发展，保障全球人民的福祉。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应对环境挑战：可持续发展策略有助于应对气候变化、生物多样性丧失等环境挑战。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推动创新与变革：可持续发展要求企业不断创新和改进，推动经济转型和产业升级。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新能源行业可持续发展的必要性</a:t>
            </a:r>
            <a:endParaRPr altLang="en-US" lang="zh-CN"/>
          </a:p>
        </p:txBody>
      </p:sp>
      <p:sp>
        <p:nvSpPr>
          <p:cNvPr id="10495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环境保护：减少对化石燃料的依赖，降低碳排放，保护环境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能源安全：保障国家能源安全，减少对外部能源的依赖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技术创新：促进新能源技术的研发和应用，提升国际竞争力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经济转型：推动经济增长，促进产业升级和转型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可持续发展策略对企业和社会的价值</a:t>
            </a:r>
            <a:endParaRPr altLang="en-US" lang="zh-CN"/>
          </a:p>
        </p:txBody>
      </p:sp>
      <p:sp>
        <p:nvSpPr>
          <p:cNvPr id="1049598" name="任意多边形 35"/>
          <p:cNvSpPr/>
          <p:nvPr>
            <p:custDataLst>
              <p:tags r:id="rId1"/>
            </p:custDataLst>
          </p:nvPr>
        </p:nvSpPr>
        <p:spPr>
          <a:xfrm>
            <a:off x="608330" y="1406334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00" name="任意多边形 39"/>
          <p:cNvSpPr/>
          <p:nvPr>
            <p:custDataLst>
              <p:tags r:id="rId2"/>
            </p:custDataLst>
          </p:nvPr>
        </p:nvSpPr>
        <p:spPr>
          <a:xfrm>
            <a:off x="691544" y="149653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6922" y="1720133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2" name="正文"/>
          <p:cNvSpPr txBox="1"/>
          <p:nvPr>
            <p:custDataLst>
              <p:tags r:id="rId4"/>
            </p:custDataLst>
          </p:nvPr>
        </p:nvSpPr>
        <p:spPr>
          <a:xfrm>
            <a:off x="2260539" y="148192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提升企业竞争力：可持续发展策略有助于企业在环保、社会责任等方面树立良好形象，提高品牌知名度和市场竞争力。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0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59" y="1478114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06" name="任意多边形 45"/>
          <p:cNvSpPr/>
          <p:nvPr>
            <p:custDataLst>
              <p:tags r:id="rId6"/>
            </p:custDataLst>
          </p:nvPr>
        </p:nvSpPr>
        <p:spPr>
          <a:xfrm>
            <a:off x="608330" y="2643744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08" name="任意多边形 46"/>
          <p:cNvSpPr/>
          <p:nvPr>
            <p:custDataLst>
              <p:tags r:id="rId7"/>
            </p:custDataLst>
          </p:nvPr>
        </p:nvSpPr>
        <p:spPr>
          <a:xfrm>
            <a:off x="691544" y="273394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6922" y="2957543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10" name="正文"/>
          <p:cNvSpPr txBox="1"/>
          <p:nvPr>
            <p:custDataLst>
              <p:tags r:id="rId9"/>
            </p:custDataLst>
          </p:nvPr>
        </p:nvSpPr>
        <p:spPr>
          <a:xfrm>
            <a:off x="2260539" y="271933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创造社会价值：可持续发展策略有助于减少对环境的负面影响，提高资源利用效率，为社会创造更大的价值。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1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59" y="2715524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14" name="任意多边形 51"/>
          <p:cNvSpPr/>
          <p:nvPr>
            <p:custDataLst>
              <p:tags r:id="rId11"/>
            </p:custDataLst>
          </p:nvPr>
        </p:nvSpPr>
        <p:spPr>
          <a:xfrm>
            <a:off x="608330" y="3881154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16" name="任意多边形 52"/>
          <p:cNvSpPr/>
          <p:nvPr>
            <p:custDataLst>
              <p:tags r:id="rId12"/>
            </p:custDataLst>
          </p:nvPr>
        </p:nvSpPr>
        <p:spPr>
          <a:xfrm>
            <a:off x="691544" y="397135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6922" y="4194953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18" name="正文"/>
          <p:cNvSpPr txBox="1"/>
          <p:nvPr>
            <p:custDataLst>
              <p:tags r:id="rId14"/>
            </p:custDataLst>
          </p:nvPr>
        </p:nvSpPr>
        <p:spPr>
          <a:xfrm>
            <a:off x="2260539" y="395674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实现长期发展：可持续发展策略有助于企业制定长期发展规划，实现可持续发展，避免短视行为。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2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59" y="3952934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22" name="任意多边形 57"/>
          <p:cNvSpPr/>
          <p:nvPr>
            <p:custDataLst>
              <p:tags r:id="rId16"/>
            </p:custDataLst>
          </p:nvPr>
        </p:nvSpPr>
        <p:spPr>
          <a:xfrm>
            <a:off x="608330" y="5118563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24" name="任意多边形 58"/>
          <p:cNvSpPr/>
          <p:nvPr>
            <p:custDataLst>
              <p:tags r:id="rId17"/>
            </p:custDataLst>
          </p:nvPr>
        </p:nvSpPr>
        <p:spPr>
          <a:xfrm>
            <a:off x="691544" y="520876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6922" y="5432362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26" name="正文"/>
          <p:cNvSpPr txBox="1"/>
          <p:nvPr>
            <p:custDataLst>
              <p:tags r:id="rId19"/>
            </p:custDataLst>
          </p:nvPr>
        </p:nvSpPr>
        <p:spPr>
          <a:xfrm>
            <a:off x="2260539" y="519415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符合社会趋势：随着社会对环保、社会责任等方面的关注度不断提高，可持续发展策略符合社会发展的趋势，能够为企业和社会带来双赢的结果。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2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59" y="5190343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6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2024年新能源行业可持续发展策略建议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提高能源利用效率</a:t>
            </a:r>
            <a:endParaRPr altLang="en-US" lang="zh-CN"/>
          </a:p>
        </p:txBody>
      </p:sp>
      <p:sp>
        <p:nvSpPr>
          <p:cNvPr id="104976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研发高效能电池技术，提高储能和放电效率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优化电机和电控系统，降低能耗和排放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推广智能充电和智能能源管理系统，实现能源的合理分配和有效利用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鼓励新能源汽车的普及和应用，减少对传统能源的依赖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推动清洁能源技术创新</a:t>
            </a:r>
            <a:endParaRPr altLang="en-US" lang="zh-CN"/>
          </a:p>
        </p:txBody>
      </p:sp>
      <p:sp>
        <p:nvSpPr>
          <p:cNvPr id="1049846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加大研发投入，鼓励企业自主创新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建立完善的技术标准体系，提高产业竞争力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引进国际先进技术，提高国内产业水平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建立产学研合作机制，推动科技成果转化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完善能源基础设施</a:t>
            </a:r>
            <a:endParaRPr altLang="en-US" lang="zh-CN"/>
          </a:p>
        </p:txBody>
      </p:sp>
      <p:sp>
        <p:nvSpPr>
          <p:cNvPr id="104994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加强储能技术研发，提高能源利用效率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优化能源结构，降低化石能源比例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建设智能电网，实现能源互联互通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推广新能源汽车充电桩，提高充电便利性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促进国际合作与交流</a:t>
            </a:r>
            <a:endParaRPr altLang="en-US" lang="zh-CN"/>
          </a:p>
        </p:txBody>
      </p:sp>
      <p:sp>
        <p:nvSpPr>
          <p:cNvPr id="105003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引进国外先进技术和管理经验，提高新能源产业水平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加强国际合作，共同应对气候变化挑战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积极参与国际标准制定，推动全球新能源产业健康发展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发挥国际组织作用，加强政策沟通与协调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10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企业如何实施可持续发展策略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制定可持续发展战略规划</a:t>
            </a:r>
            <a:endParaRPr altLang="en-US" lang="zh-CN"/>
          </a:p>
        </p:txBody>
      </p:sp>
      <p:sp>
        <p:nvSpPr>
          <p:cNvPr id="105018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评估企业当前可持续发展状况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明确企业可持续发展目标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制定可持续发展战略规划，包括能源转型、环境保护、社会责任等方面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制定实施计划，明确责任分工和时间节点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加强内部管理，提高资源利用效率</a:t>
            </a:r>
            <a:endParaRPr altLang="en-US" lang="zh-CN"/>
          </a:p>
        </p:txBody>
      </p:sp>
      <p:sp>
        <p:nvSpPr>
          <p:cNvPr id="10502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6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制定严格的资源管理制度，确保资源得到合理利用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2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引入先进的生产技术和设备，提高生产效率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8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优化内部管理流程，降低运营成本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0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74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加强员工培训，提高员工素质和技能水平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开展清洁生产，减少环境污染</a:t>
            </a:r>
            <a:endParaRPr altLang="en-US" lang="zh-CN"/>
          </a:p>
        </p:txBody>
      </p:sp>
      <p:sp>
        <p:nvSpPr>
          <p:cNvPr id="105033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加强生产过程的监控和管理，确保污染物达标排放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开展循环经济，实现废弃物的减量化、资源化和无害化处理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实施绿色制造技术，减少生产过程中的废弃物排放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采用环保材料，提高资源利用效率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积极参与公益事业，履行企业社会责任</a:t>
            </a:r>
            <a:endParaRPr altLang="en-US" lang="zh-CN"/>
          </a:p>
        </p:txBody>
      </p:sp>
      <p:sp>
        <p:nvSpPr>
          <p:cNvPr id="105041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内容：企业可以关注环境保护、教育、扶贫等领域，积极参与公益项目，为社会做出贡献。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内容：企业可以通过参与公益事业，提升社会形象和品牌价值，同时履行企业社会责任。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内容：企业可以与公益组织合作，共同推进公益事业的发展，实现企业与社会的共赢。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内容：企业可以通过员工参与公益活动，增强员工的社会责任感和凝聚力，提高员工的工作积极性和满意度。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9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政府在新能源行业可持续发展中的作用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制定和完善相关政策法规</a:t>
            </a:r>
            <a:endParaRPr altLang="en-US" lang="zh-CN"/>
          </a:p>
        </p:txBody>
      </p:sp>
      <p:sp>
        <p:nvSpPr>
          <p:cNvPr id="105056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政府推动新能源技术创新和研发，为行业发展提供技术支持。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政府出台了一系列支持新能源行业可持续发展的政策，包括补贴、税收优惠等。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政府加强了新能源行业标准制定和监管，确保行业健康发展。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政府加强了国际合作，共同应对全球气候变化挑战。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加强监管，推动企业落实可持续发展措施</a:t>
            </a:r>
            <a:endParaRPr altLang="en-US" lang="zh-CN"/>
          </a:p>
        </p:txBody>
      </p:sp>
      <p:sp>
        <p:nvSpPr>
          <p:cNvPr id="10506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政府应制定严格的环境保护法规，对新能源企业进行监管，确保其生产活动符合可持续发展要求。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政府应加强对新能源行业的税收优惠和财政支持，鼓励企业加大研发投入，推动技术创新。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政府应建立完善的新能源行业标准体系，提高产品质量和安全性，促进市场健康发展。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政府应加强与国际组织和国家的合作，共同推动全球新能源行业可持续发展。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加大对新能源行业的投入和支持力度</a:t>
            </a:r>
            <a:endParaRPr altLang="en-US" lang="zh-CN"/>
          </a:p>
        </p:txBody>
      </p:sp>
      <p:sp>
        <p:nvSpPr>
          <p:cNvPr id="10507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加大对新能源行业的投入力度，包括资金、技术和政策等方面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制定和完善新能源行业可持续发展的法律法规和标准体系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建立新能源行业可持续发展的人才培养和引进机制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加大对新能源行业科技创新的支持力度，推动关键技术突破和产业化应用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促进国际合作与交流，共同应对全球能源和环境挑战</a:t>
            </a:r>
            <a:endParaRPr altLang="en-US" lang="zh-CN"/>
          </a:p>
        </p:txBody>
      </p:sp>
      <p:sp>
        <p:nvSpPr>
          <p:cNvPr id="10508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政府应积极参与国际新能源合作，共同研发新技术、共享经验和资源，提高全球新能源产业的整体水平。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共同应对全球能源和环境挑战，需要各国政府齐心协力，加强政策协调与合作，确保新能源行业的可持续发展。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政府应积极推动国际合作项目，共同投资建设新能源基础设施，促进全球能源结构的优化和转型。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加强国际交流，分享各国在新能源发展方面的政策、法规和成功案例，为全球能源和环境治理提供有益参考。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92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未来展望与总结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新能源行业可持续发展的前景与挑战</a:t>
            </a:r>
            <a:endParaRPr altLang="en-US" lang="zh-CN"/>
          </a:p>
        </p:txBody>
      </p:sp>
      <p:sp>
        <p:nvSpPr>
          <p:cNvPr id="105099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9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0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0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挑战：新能源行业在发展过程中仍面临诸多挑战，如技术瓶颈、政策支持不足、市场竞争激烈等，需要不断努力克服。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前景：随着环保意识的提高和技术的不断进步，新能源行业将迎来更广阔的发展空间，未来市场潜力巨大。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机遇：新能源行业的发展也带来了许多机遇，如推动经济增长、创造就业机会、提高能源安全等，需要积极把握。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应对策略：政府和企业应加强政策支持和技术研发，提高新能源行业的竞争力和可持续发展能力，以应对未来的挑战和机遇。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各方共同努力，推动新能源行业可持续发展</a:t>
            </a:r>
            <a:endParaRPr altLang="en-US" lang="zh-CN"/>
          </a:p>
        </p:txBody>
      </p:sp>
      <p:sp>
        <p:nvSpPr>
          <p:cNvPr id="105107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7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8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社会参与：倡导绿色低碳生活方式，提高公众环保意识，形成全社会共同参与新能源发展的良好氛围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8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国际合作：加强国际交流与合作，共同应对全球气候变化和能源危机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9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政府政策支持：制定有利于新能源行业发展的政策，提供财政支持和税收优惠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9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企业创新投入：加大研发力度，提高技术水平和生产效率，降低成本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1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6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2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5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52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2024-01-05T20:45:45Z</dcterms:created>
  <dcterms:modified xsi:type="dcterms:W3CDTF">2024-01-05T20:45:45Z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d4d63f169c6e4d3ab1f284aebe7667d4_21</vt:lpwstr>
  </property>
</Properties>
</file>