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494" r:id="rId1"/>
    <p:sldMasterId id="2147506531" r:id="rId2"/>
  </p:sldMasterIdLst>
  <p:notesMasterIdLst>
    <p:notesMasterId r:id="rId3"/>
  </p:notesMasterIdLst>
  <p:sldIdLst>
    <p:sldId id="11199" r:id="rId4"/>
    <p:sldId id="11204" r:id="rId5"/>
    <p:sldId id="11208" r:id="rId6"/>
    <p:sldId id="11211" r:id="rId7"/>
    <p:sldId id="11217" r:id="rId9"/>
    <p:sldId id="11220" r:id="rId10"/>
    <p:sldId id="11223" r:id="rId11"/>
    <p:sldId id="11226" r:id="rId12"/>
    <p:sldId id="11232" r:id="rId14"/>
    <p:sldId id="11235" r:id="rId15"/>
    <p:sldId id="11238" r:id="rId16"/>
    <p:sldId id="11241" r:id="rId17"/>
    <p:sldId id="11247" r:id="rId19"/>
    <p:sldId id="11250" r:id="rId20"/>
    <p:sldId id="11253" r:id="rId21"/>
    <p:sldId id="11256" r:id="rId22"/>
    <p:sldId id="11262" r:id="rId24"/>
    <p:sldId id="11265" r:id="rId25"/>
    <p:sldId id="11268" r:id="rId26"/>
    <p:sldId id="11271" r:id="rId27"/>
    <p:sldId id="11277" r:id="rId29"/>
    <p:sldId id="11280" r:id="rId30"/>
    <p:sldId id="11283" r:id="rId31"/>
    <p:sldId id="11286" r:id="rId32"/>
    <p:sldId id="11292" r:id="rId34"/>
    <p:sldId id="11295" r:id="rId35"/>
    <p:sldId id="11298" r:id="rId36"/>
    <p:sldId id="1130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495" r:id="rId1"/>
    <p:sldLayoutId id="2147506496" r:id="rId2"/>
    <p:sldLayoutId id="2147506497" r:id="rId3"/>
    <p:sldLayoutId id="2147506498" r:id="rId4"/>
    <p:sldLayoutId id="2147506499" r:id="rId5"/>
    <p:sldLayoutId id="2147506500" r:id="rId6"/>
    <p:sldLayoutId id="2147506501" r:id="rId7"/>
    <p:sldLayoutId id="2147506502" r:id="rId8"/>
    <p:sldLayoutId id="2147506503" r:id="rId9"/>
    <p:sldLayoutId id="2147506504" r:id="rId10"/>
    <p:sldLayoutId id="21475065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532" r:id="rId1"/>
    <p:sldLayoutId id="2147506533" r:id="rId2"/>
    <p:sldLayoutId id="2147506534" r:id="rId3"/>
    <p:sldLayoutId id="2147506535" r:id="rId4"/>
    <p:sldLayoutId id="2147506536" r:id="rId5"/>
    <p:sldLayoutId id="2147506537" r:id="rId6"/>
    <p:sldLayoutId id="2147506538" r:id="rId7"/>
    <p:sldLayoutId id="2147506539" r:id="rId8"/>
    <p:sldLayoutId id="2147506540" r:id="rId9"/>
    <p:sldLayoutId id="2147506541" r:id="rId10"/>
    <p:sldLayoutId id="21475065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企业管理的目标达成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明确管理目标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制定实施计划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有效沟通与协调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激励员工积极参与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持续改进与优化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明确管理目标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确定管理目标的重要性</a:t>
            </a:r>
            <a:endParaRPr altLang="en-US" lang="zh-CN"/>
          </a:p>
        </p:txBody>
      </p:sp>
      <p:sp>
        <p:nvSpPr>
          <p:cNvPr id="10489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明确管理目标有助于提高工作效率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确定管理目标有助于提高企业竞争力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确定管理目标有助于激发员工积极性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确定管理目标有助于实现企业战略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制定明确、可衡量的管理目标</a:t>
            </a:r>
            <a:endParaRPr altLang="en-US" lang="zh-CN"/>
          </a:p>
        </p:txBody>
      </p:sp>
      <p:sp>
        <p:nvSpPr>
          <p:cNvPr id="10490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管理目标与公司战略的结合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制定管理目标过程中的注意事项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明确管理目标的重要性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如何制定明确、可衡量的管理目标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确保管理目标的合理性和可行性</a:t>
            </a:r>
            <a:endParaRPr altLang="en-US" lang="zh-CN"/>
          </a:p>
        </p:txBody>
      </p:sp>
      <p:sp>
        <p:nvSpPr>
          <p:cNvPr id="1049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目标制定需考虑企业实际情况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目标制定需具备可实现性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目标制定需考虑时间限制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目标设定需具体、明确、可衡量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制定实施计划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制定详细的实施计划</a:t>
            </a:r>
            <a:endParaRPr altLang="en-US" lang="zh-CN"/>
          </a:p>
        </p:txBody>
      </p:sp>
      <p:sp>
        <p:nvSpPr>
          <p:cNvPr id="1049244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明确目标：制定具体、可衡量的目标，确保团队成员理解并达成共识。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分解任务：将目标分解为可执行的任务，并确定每项任务的责任人和完成时间。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制定时间表：为每项任务制定详细的时间表，确保团队成员按照计划有序推进。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资源分配：合理分配人力、物力等资源，确保计划的顺利实施。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风险评估：对可能出现的风险进行预测和评估，制定相应的应对措施。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监控与调整：定期对计划的实施情况进行监控和评估，根据实际情况及时调整计划。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明确计划中的任务和责任人</a:t>
            </a:r>
            <a:endParaRPr altLang="en-US" lang="zh-CN"/>
          </a:p>
        </p:txBody>
      </p:sp>
      <p:sp>
        <p:nvSpPr>
          <p:cNvPr id="10493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列出计划中的所有任务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确定每个任务的责任人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明确每个任务的完成时间和质量要求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建立监督和考核机制，确保计划的顺利实施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确保计划的灵活性和可调整性</a:t>
            </a:r>
            <a:endParaRPr altLang="en-US" lang="zh-CN"/>
          </a:p>
        </p:txBody>
      </p:sp>
      <p:sp>
        <p:nvSpPr>
          <p:cNvPr id="10493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制定实施计划时，要考虑到可能的变化因素，确保计划的灵活性和可调整性。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在实施过程中，要根据实际情况及时调整计划，以适应变化的需求。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保持与团队成员的良好沟通，及时了解他们的意见和建议，以便对计划进行必要的调整。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定期评估计划的执行情况，及时发现问题并进行改进，以确保计划的顺利实施。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有效沟通与协调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加强内部沟通，确保信息畅通</a:t>
            </a:r>
            <a:endParaRPr altLang="en-US" lang="zh-CN"/>
          </a:p>
        </p:txBody>
      </p:sp>
      <p:sp>
        <p:nvSpPr>
          <p:cNvPr id="10494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定期召开会议：组织定期的内部会议，让员工了解公司的发展动态和业务情况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建立有效的沟通机制：制定明确的沟通流程和规范，确保信息传递的及时性和准确性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鼓励员工反馈：鼓励员工提出意见和建议，及时了解员工的想法和需求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建立信息共享平台：建立内部信息共享平台，方便员工查阅和获取所需信息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协调各部门之间的合作关系</a:t>
            </a:r>
            <a:endParaRPr altLang="en-US" lang="zh-CN"/>
          </a:p>
        </p:txBody>
      </p:sp>
      <p:sp>
        <p:nvSpPr>
          <p:cNvPr id="10495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促进信息共享与交流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明确各部门职责与目标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及时解决合作中的问题与矛盾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及时解决管理过程中的问题</a:t>
            </a:r>
            <a:endParaRPr altLang="en-US" lang="zh-CN"/>
          </a:p>
        </p:txBody>
      </p:sp>
      <p:sp>
        <p:nvSpPr>
          <p:cNvPr id="10496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及时识别问题：通过有效的沟通，及时发现并识别管理过程中的问题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迅速决策：针对识别出的问题，迅速做出决策，确保问题得到及时解决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协调资源：调动相关资源，确保问题解决的顺利进行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持续改进：通过及时解决问题，不断优化企业管理流程，提高管理效率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激励员工积极参与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建立激励机制，提高员工积极性</a:t>
            </a:r>
            <a:endParaRPr altLang="en-US" lang="zh-CN"/>
          </a:p>
        </p:txBody>
      </p:sp>
      <p:sp>
        <p:nvSpPr>
          <p:cNvPr id="10497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奖励机制：建立合理的奖励机制，包括物质奖励和精神奖励，激励员工积极工作，提高工作效率。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明确目标：设定具体、可衡量的目标，让员工清楚了解自己的工作方向和期望成果。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培训与发展：提供培训和发展机会，帮助员工提升技能和知识水平，增强自信心和归属感。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参与决策：让员工参与决策过程，提高员工的参与感和责任感，增强工作动力。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鼓励员工提出改进意见和建议</a:t>
            </a:r>
            <a:endParaRPr altLang="en-US" lang="zh-CN"/>
          </a:p>
        </p:txBody>
      </p:sp>
      <p:sp>
        <p:nvSpPr>
          <p:cNvPr id="10497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建立开放的企业文化，鼓励员工发表意见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设立奖励机制，激励员工提出创新性建议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提供培训和发展机会，提高员工参与度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定期组织团队讨论，促进员工之间的交流与合作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培养员工的团队合作精神</a:t>
            </a:r>
            <a:endParaRPr altLang="en-US" lang="zh-CN"/>
          </a:p>
        </p:txBody>
      </p:sp>
      <p:sp>
        <p:nvSpPr>
          <p:cNvPr id="10498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建立共同目标：让员工明确企业的愿景和目标，并为之努力奋斗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促进沟通与协作：鼓励员工之间积极沟通、互相支持，共同完成任务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激励员工参与决策：让员工参与决策过程，增强其归属感和责任感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培养信任与尊重：建立员工之间的信任关系，尊重彼此的意见和贡献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持续改进与优化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对管理过程进行持续改进</a:t>
            </a:r>
            <a:endParaRPr altLang="en-US" lang="zh-CN"/>
          </a:p>
        </p:txBody>
      </p:sp>
      <p:sp>
        <p:nvSpPr>
          <p:cNvPr id="10499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实施改进措施：将改进措施落实到具体的管理实践中，不断调整和优化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监督与评估：对改进措施的实施效果进行监督和评估，确保改进措施的有效性和持续性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识别问题：通过收集数据、分析流程等方式，发现管理过程中的问题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制定改进措施：针对识别出的问题，制定具体的改进措施，包括流程优化、制度完善等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优化管理流程，提高效率</a:t>
            </a:r>
            <a:endParaRPr altLang="en-US" lang="zh-CN"/>
          </a:p>
        </p:txBody>
      </p:sp>
      <p:sp>
        <p:nvSpPr>
          <p:cNvPr id="10500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简化流程：简化流程，减少不必要的步骤和审批环节，提高工作效率。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识别并消除浪费：识别并消除流程中的浪费，如不必要的步骤、等待时间和重复工作。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标准化流程：将流程标准化，确保每个步骤都有明确的定义和操作指南，提高流程的可重复性和效率。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持续改进：不断寻求改进机会，通过数据分析和反馈来优化流程，提高工作效率和质量。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不断学习新知识，提升管理能力</a:t>
            </a:r>
            <a:endParaRPr altLang="en-US" lang="zh-CN"/>
          </a:p>
        </p:txBody>
      </p:sp>
      <p:sp>
        <p:nvSpPr>
          <p:cNvPr id="10500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持续学习是提升管理能力的关键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通过培训、研讨会等方式获取新知识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不断反思和总结，提高自己的管理水平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鼓励团队成员共同学习和进步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评估与反馈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对管理目标进行定期评估</a:t>
            </a:r>
            <a:endParaRPr altLang="en-US" lang="zh-CN"/>
          </a:p>
        </p:txBody>
      </p:sp>
      <p:sp>
        <p:nvSpPr>
          <p:cNvPr id="10501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评估目的：确保管理目标与实际工作相符合，及时调整和优化管理策略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评估方法：采用定量和定性评估方法，收集数据并进行分析，了解目标达成情况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评估周期：根据实际情况确定评估周期，可以按月、季度或年度进行评估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反馈机制：将评估结果及时反馈给相关部门和人员，以便及时调整和改进管理策略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收集员工反馈，了解管理效果</a:t>
            </a:r>
            <a:endParaRPr altLang="en-US" lang="zh-CN"/>
          </a:p>
        </p:txBody>
      </p:sp>
      <p:sp>
        <p:nvSpPr>
          <p:cNvPr id="10502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收集员工意见和建议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分析员工反馈，了解管理效果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针对问题制定改进措施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持续跟进，确保改进措施有效实施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根据评估结果，调整管理策略</a:t>
            </a:r>
            <a:endParaRPr altLang="en-US" lang="zh-CN"/>
          </a:p>
        </p:txBody>
      </p:sp>
      <p:sp>
        <p:nvSpPr>
          <p:cNvPr id="10503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评估方法：采用定量和定性评估方法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评估目的：了解管理策略的有效性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调整策略：根据评估结果，调整管理策略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反馈机制：建立有效的反馈机制，及时调整管理策略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2023-12-19T17:39:19Z</dcterms:created>
  <dcterms:modified xsi:type="dcterms:W3CDTF">2023-12-19T17:39:19Z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84e128782f8347e4b55fa8b5dc222811_21</vt:lpwstr>
  </property>
</Properties>
</file>