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284" r:id="rId1"/>
    <p:sldMasterId id="2147491321" r:id="rId2"/>
  </p:sldMasterIdLst>
  <p:notesMasterIdLst>
    <p:notesMasterId r:id="rId3"/>
  </p:notesMasterIdLst>
  <p:sldIdLst>
    <p:sldId id="3636" r:id="rId4"/>
    <p:sldId id="3639" r:id="rId5"/>
    <p:sldId id="3642" r:id="rId6"/>
    <p:sldId id="3645" r:id="rId7"/>
    <p:sldId id="3648" r:id="rId8"/>
    <p:sldId id="3651" r:id="rId9"/>
    <p:sldId id="3654" r:id="rId10"/>
    <p:sldId id="3657" r:id="rId11"/>
    <p:sldId id="3660" r:id="rId12"/>
    <p:sldId id="3663" r:id="rId13"/>
    <p:sldId id="3666" r:id="rId14"/>
    <p:sldId id="3669" r:id="rId15"/>
    <p:sldId id="3672" r:id="rId16"/>
    <p:sldId id="3675" r:id="rId17"/>
    <p:sldId id="3678" r:id="rId18"/>
    <p:sldId id="3681" r:id="rId19"/>
    <p:sldId id="3684" r:id="rId20"/>
    <p:sldId id="3687" r:id="rId21"/>
    <p:sldId id="3690" r:id="rId22"/>
    <p:sldId id="3693" r:id="rId23"/>
    <p:sldId id="3696" r:id="rId24"/>
    <p:sldId id="3699" r:id="rId25"/>
    <p:sldId id="3703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285" r:id="rId1"/>
    <p:sldLayoutId id="2147491286" r:id="rId2"/>
    <p:sldLayoutId id="2147491287" r:id="rId3"/>
    <p:sldLayoutId id="2147491288" r:id="rId4"/>
    <p:sldLayoutId id="2147491289" r:id="rId5"/>
    <p:sldLayoutId id="2147491290" r:id="rId6"/>
    <p:sldLayoutId id="2147491291" r:id="rId7"/>
    <p:sldLayoutId id="2147491292" r:id="rId8"/>
    <p:sldLayoutId id="2147491293" r:id="rId9"/>
    <p:sldLayoutId id="2147491294" r:id="rId10"/>
    <p:sldLayoutId id="21474912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22" r:id="rId1"/>
    <p:sldLayoutId id="2147491323" r:id="rId2"/>
    <p:sldLayoutId id="2147491324" r:id="rId3"/>
    <p:sldLayoutId id="2147491325" r:id="rId4"/>
    <p:sldLayoutId id="2147491326" r:id="rId5"/>
    <p:sldLayoutId id="2147491327" r:id="rId6"/>
    <p:sldLayoutId id="2147491328" r:id="rId7"/>
    <p:sldLayoutId id="2147491329" r:id="rId8"/>
    <p:sldLayoutId id="2147491330" r:id="rId9"/>
    <p:sldLayoutId id="2147491331" r:id="rId10"/>
    <p:sldLayoutId id="214749133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tags" Target="../tags/tag260.xml"/><Relationship Id="rId22" Type="http://schemas.openxmlformats.org/officeDocument/2006/relationships/tags" Target="../tags/tag261.xml"/><Relationship Id="rId23" Type="http://schemas.openxmlformats.org/officeDocument/2006/relationships/tags" Target="../tags/tag262.xml"/><Relationship Id="rId24" Type="http://schemas.openxmlformats.org/officeDocument/2006/relationships/tags" Target="../tags/tag263.xml"/><Relationship Id="rId25" Type="http://schemas.openxmlformats.org/officeDocument/2006/relationships/tags" Target="../tags/tag264.xml"/><Relationship Id="rId26" Type="http://schemas.openxmlformats.org/officeDocument/2006/relationships/tags" Target="../tags/tag265.xml"/><Relationship Id="rId27" Type="http://schemas.openxmlformats.org/officeDocument/2006/relationships/tags" Target="../tags/tag266.xml"/><Relationship Id="rId28" Type="http://schemas.openxmlformats.org/officeDocument/2006/relationships/tags" Target="../tags/tag267.xml"/><Relationship Id="rId29" Type="http://schemas.openxmlformats.org/officeDocument/2006/relationships/tags" Target="../tags/tag268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提高初中教师专业水平的培养与发展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35047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016737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723591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9798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998890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初中教师专业水平现状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63705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6389564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提高初中教师专业水平的策略与措施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67517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694227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影响初中教师专业水平的关键因素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9065852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9084902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保障措施与政策建议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初中教师专业水平现状</a:t>
            </a:r>
            <a:endParaRPr altLang="en-US" dirty="0" lang="zh-CN"/>
          </a:p>
        </p:txBody>
      </p:sp>
      <p:sp>
        <p:nvSpPr>
          <p:cNvPr id="10488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教师队伍整体素质情况</a:t>
            </a:r>
            <a:endParaRPr altLang="en-US" lang="zh-CN"/>
          </a:p>
        </p:txBody>
      </p:sp>
      <p:sp>
        <p:nvSpPr>
          <p:cNvPr id="10489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学历结构：初中教师学历普遍较高，但仍有部分教师学历较低。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教育教学能力：初中教师教育教学能力参差不齐，部分教师需要提高教学水平。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培训情况：初中教师参加培训的机会较少，培训质量有待提高。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学科背景：初中教师学科背景较为多样，但部分学科教师数量不足。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教师教育教学能力现状</a:t>
            </a:r>
            <a:endParaRPr altLang="en-US" lang="zh-CN"/>
          </a:p>
        </p:txBody>
      </p:sp>
      <p:sp>
        <p:nvSpPr>
          <p:cNvPr id="10490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初中教师专业水平参差不齐，部分教师教育教学能力不足。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初中教师普遍缺乏现代教育理念和教学方法，难以适应新课程改革的要求。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初中教师对于学科知识的掌握不够深入，缺乏对学科前沿动态的关注。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初中教师对于学生个体差异的关注不够，难以因材施教。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教师科研创新能力现状</a:t>
            </a:r>
            <a:endParaRPr altLang="en-US" lang="zh-CN"/>
          </a:p>
        </p:txBody>
      </p:sp>
      <p:sp>
        <p:nvSpPr>
          <p:cNvPr id="10490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多数教师缺乏科研经验，科研成果较少，且质量不高。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初中教师科研创新能力整体较弱，缺乏创新意识和创新思维。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科研创新能力与教师职称、学历等因素有关，高级职称、高学历教师的科研创新能力相对较强。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学校和教师对科研创新能力的重视程度不够，缺乏有效的培养和激励机制。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教师职业发展规划情况</a:t>
            </a:r>
            <a:endParaRPr altLang="en-US" lang="zh-CN"/>
          </a:p>
        </p:txBody>
      </p:sp>
      <p:sp>
        <p:nvSpPr>
          <p:cNvPr id="10491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初中教师专业水平现状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教师职业发展规划的途径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教师职业发展规划的实践与效果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教师职业发展规划的意义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影响初中教师专业水平的关键因素</a:t>
            </a:r>
            <a:endParaRPr altLang="en-US" dirty="0" lang="zh-CN"/>
          </a:p>
        </p:txBody>
      </p:sp>
      <p:sp>
        <p:nvSpPr>
          <p:cNvPr id="10491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教师教育理念和职业认同感</a:t>
            </a:r>
            <a:endParaRPr altLang="en-US" lang="zh-CN"/>
          </a:p>
        </p:txBody>
      </p:sp>
      <p:sp>
        <p:nvSpPr>
          <p:cNvPr id="1049242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教师教育理念：教师的教育理念是影响其专业水平的关键因素之一，它决定了教师的教学方法和教育态度。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48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职业认同感：教师的职业认同感是指教师对自己所从事的职业的认同程度，它影响着教师的教育教学态度和效果。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教师教育教学能力和实践经验</a:t>
            </a:r>
            <a:endParaRPr altLang="en-US" lang="zh-CN"/>
          </a:p>
        </p:txBody>
      </p:sp>
      <p:sp>
        <p:nvSpPr>
          <p:cNvPr id="10492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教师教育教学能力：包括课堂组织、教学方法、教学评价等方面的能力，是影响初中教师专业水平的关键因素之一。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教师实践经验：初中教师通过教学实践，积累教学经验，不断反思和改进教学方法，提高教学质量和效果。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教师专业发展：初中教师应该不断学习和进修，提升自己的专业素养和实践能力，以满足学生发展的需要。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教师教育科研：初中教师应该积极参与教育科研，探索教育教学规律，创新教学方法和手段，提高教学效果和教育质量。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教师科研创新能力和学术水平</a:t>
            </a:r>
            <a:endParaRPr altLang="en-US" lang="zh-CN"/>
          </a:p>
        </p:txBody>
      </p:sp>
      <p:sp>
        <p:nvSpPr>
          <p:cNvPr id="10493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教师的科研创新能力是影响其专业水平的重要因素之一，它能够推动教师不断探索新的教学方法和思路，提高教学质量。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教师的学术水平也是影响其专业水平的关键因素之一，它能够使教师更好地理解学科知识，更好地指导学生。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教师科研创新能力和学术水平的提高，需要教师不断学习和研究，积极参与学术交流和研讨，了解学科前沿动态。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学校和教育部门应该为教师提供更多的学术交流和培训机会，鼓励教师开展科研活动，提高教师的科研创新能力和学术水平。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教师职业发展规划和培训机会</a:t>
            </a:r>
            <a:endParaRPr altLang="en-US" lang="zh-CN"/>
          </a:p>
        </p:txBody>
      </p:sp>
      <p:sp>
        <p:nvSpPr>
          <p:cNvPr id="10494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培训内容：培训内容应涵盖教育教学理论、学科专业知识、教育技术等方面，以满足教师的不同需求。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职业发展规划：学校应为教师制定个人职业发展规划，明确专业发展目标，提供持续发展的平台。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培训机会：定期开展教师培训，提高教师的专业素养和教学能力，促进教师的专业成长。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培训方式：采用线上、线下相结合的方式，开展多种形式的培训活动，如工作坊、研讨会、讲座等。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提高初中教师专业水平的策略与措施</a:t>
            </a:r>
            <a:endParaRPr altLang="en-US" dirty="0" lang="zh-CN"/>
          </a:p>
        </p:txBody>
      </p:sp>
      <p:sp>
        <p:nvSpPr>
          <p:cNvPr id="10494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强化教师教育理念和职业认同感</a:t>
            </a:r>
            <a:endParaRPr altLang="en-US" lang="zh-CN"/>
          </a:p>
        </p:txBody>
      </p:sp>
      <p:sp>
        <p:nvSpPr>
          <p:cNvPr id="10495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培养教师的教育理念，使其深刻理解教育的本质和价值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增强教师的职业认同感，使其意识到自身在教育事业中的重要地位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通过培训和交流，引导教师树立正确的教育观念和职业价值观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鼓励教师参与教育改革和实践，提高其教育理念和职业认同感的实际应用能力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提升教师教育教学能力和实践经验</a:t>
            </a:r>
            <a:endParaRPr altLang="en-US" lang="zh-CN"/>
          </a:p>
        </p:txBody>
      </p:sp>
      <p:sp>
        <p:nvSpPr>
          <p:cNvPr id="10495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定期开展教师培训，提高教师的教育教学能力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建立完善的教师评价机制，激发教师的积极性和创造性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鼓励教师参与课题研究，提升教师的学术水平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加强校际交流与合作，分享教育教学实践经验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培养教师科研创新能力和学术水平</a:t>
            </a:r>
            <a:endParaRPr altLang="en-US" lang="zh-CN"/>
          </a:p>
        </p:txBody>
      </p:sp>
      <p:sp>
        <p:nvSpPr>
          <p:cNvPr id="10496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鼓励教师参与科研项目，提高科研创新能力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加强学术交流与合作，拓宽教师的学术视野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定期举办学术讲座和研讨会，提升教师的学术素养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建立完善的学术评价体系，激发教师的学术热情和动力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完善教师职业发展规划和培训体系</a:t>
            </a:r>
            <a:endParaRPr altLang="en-US" lang="zh-CN"/>
          </a:p>
        </p:txBody>
      </p:sp>
      <p:sp>
        <p:nvSpPr>
          <p:cNvPr id="10497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完善教师培训体系，提供多样化的培训内容和方式，满足不同教师的需求。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制定个性化的教师职业发展规划，明确教师专业发展目标。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建立教师专业发展评估机制，对教师的专业发展进行定期评估和反馈。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鼓励教师参与专业发展活动，提高教师的积极性和主动性。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保障措施与政策建议</a:t>
            </a:r>
            <a:endParaRPr altLang="en-US" dirty="0" lang="zh-CN"/>
          </a:p>
        </p:txBody>
      </p:sp>
      <p:sp>
        <p:nvSpPr>
          <p:cNvPr id="10497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建立健全教师专业发展机制</a:t>
            </a:r>
            <a:endParaRPr altLang="en-US" lang="zh-CN"/>
          </a:p>
        </p:txBody>
      </p:sp>
      <p:sp>
        <p:nvSpPr>
          <p:cNvPr id="10498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建立教师专业发展评价体系，完善评价机制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制定教师专业标准，明确教师专业发展目标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加强教师培训，提高教师专业素养和教学能力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鼓励教师开展教育教学研究，提升教育科研水平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加强教师培训和继续教育支持力度</a:t>
            </a:r>
            <a:endParaRPr altLang="en-US" lang="zh-CN"/>
          </a:p>
        </p:txBody>
      </p:sp>
      <p:sp>
        <p:nvSpPr>
          <p:cNvPr id="10498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鼓励教师参加各种形式的继续教育，提高自身素质和教育教学水平。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制定完善的教师培训计划，提高教师的专业素养和教学能力。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加大对教师培训和继续教育的投入，提供充足的经费保障。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建立完善的教师培训和继续教育评价体系，确保培训效果和质量。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鼓励教师参与科研创新和学术交流活动</a:t>
            </a:r>
            <a:endParaRPr altLang="en-US" lang="zh-CN"/>
          </a:p>
        </p:txBody>
      </p:sp>
      <p:sp>
        <p:nvSpPr>
          <p:cNvPr id="10499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建立学术交流平台，促进教师之间的合作与共同进步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制定相关政策，为教师参与科研创新和学术交流提供保障措施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鼓励初中教师参与科研项目，提高专业素养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支持教师参加学术会议、研讨会等活动，拓宽视野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提高教师待遇和社会地位，增强职业吸引力</a:t>
            </a:r>
            <a:endParaRPr altLang="en-US" lang="zh-CN"/>
          </a:p>
        </p:txBody>
      </p:sp>
      <p:sp>
        <p:nvSpPr>
          <p:cNvPr id="10499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提高教师的工资待遇，使其与专业水平相匹配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给予优秀教师荣誉称号和奖励，提高社会地位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加强教师职业宣传，提高职业吸引力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完善教师职业发展机制，提供更多的晋升机会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2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02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03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4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4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4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4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4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4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4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4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4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4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4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4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4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7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2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9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36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2023-12-31T14:01:30Z</dcterms:created>
  <dcterms:modified xsi:type="dcterms:W3CDTF">2023-12-31T14:01:30Z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f0c7ebb10b06470a9ab1d6fb5fd3cb58_21</vt:lpwstr>
  </property>
</Properties>
</file>