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  <p:sldId id="400" r:id="rId42"/>
    <p:sldId id="403" r:id="rId43"/>
    <p:sldId id="406" r:id="rId44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tags" Target="tags/tag43.xml" /><Relationship Id="rId46" Type="http://schemas.openxmlformats.org/officeDocument/2006/relationships/presProps" Target="presProps.xml" /><Relationship Id="rId47" Type="http://schemas.openxmlformats.org/officeDocument/2006/relationships/viewProps" Target="viewProps.xml" /><Relationship Id="rId48" Type="http://schemas.openxmlformats.org/officeDocument/2006/relationships/theme" Target="theme/theme1.xml" /><Relationship Id="rId49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Relationship Id="rId2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Relationship Id="rId4" Type="http://schemas.openxmlformats.org/officeDocument/2006/relationships/tags" Target="../tags/tag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tags" Target="../tags/tag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3.wmf" /><Relationship Id="rId6" Type="http://schemas.openxmlformats.org/officeDocument/2006/relationships/oleObject" Target="../embeddings/oleObject2.bin" TargetMode="Internal" /><Relationship Id="rId7" Type="http://schemas.openxmlformats.org/officeDocument/2006/relationships/image" Target="../media/image4.wmf" /><Relationship Id="rId8" Type="http://schemas.openxmlformats.org/officeDocument/2006/relationships/tags" Target="../tags/tag9.xml" /><Relationship Id="rId9" Type="http://schemas.openxmlformats.org/officeDocument/2006/relationships/vmlDrawing" Target="../drawings/vmlDrawing1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tags" Target="../tags/tag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7.png" /><Relationship Id="rId4" Type="http://schemas.openxmlformats.org/officeDocument/2006/relationships/tags" Target="../tags/tag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Relationship Id="rId4" Type="http://schemas.openxmlformats.org/officeDocument/2006/relationships/tags" Target="../tags/tag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2.png" /><Relationship Id="rId4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3.png" /><Relationship Id="rId4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5.png" /><Relationship Id="rId4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oleObject" Target="../embeddings/oleObject3.bin" TargetMode="Internal" /><Relationship Id="rId4" Type="http://schemas.openxmlformats.org/officeDocument/2006/relationships/image" Target="../media/image16.wmf" /><Relationship Id="rId5" Type="http://schemas.openxmlformats.org/officeDocument/2006/relationships/tags" Target="../tags/tag24.xml" /><Relationship Id="rId6" Type="http://schemas.openxmlformats.org/officeDocument/2006/relationships/vmlDrawing" Target="../drawings/vmlDrawing2.v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7.png" /><Relationship Id="rId4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Relationship Id="rId3" Type="http://schemas.openxmlformats.org/officeDocument/2006/relationships/tags" Target="../tags/tag2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2.png" /><Relationship Id="rId4" Type="http://schemas.openxmlformats.org/officeDocument/2006/relationships/image" Target="../media/image23.png" /><Relationship Id="rId5" Type="http://schemas.openxmlformats.org/officeDocument/2006/relationships/tags" Target="../tags/tag3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tags" Target="../tags/tag33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34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5.png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26.wmf" /><Relationship Id="rId6" Type="http://schemas.openxmlformats.org/officeDocument/2006/relationships/tags" Target="../tags/tag36.xml" /><Relationship Id="rId7" Type="http://schemas.openxmlformats.org/officeDocument/2006/relationships/vmlDrawing" Target="../drawings/vmlDrawing3.v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37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27.png" /><Relationship Id="rId4" Type="http://schemas.openxmlformats.org/officeDocument/2006/relationships/tags" Target="../tags/tag38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image" Target="../media/image30.png" /><Relationship Id="rId6" Type="http://schemas.openxmlformats.org/officeDocument/2006/relationships/image" Target="../media/image31.png" /><Relationship Id="rId7" Type="http://schemas.openxmlformats.org/officeDocument/2006/relationships/image" Target="../media/image32.png" /><Relationship Id="rId8" Type="http://schemas.openxmlformats.org/officeDocument/2006/relationships/tags" Target="../tags/tag39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0.png" /><Relationship Id="rId11" Type="http://schemas.openxmlformats.org/officeDocument/2006/relationships/image" Target="../media/image41.png" /><Relationship Id="rId12" Type="http://schemas.openxmlformats.org/officeDocument/2006/relationships/image" Target="../media/image42.png" /><Relationship Id="rId13" Type="http://schemas.openxmlformats.org/officeDocument/2006/relationships/tags" Target="../tags/tag40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33.png" /><Relationship Id="rId4" Type="http://schemas.openxmlformats.org/officeDocument/2006/relationships/image" Target="../media/image34.png" /><Relationship Id="rId5" Type="http://schemas.openxmlformats.org/officeDocument/2006/relationships/image" Target="../media/image35.png" /><Relationship Id="rId6" Type="http://schemas.openxmlformats.org/officeDocument/2006/relationships/image" Target="../media/image36.png" /><Relationship Id="rId7" Type="http://schemas.openxmlformats.org/officeDocument/2006/relationships/image" Target="../media/image37.png" /><Relationship Id="rId8" Type="http://schemas.openxmlformats.org/officeDocument/2006/relationships/image" Target="../media/image38.png" /><Relationship Id="rId9" Type="http://schemas.openxmlformats.org/officeDocument/2006/relationships/image" Target="../media/image39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43.png" /><Relationship Id="rId4" Type="http://schemas.openxmlformats.org/officeDocument/2006/relationships/tags" Target="../tags/tag41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44.png" /><Relationship Id="rId4" Type="http://schemas.openxmlformats.org/officeDocument/2006/relationships/tags" Target="../tags/tag4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445375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第28讲 探究电流与电压、电阻的关系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72715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576320" y="238887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76320" y="331660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76320" y="415163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320" y="50114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76320" y="587057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0260" y="750570"/>
            <a:ext cx="10570845" cy="55200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09245" y="364490"/>
            <a:ext cx="1157351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4817" name="图片 1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457200"/>
            <a:ext cx="19050" cy="9525"/>
          </a:xfrm>
          <a:prstGeom prst="rect">
            <a:avLst/>
          </a:prstGeom>
          <a:noFill/>
        </p:spPr>
      </p:pic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3020" y="53975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952500" y="364490"/>
            <a:ext cx="10820400" cy="58623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电流与电压、电阻的关系</a:t>
            </a:r>
            <a:endParaRPr lang="zh-CN" altLang="en-US" sz="2800" b="1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探究电流与电压的关系</a:t>
            </a:r>
            <a:endParaRPr kumimoji="0" lang="zh-CN" altLang="en-US" sz="2800" b="1" i="0" u="none" strike="noStrike" cap="none" normalizeH="0" baseline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结论：在电阻一定时，导体中的电流与导体两端的电压成</a:t>
            </a:r>
            <a:r>
              <a:rPr kumimoji="0" lang="zh-CN" altLang="en-US" sz="2800" b="1" i="0" u="sng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zh-CN" altLang="en-US" sz="2800" b="1" i="0" u="none" strike="noStrike" cap="none" normalizeH="0" baseline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ts val="4500"/>
              </a:lnSpc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I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图像：一条过原点的斜线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正比例函数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zh-CN" altLang="en-US" sz="2800" b="1" i="0" u="none" strike="noStrike" cap="none" normalizeH="0" baseline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探究电流和电阻的关系</a:t>
            </a:r>
            <a:endParaRPr kumimoji="0" lang="zh-CN" altLang="en-US" sz="2800" b="1" i="0" u="none" strike="noStrike" cap="none" normalizeH="0" baseline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结论：在电压一定时，导体中的电流与电阻大小成</a:t>
            </a:r>
            <a:r>
              <a:rPr kumimoji="0" lang="zh-CN" altLang="en-US" sz="2800" b="1" i="0" u="sng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kumimoji="0" lang="zh-CN" altLang="en-US" sz="2800" b="1" i="0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</a:t>
            </a:r>
            <a:endParaRPr kumimoji="0" lang="zh-CN" altLang="en-US" sz="2800" b="1" i="0" u="none" strike="noStrike" cap="none" normalizeH="0" baseline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kumimoji="0" lang="en-US" altLang="zh-CN" sz="2800" b="1" i="1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图像：反比例函数。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x-none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lang="en-US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x-none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欧姆定律</a:t>
            </a:r>
            <a:endParaRPr lang="zh-CN" altLang="zh-CN" sz="2800" b="1" smtClean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欧姆定律内容：导体中的电流，跟导体两端的电压成</a:t>
            </a:r>
            <a:r>
              <a:rPr lang="en-US" altLang="zh-CN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，跟导体的电阻成</a:t>
            </a:r>
            <a:r>
              <a:rPr lang="en-US" altLang="zh-CN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zh-CN" altLang="en-US" sz="2800" i="0" strike="noStrike" cap="none" normalizeH="0" baseline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36225" y="158369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04045" y="330581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反比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72955" y="507873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12795" y="561022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反比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3" grpId="2"/>
      <p:bldP spid="4" grpId="3"/>
      <p:bldP spid="5" grpId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6606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4817" name="图片 1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457200"/>
            <a:ext cx="19050" cy="9525"/>
          </a:xfrm>
          <a:prstGeom prst="rect">
            <a:avLst/>
          </a:prstGeom>
          <a:noFill/>
        </p:spPr>
      </p:pic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444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873125" y="640999"/>
            <a:ext cx="11029950" cy="58623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>
              <a:lnSpc>
                <a:spcPts val="4500"/>
              </a:lnSpc>
            </a:pP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公式：</a:t>
            </a:r>
            <a:r>
              <a:rPr lang="en-US" altLang="zh-CN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变形式</a:t>
            </a:r>
            <a:r>
              <a:rPr lang="en-US" altLang="zh-CN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ts val="4500"/>
              </a:lnSpc>
            </a:pP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公式的理解：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①公式中的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必须是在同一段电路中；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②已知任意两个量就可求另一个量；  ③计算时单位要统一；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④变形式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CN" sz="28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只能用于计算电阻，不能说明电阻跟电压成正比，跟电流成反比，对于同一导体其电阻是不变的。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欧姆定律的应用：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同一个电阻，电压与电流的比值</a:t>
            </a:r>
            <a:r>
              <a:rPr lang="zh-CN" altLang="en-US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；若加在这个电阻两端的电压增大时，通过的电流也</a:t>
            </a:r>
            <a:r>
              <a:rPr lang="zh-CN" altLang="en-US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；电阻阻值</a:t>
            </a:r>
            <a:r>
              <a:rPr lang="zh-CN" altLang="en-US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，电阻与电流和电压的大小</a:t>
            </a:r>
            <a:r>
              <a:rPr lang="zh-CN" altLang="en-US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zh-CN" altLang="en-US" sz="2800" b="1" i="0" u="none" strike="noStrike" cap="none" normalizeH="0" baseline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2659380" y="240665"/>
          <a:ext cx="1048385" cy="1004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4" progId="">
                  <p:embed/>
                </p:oleObj>
              </mc:Choice>
              <mc:Fallback>
                <p:oleObj r:id="rId4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9380" y="240665"/>
                        <a:ext cx="1048385" cy="100457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159500" y="72326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U=IR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8724900" y="429895"/>
          <a:ext cx="927100" cy="854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6" progId="">
                  <p:embed/>
                </p:oleObj>
              </mc:Choice>
              <mc:Fallback>
                <p:oleObj r:id="rId6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24900" y="429895"/>
                        <a:ext cx="927100" cy="85471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025515" y="477202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一定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9950" y="529399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增大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15250" y="529399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不变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07335" y="581596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无关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5" grpId="2"/>
      <p:bldP spid="7" grpId="3"/>
      <p:bldP spid="8" grpId="4"/>
      <p:bldP spid="9" grpId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04850" y="647700"/>
            <a:ext cx="1104455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200"/>
              <a:t>例2 (2018·安徽)如图28-2所示的 电路中,电源电压保持不变,闭合开关,在保证 电路元件安全的前提下,向左移动变阻器的滑 片。在移动滑片的过程中,下列说法正确的是 (</a:t>
            </a:r>
            <a:r>
              <a:rPr lang="en-US" sz="2200"/>
              <a:t>      </a:t>
            </a:r>
            <a:r>
              <a:rPr sz="2200"/>
              <a:t> )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85755" y="129413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D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170" y="1993900"/>
            <a:ext cx="3291205" cy="31934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9280" y="1872615"/>
            <a:ext cx="8296910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200"/>
              <a:t>A.电流表的示数变大,电压表的示数变大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B. 电流表的示数变小,电压表的示数变大 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C. 电流表的示数变小,电压表的示数变小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D.电流表的示数变大,电压表的示数变小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9280" y="4217670"/>
            <a:ext cx="841438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200">
                <a:solidFill>
                  <a:srgbClr val="0070C0"/>
                </a:solidFill>
              </a:rPr>
              <a:t>【解析】由电路图可知,R</a:t>
            </a:r>
            <a:r>
              <a:rPr lang="zh-CN" altLang="en-US" sz="2200" baseline="-25000">
                <a:solidFill>
                  <a:srgbClr val="0070C0"/>
                </a:solidFill>
              </a:rPr>
              <a:t>1</a:t>
            </a:r>
            <a:r>
              <a:rPr lang="zh-CN" altLang="en-US" sz="2200">
                <a:solidFill>
                  <a:srgbClr val="0070C0"/>
                </a:solidFill>
              </a:rPr>
              <a:t>与R</a:t>
            </a:r>
            <a:r>
              <a:rPr lang="zh-CN" altLang="en-US" sz="2200" baseline="-25000">
                <a:solidFill>
                  <a:srgbClr val="0070C0"/>
                </a:solidFill>
              </a:rPr>
              <a:t>2</a:t>
            </a:r>
            <a:r>
              <a:rPr lang="zh-CN" altLang="en-US" sz="2200">
                <a:solidFill>
                  <a:srgbClr val="0070C0"/>
                </a:solidFill>
              </a:rPr>
              <a:t>串联,电 压表测R</a:t>
            </a:r>
            <a:r>
              <a:rPr lang="zh-CN" altLang="en-US" sz="2200" baseline="-25000">
                <a:solidFill>
                  <a:srgbClr val="0070C0"/>
                </a:solidFill>
              </a:rPr>
              <a:t>2</a:t>
            </a:r>
            <a:r>
              <a:rPr lang="zh-CN" altLang="en-US" sz="2200">
                <a:solidFill>
                  <a:srgbClr val="0070C0"/>
                </a:solidFill>
              </a:rPr>
              <a:t>两端的电压,电流表测电路中的电流。当滑片P向左移动的过程中,变阻器接入电路中的电阻变小,电路的总电阻变小,由 I=UR可知,电路中的电流变大,即电流表的示数变大;由U=IR 可知,R</a:t>
            </a:r>
            <a:r>
              <a:rPr lang="zh-CN" altLang="en-US" sz="2200" baseline="-25000">
                <a:solidFill>
                  <a:srgbClr val="0070C0"/>
                </a:solidFill>
              </a:rPr>
              <a:t>1</a:t>
            </a:r>
            <a:r>
              <a:rPr lang="zh-CN" altLang="en-US" sz="2200">
                <a:solidFill>
                  <a:srgbClr val="0070C0"/>
                </a:solidFill>
              </a:rPr>
              <a:t>两端的电压变大, 因串联电路中总电压等于各分电压之和,所以 R</a:t>
            </a:r>
            <a:r>
              <a:rPr lang="zh-CN" altLang="en-US" sz="2200" baseline="-25000">
                <a:solidFill>
                  <a:srgbClr val="0070C0"/>
                </a:solidFill>
              </a:rPr>
              <a:t>2</a:t>
            </a:r>
            <a:r>
              <a:rPr lang="zh-CN" altLang="en-US" sz="2200">
                <a:solidFill>
                  <a:srgbClr val="0070C0"/>
                </a:solidFill>
              </a:rPr>
              <a:t>两端的电压变小,即电压表的示数变小。 故选D。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902335" y="454660"/>
            <a:ext cx="10774680" cy="598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200">
                <a:solidFill>
                  <a:srgbClr val="FF0000"/>
                </a:solidFill>
              </a:rPr>
              <a:t>方法指导:</a:t>
            </a:r>
            <a:r>
              <a:rPr lang="zh-CN" altLang="en-US" sz="2200"/>
              <a:t> ———滑动变阻器引起的动态电路分析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335" y="1155700"/>
            <a:ext cx="4838700" cy="49777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47015" y="393065"/>
            <a:ext cx="11363960" cy="609409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zh-CN" smtClean="0"/>
              <a:t>方法指导: 对于电路类型题,解题步骤如 下:①明确开关的通断;②判断电路的连接;③ 判断电表的测量对象;④结合题目的条件进行 解答。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80365" y="506096"/>
            <a:ext cx="10763250" cy="31280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en-US" altLang="zh-CN" sz="4000" b="1" smtClean="0">
                <a:solidFill>
                  <a:srgbClr val="FF0000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 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2020.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百色）如图所示的电路，电源电压不变，闭合开关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S</a:t>
            </a:r>
            <a:r>
              <a:rPr lang="en-US" altLang="zh-CN" sz="2400" b="1" baseline="-2500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，电压表和电流表有示数，接着再闭合开关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S</a:t>
            </a:r>
            <a:r>
              <a:rPr lang="en-US" altLang="zh-CN" sz="2400" b="1" baseline="-2500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，下列说法正确的是（　　）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360045" fontAlgn="ctr">
              <a:lnSpc>
                <a:spcPts val="4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A.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电压表示数不变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 </a:t>
            </a:r>
          </a:p>
          <a:p>
            <a:pPr indent="360045" fontAlgn="ctr">
              <a:lnSpc>
                <a:spcPts val="4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B.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电流表示数变小</a:t>
            </a:r>
          </a:p>
          <a:p>
            <a:pPr indent="360045" fontAlgn="ctr">
              <a:lnSpc>
                <a:spcPts val="4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C.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电压表和电流表示数的比值不变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</a:p>
          <a:p>
            <a:pPr indent="360045" fontAlgn="ctr">
              <a:lnSpc>
                <a:spcPts val="4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D.</a:t>
            </a:r>
            <a:r>
              <a:rPr lang="zh-CN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电压表和电流表示数的乘积变小</a:t>
            </a:r>
            <a:endParaRPr kumimoji="0" lang="zh-CN" altLang="en-US" sz="2800" b="1" i="0" u="none" strike="noStrike" cap="none" normalizeH="0" baseline="0" smtClean="0">
              <a:ln>
                <a:noFill/>
              </a:ln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3715" y="3634105"/>
            <a:ext cx="11097260" cy="15532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解析：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闭合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断开，</a:t>
            </a:r>
            <a:r>
              <a:rPr lang="en-US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R</a:t>
            </a:r>
            <a:r>
              <a:rPr lang="en-US" altLang="zh-CN" sz="2000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串联，电压表测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，电流表测电路电流；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闭合</a:t>
            </a:r>
            <a:r>
              <a:rPr lang="en-US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被短路，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总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变小</a:t>
            </a:r>
            <a:r>
              <a:rPr lang="en-US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电流表示数变大，此时电压表测电源电压，电压表示数变大，电压表和电流表示数的乘积变大；</a:t>
            </a:r>
            <a:endParaRPr lang="en-US" altLang="zh-CN" sz="2000" b="1" smtClean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闭合开关</a:t>
            </a:r>
            <a:r>
              <a:rPr lang="en-US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前后电压表和电流表示数的比值均为定值电阻</a:t>
            </a:r>
            <a:r>
              <a:rPr lang="en-US" altLang="zh-CN" sz="2000" b="1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000" b="1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的阻值，故不变</a:t>
            </a:r>
            <a:r>
              <a:rPr lang="en-US" altLang="zh-CN" sz="20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故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</a:t>
            </a:r>
            <a:r>
              <a:rPr lang="en-US" altLang="zh-CN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187690" y="1138555"/>
            <a:ext cx="612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220" y="1174115"/>
            <a:ext cx="2073275" cy="21355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13715" y="5187315"/>
            <a:ext cx="1056513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</a:rPr>
              <a:t>方法指导: </a:t>
            </a:r>
            <a:r>
              <a:rPr lang="zh-CN" altLang="en-US" sz="2000"/>
              <a:t>对于电路类型题,解题步骤如下:①明确开关的通断;②判断电路的连接;③ 判断电表的测量对象;④结合题目的条件进行解答。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1"/>
      <p:bldP spid="2" grpId="2"/>
      <p:bldP spid="4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38200" y="549275"/>
            <a:ext cx="107638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/>
              <a:t>5.(2018·广西北部湾四市)如图28-10 所示电路,电源电压保持不变,开关S闭合后, 再闭合开关S1时,发生变化的是(</a:t>
            </a:r>
            <a:r>
              <a:rPr lang="en-US" altLang="zh-CN" sz="2400"/>
              <a:t>       </a:t>
            </a:r>
            <a:r>
              <a:rPr lang="zh-CN" altLang="en-US" sz="2400"/>
              <a:t> )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280025" y="128778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C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950" y="1664970"/>
            <a:ext cx="2640965" cy="27457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73200" y="2215515"/>
            <a:ext cx="359537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/>
              <a:t>A.灯L的亮度 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B.电压表V的示数 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C.电流表A的示数 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D.电流表A1的示数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8986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771525" y="759465"/>
            <a:ext cx="10591800" cy="36817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lvl="0" indent="26670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（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2020·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河池）如图所示为某学生实验小组设计的电路，电源电压和灯泡的电阻始终保持不变。闭合开关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，在确保电路安全的情况下，向右移动滑动变阻器滑片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的过程中，下列说法正确的是（　 　）</a:t>
            </a:r>
          </a:p>
          <a:p>
            <a:pPr lvl="0" indent="26670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的示数变大            </a:t>
            </a:r>
          </a:p>
          <a:p>
            <a:pPr lvl="0" indent="26670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电流表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的示数变小</a:t>
            </a:r>
          </a:p>
          <a:p>
            <a:pPr lvl="0" indent="26670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的示数之和变小        </a:t>
            </a: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670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突然短路，则小灯泡变亮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03415" y="181864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970" y="2587625"/>
            <a:ext cx="3241675" cy="27787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45" y="668020"/>
            <a:ext cx="7373620" cy="505968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915795" y="391033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B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335" y="1704975"/>
            <a:ext cx="3312160" cy="31362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559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57225" y="568008"/>
            <a:ext cx="11400155" cy="25793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66700" algn="l" defTabSz="914400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拓展提升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2020·</a:t>
            </a:r>
            <a:r>
              <a:rPr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广西北部湾四市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）如图所示是某简易煤气检测电路，其中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为气敏元件，其阻值随煤气浓度的升高而减小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｡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若输出信号的仪表选用电压表或电流表，闭合开关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，当煤气浓度升高时，要求仪表的示数増大，则（　　）</a:t>
            </a:r>
          </a:p>
          <a:p>
            <a:pPr marL="514350" lvl="0" indent="-51435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选用电压表接在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a､b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       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选用电压表接在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b､c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</a:t>
            </a:r>
          </a:p>
          <a:p>
            <a:pPr lv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选用电流表接 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b､c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         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选用电流表接在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a､c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</a:t>
            </a: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68205" y="159702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530" y="3271520"/>
            <a:ext cx="3836670" cy="28905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559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800100" y="947427"/>
            <a:ext cx="10591800" cy="49644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fontAlgn="ctr">
              <a:lnSpc>
                <a:spcPts val="38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拓展提升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·贵港）如图所示，保持电源电压不变，闭合开关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，将滑动变阻器的滑片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从中点向左移动，下列说法正确的是（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 fontAlgn="ctr">
              <a:lnSpc>
                <a:spcPts val="3800"/>
              </a:lnSpc>
            </a:pP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ctr">
              <a:lnSpc>
                <a:spcPts val="3800"/>
              </a:lnSpc>
            </a:pP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ctr">
              <a:lnSpc>
                <a:spcPts val="3800"/>
              </a:lnSpc>
            </a:pP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ctr">
              <a:lnSpc>
                <a:spcPts val="3800"/>
              </a:lnSpc>
            </a:pP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ctr"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A. 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在甲图中，电压表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示数不变，电流表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示数均变大</a:t>
            </a:r>
          </a:p>
          <a:p>
            <a:pPr fontAlgn="ctr"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B. 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在甲图中，电流表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示数变小，电压表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、电流表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示数均不变</a:t>
            </a:r>
          </a:p>
          <a:p>
            <a:pPr fontAlgn="ctr"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C. 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在乙图中，电压表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示数不变，电流表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示数均变小</a:t>
            </a:r>
          </a:p>
          <a:p>
            <a:pPr fontAlgn="ctr"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D. 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在乙图中，电压表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示数变大，电流表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示数变小，电压表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示数不变</a:t>
            </a:r>
            <a:endParaRPr lang="zh-CN" altLang="zh-CN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/>
          <a:srcRect b="14331"/>
          <a:stretch>
            <a:fillRect/>
          </a:stretch>
        </p:blipFill>
        <p:spPr bwMode="auto">
          <a:xfrm>
            <a:off x="2695575" y="2006283"/>
            <a:ext cx="5124450" cy="187166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" name="文本框 2"/>
          <p:cNvSpPr txBox="1"/>
          <p:nvPr/>
        </p:nvSpPr>
        <p:spPr>
          <a:xfrm>
            <a:off x="8486140" y="148463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19455" y="372110"/>
            <a:ext cx="1055878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</a:rPr>
              <a:t>拓展提升</a:t>
            </a:r>
            <a:r>
              <a:rPr lang="zh-CN" altLang="en-US" sz="2400"/>
              <a:t>3.(2021·广西贵港)如图28-18甲所 示的电路,电源电压恒定,滑动变阻器R上标 有“20Ω 1A”的字样,R</a:t>
            </a:r>
            <a:r>
              <a:rPr lang="zh-CN" altLang="en-US" sz="2400" baseline="-25000"/>
              <a:t>2</a:t>
            </a:r>
            <a:r>
              <a:rPr lang="zh-CN" altLang="en-US" sz="2400"/>
              <a:t>=6Ω,两电表量程 均保持不变,电路中各元件均在安全情况下工作。当闭合开关S</a:t>
            </a:r>
            <a:r>
              <a:rPr lang="zh-CN" altLang="en-US" sz="2400" baseline="-25000"/>
              <a:t>1</a:t>
            </a:r>
            <a:r>
              <a:rPr lang="zh-CN" altLang="en-US" sz="2400"/>
              <a:t>、断开S</a:t>
            </a:r>
            <a:r>
              <a:rPr lang="zh-CN" altLang="en-US" sz="2400" baseline="-25000"/>
              <a:t>2</a:t>
            </a:r>
            <a:r>
              <a:rPr lang="zh-CN" altLang="en-US" sz="2400"/>
              <a:t>,滑片P 移动到某 一位置时,电流表和电压表指针的位置如图 28-18乙所示;当同时闭合开关S</a:t>
            </a:r>
            <a:r>
              <a:rPr lang="zh-CN" altLang="en-US" sz="2400" baseline="-25000"/>
              <a:t>1</a:t>
            </a:r>
            <a:r>
              <a:rPr lang="zh-CN" altLang="en-US" sz="2400"/>
              <a:t>、S</a:t>
            </a:r>
            <a:r>
              <a:rPr lang="zh-CN" altLang="en-US" sz="2400" baseline="-25000"/>
              <a:t>2</a:t>
            </a:r>
            <a:r>
              <a:rPr lang="zh-CN" altLang="en-US" sz="2400"/>
              <a:t>,滑动 变阻器接入电路的阻值不变,此时电流表指针刚好达到所选量程的最大刻度值处。则R</a:t>
            </a:r>
            <a:r>
              <a:rPr lang="zh-CN" altLang="en-US" sz="2400" baseline="-25000"/>
              <a:t>1</a:t>
            </a:r>
            <a:r>
              <a:rPr lang="zh-CN" altLang="en-US" sz="2400"/>
              <a:t> 的阻值是</a:t>
            </a:r>
            <a:r>
              <a:rPr lang="zh-CN" altLang="en-US" sz="2400" u="sng"/>
              <a:t> </a:t>
            </a:r>
            <a:r>
              <a:rPr lang="en-US" altLang="zh-CN" sz="2400" u="sng"/>
              <a:t>           </a:t>
            </a:r>
            <a:r>
              <a:rPr lang="zh-CN" altLang="en-US" sz="2400"/>
              <a:t> Ω,电源电压是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</a:t>
            </a:r>
            <a:r>
              <a:rPr lang="zh-CN" altLang="en-US" sz="2400"/>
              <a:t> V。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824480" y="319849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7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565" y="3199130"/>
            <a:ext cx="4026535" cy="3127375"/>
          </a:xfrm>
          <a:prstGeom prst="rect">
            <a:avLst/>
          </a:prstGeom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584190" y="319913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7.2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2"/>
      <p:bldP spid="7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直击实验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4163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810000" y="374967"/>
            <a:ext cx="737235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32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探究电流与电压、电阻的关系</a:t>
            </a:r>
            <a:endParaRPr kumimoji="0" lang="zh-CN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9600" y="1143685"/>
            <a:ext cx="11182350" cy="49079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ea typeface="黑体" panose="02010609060101010101" pitchFamily="2" charset="-122"/>
                <a:cs typeface="Times New Roman" panose="02020603050405020304" pitchFamily="18" charset="0"/>
              </a:rPr>
              <a:t>设计和进行实验</a:t>
            </a:r>
            <a:r>
              <a:rPr lang="en-US" altLang="zh-CN" sz="2800" smtClean="0"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en-US" altLang="zh-CN" sz="2800" smtClean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．实验电路图</a:t>
            </a: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sv-SE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．连接电路时的注意事项</a:t>
            </a:r>
            <a:endParaRPr lang="zh-CN" altLang="en-US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开关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　       　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滑动变阻器的连接方式为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             　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且滑片移至阻值最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　        　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处；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电流表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　       　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在电路中，电压表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　      　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在电阻两端．	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．滑动变阻器的作用：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、改变电路中的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　  　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和定值电阻两端的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　     　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．控制变量法的应用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控制定值电阻的阻值不变，移动滑动变阻器的滑片，改变定值电阻两端的</a:t>
            </a:r>
            <a:r>
              <a:rPr lang="zh-CN" altLang="en-US" sz="2400" b="1" u="sng" smtClean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　     　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6" descr="F:\王\2020广西优化指导物理(教用)\Ag184.ti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334124" y="1212851"/>
            <a:ext cx="4951413" cy="2333334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/>
        </p:nvSpPr>
        <p:spPr>
          <a:xfrm>
            <a:off x="1809750" y="251269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断开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96130" y="302450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串联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89300" y="354647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99615" y="395922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串联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09590" y="395922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并联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48075" y="4481195"/>
            <a:ext cx="1792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保护电路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89140" y="448119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电流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438765" y="448119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电压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85720" y="543115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电压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3" grpId="2"/>
      <p:bldP spid="5" grpId="3"/>
      <p:bldP spid="7" grpId="4"/>
      <p:bldP spid="10" grpId="5"/>
      <p:bldP spid="11" grpId="6"/>
      <p:bldP spid="12" grpId="7"/>
      <p:bldP spid="13" grpId="8"/>
      <p:bldP spid="14" grpId="9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29235" y="347345"/>
            <a:ext cx="11450320" cy="614235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677919" y="347166"/>
            <a:ext cx="7172326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lvl="0" indent="13335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lang="en-US" altLang="zh-CN" sz="32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3200" smtClean="0">
                <a:ea typeface="黑体" panose="02010609060101010101" pitchFamily="2" charset="-122"/>
                <a:cs typeface="Times New Roman" panose="02020603050405020304" pitchFamily="18" charset="0"/>
              </a:rPr>
              <a:t>探究电流与电压的关系</a:t>
            </a:r>
            <a:endParaRPr kumimoji="0" 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9454" y="881648"/>
            <a:ext cx="10753726" cy="54514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400" b="1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交流与反思</a:t>
            </a:r>
            <a:r>
              <a:rPr lang="en-US" altLang="zh-CN" sz="2400" b="1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．电路故障判断及分析：闭合开关，若电流表无示数，电压表有示数，则与电压表并联的电阻发生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_____.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．换用不同阻值的电阻和多次移动滑动变阻器滑片进行实验的目的是：保证实验规律具有普遍性和正确性．</a:t>
            </a:r>
            <a:endParaRPr lang="zh-CN" altLang="en-US" sz="2400" b="1" smtClean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400" b="1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实验评估与改进</a:t>
            </a:r>
            <a:r>
              <a:rPr lang="en-US" altLang="zh-CN" sz="2400" b="1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．实验中不能用小灯泡代替定值电阻的原因是</a:t>
            </a:r>
            <a:r>
              <a:rPr lang="en-US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_________________________.</a:t>
            </a:r>
            <a:r>
              <a:rPr lang="en-US" altLang="zh-CN" sz="2400" b="1" smtClean="0"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400" b="1" smtClean="0">
                <a:ea typeface="黑体" panose="02010609060101010101" pitchFamily="2" charset="-122"/>
                <a:cs typeface="Times New Roman" panose="02020603050405020304" pitchFamily="18" charset="0"/>
              </a:rPr>
              <a:t>实验方案拓展</a:t>
            </a:r>
            <a:r>
              <a:rPr lang="en-US" altLang="zh-CN" sz="2400" b="1" smtClean="0">
                <a:ea typeface="黑体" panose="02010609060101010101" pitchFamily="2" charset="-122"/>
                <a:cs typeface="Times New Roman" panose="02020603050405020304" pitchFamily="18" charset="0"/>
              </a:rPr>
              <a:t>】  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smtClean="0">
                <a:ea typeface="宋体" panose="02010600030101010101" pitchFamily="2" charset="-122"/>
                <a:cs typeface="Times New Roman" panose="02020603050405020304" pitchFamily="18" charset="0"/>
              </a:rPr>
              <a:t>．利用该实验器材还可以完成测电阻等实验．</a:t>
            </a:r>
            <a:endParaRPr lang="zh-CN" altLang="en-US" sz="2400" b="1" smtClean="0"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ea typeface="黑体" panose="02010609060101010101" pitchFamily="2" charset="-122"/>
                <a:cs typeface="Times New Roman" panose="02020603050405020304" pitchFamily="18" charset="0"/>
              </a:rPr>
              <a:t>实验结论：</a:t>
            </a:r>
            <a:r>
              <a:rPr lang="zh-CN" altLang="en-US" sz="2400" b="1" smtClean="0">
                <a:ea typeface="宋体" panose="02010600030101010101" pitchFamily="2" charset="-122"/>
                <a:cs typeface="Times New Roman" panose="02020603050405020304" pitchFamily="18" charset="0"/>
              </a:rPr>
              <a:t>在电阻一定时，通过导体的电流与导体两端的电压成</a:t>
            </a:r>
            <a:r>
              <a:rPr lang="zh-CN" altLang="en-US" sz="2400" b="1" u="sng" smtClean="0">
                <a:ea typeface="华文新魏" panose="02010800040101010101" pitchFamily="2" charset="-122"/>
                <a:cs typeface="Times New Roman" panose="02020603050405020304" pitchFamily="18" charset="0"/>
              </a:rPr>
              <a:t>　    　</a:t>
            </a:r>
            <a:r>
              <a:rPr lang="zh-CN" altLang="en-US" sz="2400" b="1" smtClean="0">
                <a:ea typeface="宋体" panose="02010600030101010101" pitchFamily="2" charset="-122"/>
                <a:cs typeface="Times New Roman" panose="02020603050405020304" pitchFamily="18" charset="0"/>
              </a:rPr>
              <a:t>；在电压一定时，通过导体的电流与导体的电阻成</a:t>
            </a:r>
            <a:r>
              <a:rPr lang="zh-CN" altLang="en-US" sz="2400" b="1" u="sng" smtClean="0">
                <a:ea typeface="华文新魏" panose="02010800040101010101" pitchFamily="2" charset="-122"/>
                <a:cs typeface="Times New Roman" panose="02020603050405020304" pitchFamily="18" charset="0"/>
              </a:rPr>
              <a:t>　       　</a:t>
            </a:r>
            <a:r>
              <a:rPr lang="en-US" altLang="zh-CN" sz="2400" b="1" smtClean="0"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26155" y="187007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断路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77405" y="3799840"/>
            <a:ext cx="4012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灯泡电阻会受温度影响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58325" y="528891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7665" y="581088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反比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2" grpId="2"/>
      <p:bldP spid="4" grpId="3"/>
      <p:bldP spid="5" grpId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56540" y="266700"/>
            <a:ext cx="11450320" cy="621982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971924" y="440511"/>
            <a:ext cx="7172326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lvl="0" indent="13335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lang="en-US" altLang="zh-CN" sz="32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3200" smtClean="0">
                <a:ea typeface="黑体" panose="02010609060101010101" pitchFamily="2" charset="-122"/>
                <a:cs typeface="Times New Roman" panose="02020603050405020304" pitchFamily="18" charset="0"/>
              </a:rPr>
              <a:t>探究电流与电阻的关系</a:t>
            </a:r>
            <a:endParaRPr kumimoji="0" 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933450" y="1005839"/>
            <a:ext cx="66675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6860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除以下命题点外，其他与实验一相同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kumimoji="0" lang="en-US" altLang="zh-CN" sz="2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33400" y="1460818"/>
            <a:ext cx="10858500" cy="47078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66700" algn="l" defTabSz="914400" rtl="0" eaLnBrk="1" fontAlgn="base" latinLnBrk="0" hangingPunct="1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【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设计和进行实验</a:t>
            </a: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滑动变阻器的作用：</a:t>
            </a:r>
            <a:endParaRPr kumimoji="0" lang="en-US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保护电路；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②控制不同电阻两端的电压保持不变</a:t>
            </a:r>
            <a:endParaRPr kumimoji="0" lang="en-US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控制变量法的应用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换用不同阻值的电阻，通过调节滑动变阻器滑片来保持电阻两端电压不变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en-US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滑动变阻器规格选取：最大阻值的确定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</a:t>
            </a:r>
            <a:r>
              <a:rPr kumimoji="0" lang="zh-CN" altLang="en-US" sz="28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altLang="en-US" sz="2800" b="1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800" b="1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altLang="en-US" sz="2800" b="1" i="1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确定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en-US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更换大阻值定值电阻后，滑片移动方向的判断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移动方向应使滑动变阻器接入电路中的阻值变大，电压表的示数始终保持不变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  <a:endParaRPr kumimoji="0" lang="en-US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8108950" y="4158615"/>
          <a:ext cx="1838960" cy="728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3" progId="">
                  <p:embed/>
                </p:oleObj>
              </mc:Choice>
              <mc:Fallback>
                <p:oleObj r:id="rId3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08950" y="4158615"/>
                        <a:ext cx="1838960" cy="72834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34390" y="367665"/>
            <a:ext cx="1071753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</a:rPr>
              <a:t>实验巩固</a:t>
            </a:r>
            <a:r>
              <a:rPr lang="en-US" altLang="zh-CN" sz="2000">
                <a:solidFill>
                  <a:srgbClr val="FF0000"/>
                </a:solidFill>
              </a:rPr>
              <a:t> </a:t>
            </a:r>
            <a:r>
              <a:rPr lang="zh-CN" altLang="en-US" sz="2000">
                <a:solidFill>
                  <a:srgbClr val="FF0000"/>
                </a:solidFill>
              </a:rPr>
              <a:t>拓展</a:t>
            </a:r>
            <a:r>
              <a:rPr lang="zh-CN" altLang="en-US" sz="2000"/>
              <a:t>2.(2020·广西梧州)小华在“探究电流 与电阻关系”的实验中,准备了以下器材:电源 (电压恒为3V),电流表、电压表各一个,开关 一个,五个定值电阻(5Ω、10Ω、15Ω、20Ω、 25Ω),两个滑动变阻器(规格分别为“10Ω 1A”的R1 和“15Ω 1A”的R2),导线若干, 设计了如图28-20甲所示的电路图。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095" y="1827530"/>
            <a:ext cx="4110355" cy="22593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0860" y="2223770"/>
            <a:ext cx="11324590" cy="4855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(1)连接电路时,开关应</a:t>
            </a:r>
            <a:r>
              <a:rPr lang="zh-CN" altLang="en-US" sz="2000" u="sng"/>
              <a:t> </a:t>
            </a:r>
            <a:r>
              <a:rPr lang="en-US" altLang="zh-CN" sz="2000" u="sng"/>
              <a:t>         </a:t>
            </a:r>
            <a:r>
              <a:rPr lang="zh-CN" altLang="en-US" sz="2000"/>
              <a:t> ,电压表应选用的量程是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</a:t>
            </a:r>
            <a:r>
              <a:rPr lang="zh-CN" altLang="en-US" sz="2000"/>
              <a:t> (选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填“0~3 V”或“0~15V”),连接好电路后,他检查电路 时发现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电压表、电流表位置互换了,若此时闭 合开关,电流表</a:t>
            </a:r>
            <a:r>
              <a:rPr lang="zh-CN" altLang="en-US" sz="2000" u="sng"/>
              <a:t>  </a:t>
            </a:r>
            <a:r>
              <a:rPr lang="en-US" altLang="zh-CN" sz="2000" u="sng"/>
              <a:t>           </a:t>
            </a:r>
            <a:r>
              <a:rPr lang="zh-CN" altLang="en-US" sz="2000"/>
              <a:t>(选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填“会”或“不 会”)被烧坏。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 (2)正确连好电路后,闭合开关前要将滑动变阻器的滑片P 移到阻值最</a:t>
            </a:r>
            <a:r>
              <a:rPr lang="zh-CN" altLang="en-US" sz="2000" u="sng"/>
              <a:t> </a:t>
            </a:r>
            <a:r>
              <a:rPr lang="en-US" altLang="zh-CN" sz="2000" u="sng"/>
              <a:t>       </a:t>
            </a:r>
            <a:r>
              <a:rPr lang="zh-CN" altLang="en-US" sz="2000"/>
              <a:t> 处,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闭合开关发现电流表无示数,电压表示数接近电源电压,移动滑动变阻器的滑片P,电 流表、电压表示数均无变化,则故障可能是定值电阻R 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</a:t>
            </a:r>
            <a:r>
              <a:rPr lang="zh-CN" altLang="en-US" sz="2000"/>
              <a:t>(选填“短路”或“断路”)。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 (3)排除故障后,多次改变R 的阻值,调节滑动变阻器的滑片P,使电压表示数保持不变,记下电流表的示数,画出如图28-20乙 所示的电流I 随电阻R 变化的图像,由图像可以得出结论: 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                     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/>
              <a:t>                                                      </a:t>
            </a:r>
            <a:r>
              <a:rPr lang="zh-CN" altLang="en-US" sz="2000"/>
              <a:t>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/>
              <a:t> (4)上述实验所选用的滑动变阻器是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          </a:t>
            </a:r>
            <a:r>
              <a:rPr lang="zh-CN" altLang="en-US" sz="2000"/>
              <a:t> (选填“R</a:t>
            </a:r>
            <a:r>
              <a:rPr lang="zh-CN" altLang="en-US" sz="2000" baseline="-25000"/>
              <a:t>1</a:t>
            </a:r>
            <a:r>
              <a:rPr lang="zh-CN" altLang="en-US" sz="2000"/>
              <a:t>”或“R</a:t>
            </a:r>
            <a:r>
              <a:rPr lang="zh-CN" altLang="en-US" sz="2000" baseline="-25000"/>
              <a:t>2</a:t>
            </a:r>
            <a:r>
              <a:rPr lang="zh-CN" altLang="en-US" sz="2000"/>
              <a:t>”)。 􀪋􀪋􀪋􀪋􀪋􀪋􀪋􀪋􀪋􀪋􀪋􀪋􀪋􀪋􀪋􀪋􀪋􀪋􀪋􀪋􀪋􀪋􀪋􀪋</a:t>
            </a:r>
            <a:r>
              <a:rPr lang="zh-CN" altLang="en-US"/>
              <a:t>􀪋􀪋􀪋􀪋􀪋􀪋􀪋􀪋􀪋􀪋􀪋􀪋􀪋􀪋􀪋􀪋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02095" y="2223770"/>
            <a:ext cx="7861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0~3 V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93720" y="2155190"/>
            <a:ext cx="640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断开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522085" y="3013710"/>
            <a:ext cx="640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不会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277225" y="371856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大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76140" y="4467225"/>
            <a:ext cx="640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断路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0075" y="5540375"/>
            <a:ext cx="44215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当电压一定时，电流与电阻成反比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21580" y="5908675"/>
            <a:ext cx="10375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>
                <a:solidFill>
                  <a:srgbClr val="FF0000"/>
                </a:solidFill>
                <a:sym typeface="+mn-ea"/>
              </a:rPr>
              <a:t>R</a:t>
            </a:r>
            <a:r>
              <a:rPr lang="zh-CN" altLang="en-US" baseline="-25000">
                <a:solidFill>
                  <a:srgbClr val="FF0000"/>
                </a:solidFill>
                <a:sym typeface="+mn-ea"/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1"/>
      <p:bldP spid="9" grpId="2"/>
      <p:bldP spid="10" grpId="3"/>
      <p:bldP spid="12" grpId="4"/>
      <p:bldP spid="13" grpId="5"/>
      <p:bldP spid="14" grpId="6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972425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第29讲 欧姆定律及其应用 电阻的测量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72715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601720" y="244157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01720" y="331660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01720" y="420052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01720" y="501078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01720" y="586168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85" y="1384935"/>
            <a:ext cx="11212830" cy="36766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8" name="图片 11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457200"/>
            <a:ext cx="19050" cy="19050"/>
          </a:xfrm>
          <a:prstGeom prst="rect">
            <a:avLst/>
          </a:prstGeom>
          <a:noFill/>
        </p:spPr>
      </p:pic>
      <p:grpSp>
        <p:nvGrpSpPr>
          <p:cNvPr id="9" name="组合 8"/>
          <p:cNvGrpSpPr/>
          <p:nvPr/>
        </p:nvGrpSpPr>
        <p:grpSpPr>
          <a:xfrm>
            <a:off x="904875" y="746443"/>
            <a:ext cx="10553700" cy="4707890"/>
            <a:chOff x="904875" y="632143"/>
            <a:chExt cx="10553700" cy="4707890"/>
          </a:xfrm>
        </p:grpSpPr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904875" y="632143"/>
              <a:ext cx="10553700" cy="47078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horz" wrap="square" lIns="91440" tIns="45720" rIns="91440" bIns="45720" numCol="1" anchor="ctr" anchorCtr="0" compatLnSpc="1">
              <a:spAutoFit/>
            </a:bodyPr>
            <a:lstStyle>
              <a:defPPr>
                <a:defRPr lang="zh-CN"/>
              </a:defPPr>
            </a:lstStyle>
            <a:p>
              <a:pPr marL="0" marR="0" lvl="0" algn="l" defTabSz="914400" rtl="0" eaLnBrk="1" fontAlgn="base" latinLnBrk="0" hangingPunct="1">
                <a:lnSpc>
                  <a:spcPts val="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知识点</a:t>
              </a:r>
              <a:r>
                <a:rPr kumimoji="0" lang="en-US" altLang="zh-CN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en-US" altLang="zh-CN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　欧姆定律在串、并联电路中的应用</a:t>
              </a:r>
              <a:endParaRPr kumimoji="0" lang="zh-CN" altLang="en-US" sz="28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marR="0" lvl="0" algn="l" defTabSz="914400" rtl="0" eaLnBrk="0" fontAlgn="base" latinLnBrk="0" hangingPunct="0">
                <a:lnSpc>
                  <a:spcPts val="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①电阻的串联：</a:t>
              </a:r>
              <a:endPara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marR="0" lvl="0" algn="l" defTabSz="914400" rtl="0" eaLnBrk="0" fontAlgn="base" latinLnBrk="0" hangingPunct="0">
                <a:lnSpc>
                  <a:spcPts val="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串联电路的总电阻</a:t>
              </a:r>
              <a:r>
                <a:rPr kumimoji="0" lang="zh-CN" altLang="en-US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       </a:t>
              </a: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任一个分电阻，导体的串联相当于增加了导体的长度。</a:t>
              </a:r>
              <a:endPara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marR="0" lvl="0" algn="l" defTabSz="914400" rtl="0" eaLnBrk="0" fontAlgn="base" latinLnBrk="0" hangingPunct="0">
                <a:lnSpc>
                  <a:spcPts val="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串联电路的总电阻等于各串联电阻之和，即</a:t>
              </a:r>
              <a:r>
                <a:rPr kumimoji="0" lang="en-US" altLang="zh-CN" sz="28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＝</a:t>
              </a:r>
              <a:r>
                <a:rPr kumimoji="0" lang="en-US" altLang="zh-CN" sz="28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2800" b="1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8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2800" b="1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。</a:t>
              </a:r>
              <a:endPara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marR="0" lvl="0" algn="l" defTabSz="914400" rtl="0" eaLnBrk="0" fontAlgn="base" latinLnBrk="0" hangingPunct="0">
                <a:lnSpc>
                  <a:spcPts val="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②电阻的并联：</a:t>
              </a:r>
              <a:endPara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lvl="0" fontAlgn="base">
                <a:lnSpc>
                  <a:spcPts val="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0" lang="zh-CN" alt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并联电路的总</a:t>
              </a:r>
              <a:r>
                <a:rPr lang="zh-CN" altLang="zh-CN" sz="2800" b="1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电阻</a:t>
              </a:r>
              <a:r>
                <a:rPr lang="en-US" altLang="zh-CN" sz="2800" b="1" u="sng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       </a:t>
              </a:r>
              <a:r>
                <a:rPr lang="zh-CN" altLang="zh-CN" sz="2800" b="1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任一个分电阻，导体的并联相当于增大了导体的横截面积。</a:t>
              </a:r>
              <a:endParaRPr lang="zh-CN" altLang="zh-CN" sz="28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lvl="0" eaLnBrk="0" fontAlgn="base" hangingPunct="0">
                <a:lnSpc>
                  <a:spcPts val="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800" b="1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并联电路总电阻的倒数等于各并联电阻的倒数之和，即</a:t>
              </a:r>
              <a:endParaRPr kumimoji="0" lang="zh-C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9705975" y="4519614"/>
              <a:ext cx="1664615" cy="690561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</p:grpSp>
      <p:sp>
        <p:nvSpPr>
          <p:cNvPr id="8" name="文本框 7"/>
          <p:cNvSpPr txBox="1"/>
          <p:nvPr/>
        </p:nvSpPr>
        <p:spPr>
          <a:xfrm>
            <a:off x="3791585" y="1768475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大于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91585" y="381127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小于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 bwMode="auto">
          <a:xfrm>
            <a:off x="1859102" y="514350"/>
            <a:ext cx="8873986" cy="575151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" name="TextBox 3"/>
          <p:cNvSpPr txBox="1"/>
          <p:nvPr/>
        </p:nvSpPr>
        <p:spPr>
          <a:xfrm>
            <a:off x="901700" y="476250"/>
            <a:ext cx="736600" cy="57816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zh-CN" sz="36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串联电路和并联电路的特点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65505" y="314960"/>
            <a:ext cx="1104455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200"/>
              <a:t>例 (2020·广西河 池)如图29-1所示的电 路中,电源电压不变,定值 电阻R</a:t>
            </a:r>
            <a:r>
              <a:rPr sz="2200" baseline="-25000"/>
              <a:t>1</a:t>
            </a:r>
            <a:r>
              <a:rPr sz="2200"/>
              <a:t>=10Ω,滑动变阻 器R</a:t>
            </a:r>
            <a:r>
              <a:rPr sz="2200" baseline="-25000"/>
              <a:t>2</a:t>
            </a:r>
            <a:r>
              <a:rPr sz="2200"/>
              <a:t>标有“50Ω 1A”的 字样,电压表的量程为0~3V,电流表的量程 为0~0.6A。当闭合开关S,P 位于R</a:t>
            </a:r>
            <a:r>
              <a:rPr sz="2200" baseline="-25000"/>
              <a:t>2</a:t>
            </a:r>
            <a:r>
              <a:rPr sz="2200"/>
              <a:t>的某一位置时,电压表示数为3V,电流表示数为 0.4 A,则流过滑动变阻器R</a:t>
            </a:r>
            <a:r>
              <a:rPr sz="2200" baseline="-25000"/>
              <a:t>2</a:t>
            </a:r>
            <a:r>
              <a:rPr sz="2200"/>
              <a:t> 的 电流为</a:t>
            </a:r>
            <a:r>
              <a:rPr sz="2200" u="sng"/>
              <a:t> </a:t>
            </a:r>
            <a:r>
              <a:rPr lang="en-US" sz="2200" u="sng"/>
              <a:t>                       </a:t>
            </a:r>
            <a:r>
              <a:rPr sz="2200"/>
              <a:t> ;为确保电路的安全,R</a:t>
            </a:r>
            <a:r>
              <a:rPr sz="2200" baseline="-25000"/>
              <a:t>2</a:t>
            </a:r>
            <a:r>
              <a:rPr sz="2200"/>
              <a:t>的取值范围是</a:t>
            </a:r>
            <a:r>
              <a:rPr sz="2200" u="sng"/>
              <a:t> </a:t>
            </a:r>
            <a:r>
              <a:rPr lang="en-US" sz="2200" u="sng"/>
              <a:t>                     </a:t>
            </a:r>
            <a:r>
              <a:rPr sz="2200"/>
              <a:t> 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174990" y="1896745"/>
            <a:ext cx="1917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10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50Ω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0700" y="2371090"/>
            <a:ext cx="8695055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200">
                <a:solidFill>
                  <a:srgbClr val="0070C0"/>
                </a:solidFill>
              </a:rPr>
              <a:t>【解析】分析电路可知,R</a:t>
            </a:r>
            <a:r>
              <a:rPr lang="zh-CN" altLang="en-US" sz="2200" baseline="-25000">
                <a:solidFill>
                  <a:srgbClr val="0070C0"/>
                </a:solidFill>
              </a:rPr>
              <a:t>1</a:t>
            </a:r>
            <a:r>
              <a:rPr lang="zh-CN" altLang="en-US" sz="2200">
                <a:solidFill>
                  <a:srgbClr val="0070C0"/>
                </a:solidFill>
              </a:rPr>
              <a:t>和滑动变阻器 R</a:t>
            </a:r>
            <a:r>
              <a:rPr lang="zh-CN" altLang="en-US" sz="2200" baseline="-25000">
                <a:solidFill>
                  <a:srgbClr val="0070C0"/>
                </a:solidFill>
              </a:rPr>
              <a:t>2</a:t>
            </a:r>
            <a:r>
              <a:rPr lang="zh-CN" altLang="en-US" sz="2200">
                <a:solidFill>
                  <a:srgbClr val="0070C0"/>
                </a:solidFill>
              </a:rPr>
              <a:t>是并联的,电流表测量干路电流,电压表测量电源电压。通过R</a:t>
            </a:r>
            <a:r>
              <a:rPr lang="zh-CN" altLang="en-US" sz="2200" baseline="-25000">
                <a:solidFill>
                  <a:srgbClr val="0070C0"/>
                </a:solidFill>
              </a:rPr>
              <a:t>1</a:t>
            </a:r>
            <a:r>
              <a:rPr lang="zh-CN" altLang="en-US" sz="2200">
                <a:solidFill>
                  <a:srgbClr val="0070C0"/>
                </a:solidFill>
              </a:rPr>
              <a:t>的电流:I</a:t>
            </a:r>
            <a:r>
              <a:rPr lang="zh-CN" altLang="en-US" sz="2200" baseline="-25000">
                <a:solidFill>
                  <a:srgbClr val="0070C0"/>
                </a:solidFill>
              </a:rPr>
              <a:t>1</a:t>
            </a:r>
            <a:r>
              <a:rPr lang="zh-CN" altLang="en-US" sz="2200">
                <a:solidFill>
                  <a:srgbClr val="0070C0"/>
                </a:solidFill>
              </a:rPr>
              <a:t>=U1</a:t>
            </a:r>
            <a:r>
              <a:rPr lang="en-US" altLang="zh-CN" sz="2200">
                <a:solidFill>
                  <a:srgbClr val="0070C0"/>
                </a:solidFill>
              </a:rPr>
              <a:t>/</a:t>
            </a:r>
            <a:r>
              <a:rPr lang="zh-CN" altLang="en-US" sz="2200">
                <a:solidFill>
                  <a:srgbClr val="0070C0"/>
                </a:solidFill>
                <a:sym typeface="+mn-ea"/>
              </a:rPr>
              <a:t>R</a:t>
            </a:r>
            <a:r>
              <a:rPr lang="zh-CN" altLang="en-US" sz="2200">
                <a:solidFill>
                  <a:srgbClr val="0070C0"/>
                </a:solidFill>
              </a:rPr>
              <a:t>=130V</a:t>
            </a:r>
            <a:r>
              <a:rPr lang="en-US" altLang="zh-CN" sz="2200">
                <a:solidFill>
                  <a:srgbClr val="0070C0"/>
                </a:solidFill>
              </a:rPr>
              <a:t>/10</a:t>
            </a:r>
            <a:r>
              <a:rPr lang="zh-CN" altLang="en-US" sz="2200">
                <a:solidFill>
                  <a:srgbClr val="0070C0"/>
                </a:solidFill>
              </a:rPr>
              <a:t>Ω =0.3A 则通过R2的电流:I</a:t>
            </a:r>
            <a:r>
              <a:rPr lang="zh-CN" altLang="en-US" sz="2200" baseline="-25000">
                <a:solidFill>
                  <a:srgbClr val="0070C0"/>
                </a:solidFill>
              </a:rPr>
              <a:t>2</a:t>
            </a:r>
            <a:r>
              <a:rPr lang="zh-CN" altLang="en-US" sz="2200">
                <a:solidFill>
                  <a:srgbClr val="0070C0"/>
                </a:solidFill>
              </a:rPr>
              <a:t>=I-I</a:t>
            </a:r>
            <a:r>
              <a:rPr lang="zh-CN" altLang="en-US" sz="2200" baseline="-25000">
                <a:solidFill>
                  <a:srgbClr val="0070C0"/>
                </a:solidFill>
              </a:rPr>
              <a:t>1</a:t>
            </a:r>
            <a:r>
              <a:rPr lang="zh-CN" altLang="en-US" sz="2200">
                <a:solidFill>
                  <a:srgbClr val="0070C0"/>
                </a:solidFill>
              </a:rPr>
              <a:t>=0.4 A-0.3A=0.1A。 因为电压表的量程为0~3V,电流表的 量程为0</a:t>
            </a:r>
            <a:r>
              <a:rPr lang="en-US" altLang="zh-CN" sz="2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~</a:t>
            </a:r>
            <a:r>
              <a:rPr lang="zh-CN" altLang="en-US" sz="2200">
                <a:solidFill>
                  <a:srgbClr val="0070C0"/>
                </a:solidFill>
              </a:rPr>
              <a:t>0.6A,为确保电路的安全,电路中 的电流不能超过0.6A(由前面的分析知道, 电源电压没有超过电压表量程,故此处只</a:t>
            </a:r>
          </a:p>
          <a:p>
            <a:endParaRPr lang="zh-CN" altLang="en-US" sz="2200">
              <a:solidFill>
                <a:srgbClr val="0070C0"/>
              </a:solidFill>
            </a:endParaRPr>
          </a:p>
          <a:p>
            <a:r>
              <a:rPr lang="zh-CN" altLang="en-US" sz="2200">
                <a:solidFill>
                  <a:srgbClr val="0070C0"/>
                </a:solidFill>
              </a:rPr>
              <a:t>要考虑电流表的安全即可),即</a:t>
            </a:r>
            <a:r>
              <a:rPr lang="en-US" altLang="zh-CN" sz="2200">
                <a:solidFill>
                  <a:srgbClr val="0070C0"/>
                </a:solidFill>
              </a:rPr>
              <a:t>                          代 入数据解得R</a:t>
            </a:r>
            <a:r>
              <a:rPr lang="en-US" altLang="zh-CN" sz="2200" baseline="-25000">
                <a:solidFill>
                  <a:srgbClr val="0070C0"/>
                </a:solidFill>
              </a:rPr>
              <a:t>2</a:t>
            </a:r>
            <a:r>
              <a:rPr lang="en-US" altLang="zh-CN" sz="2200">
                <a:solidFill>
                  <a:srgbClr val="0070C0"/>
                </a:solidFill>
              </a:rPr>
              <a:t>≥10Ω。</a:t>
            </a:r>
          </a:p>
          <a:p>
            <a:endParaRPr lang="en-US" altLang="zh-CN" sz="2200">
              <a:solidFill>
                <a:srgbClr val="0070C0"/>
              </a:solidFill>
            </a:endParaRPr>
          </a:p>
          <a:p>
            <a:r>
              <a:rPr lang="en-US" altLang="zh-CN" sz="2200">
                <a:solidFill>
                  <a:srgbClr val="0070C0"/>
                </a:solidFill>
              </a:rPr>
              <a:t>故R</a:t>
            </a:r>
            <a:r>
              <a:rPr lang="en-US" altLang="zh-CN" sz="2200" baseline="-25000">
                <a:solidFill>
                  <a:srgbClr val="0070C0"/>
                </a:solidFill>
              </a:rPr>
              <a:t>2</a:t>
            </a:r>
            <a:r>
              <a:rPr lang="en-US" altLang="zh-CN" sz="2200">
                <a:solidFill>
                  <a:srgbClr val="0070C0"/>
                </a:solidFill>
              </a:rPr>
              <a:t>的取值范围是 10</a:t>
            </a:r>
            <a:r>
              <a:rPr lang="en-US" altLang="zh-CN" sz="2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en-US" altLang="zh-CN" sz="2200">
                <a:solidFill>
                  <a:srgbClr val="0070C0"/>
                </a:solidFill>
              </a:rPr>
              <a:t>50Ω。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947545" y="1771650"/>
            <a:ext cx="1917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0.1A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5755" y="2521585"/>
            <a:ext cx="2588260" cy="22815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770" y="4130040"/>
            <a:ext cx="1704975" cy="10166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65505" y="5509260"/>
            <a:ext cx="1089533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olidFill>
                  <a:srgbClr val="FF0000"/>
                </a:solidFill>
              </a:rPr>
              <a:t>方法指导: </a:t>
            </a:r>
            <a:r>
              <a:rPr lang="zh-CN" altLang="en-US" sz="2000"/>
              <a:t>解答极值、范围问题的一般思 路是先明确各开关的状态以及所对应的电路 连接方式;再明确滑动变阻器滑片在特殊位置 时的阻值;最后找到最值问题对应的条件(在 什么条件下出现最值)。注意,该类型题要考虑到保护电表和用电器。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2"/>
      <p:bldP spid="5" grpId="3"/>
      <p:bldP spid="8" grpId="4"/>
      <p:bldP spid="10" grpId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38200" y="549275"/>
            <a:ext cx="1076388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400"/>
              <a:t>4.(2020·河南)如图29-6所示电路,电 阻R</a:t>
            </a:r>
            <a:r>
              <a:rPr sz="2400" baseline="-25000"/>
              <a:t>0</a:t>
            </a:r>
            <a:r>
              <a:rPr sz="2400"/>
              <a:t>为6Ω,电源电压不变。把“6V 3W” 的小灯泡接在A、B 间,C、D 间接电流表,闭 合开关 S,小灯泡正常发光,则电源电压为 </a:t>
            </a:r>
            <a:r>
              <a:rPr sz="2400" u="sng"/>
              <a:t> </a:t>
            </a:r>
            <a:r>
              <a:rPr lang="en-US" sz="2400" u="sng"/>
              <a:t>   </a:t>
            </a:r>
            <a:r>
              <a:rPr lang="en-US" sz="2400"/>
              <a:t>       </a:t>
            </a:r>
            <a:r>
              <a:rPr lang="en-US" sz="2400" u="sng"/>
              <a:t>   </a:t>
            </a:r>
          </a:p>
          <a:p>
            <a:pPr>
              <a:lnSpc>
                <a:spcPct val="150000"/>
              </a:lnSpc>
            </a:pPr>
            <a:r>
              <a:rPr lang="en-US" sz="2400" u="sng"/>
              <a:t>            </a:t>
            </a:r>
            <a:r>
              <a:rPr sz="2400"/>
              <a:t>V,电流表的示数为</a:t>
            </a:r>
            <a:r>
              <a:rPr sz="2400" u="sng"/>
              <a:t> </a:t>
            </a:r>
            <a:r>
              <a:rPr lang="en-US" sz="2400" u="sng"/>
              <a:t>       </a:t>
            </a:r>
            <a:r>
              <a:rPr sz="2400"/>
              <a:t> A。如果把 这个小灯泡接在C、D 间,A、B 间接电压表, 闭合开关S,若灯丝电阻与正常发光时相同, 则电压表的示数为</a:t>
            </a:r>
            <a:r>
              <a:rPr sz="2400" u="sng"/>
              <a:t> </a:t>
            </a:r>
            <a:r>
              <a:rPr lang="en-US" sz="2400" u="sng"/>
              <a:t>            </a:t>
            </a:r>
            <a:r>
              <a:rPr sz="2400"/>
              <a:t> V。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89965" y="176911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6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245" y="3074035"/>
            <a:ext cx="3357245" cy="2711450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397375" y="176911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1.5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0200640" y="222948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2"/>
      <p:bldP spid="8" grpId="3"/>
      <p:bldP spid="9" grpId="4"/>
      <p:bldP spid="9" grpId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799465" y="648970"/>
            <a:ext cx="1078674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FF0000"/>
                </a:solidFill>
              </a:rPr>
              <a:t>拓展提升</a:t>
            </a:r>
            <a:r>
              <a:rPr lang="zh-CN" altLang="en-US" sz="2400"/>
              <a:t>4.(2019·广西柳 州)如图29-10所示, 电 路 中 的 电 压 表 有 “0~3V”和“0~15V” 两 个 量 程,电 流 表 有 “0~0.6 A”和 “0~ 3A”两个量程。闭合开关S,将滑片P 从左 向右移动到某位置时,电压表、电流表示数分别为2.5V和0.3A;继续向右移动滑片P到另一位置,电压表指针指在满偏的1</a:t>
            </a:r>
            <a:r>
              <a:rPr lang="en-US" altLang="zh-CN" sz="2400"/>
              <a:t>/</a:t>
            </a:r>
            <a:r>
              <a:rPr lang="zh-CN" altLang="en-US" sz="2400"/>
              <a:t>3,电流表指针指在满偏的1</a:t>
            </a:r>
            <a:r>
              <a:rPr lang="en-US" altLang="zh-CN" sz="2400"/>
              <a:t>/</a:t>
            </a:r>
            <a:r>
              <a:rPr lang="zh-CN" altLang="en-US" sz="2400"/>
              <a:t>4,则此时电流表示数为</a:t>
            </a:r>
            <a:r>
              <a:rPr lang="zh-CN" altLang="en-US" sz="2400" u="sng"/>
              <a:t> </a:t>
            </a:r>
            <a:r>
              <a:rPr lang="en-US" altLang="zh-CN" sz="2400" u="sng"/>
              <a:t>         </a:t>
            </a:r>
            <a:r>
              <a:rPr lang="zh-CN" altLang="en-US" sz="2400"/>
              <a:t> A,该电源的电压为</a:t>
            </a:r>
            <a:r>
              <a:rPr lang="zh-CN" altLang="en-US" sz="2400" u="sng"/>
              <a:t> </a:t>
            </a:r>
            <a:r>
              <a:rPr lang="en-US" altLang="zh-CN" sz="2400" u="sng"/>
              <a:t>         </a:t>
            </a:r>
            <a:r>
              <a:rPr lang="zh-CN" altLang="en-US" sz="2400"/>
              <a:t> V。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23865" y="2919730"/>
            <a:ext cx="14795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0.15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89975" y="2919730"/>
            <a:ext cx="14795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7.5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直击实验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94005" y="267335"/>
            <a:ext cx="11374120" cy="621157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09649" y="930786"/>
            <a:ext cx="10658476" cy="54775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4200"/>
              </a:lnSpc>
            </a:pP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设计和进行实验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</a:p>
          <a:p>
            <a:pPr>
              <a:lnSpc>
                <a:spcPts val="4200"/>
              </a:lnSpc>
            </a:pP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．实验原理：</a:t>
            </a:r>
            <a:r>
              <a:rPr lang="zh-CN" altLang="en-US" sz="2800" b="1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   　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lvl="0" fontAlgn="base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．实验电路图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连接电路时的注意事项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①开关要断开；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②滑动变阻器的滑片移到最大阻值处</a:t>
            </a:r>
          </a:p>
          <a:p>
            <a:pPr lvl="0" eaLnBrk="0" fontAlgn="base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电压表或电流表的使用和读数</a:t>
            </a:r>
            <a:endParaRPr lang="en-US" altLang="zh-CN" sz="28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200"/>
              </a:lnSpc>
            </a:pP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电表异常偏转判断：</a:t>
            </a:r>
            <a:r>
              <a:rPr lang="en-US" altLang="zh-CN" sz="2800" b="1" smtClean="0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反向偏转：正、负接线柱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________.</a:t>
            </a:r>
          </a:p>
          <a:p>
            <a:pPr>
              <a:lnSpc>
                <a:spcPts val="4200"/>
              </a:lnSpc>
            </a:pPr>
            <a:r>
              <a:rPr lang="en-US" altLang="zh-CN" sz="2800" b="1" smtClean="0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②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正向偏转幅度过小：量程选择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________.</a:t>
            </a:r>
          </a:p>
          <a:p>
            <a:pPr>
              <a:lnSpc>
                <a:spcPts val="4200"/>
              </a:lnSpc>
            </a:pPr>
            <a:r>
              <a:rPr lang="en-US" altLang="zh-CN" sz="2800" b="1" smtClean="0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③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正向偏转到达右边没有刻度处：量程选择</a:t>
            </a:r>
            <a:r>
              <a:rPr lang="en-US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________.</a:t>
            </a:r>
          </a:p>
          <a:p>
            <a:pPr lvl="0" eaLnBrk="0" fontAlgn="base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滑动变阻器的作用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①保护电路；②改变待测电阻两端的电压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105274" y="383361"/>
            <a:ext cx="7172326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lvl="0" indent="13335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32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测量定值电阻的阻值</a:t>
            </a:r>
            <a:endParaRPr kumimoji="0" 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77050" y="1095375"/>
            <a:ext cx="4133850" cy="1834225"/>
          </a:xfrm>
          <a:prstGeom prst="rect">
            <a:avLst/>
          </a:prstGeom>
          <a:noFill/>
          <a:ln w="9525">
            <a:noFill/>
            <a:miter lim="800000"/>
          </a:ln>
        </p:spPr>
      </p:pic>
      <p:graphicFrame>
        <p:nvGraphicFramePr>
          <p:cNvPr id="2" name="对象 1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3768725" y="1336040"/>
          <a:ext cx="1044575" cy="962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4" progId="">
                  <p:embed/>
                </p:oleObj>
              </mc:Choice>
              <mc:Fallback>
                <p:oleObj r:id="rId4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68725" y="1336040"/>
                        <a:ext cx="1044575" cy="9626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8665845" y="416433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接反了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63945" y="468630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太大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68615" y="5208270"/>
            <a:ext cx="1479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太小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4" grpId="2"/>
      <p:bldP spid="5" grpId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94005" y="248920"/>
            <a:ext cx="11603355" cy="622617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990974" y="382091"/>
            <a:ext cx="7172326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indent="13335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32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测量定值电阻的阻值</a:t>
            </a:r>
            <a:endParaRPr kumimoji="0" 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962025" y="1116013"/>
            <a:ext cx="10325100" cy="4130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lvl="0" eaLnBrk="0" fontAlgn="base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 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电路故障分析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8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闭合开关，若电流表无示数，电压表有示数，则与电压表并联的电阻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断路</a:t>
            </a:r>
            <a:r>
              <a:rPr lang="en-US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zh-CN" sz="28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 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多次测量的目的</a:t>
            </a: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求平均值</a:t>
            </a:r>
            <a:r>
              <a:rPr kumimoji="0" lang="zh-CN" sz="28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减小实验误差</a:t>
            </a: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  <a:endParaRPr kumimoji="0" lang="zh-CN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 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特殊方法测电阻</a:t>
            </a:r>
            <a:endParaRPr kumimoji="0" 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分析数据和现象，总结结论电阻的计算</a:t>
            </a:r>
            <a:endParaRPr kumimoji="0" 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交流与反思：本实验装置还可用来探究的实验</a:t>
            </a: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探究电流与电压的关系</a:t>
            </a: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  <a:endParaRPr kumimoji="0" lang="zh-CN" altLang="zh-CN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4955" y="219075"/>
            <a:ext cx="11386820" cy="62249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990974" y="373836"/>
            <a:ext cx="7172326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indent="13335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32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测量小灯泡的阻值</a:t>
            </a:r>
            <a:endParaRPr kumimoji="0" 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781049" y="1456058"/>
            <a:ext cx="10601325" cy="47078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【设计和进行实验】</a:t>
            </a:r>
            <a:endParaRPr lang="zh-CN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1. 实验电路图与实物图</a:t>
            </a:r>
            <a:endParaRPr lang="zh-CN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2. 电压表量程的选取</a:t>
            </a:r>
            <a:endParaRPr lang="zh-CN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3. 使小灯泡正常发光的操作</a:t>
            </a:r>
            <a:r>
              <a:rPr lang="x-none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(移动滑片使</a:t>
            </a:r>
            <a:r>
              <a:rPr lang="x-none" altLang="zh-CN" sz="2400" b="1" u="sng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电压表示数等于小灯泡的额定电压</a:t>
            </a:r>
            <a:r>
              <a:rPr lang="x-none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 </a:t>
            </a:r>
            <a:endParaRPr lang="zh-CN" altLang="zh-CN" sz="2400" b="1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4. 多次测量的目的(探究小灯泡电阻与温度的关系) </a:t>
            </a:r>
            <a:endParaRPr lang="zh-CN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5.分析数据和现象，总结结论电阻的计算(</a:t>
            </a:r>
            <a:r>
              <a:rPr lang="x-none" altLang="zh-CN" sz="2400" b="1" i="1" smtClean="0"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x-none" altLang="zh-CN" sz="2400" b="1" i="1" smtClean="0">
                <a:latin typeface="宋体" panose="02010600030101010101" pitchFamily="2" charset="-122"/>
                <a:ea typeface="宋体" panose="02010600030101010101" pitchFamily="2" charset="-122"/>
              </a:rPr>
              <a:t>I</a:t>
            </a: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图像中找小灯泡正常发光时的电流值) 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6.交流与反思：温度对小灯泡电阻的影响(小灯泡的电阻随</a:t>
            </a:r>
            <a:r>
              <a:rPr lang="x-none" altLang="zh-CN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温度的升高而增大</a:t>
            </a: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x-none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7. 本实验装置还可用来探究的实验(测小灯泡的电功率)</a:t>
            </a:r>
            <a:endParaRPr lang="zh-CN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942975" y="958214"/>
            <a:ext cx="652462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除以下命题点外，其他与实验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相同</a:t>
            </a: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366059" y="1371600"/>
            <a:ext cx="4601979" cy="150495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35" y="550545"/>
            <a:ext cx="10864215" cy="57569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3050" y="2927985"/>
            <a:ext cx="304165" cy="388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9295" y="3391535"/>
            <a:ext cx="516890" cy="4978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6710" y="5247640"/>
            <a:ext cx="566420" cy="4051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485" y="5652770"/>
            <a:ext cx="566420" cy="57721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635" y="216535"/>
            <a:ext cx="4914265" cy="6108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30" y="996315"/>
            <a:ext cx="11204575" cy="56413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425" y="1099820"/>
            <a:ext cx="2669540" cy="3568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900" y="1948815"/>
            <a:ext cx="3266440" cy="3962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2730" y="2757170"/>
            <a:ext cx="724535" cy="5511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4415" y="3308350"/>
            <a:ext cx="463550" cy="5022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7900" y="4491990"/>
            <a:ext cx="1440180" cy="4191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4335" y="4911090"/>
            <a:ext cx="691515" cy="4222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55760" y="5419725"/>
            <a:ext cx="406400" cy="549275"/>
          </a:xfrm>
          <a:prstGeom prst="rect">
            <a:avLst/>
          </a:prstGeom>
        </p:spPr>
      </p:pic>
      <p:sp>
        <p:nvSpPr>
          <p:cNvPr id="17" name="文本框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818056" y="5813679"/>
            <a:ext cx="1224280" cy="651510"/>
          </a:xfrm>
          <a:prstGeom prst="rect">
            <a:avLst/>
          </a:prstGeom>
          <a:blipFill rotWithShape="1">
            <a:blip r:embed="rId12"/>
            <a:stretch>
              <a:fillRect l="-47" t="-39" r="47" b="39"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34390" y="367665"/>
            <a:ext cx="10717530" cy="6185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200">
                <a:solidFill>
                  <a:srgbClr val="FF0000"/>
                </a:solidFill>
              </a:rPr>
              <a:t>实验巩固</a:t>
            </a:r>
            <a:r>
              <a:rPr lang="en-US" altLang="zh-CN" sz="2200">
                <a:solidFill>
                  <a:srgbClr val="FF0000"/>
                </a:solidFill>
              </a:rPr>
              <a:t> </a:t>
            </a:r>
            <a:r>
              <a:rPr lang="zh-CN" altLang="en-US" sz="2200">
                <a:solidFill>
                  <a:srgbClr val="FF0000"/>
                </a:solidFill>
              </a:rPr>
              <a:t>拓展</a:t>
            </a:r>
            <a:r>
              <a:rPr lang="zh-CN" altLang="en-US" sz="2200"/>
              <a:t>5.(2021·广西百色)在测量未知阻值R 的实验中,小明设计了实验电路并进行连接, 如图29-13甲所示。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(1)在连接电路时,开关应处于</a:t>
            </a:r>
            <a:r>
              <a:rPr lang="zh-CN" altLang="en-US" sz="2200" u="sng"/>
              <a:t> </a:t>
            </a:r>
            <a:r>
              <a:rPr lang="en-US" altLang="zh-CN" sz="2200" u="sng"/>
              <a:t>              </a:t>
            </a:r>
            <a:r>
              <a:rPr lang="zh-CN" altLang="en-US" sz="2200"/>
              <a:t> 状态。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(2)图29-13甲是小明接好的实物连接 图,其中有一条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导线连接错误,该导线是第</a:t>
            </a:r>
            <a:r>
              <a:rPr lang="zh-CN" altLang="en-US" sz="2200" u="sng"/>
              <a:t> </a:t>
            </a:r>
            <a:r>
              <a:rPr lang="en-US" altLang="zh-CN" sz="2200" u="sng"/>
              <a:t>      </a:t>
            </a:r>
            <a:r>
              <a:rPr lang="zh-CN" altLang="en-US" sz="2200"/>
              <a:t> 条(从图中选填导线序号);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 (3)改正错误后再进行实验,实验前应将滑动变阻器的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滑片P 移到最</a:t>
            </a:r>
            <a:r>
              <a:rPr lang="zh-CN" altLang="en-US" sz="2200" u="sng"/>
              <a:t> </a:t>
            </a:r>
            <a:r>
              <a:rPr lang="en-US" altLang="zh-CN" sz="2200" u="sng"/>
              <a:t>              </a:t>
            </a:r>
            <a:r>
              <a:rPr lang="zh-CN" altLang="en-US" sz="2200"/>
              <a:t> (选 填“左”或“右”)端。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小明闭合开关S,发现电 流表无示数,电压表的示数较大,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则电路故障 可能是</a:t>
            </a:r>
            <a:r>
              <a:rPr lang="zh-CN" altLang="en-US" sz="2200" u="sng"/>
              <a:t> </a:t>
            </a:r>
            <a:r>
              <a:rPr lang="en-US" altLang="zh-CN" sz="2200" u="sng"/>
              <a:t>                      </a:t>
            </a:r>
            <a:r>
              <a:rPr lang="zh-CN" altLang="en-US" sz="2200"/>
              <a:t> 。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 (4)排除故障后,闭合开关S,移动滑动变 阻器的滑片P,当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电压表示数为2.4V时,电 流表示数如图29-13乙所示,则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其示数为 A,未知电阻R=</a:t>
            </a:r>
            <a:r>
              <a:rPr lang="en-US" altLang="zh-CN" sz="2200" u="sng"/>
              <a:t>          </a:t>
            </a:r>
            <a:r>
              <a:rPr lang="zh-CN" altLang="en-US" sz="2200"/>
              <a:t> Ω。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06065" y="3541395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左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28185" y="1445895"/>
            <a:ext cx="10960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000">
                <a:solidFill>
                  <a:srgbClr val="FF0000"/>
                </a:solidFill>
                <a:sym typeface="+mn-ea"/>
              </a:rPr>
              <a:t>断开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171950" y="2525395"/>
            <a:ext cx="10375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>
                <a:solidFill>
                  <a:srgbClr val="FF0000"/>
                </a:solidFill>
                <a:sym typeface="+mn-ea"/>
              </a:rPr>
              <a:t>2</a:t>
            </a:r>
            <a:endParaRPr lang="en-US" baseline="-250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450" y="1264920"/>
            <a:ext cx="3921125" cy="44837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12795" y="4451985"/>
            <a:ext cx="10960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000">
                <a:solidFill>
                  <a:srgbClr val="FF0000"/>
                </a:solidFill>
                <a:sym typeface="+mn-ea"/>
              </a:rPr>
              <a:t>R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断路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33190" y="5966460"/>
            <a:ext cx="10960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000">
                <a:solidFill>
                  <a:srgbClr val="FF0000"/>
                </a:solidFill>
                <a:sym typeface="+mn-ea"/>
              </a:rPr>
              <a:t>0.32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  <p:bldP spid="9" grpId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34390" y="367665"/>
            <a:ext cx="1071753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</a:rPr>
              <a:t>实验巩固</a:t>
            </a:r>
            <a:r>
              <a:rPr lang="en-US" altLang="zh-CN" sz="2400">
                <a:solidFill>
                  <a:srgbClr val="FF0000"/>
                </a:solidFill>
              </a:rPr>
              <a:t> </a:t>
            </a:r>
            <a:r>
              <a:rPr lang="zh-CN" altLang="en-US" sz="2400">
                <a:solidFill>
                  <a:srgbClr val="FF0000"/>
                </a:solidFill>
              </a:rPr>
              <a:t>拓展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</a:rPr>
              <a:t>(5)若实验中只有一个电压表和一个已知 阻值为 R</a:t>
            </a:r>
            <a:r>
              <a:rPr lang="zh-CN" altLang="en-US" sz="2400" baseline="-25000">
                <a:solidFill>
                  <a:schemeClr val="tx1"/>
                </a:solidFill>
              </a:rPr>
              <a:t>0</a:t>
            </a:r>
            <a:r>
              <a:rPr lang="zh-CN" altLang="en-US" sz="2400">
                <a:solidFill>
                  <a:schemeClr val="tx1"/>
                </a:solidFill>
              </a:rPr>
              <a:t> 的定值电阻,小明设计了如图 29-13丙所示的电路,同样可以测量未知电阻 R</a:t>
            </a:r>
            <a:r>
              <a:rPr lang="zh-CN" altLang="en-US" sz="2400" baseline="-25000">
                <a:solidFill>
                  <a:schemeClr val="tx1"/>
                </a:solidFill>
              </a:rPr>
              <a:t>x</a:t>
            </a:r>
            <a:r>
              <a:rPr lang="zh-CN" altLang="en-US" sz="2400">
                <a:solidFill>
                  <a:schemeClr val="tx1"/>
                </a:solidFill>
              </a:rPr>
              <a:t> 的阻值,请将以下实验步骤补充完整: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</a:rPr>
              <a:t>①闭合开关S、断开开关S</a:t>
            </a:r>
            <a:r>
              <a:rPr lang="zh-CN" altLang="en-US" sz="2400" baseline="-25000">
                <a:solidFill>
                  <a:schemeClr val="tx1"/>
                </a:solidFill>
              </a:rPr>
              <a:t>1</a:t>
            </a:r>
            <a:r>
              <a:rPr lang="zh-CN" altLang="en-US" sz="2400">
                <a:solidFill>
                  <a:schemeClr val="tx1"/>
                </a:solidFill>
              </a:rPr>
              <a:t>,用电压表测 出待测电阻Rx 两端的电压为U</a:t>
            </a:r>
            <a:r>
              <a:rPr lang="zh-CN" altLang="en-US" sz="2400" baseline="-25000">
                <a:solidFill>
                  <a:schemeClr val="tx1"/>
                </a:solidFill>
              </a:rPr>
              <a:t>1</a:t>
            </a:r>
            <a:r>
              <a:rPr lang="zh-CN" altLang="en-US" sz="2400">
                <a:solidFill>
                  <a:schemeClr val="tx1"/>
                </a:solidFill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zh-CN" altLang="en-US" sz="2400" u="sng">
                <a:solidFill>
                  <a:schemeClr val="tx1"/>
                </a:solidFill>
              </a:rPr>
              <a:t>②</a:t>
            </a:r>
            <a:r>
              <a:rPr lang="en-US" altLang="zh-CN" sz="2400" u="sng">
                <a:solidFill>
                  <a:schemeClr val="tx1"/>
                </a:solidFill>
              </a:rPr>
              <a:t>                            </a:t>
            </a:r>
            <a:r>
              <a:rPr lang="zh-CN" altLang="en-US" sz="2400" u="sng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,记下此时电压表读数为U;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</a:rPr>
              <a:t> ③请写出未知电阻R 阻值表达式: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</a:rPr>
              <a:t>R</a:t>
            </a:r>
            <a:r>
              <a:rPr lang="zh-CN" altLang="en-US" sz="2400" baseline="-25000">
                <a:solidFill>
                  <a:schemeClr val="tx1"/>
                </a:solidFill>
              </a:rPr>
              <a:t>x</a:t>
            </a:r>
            <a:r>
              <a:rPr lang="zh-CN" altLang="en-US" sz="2400">
                <a:solidFill>
                  <a:schemeClr val="tx1"/>
                </a:solidFill>
              </a:rPr>
              <a:t> </a:t>
            </a:r>
            <a:r>
              <a:rPr lang="zh-CN" altLang="en-US" sz="2400" u="sng">
                <a:solidFill>
                  <a:schemeClr val="tx1"/>
                </a:solidFill>
              </a:rPr>
              <a:t>=</a:t>
            </a:r>
            <a:r>
              <a:rPr lang="en-US" altLang="zh-CN" sz="2400" u="sng">
                <a:solidFill>
                  <a:schemeClr val="tx1"/>
                </a:solidFill>
              </a:rPr>
              <a:t>                          </a:t>
            </a:r>
            <a:r>
              <a:rPr lang="zh-CN" altLang="en-US" sz="2400" u="sng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(用U、U</a:t>
            </a:r>
            <a:r>
              <a:rPr lang="zh-CN" altLang="en-US" sz="2400" baseline="-25000">
                <a:solidFill>
                  <a:schemeClr val="tx1"/>
                </a:solidFill>
              </a:rPr>
              <a:t>1 </a:t>
            </a:r>
            <a:r>
              <a:rPr lang="zh-CN" altLang="en-US" sz="2400">
                <a:solidFill>
                  <a:schemeClr val="tx1"/>
                </a:solidFill>
              </a:rPr>
              <a:t>和R</a:t>
            </a:r>
            <a:r>
              <a:rPr lang="zh-CN" altLang="en-US" sz="2400" baseline="-25000">
                <a:solidFill>
                  <a:schemeClr val="tx1"/>
                </a:solidFill>
              </a:rPr>
              <a:t>0</a:t>
            </a:r>
            <a:r>
              <a:rPr lang="zh-CN" altLang="en-US" sz="2400">
                <a:solidFill>
                  <a:schemeClr val="tx1"/>
                </a:solidFill>
              </a:rPr>
              <a:t> 表示)。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51915" y="3133090"/>
            <a:ext cx="32404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sym typeface="+mn-ea"/>
              </a:rPr>
              <a:t>闭合开关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S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、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S</a:t>
            </a:r>
            <a:r>
              <a:rPr lang="en-US" altLang="zh-CN" sz="2400" baseline="-25000">
                <a:solidFill>
                  <a:srgbClr val="FF0000"/>
                </a:solidFill>
                <a:sym typeface="+mn-ea"/>
              </a:rPr>
              <a:t>1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96720" y="4291965"/>
            <a:ext cx="21850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(U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)/(U-U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760" y="3133090"/>
            <a:ext cx="2713990" cy="32353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1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UNIT_PLACING_PICTURE_USER_VIEWPORT" val="{&quot;height&quot;:4820,&quot;width&quot;:9230}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250</Paragraphs>
  <Slides>41</Slides>
  <Notes>20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baseType="lpstr" size="42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2021-10-21T01:07:11Z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