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notesMasterIdLst>
    <p:notesMasterId r:id="rId35"/>
  </p:notesMasterIdLst>
  <p:handoutMasterIdLst>
    <p:handoutMasterId r:id="rId65"/>
  </p:handoutMasterIdLst>
  <p:sldIdLst>
    <p:sldId id="588" r:id="rId3"/>
    <p:sldId id="592" r:id="rId4"/>
    <p:sldId id="755" r:id="rId5"/>
    <p:sldId id="763" r:id="rId6"/>
    <p:sldId id="764" r:id="rId7"/>
    <p:sldId id="765" r:id="rId8"/>
    <p:sldId id="766" r:id="rId9"/>
    <p:sldId id="778" r:id="rId10"/>
    <p:sldId id="780" r:id="rId11"/>
    <p:sldId id="781" r:id="rId12"/>
    <p:sldId id="782" r:id="rId13"/>
    <p:sldId id="773" r:id="rId14"/>
    <p:sldId id="774" r:id="rId15"/>
    <p:sldId id="762" r:id="rId16"/>
    <p:sldId id="767" r:id="rId17"/>
    <p:sldId id="768" r:id="rId18"/>
    <p:sldId id="823" r:id="rId19"/>
    <p:sldId id="772" r:id="rId20"/>
    <p:sldId id="821" r:id="rId21"/>
    <p:sldId id="777" r:id="rId22"/>
    <p:sldId id="771" r:id="rId23"/>
    <p:sldId id="769" r:id="rId24"/>
    <p:sldId id="783" r:id="rId25"/>
    <p:sldId id="784" r:id="rId26"/>
    <p:sldId id="785" r:id="rId27"/>
    <p:sldId id="786" r:id="rId28"/>
    <p:sldId id="787" r:id="rId29"/>
    <p:sldId id="775" r:id="rId30"/>
    <p:sldId id="776" r:id="rId31"/>
    <p:sldId id="788" r:id="rId32"/>
    <p:sldId id="820" r:id="rId33"/>
    <p:sldId id="789" r:id="rId34"/>
    <p:sldId id="790" r:id="rId36"/>
    <p:sldId id="791" r:id="rId37"/>
    <p:sldId id="792" r:id="rId38"/>
    <p:sldId id="793" r:id="rId39"/>
    <p:sldId id="794" r:id="rId40"/>
    <p:sldId id="795" r:id="rId41"/>
    <p:sldId id="796" r:id="rId42"/>
    <p:sldId id="797" r:id="rId43"/>
    <p:sldId id="798" r:id="rId44"/>
    <p:sldId id="799" r:id="rId45"/>
    <p:sldId id="800" r:id="rId46"/>
    <p:sldId id="803" r:id="rId47"/>
    <p:sldId id="801" r:id="rId48"/>
    <p:sldId id="804" r:id="rId49"/>
    <p:sldId id="805" r:id="rId50"/>
    <p:sldId id="802" r:id="rId51"/>
    <p:sldId id="806" r:id="rId52"/>
    <p:sldId id="807" r:id="rId53"/>
    <p:sldId id="808" r:id="rId54"/>
    <p:sldId id="809" r:id="rId55"/>
    <p:sldId id="824" r:id="rId56"/>
    <p:sldId id="810" r:id="rId57"/>
    <p:sldId id="811" r:id="rId58"/>
    <p:sldId id="812" r:id="rId59"/>
    <p:sldId id="813" r:id="rId60"/>
    <p:sldId id="814" r:id="rId61"/>
    <p:sldId id="815" r:id="rId62"/>
    <p:sldId id="816" r:id="rId63"/>
    <p:sldId id="817" r:id="rId64"/>
  </p:sldIdLst>
  <p:sldSz cx="9906000" cy="6858000" type="A4"/>
  <p:notesSz cx="9874250" cy="6797675"/>
  <p:defaultTextStyle>
    <a:defPPr>
      <a:defRPr lang="en-US"/>
    </a:defPPr>
    <a:lvl1pPr algn="ctr" rtl="0" eaLnBrk="0" fontAlgn="base" hangingPunct="0">
      <a:spcBef>
        <a:spcPct val="0"/>
      </a:spcBef>
      <a:spcAft>
        <a:spcPct val="0"/>
      </a:spcAft>
      <a:defRPr sz="1500" kern="1200">
        <a:solidFill>
          <a:schemeClr val="bg1"/>
        </a:solidFill>
        <a:latin typeface="Arial" panose="020B0604020202020204" pitchFamily="34" charset="0"/>
        <a:ea typeface="宋体" panose="02010600030101010101" pitchFamily="2" charset="-122"/>
        <a:cs typeface="+mn-cs"/>
      </a:defRPr>
    </a:lvl1pPr>
    <a:lvl2pPr marL="457200" algn="ctr" rtl="0" eaLnBrk="0" fontAlgn="base" hangingPunct="0">
      <a:spcBef>
        <a:spcPct val="0"/>
      </a:spcBef>
      <a:spcAft>
        <a:spcPct val="0"/>
      </a:spcAft>
      <a:defRPr sz="1500" kern="1200">
        <a:solidFill>
          <a:schemeClr val="bg1"/>
        </a:solidFill>
        <a:latin typeface="Arial" panose="020B0604020202020204" pitchFamily="34" charset="0"/>
        <a:ea typeface="宋体" panose="02010600030101010101" pitchFamily="2" charset="-122"/>
        <a:cs typeface="+mn-cs"/>
      </a:defRPr>
    </a:lvl2pPr>
    <a:lvl3pPr marL="914400" algn="ctr" rtl="0" eaLnBrk="0" fontAlgn="base" hangingPunct="0">
      <a:spcBef>
        <a:spcPct val="0"/>
      </a:spcBef>
      <a:spcAft>
        <a:spcPct val="0"/>
      </a:spcAft>
      <a:defRPr sz="1500" kern="1200">
        <a:solidFill>
          <a:schemeClr val="bg1"/>
        </a:solidFill>
        <a:latin typeface="Arial" panose="020B0604020202020204" pitchFamily="34" charset="0"/>
        <a:ea typeface="宋体" panose="02010600030101010101" pitchFamily="2" charset="-122"/>
        <a:cs typeface="+mn-cs"/>
      </a:defRPr>
    </a:lvl3pPr>
    <a:lvl4pPr marL="1371600" algn="ctr" rtl="0" eaLnBrk="0" fontAlgn="base" hangingPunct="0">
      <a:spcBef>
        <a:spcPct val="0"/>
      </a:spcBef>
      <a:spcAft>
        <a:spcPct val="0"/>
      </a:spcAft>
      <a:defRPr sz="1500" kern="1200">
        <a:solidFill>
          <a:schemeClr val="bg1"/>
        </a:solidFill>
        <a:latin typeface="Arial" panose="020B0604020202020204" pitchFamily="34" charset="0"/>
        <a:ea typeface="宋体" panose="02010600030101010101" pitchFamily="2" charset="-122"/>
        <a:cs typeface="+mn-cs"/>
      </a:defRPr>
    </a:lvl4pPr>
    <a:lvl5pPr marL="1828800" algn="ctr" rtl="0" eaLnBrk="0" fontAlgn="base" hangingPunct="0">
      <a:spcBef>
        <a:spcPct val="0"/>
      </a:spcBef>
      <a:spcAft>
        <a:spcPct val="0"/>
      </a:spcAft>
      <a:defRPr sz="1500" kern="1200">
        <a:solidFill>
          <a:schemeClr val="bg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bg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bg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bg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bg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9966"/>
    <a:srgbClr val="5F5F5F"/>
    <a:srgbClr val="006666"/>
    <a:srgbClr val="006600"/>
    <a:srgbClr val="1C1C1C"/>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0" autoAdjust="0"/>
    <p:restoredTop sz="92294" autoAdjust="0"/>
  </p:normalViewPr>
  <p:slideViewPr>
    <p:cSldViewPr snapToGrid="0" showGuides="1">
      <p:cViewPr varScale="1">
        <p:scale>
          <a:sx n="117" d="100"/>
          <a:sy n="117" d="100"/>
        </p:scale>
        <p:origin x="906" y="114"/>
      </p:cViewPr>
      <p:guideLst>
        <p:guide orient="horz" pos="2160"/>
        <p:guide pos="312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handoutMaster" Target="handoutMasters/handoutMaster1.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80" tIns="47240" rIns="94480" bIns="47240" numCol="1" anchor="t" anchorCtr="0" compatLnSpc="1"/>
          <a:lstStyle>
            <a:lvl1pPr algn="l" defTabSz="942975" eaLnBrk="1" hangingPunct="1">
              <a:defRPr sz="1200">
                <a:solidFill>
                  <a:schemeClr val="tx1"/>
                </a:solidFill>
                <a:latin typeface="Tahoma" panose="020B0604030504040204" pitchFamily="34" charset="0"/>
                <a:ea typeface="Osaka" charset="-128"/>
              </a:defRPr>
            </a:lvl1pPr>
          </a:lstStyle>
          <a:p>
            <a:endParaRPr lang="en-US" altLang="zh-TW"/>
          </a:p>
        </p:txBody>
      </p:sp>
      <p:sp>
        <p:nvSpPr>
          <p:cNvPr id="37891" name="Rectangle 3"/>
          <p:cNvSpPr>
            <a:spLocks noGrp="1" noChangeArrowheads="1"/>
          </p:cNvSpPr>
          <p:nvPr>
            <p:ph type="dt" sz="quarter" idx="1"/>
          </p:nvPr>
        </p:nvSpPr>
        <p:spPr bwMode="auto">
          <a:xfrm>
            <a:off x="5597525" y="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80" tIns="47240" rIns="94480" bIns="47240" numCol="1" anchor="t" anchorCtr="0" compatLnSpc="1"/>
          <a:lstStyle>
            <a:lvl1pPr algn="r" defTabSz="942975" eaLnBrk="1" hangingPunct="1">
              <a:defRPr sz="1200">
                <a:solidFill>
                  <a:schemeClr val="tx1"/>
                </a:solidFill>
                <a:latin typeface="Tahoma" panose="020B0604030504040204" pitchFamily="34" charset="0"/>
                <a:ea typeface="Osaka" charset="-128"/>
              </a:defRPr>
            </a:lvl1pPr>
          </a:lstStyle>
          <a:p>
            <a:endParaRPr lang="en-US" altLang="zh-TW"/>
          </a:p>
        </p:txBody>
      </p:sp>
      <p:sp>
        <p:nvSpPr>
          <p:cNvPr id="37892" name="Rectangle 4"/>
          <p:cNvSpPr>
            <a:spLocks noGrp="1" noChangeArrowheads="1"/>
          </p:cNvSpPr>
          <p:nvPr>
            <p:ph type="ftr" sz="quarter" idx="2"/>
          </p:nvPr>
        </p:nvSpPr>
        <p:spPr bwMode="auto">
          <a:xfrm>
            <a:off x="0" y="645795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80" tIns="47240" rIns="94480" bIns="47240" numCol="1" anchor="b" anchorCtr="0" compatLnSpc="1"/>
          <a:lstStyle>
            <a:lvl1pPr algn="l" defTabSz="942975" eaLnBrk="1" hangingPunct="1">
              <a:defRPr sz="1200">
                <a:solidFill>
                  <a:schemeClr val="tx1"/>
                </a:solidFill>
                <a:latin typeface="Tahoma" panose="020B0604030504040204" pitchFamily="34" charset="0"/>
                <a:ea typeface="Osaka" charset="-128"/>
              </a:defRPr>
            </a:lvl1pPr>
          </a:lstStyle>
          <a:p>
            <a:endParaRPr lang="en-US" altLang="zh-TW"/>
          </a:p>
        </p:txBody>
      </p:sp>
      <p:sp>
        <p:nvSpPr>
          <p:cNvPr id="37893" name="Rectangle 5"/>
          <p:cNvSpPr>
            <a:spLocks noGrp="1" noChangeArrowheads="1"/>
          </p:cNvSpPr>
          <p:nvPr>
            <p:ph type="sldNum" sz="quarter" idx="3"/>
          </p:nvPr>
        </p:nvSpPr>
        <p:spPr bwMode="auto">
          <a:xfrm>
            <a:off x="5597525" y="645795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80" tIns="47240" rIns="94480" bIns="47240" numCol="1" anchor="b" anchorCtr="0" compatLnSpc="1"/>
          <a:lstStyle>
            <a:lvl1pPr algn="r" defTabSz="942975" eaLnBrk="1" hangingPunct="1">
              <a:defRPr sz="1200">
                <a:solidFill>
                  <a:schemeClr val="tx1"/>
                </a:solidFill>
                <a:latin typeface="Tahoma" panose="020B0604030504040204" pitchFamily="34" charset="0"/>
                <a:ea typeface="Osaka" charset="-128"/>
              </a:defRPr>
            </a:lvl1pPr>
          </a:lstStyle>
          <a:p>
            <a:fld id="{BFCDF8C9-C8D2-4B97-9C7E-45DDB2472FF0}" type="slidenum">
              <a:rPr lang="zh-TW" altLang="en-US"/>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480" tIns="47240" rIns="94480" bIns="47240" numCol="1" anchor="t" anchorCtr="0" compatLnSpc="1"/>
          <a:lstStyle>
            <a:lvl1pPr algn="l" defTabSz="942975" eaLnBrk="1" hangingPunct="1">
              <a:defRPr sz="1200">
                <a:solidFill>
                  <a:schemeClr val="tx1"/>
                </a:solidFill>
                <a:latin typeface="Tahoma" panose="020B0604030504040204" pitchFamily="34" charset="0"/>
                <a:ea typeface="Osaka" charset="-128"/>
              </a:defRPr>
            </a:lvl1pPr>
          </a:lstStyle>
          <a:p>
            <a:endParaRPr lang="en-AU" altLang="zh-CN"/>
          </a:p>
        </p:txBody>
      </p:sp>
      <p:sp>
        <p:nvSpPr>
          <p:cNvPr id="61443" name="Rectangle 3"/>
          <p:cNvSpPr>
            <a:spLocks noGrp="1" noChangeArrowheads="1"/>
          </p:cNvSpPr>
          <p:nvPr>
            <p:ph type="dt" idx="1"/>
          </p:nvPr>
        </p:nvSpPr>
        <p:spPr bwMode="auto">
          <a:xfrm>
            <a:off x="5597525" y="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480" tIns="47240" rIns="94480" bIns="47240" numCol="1" anchor="t" anchorCtr="0" compatLnSpc="1"/>
          <a:lstStyle>
            <a:lvl1pPr algn="r" defTabSz="942975" eaLnBrk="1" hangingPunct="1">
              <a:defRPr sz="1200">
                <a:solidFill>
                  <a:schemeClr val="tx1"/>
                </a:solidFill>
                <a:latin typeface="Tahoma" panose="020B0604030504040204" pitchFamily="34" charset="0"/>
                <a:ea typeface="Osaka" charset="-128"/>
              </a:defRPr>
            </a:lvl1pPr>
          </a:lstStyle>
          <a:p>
            <a:endParaRPr lang="en-AU" altLang="zh-CN"/>
          </a:p>
        </p:txBody>
      </p:sp>
      <p:sp>
        <p:nvSpPr>
          <p:cNvPr id="61444" name="Rectangle 4"/>
          <p:cNvSpPr>
            <a:spLocks noGrp="1" noRot="1" noChangeAspect="1" noChangeArrowheads="1" noTextEdit="1"/>
          </p:cNvSpPr>
          <p:nvPr>
            <p:ph type="sldImg" idx="2"/>
          </p:nvPr>
        </p:nvSpPr>
        <p:spPr bwMode="auto">
          <a:xfrm>
            <a:off x="3098800" y="509588"/>
            <a:ext cx="3679825" cy="2549525"/>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5" name="Rectangle 5"/>
          <p:cNvSpPr>
            <a:spLocks noGrp="1" noChangeArrowheads="1"/>
          </p:cNvSpPr>
          <p:nvPr>
            <p:ph type="body" sz="quarter" idx="3"/>
          </p:nvPr>
        </p:nvSpPr>
        <p:spPr bwMode="auto">
          <a:xfrm>
            <a:off x="1319213" y="3228975"/>
            <a:ext cx="7235825" cy="305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480" tIns="47240" rIns="94480" bIns="47240" numCol="1" anchor="t" anchorCtr="0" compatLnSpc="1"/>
          <a:lstStyle/>
          <a:p>
            <a:pPr lvl="0"/>
            <a:r>
              <a:rPr lang="en-AU" altLang="zh-CN" smtClean="0"/>
              <a:t>Click to edit Master text styles</a:t>
            </a:r>
            <a:endParaRPr lang="en-AU" altLang="zh-CN" smtClean="0"/>
          </a:p>
          <a:p>
            <a:pPr lvl="1"/>
            <a:r>
              <a:rPr lang="en-AU" altLang="zh-CN" smtClean="0"/>
              <a:t>Second level</a:t>
            </a:r>
            <a:endParaRPr lang="en-AU" altLang="zh-CN" smtClean="0"/>
          </a:p>
          <a:p>
            <a:pPr lvl="2"/>
            <a:r>
              <a:rPr lang="en-AU" altLang="zh-CN" smtClean="0"/>
              <a:t>Third level</a:t>
            </a:r>
            <a:endParaRPr lang="en-AU" altLang="zh-CN" smtClean="0"/>
          </a:p>
          <a:p>
            <a:pPr lvl="3"/>
            <a:r>
              <a:rPr lang="en-AU" altLang="zh-CN" smtClean="0"/>
              <a:t>Fourth level</a:t>
            </a:r>
            <a:endParaRPr lang="en-AU" altLang="zh-CN" smtClean="0"/>
          </a:p>
          <a:p>
            <a:pPr lvl="4"/>
            <a:r>
              <a:rPr lang="en-AU" altLang="zh-CN" smtClean="0"/>
              <a:t>Fifth level</a:t>
            </a:r>
            <a:endParaRPr lang="en-AU" altLang="zh-CN" smtClean="0"/>
          </a:p>
        </p:txBody>
      </p:sp>
      <p:sp>
        <p:nvSpPr>
          <p:cNvPr id="61446" name="Rectangle 6"/>
          <p:cNvSpPr>
            <a:spLocks noGrp="1" noChangeArrowheads="1"/>
          </p:cNvSpPr>
          <p:nvPr>
            <p:ph type="ftr" sz="quarter" idx="4"/>
          </p:nvPr>
        </p:nvSpPr>
        <p:spPr bwMode="auto">
          <a:xfrm>
            <a:off x="0" y="645795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480" tIns="47240" rIns="94480" bIns="47240" numCol="1" anchor="b" anchorCtr="0" compatLnSpc="1"/>
          <a:lstStyle>
            <a:lvl1pPr algn="l" defTabSz="942975" eaLnBrk="1" hangingPunct="1">
              <a:defRPr sz="1200">
                <a:solidFill>
                  <a:schemeClr val="tx1"/>
                </a:solidFill>
                <a:latin typeface="Tahoma" panose="020B0604030504040204" pitchFamily="34" charset="0"/>
                <a:ea typeface="Osaka" charset="-128"/>
              </a:defRPr>
            </a:lvl1pPr>
          </a:lstStyle>
          <a:p>
            <a:endParaRPr lang="en-AU" altLang="zh-CN"/>
          </a:p>
        </p:txBody>
      </p:sp>
      <p:sp>
        <p:nvSpPr>
          <p:cNvPr id="61447" name="Rectangle 7"/>
          <p:cNvSpPr>
            <a:spLocks noGrp="1" noChangeArrowheads="1"/>
          </p:cNvSpPr>
          <p:nvPr>
            <p:ph type="sldNum" sz="quarter" idx="5"/>
          </p:nvPr>
        </p:nvSpPr>
        <p:spPr bwMode="auto">
          <a:xfrm>
            <a:off x="5597525" y="6457950"/>
            <a:ext cx="4276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480" tIns="47240" rIns="94480" bIns="47240" numCol="1" anchor="b" anchorCtr="0" compatLnSpc="1"/>
          <a:lstStyle>
            <a:lvl1pPr algn="r" defTabSz="942975" eaLnBrk="1" hangingPunct="1">
              <a:defRPr sz="1200">
                <a:solidFill>
                  <a:schemeClr val="tx1"/>
                </a:solidFill>
                <a:latin typeface="Tahoma" panose="020B0604030504040204" pitchFamily="34" charset="0"/>
                <a:ea typeface="Osaka" charset="-128"/>
              </a:defRPr>
            </a:lvl1pPr>
          </a:lstStyle>
          <a:p>
            <a:fld id="{E03537D9-5F62-4525-BD0A-A96130ED5122}" type="slidenum">
              <a:rPr lang="en-AU" altLang="zh-CN"/>
            </a:fld>
            <a:endParaRPr lang="en-AU"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anose="02020603050405020304" pitchFamily="18" charset="0"/>
        <a:ea typeface="Osaka" charset="-128"/>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Osaka" charset="-128"/>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Osaka" charset="-128"/>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Osaka" charset="-128"/>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Osaka"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50C9A28-CDF1-4649-A487-C7C42BA96450}" type="slidenum">
              <a:rPr lang="en-AU" altLang="zh-CN"/>
            </a:fld>
            <a:endParaRPr lang="en-AU" altLang="zh-CN"/>
          </a:p>
        </p:txBody>
      </p:sp>
      <p:sp>
        <p:nvSpPr>
          <p:cNvPr id="1040386" name="Rectangle 2"/>
          <p:cNvSpPr>
            <a:spLocks noGrp="1" noRot="1" noChangeAspect="1" noChangeArrowheads="1" noTextEdit="1"/>
          </p:cNvSpPr>
          <p:nvPr>
            <p:ph type="sldImg"/>
          </p:nvPr>
        </p:nvSpPr>
        <p:spPr/>
      </p:sp>
      <p:sp>
        <p:nvSpPr>
          <p:cNvPr id="1040387" name="Rectangle 3"/>
          <p:cNvSpPr>
            <a:spLocks noGrp="1" noChangeArrowheads="1"/>
          </p:cNvSpPr>
          <p:nvPr>
            <p:ph type="body" idx="1"/>
          </p:nvPr>
        </p:nvSpPr>
        <p:spPr/>
        <p:txBody>
          <a:bodyPr/>
          <a:lstStyle/>
          <a:p>
            <a:r>
              <a:rPr lang="zh-CN" altLang="en-US">
                <a:ea typeface="宋体" panose="02010600030101010101" pitchFamily="2" charset="-122"/>
              </a:rPr>
              <a:t>微软、思科的核心产品的源代码被人通过网络盗取</a:t>
            </a:r>
            <a:endParaRPr lang="en-US" altLang="zh-CN">
              <a:ea typeface="宋体" panose="02010600030101010101" pitchFamily="2" charset="-122"/>
            </a:endParaRPr>
          </a:p>
          <a:p>
            <a:r>
              <a:rPr lang="zh-CN" altLang="en-US">
                <a:ea typeface="宋体" panose="02010600030101010101" pitchFamily="2" charset="-122"/>
              </a:rPr>
              <a:t>金融机构站点的</a:t>
            </a:r>
            <a:r>
              <a:rPr lang="zh-CN" altLang="en-US">
                <a:latin typeface="Times" panose="02020603050405020304" pitchFamily="18" charset="0"/>
                <a:ea typeface="宋体" panose="02010600030101010101" pitchFamily="2" charset="-122"/>
              </a:rPr>
              <a:t>“</a:t>
            </a:r>
            <a:r>
              <a:rPr lang="zh-CN" altLang="en-US">
                <a:ea typeface="宋体" panose="02010600030101010101" pitchFamily="2" charset="-122"/>
              </a:rPr>
              <a:t>仿冒网站</a:t>
            </a:r>
            <a:r>
              <a:rPr lang="zh-CN" altLang="en-US">
                <a:latin typeface="Times" panose="02020603050405020304" pitchFamily="18" charset="0"/>
                <a:ea typeface="宋体" panose="02010600030101010101" pitchFamily="2" charset="-122"/>
              </a:rPr>
              <a:t>”</a:t>
            </a:r>
            <a:r>
              <a:rPr lang="zh-CN" altLang="en-US">
                <a:ea typeface="宋体" panose="02010600030101010101" pitchFamily="2" charset="-122"/>
              </a:rPr>
              <a:t>层出不穷，造成大量用户经济损失由银行承担</a:t>
            </a:r>
            <a:endParaRPr lang="en-US" altLang="zh-CN">
              <a:ea typeface="宋体" panose="02010600030101010101" pitchFamily="2" charset="-122"/>
            </a:endParaRPr>
          </a:p>
          <a:p>
            <a:r>
              <a:rPr lang="zh-CN" altLang="en-US">
                <a:ea typeface="宋体" panose="02010600030101010101" pitchFamily="2" charset="-122"/>
              </a:rPr>
              <a:t>大量个人计算机被</a:t>
            </a:r>
            <a:r>
              <a:rPr lang="zh-CN" altLang="en-US">
                <a:latin typeface="Times" panose="02020603050405020304" pitchFamily="18" charset="0"/>
                <a:ea typeface="宋体" panose="02010600030101010101" pitchFamily="2" charset="-122"/>
              </a:rPr>
              <a:t>“</a:t>
            </a:r>
            <a:r>
              <a:rPr lang="zh-CN" altLang="en-US">
                <a:ea typeface="宋体" panose="02010600030101010101" pitchFamily="2" charset="-122"/>
              </a:rPr>
              <a:t>黑客</a:t>
            </a:r>
            <a:r>
              <a:rPr lang="zh-CN" altLang="en-US">
                <a:latin typeface="Times" panose="02020603050405020304" pitchFamily="18" charset="0"/>
                <a:ea typeface="宋体" panose="02010600030101010101" pitchFamily="2" charset="-122"/>
              </a:rPr>
              <a:t>”</a:t>
            </a:r>
            <a:r>
              <a:rPr lang="zh-CN" altLang="en-US">
                <a:ea typeface="宋体" panose="02010600030101010101" pitchFamily="2" charset="-122"/>
              </a:rPr>
              <a:t>控制</a:t>
            </a:r>
            <a:endParaRPr lang="zh-CN" altLang="en-US">
              <a:ea typeface="宋体" panose="02010600030101010101" pitchFamily="2" charset="-122"/>
            </a:endParaRPr>
          </a:p>
          <a:p>
            <a:r>
              <a:rPr lang="zh-CN" altLang="en-US">
                <a:ea typeface="宋体" panose="02010600030101010101" pitchFamily="2" charset="-122"/>
              </a:rPr>
              <a:t>运营商原因不明的大面积故障</a:t>
            </a:r>
            <a:endParaRPr lang="zh-CN" altLang="en-US">
              <a:ea typeface="宋体" panose="02010600030101010101" pitchFamily="2" charset="-122"/>
            </a:endParaRPr>
          </a:p>
          <a:p>
            <a:r>
              <a:rPr lang="zh-CN" altLang="en-US">
                <a:ea typeface="宋体" panose="02010600030101010101" pitchFamily="2" charset="-122"/>
              </a:rPr>
              <a:t>一名</a:t>
            </a:r>
            <a:r>
              <a:rPr lang="zh-CN" altLang="en-US">
                <a:latin typeface="Times" panose="02020603050405020304" pitchFamily="18" charset="0"/>
                <a:ea typeface="宋体" panose="02010600030101010101" pitchFamily="2" charset="-122"/>
              </a:rPr>
              <a:t>“</a:t>
            </a:r>
            <a:r>
              <a:rPr lang="zh-CN" altLang="en-US">
                <a:ea typeface="宋体" panose="02010600030101010101" pitchFamily="2" charset="-122"/>
              </a:rPr>
              <a:t>黑客</a:t>
            </a:r>
            <a:r>
              <a:rPr lang="zh-CN" altLang="en-US">
                <a:latin typeface="Times" panose="02020603050405020304" pitchFamily="18" charset="0"/>
                <a:ea typeface="宋体" panose="02010600030101010101" pitchFamily="2" charset="-122"/>
              </a:rPr>
              <a:t>”</a:t>
            </a:r>
            <a:r>
              <a:rPr lang="zh-CN" altLang="en-US">
                <a:ea typeface="宋体" panose="02010600030101010101" pitchFamily="2" charset="-122"/>
              </a:rPr>
              <a:t>攻击大量湖北省政府网站</a:t>
            </a:r>
            <a:endParaRPr lang="en-US" altLang="zh-CN">
              <a:ea typeface="宋体" panose="02010600030101010101" pitchFamily="2" charset="-122"/>
            </a:endParaRPr>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CEB1917-4D0E-430F-9D50-829A4EE6FDC9}" type="slidenum">
              <a:rPr lang="en-AU" altLang="zh-CN"/>
            </a:fld>
            <a:endParaRPr lang="en-AU" altLang="zh-CN"/>
          </a:p>
        </p:txBody>
      </p:sp>
      <p:sp>
        <p:nvSpPr>
          <p:cNvPr id="1042434" name="Rectangle 2"/>
          <p:cNvSpPr>
            <a:spLocks noGrp="1" noRot="1" noChangeAspect="1" noChangeArrowheads="1" noTextEdit="1"/>
          </p:cNvSpPr>
          <p:nvPr>
            <p:ph type="sldImg"/>
          </p:nvPr>
        </p:nvSpPr>
        <p:spPr/>
      </p:sp>
      <p:sp>
        <p:nvSpPr>
          <p:cNvPr id="1042435" name="Rectangle 3"/>
          <p:cNvSpPr>
            <a:spLocks noGrp="1" noChangeArrowheads="1"/>
          </p:cNvSpPr>
          <p:nvPr>
            <p:ph type="body" idx="1"/>
          </p:nvPr>
        </p:nvSpPr>
        <p:spPr/>
        <p:txBody>
          <a:bodyPr/>
          <a:lstStyle/>
          <a:p>
            <a:endParaRPr lang="en-US" altLang="zh-CN">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2502AB6-B84C-4F73-9C96-7EC33C1964FE}" type="slidenum">
              <a:rPr lang="en-AU" altLang="zh-CN"/>
            </a:fld>
            <a:endParaRPr lang="en-AU" altLang="zh-CN"/>
          </a:p>
        </p:txBody>
      </p:sp>
      <p:sp>
        <p:nvSpPr>
          <p:cNvPr id="1044482" name="Rectangle 2"/>
          <p:cNvSpPr>
            <a:spLocks noGrp="1" noRot="1" noChangeAspect="1" noChangeArrowheads="1" noTextEdit="1"/>
          </p:cNvSpPr>
          <p:nvPr>
            <p:ph type="sldImg"/>
          </p:nvPr>
        </p:nvSpPr>
        <p:spPr/>
      </p:sp>
      <p:sp>
        <p:nvSpPr>
          <p:cNvPr id="1044483" name="Rectangle 3"/>
          <p:cNvSpPr>
            <a:spLocks noGrp="1" noChangeArrowheads="1"/>
          </p:cNvSpPr>
          <p:nvPr>
            <p:ph type="body" idx="1"/>
          </p:nvPr>
        </p:nvSpPr>
        <p:spPr/>
        <p:txBody>
          <a:bodyPr/>
          <a:lstStyle/>
          <a:p>
            <a:r>
              <a:rPr lang="zh-CN" altLang="en-US">
                <a:ea typeface="宋体" panose="02010600030101010101" pitchFamily="2" charset="-122"/>
              </a:rPr>
              <a:t>河北黑客控制</a:t>
            </a:r>
            <a:r>
              <a:rPr lang="en-US" altLang="zh-CN">
                <a:ea typeface="宋体" panose="02010600030101010101" pitchFamily="2" charset="-122"/>
              </a:rPr>
              <a:t>6</a:t>
            </a:r>
            <a:r>
              <a:rPr lang="zh-CN" altLang="en-US">
                <a:ea typeface="宋体" panose="02010600030101010101" pitchFamily="2" charset="-122"/>
              </a:rPr>
              <a:t>万台僵尸计算机进行攻击导致某网站在三个月内无法正常访问，直接经济损失高达</a:t>
            </a:r>
            <a:r>
              <a:rPr lang="en-US" altLang="zh-CN">
                <a:ea typeface="宋体" panose="02010600030101010101" pitchFamily="2" charset="-122"/>
              </a:rPr>
              <a:t>700</a:t>
            </a:r>
            <a:r>
              <a:rPr lang="zh-CN" altLang="en-US">
                <a:ea typeface="宋体" panose="02010600030101010101" pitchFamily="2" charset="-122"/>
              </a:rPr>
              <a:t>万</a:t>
            </a:r>
            <a:endParaRPr lang="zh-CN" altLang="en-US">
              <a:ea typeface="宋体" panose="02010600030101010101" pitchFamily="2" charset="-122"/>
            </a:endParaRPr>
          </a:p>
          <a:p>
            <a:r>
              <a:rPr lang="zh-CN" altLang="en-US">
                <a:ea typeface="宋体" panose="02010600030101010101" pitchFamily="2" charset="-122"/>
              </a:rPr>
              <a:t>某著名网络游戏遭受网络攻击而导致服务中断</a:t>
            </a:r>
            <a:endParaRPr lang="zh-CN" altLang="en-US">
              <a:ea typeface="宋体" panose="02010600030101010101" pitchFamily="2" charset="-122"/>
            </a:endParaRPr>
          </a:p>
          <a:p>
            <a:r>
              <a:rPr lang="en-US" altLang="zh-CN">
                <a:ea typeface="宋体" panose="02010600030101010101" pitchFamily="2" charset="-122"/>
              </a:rPr>
              <a:t>17</a:t>
            </a:r>
            <a:r>
              <a:rPr lang="zh-CN" altLang="en-US">
                <a:ea typeface="宋体" panose="02010600030101010101" pitchFamily="2" charset="-122"/>
              </a:rPr>
              <a:t>岁少年攻击</a:t>
            </a:r>
            <a:r>
              <a:rPr lang="en-US" altLang="zh-CN">
                <a:ea typeface="宋体" panose="02010600030101010101" pitchFamily="2" charset="-122"/>
              </a:rPr>
              <a:t>10</a:t>
            </a:r>
            <a:r>
              <a:rPr lang="zh-CN" altLang="en-US">
                <a:ea typeface="宋体" panose="02010600030101010101" pitchFamily="2" charset="-122"/>
              </a:rPr>
              <a:t>万台电脑</a:t>
            </a:r>
            <a:endParaRPr lang="zh-CN" altLang="en-US">
              <a:ea typeface="宋体" panose="02010600030101010101" pitchFamily="2" charset="-122"/>
            </a:endParaRPr>
          </a:p>
          <a:p>
            <a:r>
              <a:rPr lang="en-US" altLang="zh-CN">
                <a:ea typeface="宋体" panose="02010600030101010101" pitchFamily="2" charset="-122"/>
              </a:rPr>
              <a:t>QQ</a:t>
            </a:r>
            <a:r>
              <a:rPr lang="zh-CN" altLang="en-US">
                <a:ea typeface="宋体" panose="02010600030101010101" pitchFamily="2" charset="-122"/>
              </a:rPr>
              <a:t>不能正常登录 可能由于黑客拒绝服务攻击导致</a:t>
            </a:r>
            <a:endParaRPr lang="zh-CN" altLang="en-US">
              <a:ea typeface="宋体" panose="02010600030101010101" pitchFamily="2" charset="-122"/>
            </a:endParaRPr>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31AEA19-EC4A-451A-82AD-2C69CD1C876E}" type="slidenum">
              <a:rPr lang="en-AU" altLang="zh-CN"/>
            </a:fld>
            <a:endParaRPr lang="en-AU" altLang="zh-CN"/>
          </a:p>
        </p:txBody>
      </p:sp>
      <p:sp>
        <p:nvSpPr>
          <p:cNvPr id="1046530" name="Rectangle 2"/>
          <p:cNvSpPr>
            <a:spLocks noGrp="1" noRot="1" noChangeAspect="1" noChangeArrowheads="1" noTextEdit="1"/>
          </p:cNvSpPr>
          <p:nvPr>
            <p:ph type="sldImg"/>
          </p:nvPr>
        </p:nvSpPr>
        <p:spPr/>
      </p:sp>
      <p:sp>
        <p:nvSpPr>
          <p:cNvPr id="1046531" name="Rectangle 3"/>
          <p:cNvSpPr>
            <a:spLocks noGrp="1" noChangeArrowheads="1"/>
          </p:cNvSpPr>
          <p:nvPr>
            <p:ph type="body" idx="1"/>
          </p:nvPr>
        </p:nvSpPr>
        <p:spPr/>
        <p:txBody>
          <a:bodyPr/>
          <a:lstStyle/>
          <a:p>
            <a:endParaRPr lang="en-US" altLang="zh-CN">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80E2338F-896D-4267-B65B-0242EE8CA9F5}" type="slidenum">
              <a:rPr lang="en-AU" altLang="zh-CN"/>
            </a:fld>
            <a:endParaRPr lang="en-AU" altLang="zh-CN"/>
          </a:p>
        </p:txBody>
      </p:sp>
      <p:sp>
        <p:nvSpPr>
          <p:cNvPr id="1048578" name="Rectangle 2"/>
          <p:cNvSpPr>
            <a:spLocks noGrp="1" noRot="1" noChangeAspect="1" noChangeArrowheads="1" noTextEdit="1"/>
          </p:cNvSpPr>
          <p:nvPr>
            <p:ph type="sldImg"/>
          </p:nvPr>
        </p:nvSpPr>
        <p:spPr/>
      </p:sp>
      <p:sp>
        <p:nvSpPr>
          <p:cNvPr id="1048579"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00466B7-17AA-462B-A95B-1B38A9427984}" type="slidenum">
              <a:rPr lang="en-AU" altLang="zh-CN"/>
            </a:fld>
            <a:endParaRPr lang="en-AU" altLang="zh-CN"/>
          </a:p>
        </p:txBody>
      </p:sp>
      <p:sp>
        <p:nvSpPr>
          <p:cNvPr id="1051650" name="Rectangle 2"/>
          <p:cNvSpPr>
            <a:spLocks noGrp="1" noRot="1" noChangeAspect="1" noChangeArrowheads="1" noTextEdit="1"/>
          </p:cNvSpPr>
          <p:nvPr>
            <p:ph type="sldImg"/>
          </p:nvPr>
        </p:nvSpPr>
        <p:spPr/>
      </p:sp>
      <p:sp>
        <p:nvSpPr>
          <p:cNvPr id="1051651" name="Rectangle 3"/>
          <p:cNvSpPr>
            <a:spLocks noGrp="1" noChangeArrowheads="1"/>
          </p:cNvSpPr>
          <p:nvPr>
            <p:ph type="body" idx="1"/>
          </p:nvPr>
        </p:nvSpPr>
        <p:spPr/>
        <p:txBody>
          <a:bodyPr/>
          <a:lstStyle/>
          <a:p>
            <a:r>
              <a:rPr lang="zh-CN" altLang="en-US">
                <a:ea typeface="宋体" panose="02010600030101010101" pitchFamily="2" charset="-122"/>
              </a:rPr>
              <a:t>客户端漏洞的利用往往需要用社会工程学去促使其执行或达成漏洞利用的前提环境</a:t>
            </a:r>
            <a:endParaRPr lang="zh-CN" altLang="en-US">
              <a:ea typeface="宋体" panose="02010600030101010101" pitchFamily="2" charset="-122"/>
            </a:endParaRPr>
          </a:p>
          <a:p>
            <a:r>
              <a:rPr lang="zh-CN" altLang="en-US">
                <a:ea typeface="宋体" panose="02010600030101010101" pitchFamily="2" charset="-122"/>
              </a:rPr>
              <a:t>去年流行的网银大盗、证券大盗，都是通过木马攻击用户客户端的方式导致最终用户的直接经济损失，这对一些大的金融企业造成了非常严重的声誉影响。</a:t>
            </a:r>
            <a:endParaRPr lang="zh-CN" altLang="en-US">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433D038-2397-4012-906A-8372749A1935}" type="slidenum">
              <a:rPr lang="en-AU" altLang="zh-CN"/>
            </a:fld>
            <a:endParaRPr lang="en-AU" altLang="zh-CN"/>
          </a:p>
        </p:txBody>
      </p:sp>
      <p:sp>
        <p:nvSpPr>
          <p:cNvPr id="1053698" name="Rectangle 2"/>
          <p:cNvSpPr>
            <a:spLocks noGrp="1" noRot="1" noChangeAspect="1" noChangeArrowheads="1" noTextEdit="1"/>
          </p:cNvSpPr>
          <p:nvPr>
            <p:ph type="sldImg"/>
          </p:nvPr>
        </p:nvSpPr>
        <p:spPr/>
      </p:sp>
      <p:sp>
        <p:nvSpPr>
          <p:cNvPr id="1053699" name="Rectangle 3"/>
          <p:cNvSpPr>
            <a:spLocks noGrp="1" noChangeArrowheads="1"/>
          </p:cNvSpPr>
          <p:nvPr>
            <p:ph type="body" idx="1"/>
          </p:nvPr>
        </p:nvSpPr>
        <p:spPr/>
        <p:txBody>
          <a:bodyPr/>
          <a:lstStyle/>
          <a:p>
            <a:r>
              <a:rPr lang="zh-CN" altLang="zh-CN">
                <a:ea typeface="宋体" panose="02010600030101010101" pitchFamily="2" charset="-122"/>
              </a:rPr>
              <a:t>有关数据统计显示：由于网络仿冒诈骗，</a:t>
            </a:r>
            <a:r>
              <a:rPr lang="en-US" altLang="zh-CN">
                <a:ea typeface="宋体" panose="02010600030101010101" pitchFamily="2" charset="-122"/>
              </a:rPr>
              <a:t>2003</a:t>
            </a:r>
            <a:r>
              <a:rPr lang="zh-CN" altLang="en-US">
                <a:ea typeface="宋体" panose="02010600030101010101" pitchFamily="2" charset="-122"/>
              </a:rPr>
              <a:t>年全球经济损失超过了</a:t>
            </a:r>
            <a:r>
              <a:rPr lang="en-US" altLang="zh-CN">
                <a:ea typeface="宋体" panose="02010600030101010101" pitchFamily="2" charset="-122"/>
              </a:rPr>
              <a:t>322</a:t>
            </a:r>
            <a:r>
              <a:rPr lang="zh-CN" altLang="en-US">
                <a:ea typeface="宋体" panose="02010600030101010101" pitchFamily="2" charset="-122"/>
              </a:rPr>
              <a:t>亿美元；</a:t>
            </a:r>
            <a:r>
              <a:rPr lang="en-US" altLang="zh-CN">
                <a:ea typeface="宋体" panose="02010600030101010101" pitchFamily="2" charset="-122"/>
              </a:rPr>
              <a:t>2004</a:t>
            </a:r>
            <a:r>
              <a:rPr lang="zh-CN" altLang="en-US">
                <a:ea typeface="宋体" panose="02010600030101010101" pitchFamily="2" charset="-122"/>
              </a:rPr>
              <a:t>年仅第一季度的网络仿冒诈骗数量就超过</a:t>
            </a:r>
            <a:r>
              <a:rPr lang="en-US" altLang="zh-CN">
                <a:ea typeface="宋体" panose="02010600030101010101" pitchFamily="2" charset="-122"/>
              </a:rPr>
              <a:t>2003</a:t>
            </a:r>
            <a:r>
              <a:rPr lang="zh-CN" altLang="en-US">
                <a:ea typeface="宋体" panose="02010600030101010101" pitchFamily="2" charset="-122"/>
              </a:rPr>
              <a:t>年全年，相应的经济损失超过了</a:t>
            </a:r>
            <a:r>
              <a:rPr lang="en-US" altLang="zh-CN">
                <a:ea typeface="宋体" panose="02010600030101010101" pitchFamily="2" charset="-122"/>
              </a:rPr>
              <a:t>248</a:t>
            </a:r>
            <a:r>
              <a:rPr lang="zh-CN" altLang="en-US">
                <a:ea typeface="宋体" panose="02010600030101010101" pitchFamily="2" charset="-122"/>
              </a:rPr>
              <a:t>亿美元。</a:t>
            </a:r>
            <a:r>
              <a:rPr lang="en-US" altLang="zh-CN">
                <a:ea typeface="宋体" panose="02010600030101010101" pitchFamily="2" charset="-122"/>
              </a:rPr>
              <a:t>2004</a:t>
            </a:r>
            <a:r>
              <a:rPr lang="zh-CN" altLang="en-US">
                <a:ea typeface="宋体" panose="02010600030101010101" pitchFamily="2" charset="-122"/>
              </a:rPr>
              <a:t>年仅美国安全部门接到的网络钓鱼欺诈案件数量平均每月递增</a:t>
            </a:r>
            <a:r>
              <a:rPr lang="en-US" altLang="zh-CN">
                <a:ea typeface="宋体" panose="02010600030101010101" pitchFamily="2" charset="-122"/>
              </a:rPr>
              <a:t>50%</a:t>
            </a:r>
            <a:r>
              <a:rPr lang="zh-CN" altLang="en-US">
                <a:ea typeface="宋体" panose="02010600030101010101" pitchFamily="2" charset="-122"/>
              </a:rPr>
              <a:t>，全年损失超过</a:t>
            </a:r>
            <a:r>
              <a:rPr lang="en-US" altLang="zh-CN">
                <a:ea typeface="宋体" panose="02010600030101010101" pitchFamily="2" charset="-122"/>
              </a:rPr>
              <a:t>200</a:t>
            </a:r>
            <a:r>
              <a:rPr lang="zh-CN" altLang="en-US">
                <a:ea typeface="宋体" panose="02010600030101010101" pitchFamily="2" charset="-122"/>
              </a:rPr>
              <a:t>亿元美元。美国反网络钓鱼攻击工作小组</a:t>
            </a:r>
            <a:r>
              <a:rPr lang="en-US" altLang="zh-CN">
                <a:ea typeface="宋体" panose="02010600030101010101" pitchFamily="2" charset="-122"/>
              </a:rPr>
              <a:t>(APWG)</a:t>
            </a:r>
            <a:r>
              <a:rPr lang="zh-CN" altLang="en-US">
                <a:ea typeface="宋体" panose="02010600030101010101" pitchFamily="2" charset="-122"/>
              </a:rPr>
              <a:t>的一个报告显示：该小组</a:t>
            </a:r>
            <a:r>
              <a:rPr lang="en-US" altLang="zh-CN">
                <a:ea typeface="宋体" panose="02010600030101010101" pitchFamily="2" charset="-122"/>
              </a:rPr>
              <a:t>2005</a:t>
            </a:r>
            <a:r>
              <a:rPr lang="zh-CN" altLang="en-US">
                <a:ea typeface="宋体" panose="02010600030101010101" pitchFamily="2" charset="-122"/>
              </a:rPr>
              <a:t>年</a:t>
            </a:r>
            <a:r>
              <a:rPr lang="en-US" altLang="zh-CN">
                <a:ea typeface="宋体" panose="02010600030101010101" pitchFamily="2" charset="-122"/>
              </a:rPr>
              <a:t>1</a:t>
            </a:r>
            <a:r>
              <a:rPr lang="zh-CN" altLang="en-US">
                <a:ea typeface="宋体" panose="02010600030101010101" pitchFamily="2" charset="-122"/>
              </a:rPr>
              <a:t>月份共接到了</a:t>
            </a:r>
            <a:r>
              <a:rPr lang="en-US" altLang="zh-CN">
                <a:ea typeface="宋体" panose="02010600030101010101" pitchFamily="2" charset="-122"/>
              </a:rPr>
              <a:t>12845</a:t>
            </a:r>
            <a:r>
              <a:rPr lang="zh-CN" altLang="en-US">
                <a:ea typeface="宋体" panose="02010600030101010101" pitchFamily="2" charset="-122"/>
              </a:rPr>
              <a:t>起网络钓鱼电子邮件汇报，支持这种欺诈性邮件信息的网站也增加到了</a:t>
            </a:r>
            <a:r>
              <a:rPr lang="en-US" altLang="zh-CN">
                <a:ea typeface="宋体" panose="02010600030101010101" pitchFamily="2" charset="-122"/>
              </a:rPr>
              <a:t>2560</a:t>
            </a:r>
            <a:r>
              <a:rPr lang="zh-CN" altLang="en-US">
                <a:ea typeface="宋体" panose="02010600030101010101" pitchFamily="2" charset="-122"/>
              </a:rPr>
              <a:t>个！</a:t>
            </a:r>
            <a:endParaRPr lang="zh-CN" altLang="en-US">
              <a:ea typeface="宋体" panose="02010600030101010101" pitchFamily="2" charset="-122"/>
            </a:endParaRPr>
          </a:p>
          <a:p>
            <a:r>
              <a:rPr lang="zh-CN" altLang="en-US">
                <a:ea typeface="宋体" panose="02010600030101010101" pitchFamily="2" charset="-122"/>
              </a:rPr>
              <a:t>随着电子商务、网上结算、网上银行等业务在日常生活中的普及，网络仿冒事件在我国层出不穷，潜在的危害极其巨大</a:t>
            </a:r>
            <a:r>
              <a:rPr lang="en-US" altLang="zh-CN">
                <a:ea typeface="宋体" panose="02010600030101010101" pitchFamily="2" charset="-122"/>
              </a:rPr>
              <a:t>【</a:t>
            </a:r>
            <a:r>
              <a:rPr lang="zh-CN" altLang="en-US">
                <a:ea typeface="宋体" panose="02010600030101010101" pitchFamily="2" charset="-122"/>
              </a:rPr>
              <a:t>从全球范围内看，美国的网络钓鱼网站最多，占全球总量的</a:t>
            </a:r>
            <a:r>
              <a:rPr lang="en-US" altLang="zh-CN">
                <a:ea typeface="宋体" panose="02010600030101010101" pitchFamily="2" charset="-122"/>
              </a:rPr>
              <a:t>32%</a:t>
            </a:r>
            <a:r>
              <a:rPr lang="zh-CN" altLang="en-US">
                <a:ea typeface="宋体" panose="02010600030101010101" pitchFamily="2" charset="-122"/>
              </a:rPr>
              <a:t>，中国名列第二</a:t>
            </a:r>
            <a:r>
              <a:rPr lang="en-US" altLang="zh-CN">
                <a:ea typeface="宋体" panose="02010600030101010101" pitchFamily="2" charset="-122"/>
              </a:rPr>
              <a:t>(13%)</a:t>
            </a:r>
            <a:r>
              <a:rPr lang="zh-CN" altLang="en-US">
                <a:ea typeface="宋体" panose="02010600030101010101" pitchFamily="2" charset="-122"/>
              </a:rPr>
              <a:t>，韩国位于第三</a:t>
            </a:r>
            <a:r>
              <a:rPr lang="en-US" altLang="zh-CN">
                <a:ea typeface="宋体" panose="02010600030101010101" pitchFamily="2" charset="-122"/>
              </a:rPr>
              <a:t>(10%)】</a:t>
            </a:r>
            <a:r>
              <a:rPr lang="zh-CN" altLang="en-US">
                <a:ea typeface="宋体" panose="02010600030101010101" pitchFamily="2" charset="-122"/>
              </a:rPr>
              <a:t>。这些不法行为在给用户造成直接损失的同时，也危害到各主要银行、电子商务运营商的网络业务发展。</a:t>
            </a:r>
            <a:endParaRPr lang="zh-CN" altLang="en-US">
              <a:ea typeface="宋体" panose="02010600030101010101" pitchFamily="2" charset="-122"/>
            </a:endParaRPr>
          </a:p>
          <a:p>
            <a:r>
              <a:rPr lang="zh-CN" altLang="en-US">
                <a:ea typeface="宋体" panose="02010600030101010101" pitchFamily="2" charset="-122"/>
              </a:rPr>
              <a:t>根据国家计算机网络应急技术处理协调中心（</a:t>
            </a:r>
            <a:r>
              <a:rPr lang="en-US" altLang="zh-CN">
                <a:ea typeface="宋体" panose="02010600030101010101" pitchFamily="2" charset="-122"/>
              </a:rPr>
              <a:t>CNCERT/CC</a:t>
            </a:r>
            <a:r>
              <a:rPr lang="zh-CN" altLang="en-US">
                <a:ea typeface="宋体" panose="02010600030101010101" pitchFamily="2" charset="-122"/>
              </a:rPr>
              <a:t>） 的一份资料显示：</a:t>
            </a:r>
            <a:r>
              <a:rPr lang="en-US" altLang="zh-CN">
                <a:ea typeface="宋体" panose="02010600030101010101" pitchFamily="2" charset="-122"/>
              </a:rPr>
              <a:t>2004</a:t>
            </a:r>
            <a:r>
              <a:rPr lang="zh-CN" altLang="en-US">
                <a:ea typeface="宋体" panose="02010600030101010101" pitchFamily="2" charset="-122"/>
              </a:rPr>
              <a:t>年该中心接到网络钓鱼欺诈事件报告达</a:t>
            </a:r>
            <a:r>
              <a:rPr lang="en-US" altLang="zh-CN">
                <a:ea typeface="宋体" panose="02010600030101010101" pitchFamily="2" charset="-122"/>
              </a:rPr>
              <a:t>223</a:t>
            </a:r>
            <a:r>
              <a:rPr lang="zh-CN" altLang="en-US">
                <a:ea typeface="宋体" panose="02010600030101010101" pitchFamily="2" charset="-122"/>
              </a:rPr>
              <a:t>起，仿冒对象主要是金融网站和电子商务网站；</a:t>
            </a:r>
            <a:r>
              <a:rPr lang="en-US" altLang="zh-CN">
                <a:ea typeface="宋体" panose="02010600030101010101" pitchFamily="2" charset="-122"/>
              </a:rPr>
              <a:t>2004</a:t>
            </a:r>
            <a:r>
              <a:rPr lang="zh-CN" altLang="en-US">
                <a:ea typeface="宋体" panose="02010600030101010101" pitchFamily="2" charset="-122"/>
              </a:rPr>
              <a:t>年</a:t>
            </a:r>
            <a:r>
              <a:rPr lang="en-US" altLang="zh-CN">
                <a:ea typeface="宋体" panose="02010600030101010101" pitchFamily="2" charset="-122"/>
              </a:rPr>
              <a:t>7</a:t>
            </a:r>
            <a:r>
              <a:rPr lang="zh-CN" altLang="en-US">
                <a:ea typeface="宋体" panose="02010600030101010101" pitchFamily="2" charset="-122"/>
              </a:rPr>
              <a:t>月份以来，该中心接到的该类报告以月均</a:t>
            </a:r>
            <a:r>
              <a:rPr lang="en-US" altLang="zh-CN">
                <a:ea typeface="宋体" panose="02010600030101010101" pitchFamily="2" charset="-122"/>
              </a:rPr>
              <a:t>26</a:t>
            </a:r>
            <a:r>
              <a:rPr lang="zh-CN" altLang="en-US">
                <a:ea typeface="宋体" panose="02010600030101010101" pitchFamily="2" charset="-122"/>
              </a:rPr>
              <a:t>％的速度递增。</a:t>
            </a:r>
            <a:endParaRPr lang="en-US" altLang="zh-CN">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86981928-B959-4CCC-88F9-E80E03722FBB}" type="slidenum">
              <a:rPr lang="en-AU" altLang="zh-CN"/>
            </a:fld>
            <a:endParaRPr lang="en-AU" altLang="zh-CN"/>
          </a:p>
        </p:txBody>
      </p:sp>
      <p:sp>
        <p:nvSpPr>
          <p:cNvPr id="1056770" name="Rectangle 2"/>
          <p:cNvSpPr>
            <a:spLocks noGrp="1" noRot="1" noChangeAspect="1" noChangeArrowheads="1" noTextEdit="1"/>
          </p:cNvSpPr>
          <p:nvPr>
            <p:ph type="sldImg"/>
          </p:nvPr>
        </p:nvSpPr>
        <p:spPr/>
      </p:sp>
      <p:sp>
        <p:nvSpPr>
          <p:cNvPr id="105677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fld id="{78D6BB57-9ECC-4361-B5E3-413D58AD7C9E}" type="slidenum">
              <a:rPr lang="en-AU" altLang="zh-CN"/>
            </a:fld>
            <a:endParaRPr lang="en-AU" altLang="zh-CN"/>
          </a:p>
        </p:txBody>
      </p:sp>
      <p:sp>
        <p:nvSpPr>
          <p:cNvPr id="1077250" name="Rectangle 2"/>
          <p:cNvSpPr>
            <a:spLocks noChangeArrowheads="1"/>
          </p:cNvSpPr>
          <p:nvPr/>
        </p:nvSpPr>
        <p:spPr bwMode="auto">
          <a:xfrm>
            <a:off x="5595938" y="0"/>
            <a:ext cx="427831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7251" name="Rectangle 3"/>
          <p:cNvSpPr>
            <a:spLocks noChangeArrowheads="1"/>
          </p:cNvSpPr>
          <p:nvPr/>
        </p:nvSpPr>
        <p:spPr bwMode="auto">
          <a:xfrm>
            <a:off x="5595938" y="6459538"/>
            <a:ext cx="4278312"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756" tIns="0" rIns="18756" bIns="0" anchor="b"/>
          <a:lstStyle>
            <a:lvl1pPr algn="l" defTabSz="932180">
              <a:defRPr sz="2400">
                <a:solidFill>
                  <a:schemeClr val="tx1"/>
                </a:solidFill>
                <a:latin typeface="Times New Roman" panose="02020603050405020304" pitchFamily="18" charset="0"/>
                <a:ea typeface="Osaka" charset="-128"/>
              </a:defRPr>
            </a:lvl1pPr>
            <a:lvl2pPr algn="l" defTabSz="932180">
              <a:defRPr sz="2400">
                <a:solidFill>
                  <a:schemeClr val="tx1"/>
                </a:solidFill>
                <a:latin typeface="Times New Roman" panose="02020603050405020304" pitchFamily="18" charset="0"/>
                <a:ea typeface="Osaka" charset="-128"/>
              </a:defRPr>
            </a:lvl2pPr>
            <a:lvl3pPr marL="916305" algn="l" defTabSz="932180">
              <a:defRPr sz="2400">
                <a:solidFill>
                  <a:schemeClr val="tx1"/>
                </a:solidFill>
                <a:latin typeface="Times New Roman" panose="02020603050405020304" pitchFamily="18" charset="0"/>
                <a:ea typeface="Osaka" charset="-128"/>
              </a:defRPr>
            </a:lvl3pPr>
            <a:lvl4pPr marL="1373505" algn="l" defTabSz="932180">
              <a:defRPr sz="2400">
                <a:solidFill>
                  <a:schemeClr val="tx1"/>
                </a:solidFill>
                <a:latin typeface="Times New Roman" panose="02020603050405020304" pitchFamily="18" charset="0"/>
                <a:ea typeface="Osaka" charset="-128"/>
              </a:defRPr>
            </a:lvl4pPr>
            <a:lvl5pPr marL="1831975" algn="l" defTabSz="932180">
              <a:defRPr sz="2400">
                <a:solidFill>
                  <a:schemeClr val="tx1"/>
                </a:solidFill>
                <a:latin typeface="Times New Roman" panose="02020603050405020304" pitchFamily="18" charset="0"/>
                <a:ea typeface="Osaka" charset="-128"/>
              </a:defRPr>
            </a:lvl5pPr>
            <a:lvl6pPr marL="2289175" defTabSz="932180" fontAlgn="base">
              <a:spcBef>
                <a:spcPct val="0"/>
              </a:spcBef>
              <a:spcAft>
                <a:spcPct val="0"/>
              </a:spcAft>
              <a:defRPr sz="2400">
                <a:solidFill>
                  <a:schemeClr val="tx1"/>
                </a:solidFill>
                <a:latin typeface="Times New Roman" panose="02020603050405020304" pitchFamily="18" charset="0"/>
                <a:ea typeface="Osaka" charset="-128"/>
              </a:defRPr>
            </a:lvl6pPr>
            <a:lvl7pPr marL="2746375" defTabSz="932180" fontAlgn="base">
              <a:spcBef>
                <a:spcPct val="0"/>
              </a:spcBef>
              <a:spcAft>
                <a:spcPct val="0"/>
              </a:spcAft>
              <a:defRPr sz="2400">
                <a:solidFill>
                  <a:schemeClr val="tx1"/>
                </a:solidFill>
                <a:latin typeface="Times New Roman" panose="02020603050405020304" pitchFamily="18" charset="0"/>
                <a:ea typeface="Osaka" charset="-128"/>
              </a:defRPr>
            </a:lvl7pPr>
            <a:lvl8pPr marL="3203575" defTabSz="932180" fontAlgn="base">
              <a:spcBef>
                <a:spcPct val="0"/>
              </a:spcBef>
              <a:spcAft>
                <a:spcPct val="0"/>
              </a:spcAft>
              <a:defRPr sz="2400">
                <a:solidFill>
                  <a:schemeClr val="tx1"/>
                </a:solidFill>
                <a:latin typeface="Times New Roman" panose="02020603050405020304" pitchFamily="18" charset="0"/>
                <a:ea typeface="Osaka" charset="-128"/>
              </a:defRPr>
            </a:lvl8pPr>
            <a:lvl9pPr marL="3660775" defTabSz="932180" fontAlgn="base">
              <a:spcBef>
                <a:spcPct val="0"/>
              </a:spcBef>
              <a:spcAft>
                <a:spcPct val="0"/>
              </a:spcAft>
              <a:defRPr sz="2400">
                <a:solidFill>
                  <a:schemeClr val="tx1"/>
                </a:solidFill>
                <a:latin typeface="Times New Roman" panose="02020603050405020304" pitchFamily="18" charset="0"/>
                <a:ea typeface="Osaka" charset="-128"/>
              </a:defRPr>
            </a:lvl9pPr>
          </a:lstStyle>
          <a:p>
            <a:pPr algn="r"/>
            <a:r>
              <a:rPr lang="en-US" altLang="zh-CN" sz="1000" i="1">
                <a:latin typeface="Arial" panose="020B0604020202020204" pitchFamily="34" charset="0"/>
                <a:ea typeface="宋体" panose="02010600030101010101" pitchFamily="2" charset="-122"/>
              </a:rPr>
              <a:t>13</a:t>
            </a:r>
            <a:endParaRPr lang="en-US" altLang="zh-CN" sz="1000" i="1">
              <a:latin typeface="Arial" panose="020B0604020202020204" pitchFamily="34" charset="0"/>
              <a:ea typeface="宋体" panose="02010600030101010101" pitchFamily="2" charset="-122"/>
            </a:endParaRPr>
          </a:p>
        </p:txBody>
      </p:sp>
      <p:sp>
        <p:nvSpPr>
          <p:cNvPr id="1077252" name="Rectangle 4"/>
          <p:cNvSpPr>
            <a:spLocks noChangeArrowheads="1"/>
          </p:cNvSpPr>
          <p:nvPr/>
        </p:nvSpPr>
        <p:spPr bwMode="auto">
          <a:xfrm>
            <a:off x="-1588" y="6459538"/>
            <a:ext cx="427831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7253" name="Rectangle 5"/>
          <p:cNvSpPr>
            <a:spLocks noChangeArrowheads="1"/>
          </p:cNvSpPr>
          <p:nvPr/>
        </p:nvSpPr>
        <p:spPr bwMode="auto">
          <a:xfrm>
            <a:off x="-1588" y="0"/>
            <a:ext cx="427831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7254" name="Rectangle 6"/>
          <p:cNvSpPr>
            <a:spLocks noGrp="1" noRot="1" noChangeAspect="1" noChangeArrowheads="1" noTextEdit="1"/>
          </p:cNvSpPr>
          <p:nvPr>
            <p:ph type="sldImg"/>
          </p:nvPr>
        </p:nvSpPr>
        <p:spPr>
          <a:xfrm>
            <a:off x="2982913" y="401638"/>
            <a:ext cx="3911600" cy="2709862"/>
          </a:xfrm>
          <a:ln w="12700" cap="flat">
            <a:solidFill>
              <a:schemeClr val="tx1"/>
            </a:solidFill>
          </a:ln>
          <a:extLst>
            <a:ext uri="{909E8E84-426E-40DD-AFC4-6F175D3DCCD1}">
              <a14:hiddenFill xmlns:a14="http://schemas.microsoft.com/office/drawing/2010/main">
                <a:noFill/>
              </a14:hiddenFill>
            </a:ext>
          </a:extLst>
        </p:spPr>
      </p:sp>
      <p:sp>
        <p:nvSpPr>
          <p:cNvPr id="1077255" name="Rectangle 7"/>
          <p:cNvSpPr>
            <a:spLocks noGrp="1" noChangeArrowheads="1"/>
          </p:cNvSpPr>
          <p:nvPr>
            <p:ph type="body" idx="1"/>
          </p:nvPr>
        </p:nvSpPr>
        <p:spPr>
          <a:xfrm>
            <a:off x="1316038" y="3227388"/>
            <a:ext cx="7239000" cy="3059112"/>
          </a:xfrm>
        </p:spPr>
        <p:txBody>
          <a:bodyPr wrap="square" lIns="93781" tIns="48453" rIns="93781" bIns="48453"/>
          <a:lstStyle/>
          <a:p>
            <a:pPr>
              <a:spcBef>
                <a:spcPct val="0"/>
              </a:spcBef>
            </a:pPr>
            <a:endParaRPr lang="en-GB" altLang="zh-CN" sz="2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fld id="{79794027-250F-44BB-AF20-E8D058498614}" type="slidenum">
              <a:rPr lang="en-AU" altLang="zh-CN"/>
            </a:fld>
            <a:endParaRPr lang="en-AU" altLang="zh-CN"/>
          </a:p>
        </p:txBody>
      </p:sp>
      <p:sp>
        <p:nvSpPr>
          <p:cNvPr id="1079298" name="Rectangle 2"/>
          <p:cNvSpPr>
            <a:spLocks noChangeArrowheads="1"/>
          </p:cNvSpPr>
          <p:nvPr/>
        </p:nvSpPr>
        <p:spPr bwMode="auto">
          <a:xfrm>
            <a:off x="5595938" y="0"/>
            <a:ext cx="427831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9299" name="Rectangle 3"/>
          <p:cNvSpPr>
            <a:spLocks noChangeArrowheads="1"/>
          </p:cNvSpPr>
          <p:nvPr/>
        </p:nvSpPr>
        <p:spPr bwMode="auto">
          <a:xfrm>
            <a:off x="5595938" y="6459538"/>
            <a:ext cx="4278312"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756" tIns="0" rIns="18756" bIns="0" anchor="b"/>
          <a:lstStyle>
            <a:lvl1pPr algn="l" defTabSz="932180">
              <a:defRPr sz="2400">
                <a:solidFill>
                  <a:schemeClr val="tx1"/>
                </a:solidFill>
                <a:latin typeface="Times New Roman" panose="02020603050405020304" pitchFamily="18" charset="0"/>
                <a:ea typeface="Osaka" charset="-128"/>
              </a:defRPr>
            </a:lvl1pPr>
            <a:lvl2pPr algn="l" defTabSz="932180">
              <a:defRPr sz="2400">
                <a:solidFill>
                  <a:schemeClr val="tx1"/>
                </a:solidFill>
                <a:latin typeface="Times New Roman" panose="02020603050405020304" pitchFamily="18" charset="0"/>
                <a:ea typeface="Osaka" charset="-128"/>
              </a:defRPr>
            </a:lvl2pPr>
            <a:lvl3pPr marL="916305" algn="l" defTabSz="932180">
              <a:defRPr sz="2400">
                <a:solidFill>
                  <a:schemeClr val="tx1"/>
                </a:solidFill>
                <a:latin typeface="Times New Roman" panose="02020603050405020304" pitchFamily="18" charset="0"/>
                <a:ea typeface="Osaka" charset="-128"/>
              </a:defRPr>
            </a:lvl3pPr>
            <a:lvl4pPr marL="1373505" algn="l" defTabSz="932180">
              <a:defRPr sz="2400">
                <a:solidFill>
                  <a:schemeClr val="tx1"/>
                </a:solidFill>
                <a:latin typeface="Times New Roman" panose="02020603050405020304" pitchFamily="18" charset="0"/>
                <a:ea typeface="Osaka" charset="-128"/>
              </a:defRPr>
            </a:lvl4pPr>
            <a:lvl5pPr marL="1831975" algn="l" defTabSz="932180">
              <a:defRPr sz="2400">
                <a:solidFill>
                  <a:schemeClr val="tx1"/>
                </a:solidFill>
                <a:latin typeface="Times New Roman" panose="02020603050405020304" pitchFamily="18" charset="0"/>
                <a:ea typeface="Osaka" charset="-128"/>
              </a:defRPr>
            </a:lvl5pPr>
            <a:lvl6pPr marL="2289175" defTabSz="932180" fontAlgn="base">
              <a:spcBef>
                <a:spcPct val="0"/>
              </a:spcBef>
              <a:spcAft>
                <a:spcPct val="0"/>
              </a:spcAft>
              <a:defRPr sz="2400">
                <a:solidFill>
                  <a:schemeClr val="tx1"/>
                </a:solidFill>
                <a:latin typeface="Times New Roman" panose="02020603050405020304" pitchFamily="18" charset="0"/>
                <a:ea typeface="Osaka" charset="-128"/>
              </a:defRPr>
            </a:lvl6pPr>
            <a:lvl7pPr marL="2746375" defTabSz="932180" fontAlgn="base">
              <a:spcBef>
                <a:spcPct val="0"/>
              </a:spcBef>
              <a:spcAft>
                <a:spcPct val="0"/>
              </a:spcAft>
              <a:defRPr sz="2400">
                <a:solidFill>
                  <a:schemeClr val="tx1"/>
                </a:solidFill>
                <a:latin typeface="Times New Roman" panose="02020603050405020304" pitchFamily="18" charset="0"/>
                <a:ea typeface="Osaka" charset="-128"/>
              </a:defRPr>
            </a:lvl7pPr>
            <a:lvl8pPr marL="3203575" defTabSz="932180" fontAlgn="base">
              <a:spcBef>
                <a:spcPct val="0"/>
              </a:spcBef>
              <a:spcAft>
                <a:spcPct val="0"/>
              </a:spcAft>
              <a:defRPr sz="2400">
                <a:solidFill>
                  <a:schemeClr val="tx1"/>
                </a:solidFill>
                <a:latin typeface="Times New Roman" panose="02020603050405020304" pitchFamily="18" charset="0"/>
                <a:ea typeface="Osaka" charset="-128"/>
              </a:defRPr>
            </a:lvl8pPr>
            <a:lvl9pPr marL="3660775" defTabSz="932180" fontAlgn="base">
              <a:spcBef>
                <a:spcPct val="0"/>
              </a:spcBef>
              <a:spcAft>
                <a:spcPct val="0"/>
              </a:spcAft>
              <a:defRPr sz="2400">
                <a:solidFill>
                  <a:schemeClr val="tx1"/>
                </a:solidFill>
                <a:latin typeface="Times New Roman" panose="02020603050405020304" pitchFamily="18" charset="0"/>
                <a:ea typeface="Osaka" charset="-128"/>
              </a:defRPr>
            </a:lvl9pPr>
          </a:lstStyle>
          <a:p>
            <a:pPr algn="r"/>
            <a:r>
              <a:rPr lang="en-US" altLang="zh-CN" sz="1000" i="1">
                <a:latin typeface="Arial" panose="020B0604020202020204" pitchFamily="34" charset="0"/>
                <a:ea typeface="宋体" panose="02010600030101010101" pitchFamily="2" charset="-122"/>
              </a:rPr>
              <a:t>13</a:t>
            </a:r>
            <a:endParaRPr lang="en-US" altLang="zh-CN" sz="1000" i="1">
              <a:latin typeface="Arial" panose="020B0604020202020204" pitchFamily="34" charset="0"/>
              <a:ea typeface="宋体" panose="02010600030101010101" pitchFamily="2" charset="-122"/>
            </a:endParaRPr>
          </a:p>
        </p:txBody>
      </p:sp>
      <p:sp>
        <p:nvSpPr>
          <p:cNvPr id="1079300" name="Rectangle 4"/>
          <p:cNvSpPr>
            <a:spLocks noChangeArrowheads="1"/>
          </p:cNvSpPr>
          <p:nvPr/>
        </p:nvSpPr>
        <p:spPr bwMode="auto">
          <a:xfrm>
            <a:off x="-1588" y="6459538"/>
            <a:ext cx="427831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9301" name="Rectangle 5"/>
          <p:cNvSpPr>
            <a:spLocks noChangeArrowheads="1"/>
          </p:cNvSpPr>
          <p:nvPr/>
        </p:nvSpPr>
        <p:spPr bwMode="auto">
          <a:xfrm>
            <a:off x="-1588" y="0"/>
            <a:ext cx="427831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9302" name="Rectangle 6"/>
          <p:cNvSpPr>
            <a:spLocks noGrp="1" noRot="1" noChangeAspect="1" noChangeArrowheads="1" noTextEdit="1"/>
          </p:cNvSpPr>
          <p:nvPr>
            <p:ph type="sldImg"/>
          </p:nvPr>
        </p:nvSpPr>
        <p:spPr>
          <a:xfrm>
            <a:off x="2982913" y="401638"/>
            <a:ext cx="3911600" cy="2709862"/>
          </a:xfrm>
          <a:ln w="12700" cap="flat">
            <a:solidFill>
              <a:schemeClr val="tx1"/>
            </a:solidFill>
          </a:ln>
          <a:extLst>
            <a:ext uri="{909E8E84-426E-40DD-AFC4-6F175D3DCCD1}">
              <a14:hiddenFill xmlns:a14="http://schemas.microsoft.com/office/drawing/2010/main">
                <a:noFill/>
              </a14:hiddenFill>
            </a:ext>
          </a:extLst>
        </p:spPr>
      </p:sp>
      <p:sp>
        <p:nvSpPr>
          <p:cNvPr id="1079303" name="Rectangle 7"/>
          <p:cNvSpPr>
            <a:spLocks noGrp="1" noChangeArrowheads="1"/>
          </p:cNvSpPr>
          <p:nvPr>
            <p:ph type="body" idx="1"/>
          </p:nvPr>
        </p:nvSpPr>
        <p:spPr>
          <a:xfrm>
            <a:off x="1316038" y="3227388"/>
            <a:ext cx="7239000" cy="3059112"/>
          </a:xfrm>
        </p:spPr>
        <p:txBody>
          <a:bodyPr wrap="square" lIns="93781" tIns="48453" rIns="93781" bIns="48453"/>
          <a:lstStyle/>
          <a:p>
            <a:pPr>
              <a:spcBef>
                <a:spcPct val="0"/>
              </a:spcBef>
            </a:pPr>
            <a:endParaRPr lang="en-GB" altLang="zh-CN" sz="2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fld id="{82F65BAD-F119-4D2E-B593-B16873E97861}" type="slidenum">
              <a:rPr lang="en-AU" altLang="zh-CN"/>
            </a:fld>
            <a:endParaRPr lang="en-AU" altLang="zh-CN"/>
          </a:p>
        </p:txBody>
      </p:sp>
      <p:sp>
        <p:nvSpPr>
          <p:cNvPr id="1081346" name="Rectangle 2"/>
          <p:cNvSpPr>
            <a:spLocks noChangeArrowheads="1"/>
          </p:cNvSpPr>
          <p:nvPr/>
        </p:nvSpPr>
        <p:spPr bwMode="auto">
          <a:xfrm>
            <a:off x="5595938" y="0"/>
            <a:ext cx="427831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1347" name="Rectangle 3"/>
          <p:cNvSpPr>
            <a:spLocks noChangeArrowheads="1"/>
          </p:cNvSpPr>
          <p:nvPr/>
        </p:nvSpPr>
        <p:spPr bwMode="auto">
          <a:xfrm>
            <a:off x="5595938" y="6459538"/>
            <a:ext cx="4278312"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756" tIns="0" rIns="18756" bIns="0" anchor="b"/>
          <a:lstStyle>
            <a:lvl1pPr algn="l" defTabSz="932180">
              <a:defRPr sz="2400">
                <a:solidFill>
                  <a:schemeClr val="tx1"/>
                </a:solidFill>
                <a:latin typeface="Times New Roman" panose="02020603050405020304" pitchFamily="18" charset="0"/>
                <a:ea typeface="Osaka" charset="-128"/>
              </a:defRPr>
            </a:lvl1pPr>
            <a:lvl2pPr algn="l" defTabSz="932180">
              <a:defRPr sz="2400">
                <a:solidFill>
                  <a:schemeClr val="tx1"/>
                </a:solidFill>
                <a:latin typeface="Times New Roman" panose="02020603050405020304" pitchFamily="18" charset="0"/>
                <a:ea typeface="Osaka" charset="-128"/>
              </a:defRPr>
            </a:lvl2pPr>
            <a:lvl3pPr marL="916305" algn="l" defTabSz="932180">
              <a:defRPr sz="2400">
                <a:solidFill>
                  <a:schemeClr val="tx1"/>
                </a:solidFill>
                <a:latin typeface="Times New Roman" panose="02020603050405020304" pitchFamily="18" charset="0"/>
                <a:ea typeface="Osaka" charset="-128"/>
              </a:defRPr>
            </a:lvl3pPr>
            <a:lvl4pPr marL="1373505" algn="l" defTabSz="932180">
              <a:defRPr sz="2400">
                <a:solidFill>
                  <a:schemeClr val="tx1"/>
                </a:solidFill>
                <a:latin typeface="Times New Roman" panose="02020603050405020304" pitchFamily="18" charset="0"/>
                <a:ea typeface="Osaka" charset="-128"/>
              </a:defRPr>
            </a:lvl4pPr>
            <a:lvl5pPr marL="1831975" algn="l" defTabSz="932180">
              <a:defRPr sz="2400">
                <a:solidFill>
                  <a:schemeClr val="tx1"/>
                </a:solidFill>
                <a:latin typeface="Times New Roman" panose="02020603050405020304" pitchFamily="18" charset="0"/>
                <a:ea typeface="Osaka" charset="-128"/>
              </a:defRPr>
            </a:lvl5pPr>
            <a:lvl6pPr marL="2289175" defTabSz="932180" fontAlgn="base">
              <a:spcBef>
                <a:spcPct val="0"/>
              </a:spcBef>
              <a:spcAft>
                <a:spcPct val="0"/>
              </a:spcAft>
              <a:defRPr sz="2400">
                <a:solidFill>
                  <a:schemeClr val="tx1"/>
                </a:solidFill>
                <a:latin typeface="Times New Roman" panose="02020603050405020304" pitchFamily="18" charset="0"/>
                <a:ea typeface="Osaka" charset="-128"/>
              </a:defRPr>
            </a:lvl6pPr>
            <a:lvl7pPr marL="2746375" defTabSz="932180" fontAlgn="base">
              <a:spcBef>
                <a:spcPct val="0"/>
              </a:spcBef>
              <a:spcAft>
                <a:spcPct val="0"/>
              </a:spcAft>
              <a:defRPr sz="2400">
                <a:solidFill>
                  <a:schemeClr val="tx1"/>
                </a:solidFill>
                <a:latin typeface="Times New Roman" panose="02020603050405020304" pitchFamily="18" charset="0"/>
                <a:ea typeface="Osaka" charset="-128"/>
              </a:defRPr>
            </a:lvl7pPr>
            <a:lvl8pPr marL="3203575" defTabSz="932180" fontAlgn="base">
              <a:spcBef>
                <a:spcPct val="0"/>
              </a:spcBef>
              <a:spcAft>
                <a:spcPct val="0"/>
              </a:spcAft>
              <a:defRPr sz="2400">
                <a:solidFill>
                  <a:schemeClr val="tx1"/>
                </a:solidFill>
                <a:latin typeface="Times New Roman" panose="02020603050405020304" pitchFamily="18" charset="0"/>
                <a:ea typeface="Osaka" charset="-128"/>
              </a:defRPr>
            </a:lvl8pPr>
            <a:lvl9pPr marL="3660775" defTabSz="932180" fontAlgn="base">
              <a:spcBef>
                <a:spcPct val="0"/>
              </a:spcBef>
              <a:spcAft>
                <a:spcPct val="0"/>
              </a:spcAft>
              <a:defRPr sz="2400">
                <a:solidFill>
                  <a:schemeClr val="tx1"/>
                </a:solidFill>
                <a:latin typeface="Times New Roman" panose="02020603050405020304" pitchFamily="18" charset="0"/>
                <a:ea typeface="Osaka" charset="-128"/>
              </a:defRPr>
            </a:lvl9pPr>
          </a:lstStyle>
          <a:p>
            <a:pPr algn="r"/>
            <a:r>
              <a:rPr lang="en-US" altLang="zh-CN" sz="1000" i="1">
                <a:latin typeface="Arial" panose="020B0604020202020204" pitchFamily="34" charset="0"/>
                <a:ea typeface="宋体" panose="02010600030101010101" pitchFamily="2" charset="-122"/>
              </a:rPr>
              <a:t>13</a:t>
            </a:r>
            <a:endParaRPr lang="en-US" altLang="zh-CN" sz="1000" i="1">
              <a:latin typeface="Arial" panose="020B0604020202020204" pitchFamily="34" charset="0"/>
              <a:ea typeface="宋体" panose="02010600030101010101" pitchFamily="2" charset="-122"/>
            </a:endParaRPr>
          </a:p>
        </p:txBody>
      </p:sp>
      <p:sp>
        <p:nvSpPr>
          <p:cNvPr id="1081348" name="Rectangle 4"/>
          <p:cNvSpPr>
            <a:spLocks noChangeArrowheads="1"/>
          </p:cNvSpPr>
          <p:nvPr/>
        </p:nvSpPr>
        <p:spPr bwMode="auto">
          <a:xfrm>
            <a:off x="-1588" y="6459538"/>
            <a:ext cx="427831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1349" name="Rectangle 5"/>
          <p:cNvSpPr>
            <a:spLocks noChangeArrowheads="1"/>
          </p:cNvSpPr>
          <p:nvPr/>
        </p:nvSpPr>
        <p:spPr bwMode="auto">
          <a:xfrm>
            <a:off x="-1588" y="0"/>
            <a:ext cx="427831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1350" name="Rectangle 6"/>
          <p:cNvSpPr>
            <a:spLocks noGrp="1" noRot="1" noChangeAspect="1" noChangeArrowheads="1" noTextEdit="1"/>
          </p:cNvSpPr>
          <p:nvPr>
            <p:ph type="sldImg"/>
          </p:nvPr>
        </p:nvSpPr>
        <p:spPr>
          <a:xfrm>
            <a:off x="2982913" y="401638"/>
            <a:ext cx="3911600" cy="2709862"/>
          </a:xfrm>
          <a:ln w="12700" cap="flat">
            <a:solidFill>
              <a:schemeClr val="tx1"/>
            </a:solidFill>
          </a:ln>
          <a:extLst>
            <a:ext uri="{909E8E84-426E-40DD-AFC4-6F175D3DCCD1}">
              <a14:hiddenFill xmlns:a14="http://schemas.microsoft.com/office/drawing/2010/main">
                <a:noFill/>
              </a14:hiddenFill>
            </a:ext>
          </a:extLst>
        </p:spPr>
      </p:sp>
      <p:sp>
        <p:nvSpPr>
          <p:cNvPr id="1081351" name="Rectangle 7"/>
          <p:cNvSpPr>
            <a:spLocks noGrp="1" noChangeArrowheads="1"/>
          </p:cNvSpPr>
          <p:nvPr>
            <p:ph type="body" idx="1"/>
          </p:nvPr>
        </p:nvSpPr>
        <p:spPr>
          <a:xfrm>
            <a:off x="1316038" y="3227388"/>
            <a:ext cx="7239000" cy="3059112"/>
          </a:xfrm>
        </p:spPr>
        <p:txBody>
          <a:bodyPr wrap="square" lIns="93781" tIns="48453" rIns="93781" bIns="48453"/>
          <a:lstStyle/>
          <a:p>
            <a:pPr>
              <a:spcBef>
                <a:spcPct val="0"/>
              </a:spcBef>
            </a:pPr>
            <a:endParaRPr lang="en-GB" altLang="zh-CN" sz="2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fld id="{5EAF1F4E-1502-4FF4-AE78-BF948F3A953B}" type="slidenum">
              <a:rPr lang="en-AU" altLang="zh-CN"/>
            </a:fld>
            <a:endParaRPr lang="en-AU" altLang="zh-CN"/>
          </a:p>
        </p:txBody>
      </p:sp>
      <p:sp>
        <p:nvSpPr>
          <p:cNvPr id="1083394" name="Rectangle 2"/>
          <p:cNvSpPr>
            <a:spLocks noChangeArrowheads="1"/>
          </p:cNvSpPr>
          <p:nvPr/>
        </p:nvSpPr>
        <p:spPr bwMode="auto">
          <a:xfrm>
            <a:off x="5595938" y="0"/>
            <a:ext cx="427831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3395" name="Rectangle 3"/>
          <p:cNvSpPr>
            <a:spLocks noChangeArrowheads="1"/>
          </p:cNvSpPr>
          <p:nvPr/>
        </p:nvSpPr>
        <p:spPr bwMode="auto">
          <a:xfrm>
            <a:off x="5595938" y="6459538"/>
            <a:ext cx="4278312"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756" tIns="0" rIns="18756" bIns="0" anchor="b"/>
          <a:lstStyle>
            <a:lvl1pPr algn="l" defTabSz="932180">
              <a:defRPr sz="2400">
                <a:solidFill>
                  <a:schemeClr val="tx1"/>
                </a:solidFill>
                <a:latin typeface="Times New Roman" panose="02020603050405020304" pitchFamily="18" charset="0"/>
                <a:ea typeface="Osaka" charset="-128"/>
              </a:defRPr>
            </a:lvl1pPr>
            <a:lvl2pPr algn="l" defTabSz="932180">
              <a:defRPr sz="2400">
                <a:solidFill>
                  <a:schemeClr val="tx1"/>
                </a:solidFill>
                <a:latin typeface="Times New Roman" panose="02020603050405020304" pitchFamily="18" charset="0"/>
                <a:ea typeface="Osaka" charset="-128"/>
              </a:defRPr>
            </a:lvl2pPr>
            <a:lvl3pPr marL="916305" algn="l" defTabSz="932180">
              <a:defRPr sz="2400">
                <a:solidFill>
                  <a:schemeClr val="tx1"/>
                </a:solidFill>
                <a:latin typeface="Times New Roman" panose="02020603050405020304" pitchFamily="18" charset="0"/>
                <a:ea typeface="Osaka" charset="-128"/>
              </a:defRPr>
            </a:lvl3pPr>
            <a:lvl4pPr marL="1373505" algn="l" defTabSz="932180">
              <a:defRPr sz="2400">
                <a:solidFill>
                  <a:schemeClr val="tx1"/>
                </a:solidFill>
                <a:latin typeface="Times New Roman" panose="02020603050405020304" pitchFamily="18" charset="0"/>
                <a:ea typeface="Osaka" charset="-128"/>
              </a:defRPr>
            </a:lvl4pPr>
            <a:lvl5pPr marL="1831975" algn="l" defTabSz="932180">
              <a:defRPr sz="2400">
                <a:solidFill>
                  <a:schemeClr val="tx1"/>
                </a:solidFill>
                <a:latin typeface="Times New Roman" panose="02020603050405020304" pitchFamily="18" charset="0"/>
                <a:ea typeface="Osaka" charset="-128"/>
              </a:defRPr>
            </a:lvl5pPr>
            <a:lvl6pPr marL="2289175" defTabSz="932180" fontAlgn="base">
              <a:spcBef>
                <a:spcPct val="0"/>
              </a:spcBef>
              <a:spcAft>
                <a:spcPct val="0"/>
              </a:spcAft>
              <a:defRPr sz="2400">
                <a:solidFill>
                  <a:schemeClr val="tx1"/>
                </a:solidFill>
                <a:latin typeface="Times New Roman" panose="02020603050405020304" pitchFamily="18" charset="0"/>
                <a:ea typeface="Osaka" charset="-128"/>
              </a:defRPr>
            </a:lvl6pPr>
            <a:lvl7pPr marL="2746375" defTabSz="932180" fontAlgn="base">
              <a:spcBef>
                <a:spcPct val="0"/>
              </a:spcBef>
              <a:spcAft>
                <a:spcPct val="0"/>
              </a:spcAft>
              <a:defRPr sz="2400">
                <a:solidFill>
                  <a:schemeClr val="tx1"/>
                </a:solidFill>
                <a:latin typeface="Times New Roman" panose="02020603050405020304" pitchFamily="18" charset="0"/>
                <a:ea typeface="Osaka" charset="-128"/>
              </a:defRPr>
            </a:lvl7pPr>
            <a:lvl8pPr marL="3203575" defTabSz="932180" fontAlgn="base">
              <a:spcBef>
                <a:spcPct val="0"/>
              </a:spcBef>
              <a:spcAft>
                <a:spcPct val="0"/>
              </a:spcAft>
              <a:defRPr sz="2400">
                <a:solidFill>
                  <a:schemeClr val="tx1"/>
                </a:solidFill>
                <a:latin typeface="Times New Roman" panose="02020603050405020304" pitchFamily="18" charset="0"/>
                <a:ea typeface="Osaka" charset="-128"/>
              </a:defRPr>
            </a:lvl8pPr>
            <a:lvl9pPr marL="3660775" defTabSz="932180" fontAlgn="base">
              <a:spcBef>
                <a:spcPct val="0"/>
              </a:spcBef>
              <a:spcAft>
                <a:spcPct val="0"/>
              </a:spcAft>
              <a:defRPr sz="2400">
                <a:solidFill>
                  <a:schemeClr val="tx1"/>
                </a:solidFill>
                <a:latin typeface="Times New Roman" panose="02020603050405020304" pitchFamily="18" charset="0"/>
                <a:ea typeface="Osaka" charset="-128"/>
              </a:defRPr>
            </a:lvl9pPr>
          </a:lstStyle>
          <a:p>
            <a:pPr algn="r"/>
            <a:r>
              <a:rPr lang="en-US" altLang="zh-CN" sz="1000" i="1">
                <a:latin typeface="Arial" panose="020B0604020202020204" pitchFamily="34" charset="0"/>
                <a:ea typeface="宋体" panose="02010600030101010101" pitchFamily="2" charset="-122"/>
              </a:rPr>
              <a:t>13</a:t>
            </a:r>
            <a:endParaRPr lang="en-US" altLang="zh-CN" sz="1000" i="1">
              <a:latin typeface="Arial" panose="020B0604020202020204" pitchFamily="34" charset="0"/>
              <a:ea typeface="宋体" panose="02010600030101010101" pitchFamily="2" charset="-122"/>
            </a:endParaRPr>
          </a:p>
        </p:txBody>
      </p:sp>
      <p:sp>
        <p:nvSpPr>
          <p:cNvPr id="1083396" name="Rectangle 4"/>
          <p:cNvSpPr>
            <a:spLocks noChangeArrowheads="1"/>
          </p:cNvSpPr>
          <p:nvPr/>
        </p:nvSpPr>
        <p:spPr bwMode="auto">
          <a:xfrm>
            <a:off x="-1588" y="6459538"/>
            <a:ext cx="427831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3397" name="Rectangle 5"/>
          <p:cNvSpPr>
            <a:spLocks noChangeArrowheads="1"/>
          </p:cNvSpPr>
          <p:nvPr/>
        </p:nvSpPr>
        <p:spPr bwMode="auto">
          <a:xfrm>
            <a:off x="-1588" y="0"/>
            <a:ext cx="4278313"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3398" name="Rectangle 6"/>
          <p:cNvSpPr>
            <a:spLocks noGrp="1" noRot="1" noChangeAspect="1" noChangeArrowheads="1" noTextEdit="1"/>
          </p:cNvSpPr>
          <p:nvPr>
            <p:ph type="sldImg"/>
          </p:nvPr>
        </p:nvSpPr>
        <p:spPr>
          <a:xfrm>
            <a:off x="2982913" y="401638"/>
            <a:ext cx="3911600" cy="2709862"/>
          </a:xfrm>
          <a:ln w="12700" cap="flat">
            <a:solidFill>
              <a:schemeClr val="tx1"/>
            </a:solidFill>
          </a:ln>
          <a:extLst>
            <a:ext uri="{909E8E84-426E-40DD-AFC4-6F175D3DCCD1}">
              <a14:hiddenFill xmlns:a14="http://schemas.microsoft.com/office/drawing/2010/main">
                <a:noFill/>
              </a14:hiddenFill>
            </a:ext>
          </a:extLst>
        </p:spPr>
      </p:sp>
      <p:sp>
        <p:nvSpPr>
          <p:cNvPr id="1083399" name="Rectangle 7"/>
          <p:cNvSpPr>
            <a:spLocks noGrp="1" noChangeArrowheads="1"/>
          </p:cNvSpPr>
          <p:nvPr>
            <p:ph type="body" idx="1"/>
          </p:nvPr>
        </p:nvSpPr>
        <p:spPr>
          <a:xfrm>
            <a:off x="1316038" y="3227388"/>
            <a:ext cx="7239000" cy="3059112"/>
          </a:xfrm>
        </p:spPr>
        <p:txBody>
          <a:bodyPr wrap="square" lIns="93781" tIns="48453" rIns="93781" bIns="48453"/>
          <a:lstStyle/>
          <a:p>
            <a:pPr>
              <a:spcBef>
                <a:spcPct val="0"/>
              </a:spcBef>
            </a:pPr>
            <a:endParaRPr lang="en-GB" altLang="zh-CN" sz="2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6248" name="Rectangle 104"/>
          <p:cNvSpPr>
            <a:spLocks noGrp="1" noChangeArrowheads="1"/>
          </p:cNvSpPr>
          <p:nvPr>
            <p:ph type="subTitle" sz="quarter" idx="1"/>
          </p:nvPr>
        </p:nvSpPr>
        <p:spPr>
          <a:xfrm>
            <a:off x="2198688" y="3832225"/>
            <a:ext cx="5943600" cy="1219200"/>
          </a:xfrm>
          <a:extLst>
            <a:ext uri="{909E8E84-426E-40DD-AFC4-6F175D3DCCD1}">
              <a14:hiddenFill xmlns:a14="http://schemas.microsoft.com/office/drawing/2010/main">
                <a:gradFill rotWithShape="0">
                  <a:gsLst>
                    <a:gs pos="0">
                      <a:srgbClr val="FFFF00"/>
                    </a:gs>
                    <a:gs pos="100000">
                      <a:srgbClr val="E67F02"/>
                    </a:gs>
                  </a:gsLst>
                  <a:path path="shape">
                    <a:fillToRect l="50000" t="50000" r="50000" b="50000"/>
                  </a:path>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46800" bIns="10800"/>
          <a:lstStyle>
            <a:lvl1pPr marL="0" indent="0" algn="l">
              <a:buFontTx/>
              <a:buNone/>
              <a:defRPr sz="2600">
                <a:solidFill>
                  <a:schemeClr val="tx1"/>
                </a:solidFill>
              </a:defRPr>
            </a:lvl1pPr>
          </a:lstStyle>
          <a:p>
            <a:pPr lvl="0"/>
            <a:r>
              <a:rPr lang="en-GB" altLang="zh-CN" noProof="0" smtClean="0"/>
              <a:t>单击此处编辑母版副标题样式</a:t>
            </a:r>
            <a:endParaRPr lang="en-GB" altLang="zh-CN" noProof="0" smtClean="0"/>
          </a:p>
        </p:txBody>
      </p:sp>
      <p:sp>
        <p:nvSpPr>
          <p:cNvPr id="6247" name="Rectangle 103"/>
          <p:cNvSpPr>
            <a:spLocks noGrp="1" noChangeArrowheads="1"/>
          </p:cNvSpPr>
          <p:nvPr>
            <p:ph type="ctrTitle" sz="quarter"/>
          </p:nvPr>
        </p:nvSpPr>
        <p:spPr>
          <a:xfrm>
            <a:off x="2228850" y="2743200"/>
            <a:ext cx="5943600" cy="685800"/>
          </a:xfrm>
          <a:extLst>
            <a:ext uri="{909E8E84-426E-40DD-AFC4-6F175D3DCCD1}">
              <a14:hiddenFill xmlns:a14="http://schemas.microsoft.com/office/drawing/2010/main">
                <a:gradFill rotWithShape="0">
                  <a:gsLst>
                    <a:gs pos="0">
                      <a:srgbClr val="FFFF00"/>
                    </a:gs>
                    <a:gs pos="100000">
                      <a:srgbClr val="E67F02"/>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tIns="46800" bIns="10800" anchor="b"/>
          <a:lstStyle>
            <a:lvl1pPr>
              <a:defRPr sz="3200"/>
            </a:lvl1pPr>
          </a:lstStyle>
          <a:p>
            <a:pPr lvl="0"/>
            <a:r>
              <a:rPr lang="en-GB" altLang="zh-CN" noProof="0" smtClean="0"/>
              <a:t>单击此处编辑母版标题样式</a:t>
            </a:r>
            <a:endParaRPr lang="en-GB" altLang="zh-CN" noProof="0" smtClean="0"/>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6275" y="1709738"/>
            <a:ext cx="8543925"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endParaRPr lang="zh-CN" altLang="en-US" smtClean="0"/>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63538" y="855663"/>
            <a:ext cx="4505325" cy="5421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21263" y="855663"/>
            <a:ext cx="4506912" cy="5421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2625" y="365125"/>
            <a:ext cx="8543925"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82625" y="2505075"/>
            <a:ext cx="4191000"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014913" y="2505075"/>
            <a:ext cx="421163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37413" y="211138"/>
            <a:ext cx="2290762" cy="606583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63538" y="211138"/>
            <a:ext cx="6721475" cy="606583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69888" y="211138"/>
            <a:ext cx="9155112" cy="415925"/>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63538" y="855663"/>
            <a:ext cx="4505325" cy="5421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21263" y="855663"/>
            <a:ext cx="4506912" cy="542131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69888" y="211138"/>
            <a:ext cx="9155112" cy="415925"/>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363538" y="855663"/>
            <a:ext cx="9164637" cy="5421312"/>
          </a:xfrm>
        </p:spPr>
        <p:txBody>
          <a:bodyPr/>
          <a:lstStyle/>
          <a:p>
            <a:endParaRPr lang="zh-CN" altLang="en-U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7" name="Rectangle 63"/>
          <p:cNvSpPr>
            <a:spLocks noGrp="1" noChangeArrowheads="1"/>
          </p:cNvSpPr>
          <p:nvPr>
            <p:ph type="title"/>
          </p:nvPr>
        </p:nvSpPr>
        <p:spPr bwMode="auto">
          <a:xfrm>
            <a:off x="369888" y="211138"/>
            <a:ext cx="9155112"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E4B900"/>
                  </a:outerShdw>
                </a:effectLst>
              </a14:hiddenEffects>
            </a:ext>
          </a:extLst>
        </p:spPr>
        <p:txBody>
          <a:bodyPr vert="horz" wrap="square" lIns="91440" tIns="45720" rIns="91440" bIns="45720" numCol="1" anchor="ctr" anchorCtr="0" compatLnSpc="1"/>
          <a:lstStyle/>
          <a:p>
            <a:pPr lvl="0"/>
            <a:r>
              <a:rPr lang="zh-TW" altLang="en-US" smtClean="0"/>
              <a:t>单击此处编辑母版标题样式</a:t>
            </a:r>
            <a:endParaRPr lang="zh-TW" altLang="en-US" smtClean="0"/>
          </a:p>
        </p:txBody>
      </p:sp>
      <p:sp>
        <p:nvSpPr>
          <p:cNvPr id="1088" name="Rectangle 64" descr="Rectangle: Click to edit Master text styles&#10;Second level&#10;Third level&#10;Fourth level&#10;Fifth level"/>
          <p:cNvSpPr>
            <a:spLocks noGrp="1" noChangeArrowheads="1"/>
          </p:cNvSpPr>
          <p:nvPr>
            <p:ph type="body" idx="1"/>
          </p:nvPr>
        </p:nvSpPr>
        <p:spPr bwMode="auto">
          <a:xfrm>
            <a:off x="363538" y="855663"/>
            <a:ext cx="9164637" cy="542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5F5F5F"/>
                </a:solidFill>
                <a:miter lim="800000"/>
                <a:headEnd/>
                <a:tailEnd/>
              </a14:hiddenLine>
            </a:ext>
            <a:ext uri="{AF507438-7753-43E0-B8FC-AC1667EBCBE1}">
              <a14:hiddenEffects xmlns:a14="http://schemas.microsoft.com/office/drawing/2010/main">
                <a:effectLst>
                  <a:outerShdw dist="35921" dir="2700000" algn="ctr" rotWithShape="0">
                    <a:srgbClr val="333333"/>
                  </a:outerShdw>
                </a:effectLst>
              </a14:hiddenEffects>
            </a:ext>
          </a:extLst>
        </p:spPr>
        <p:txBody>
          <a:bodyPr vert="horz" wrap="square" lIns="91440" tIns="45720" rIns="91440" bIns="45720" numCol="1" anchor="t" anchorCtr="0" compatLnSpc="1"/>
          <a:lstStyle/>
          <a:p>
            <a:pPr lvl="0"/>
            <a:r>
              <a:rPr lang="zh-TW" altLang="en-US" smtClean="0"/>
              <a:t>单击此处编辑母版文本样式</a:t>
            </a:r>
            <a:endParaRPr lang="zh-TW" altLang="en-US" smtClean="0"/>
          </a:p>
          <a:p>
            <a:pPr lvl="1"/>
            <a:r>
              <a:rPr lang="zh-TW" altLang="en-US" smtClean="0"/>
              <a:t>第二级</a:t>
            </a:r>
            <a:endParaRPr lang="zh-TW" altLang="en-US" smtClean="0"/>
          </a:p>
          <a:p>
            <a:pPr lvl="2"/>
            <a:r>
              <a:rPr lang="zh-TW" altLang="en-US" smtClean="0"/>
              <a:t>第三级</a:t>
            </a:r>
            <a:endParaRPr lang="zh-TW" altLang="en-US" smtClean="0"/>
          </a:p>
          <a:p>
            <a:pPr lvl="3"/>
            <a:r>
              <a:rPr lang="zh-TW" altLang="en-US" smtClean="0"/>
              <a:t>第四级</a:t>
            </a:r>
            <a:endParaRPr lang="zh-TW" altLang="en-US" smtClean="0"/>
          </a:p>
          <a:p>
            <a:pPr lvl="4"/>
            <a:r>
              <a:rPr lang="zh-TW" altLang="en-US" smtClean="0"/>
              <a:t>第五级</a:t>
            </a:r>
            <a:endParaRPr lang="zh-TW" altLang="en-US" smtClean="0"/>
          </a:p>
        </p:txBody>
      </p:sp>
      <p:sp>
        <p:nvSpPr>
          <p:cNvPr id="1107" name="Text Box 83"/>
          <p:cNvSpPr txBox="1">
            <a:spLocks noChangeArrowheads="1"/>
          </p:cNvSpPr>
          <p:nvPr/>
        </p:nvSpPr>
        <p:spPr bwMode="auto">
          <a:xfrm>
            <a:off x="9493250" y="6562725"/>
            <a:ext cx="285750" cy="193675"/>
          </a:xfrm>
          <a:prstGeom prst="rect">
            <a:avLst/>
          </a:prstGeom>
          <a:noFill/>
          <a:ln>
            <a:noFill/>
          </a:ln>
          <a:effectLst/>
          <a:extLst>
            <a:ext uri="{909E8E84-426E-40DD-AFC4-6F175D3DCCD1}">
              <a14:hiddenFill xmlns:a14="http://schemas.microsoft.com/office/drawing/2010/main">
                <a:gradFill rotWithShape="0">
                  <a:gsLst>
                    <a:gs pos="0">
                      <a:srgbClr val="FFFF00"/>
                    </a:gs>
                    <a:gs pos="100000">
                      <a:srgbClr val="E67F02"/>
                    </a:gs>
                  </a:gsLst>
                  <a:path path="shape">
                    <a:fillToRect l="50000" t="50000" r="50000" b="50000"/>
                  </a:path>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tIns="46800" bIns="10800" anchor="ctr">
            <a:spAutoFit/>
          </a:bodyPr>
          <a:lstStyle/>
          <a:p>
            <a:pPr algn="r" eaLnBrk="1" hangingPunct="1"/>
            <a:fld id="{78E41780-C744-46FB-B547-244F470A4642}" type="slidenum">
              <a:rPr lang="en-GB" altLang="zh-CN" sz="900">
                <a:solidFill>
                  <a:srgbClr val="5F5F5F"/>
                </a:solidFill>
                <a:ea typeface="Osaka" charset="-128"/>
              </a:rPr>
            </a:fld>
            <a:endParaRPr lang="en-GB" altLang="zh-CN" sz="900">
              <a:solidFill>
                <a:srgbClr val="5F5F5F"/>
              </a:solidFill>
              <a:ea typeface="Osaka" charset="-128"/>
            </a:endParaRPr>
          </a:p>
        </p:txBody>
      </p:sp>
      <p:pic>
        <p:nvPicPr>
          <p:cNvPr id="1221" name="Picture 197" descr="newlogo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751888" y="153988"/>
            <a:ext cx="800100" cy="527050"/>
          </a:xfrm>
          <a:prstGeom prst="rect">
            <a:avLst/>
          </a:prstGeom>
          <a:noFill/>
          <a:extLst>
            <a:ext uri="{909E8E84-426E-40DD-AFC4-6F175D3DCCD1}">
              <a14:hiddenFill xmlns:a14="http://schemas.microsoft.com/office/drawing/2010/main">
                <a:solidFill>
                  <a:srgbClr val="FFFFFF"/>
                </a:solidFill>
              </a14:hiddenFill>
            </a:ext>
          </a:extLst>
        </p:spPr>
      </p:pic>
      <p:sp>
        <p:nvSpPr>
          <p:cNvPr id="1222" name="Line 198"/>
          <p:cNvSpPr>
            <a:spLocks noChangeShapeType="1"/>
          </p:cNvSpPr>
          <p:nvPr/>
        </p:nvSpPr>
        <p:spPr bwMode="auto">
          <a:xfrm>
            <a:off x="376238" y="739775"/>
            <a:ext cx="9180512" cy="0"/>
          </a:xfrm>
          <a:prstGeom prst="line">
            <a:avLst/>
          </a:prstGeom>
          <a:noFill/>
          <a:ln w="28575">
            <a:solidFill>
              <a:srgbClr val="0066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
        <p:nvSpPr>
          <p:cNvPr id="1223" name="Rectangle 199"/>
          <p:cNvSpPr>
            <a:spLocks noChangeArrowheads="1"/>
          </p:cNvSpPr>
          <p:nvPr/>
        </p:nvSpPr>
        <p:spPr bwMode="auto">
          <a:xfrm>
            <a:off x="323850" y="6543675"/>
            <a:ext cx="3157538" cy="2381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l" eaLnBrk="1" hangingPunct="1">
              <a:lnSpc>
                <a:spcPct val="120000"/>
              </a:lnSpc>
            </a:pPr>
            <a:r>
              <a:rPr kumimoji="1" lang="en-US" altLang="zh-CN" sz="1000" i="1">
                <a:solidFill>
                  <a:srgbClr val="006666"/>
                </a:solidFill>
                <a:ea typeface="Osaka" charset="-128"/>
              </a:rPr>
              <a:t>Professional Security Solution Provider</a:t>
            </a:r>
            <a:endParaRPr kumimoji="1" lang="en-US" altLang="zh-CN" sz="1000" i="1">
              <a:solidFill>
                <a:srgbClr val="006666"/>
              </a:solidFill>
              <a:ea typeface="Osaka" charset="-128"/>
            </a:endParaRPr>
          </a:p>
        </p:txBody>
      </p:sp>
      <p:sp>
        <p:nvSpPr>
          <p:cNvPr id="1224" name="Line 200"/>
          <p:cNvSpPr>
            <a:spLocks noChangeShapeType="1"/>
          </p:cNvSpPr>
          <p:nvPr/>
        </p:nvSpPr>
        <p:spPr bwMode="auto">
          <a:xfrm>
            <a:off x="388938" y="6594475"/>
            <a:ext cx="9280525" cy="0"/>
          </a:xfrm>
          <a:prstGeom prst="line">
            <a:avLst/>
          </a:prstGeom>
          <a:noFill/>
          <a:ln w="9525">
            <a:solidFill>
              <a:srgbClr val="05050B"/>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
        <p:nvSpPr>
          <p:cNvPr id="1225" name="Rectangle 201"/>
          <p:cNvSpPr>
            <a:spLocks noChangeArrowheads="1"/>
          </p:cNvSpPr>
          <p:nvPr userDrawn="1"/>
        </p:nvSpPr>
        <p:spPr bwMode="gray">
          <a:xfrm>
            <a:off x="1588" y="4763"/>
            <a:ext cx="9904412" cy="760412"/>
          </a:xfrm>
          <a:prstGeom prst="rect">
            <a:avLst/>
          </a:prstGeom>
          <a:gradFill rotWithShape="1">
            <a:gsLst>
              <a:gs pos="0">
                <a:srgbClr val="738E63">
                  <a:alpha val="35001"/>
                </a:srgbClr>
              </a:gs>
              <a:gs pos="100000">
                <a:schemeClr val="bg1">
                  <a:alpha val="3600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wipe dir="r"/>
  </p:transition>
  <p:txStyles>
    <p:titleStyle>
      <a:lvl1pPr algn="l" rtl="0" fontAlgn="base">
        <a:spcBef>
          <a:spcPct val="0"/>
        </a:spcBef>
        <a:spcAft>
          <a:spcPct val="0"/>
        </a:spcAft>
        <a:defRPr sz="2800" b="1" kern="1200">
          <a:solidFill>
            <a:schemeClr val="tx1"/>
          </a:solidFill>
          <a:latin typeface="+mj-lt"/>
          <a:ea typeface="+mj-ea"/>
          <a:cs typeface="+mj-cs"/>
        </a:defRPr>
      </a:lvl1pPr>
      <a:lvl2pPr algn="l" rtl="0" fontAlgn="base">
        <a:spcBef>
          <a:spcPct val="0"/>
        </a:spcBef>
        <a:spcAft>
          <a:spcPct val="0"/>
        </a:spcAft>
        <a:defRPr sz="2800" b="1">
          <a:solidFill>
            <a:schemeClr val="tx1"/>
          </a:solidFill>
          <a:latin typeface="Arial" panose="020B0604020202020204" pitchFamily="34" charset="0"/>
          <a:ea typeface="Osaka" charset="-128"/>
        </a:defRPr>
      </a:lvl2pPr>
      <a:lvl3pPr algn="l" rtl="0" fontAlgn="base">
        <a:spcBef>
          <a:spcPct val="0"/>
        </a:spcBef>
        <a:spcAft>
          <a:spcPct val="0"/>
        </a:spcAft>
        <a:defRPr sz="2800" b="1">
          <a:solidFill>
            <a:schemeClr val="tx1"/>
          </a:solidFill>
          <a:latin typeface="Arial" panose="020B0604020202020204" pitchFamily="34" charset="0"/>
          <a:ea typeface="Osaka" charset="-128"/>
        </a:defRPr>
      </a:lvl3pPr>
      <a:lvl4pPr algn="l" rtl="0" fontAlgn="base">
        <a:spcBef>
          <a:spcPct val="0"/>
        </a:spcBef>
        <a:spcAft>
          <a:spcPct val="0"/>
        </a:spcAft>
        <a:defRPr sz="2800" b="1">
          <a:solidFill>
            <a:schemeClr val="tx1"/>
          </a:solidFill>
          <a:latin typeface="Arial" panose="020B0604020202020204" pitchFamily="34" charset="0"/>
          <a:ea typeface="Osaka" charset="-128"/>
        </a:defRPr>
      </a:lvl4pPr>
      <a:lvl5pPr algn="l" rtl="0" fontAlgn="base">
        <a:spcBef>
          <a:spcPct val="0"/>
        </a:spcBef>
        <a:spcAft>
          <a:spcPct val="0"/>
        </a:spcAft>
        <a:defRPr sz="2800" b="1">
          <a:solidFill>
            <a:schemeClr val="tx1"/>
          </a:solidFill>
          <a:latin typeface="Arial" panose="020B0604020202020204" pitchFamily="34" charset="0"/>
          <a:ea typeface="Osaka" charset="-128"/>
        </a:defRPr>
      </a:lvl5pPr>
      <a:lvl6pPr marL="457200" algn="l" rtl="0" fontAlgn="base">
        <a:spcBef>
          <a:spcPct val="0"/>
        </a:spcBef>
        <a:spcAft>
          <a:spcPct val="0"/>
        </a:spcAft>
        <a:defRPr sz="2800" b="1">
          <a:solidFill>
            <a:schemeClr val="tx1"/>
          </a:solidFill>
          <a:latin typeface="Arial" panose="020B0604020202020204" pitchFamily="34" charset="0"/>
          <a:ea typeface="Osaka" charset="-128"/>
        </a:defRPr>
      </a:lvl6pPr>
      <a:lvl7pPr marL="914400" algn="l" rtl="0" fontAlgn="base">
        <a:spcBef>
          <a:spcPct val="0"/>
        </a:spcBef>
        <a:spcAft>
          <a:spcPct val="0"/>
        </a:spcAft>
        <a:defRPr sz="2800" b="1">
          <a:solidFill>
            <a:schemeClr val="tx1"/>
          </a:solidFill>
          <a:latin typeface="Arial" panose="020B0604020202020204" pitchFamily="34" charset="0"/>
          <a:ea typeface="Osaka" charset="-128"/>
        </a:defRPr>
      </a:lvl7pPr>
      <a:lvl8pPr marL="1371600" algn="l" rtl="0" fontAlgn="base">
        <a:spcBef>
          <a:spcPct val="0"/>
        </a:spcBef>
        <a:spcAft>
          <a:spcPct val="0"/>
        </a:spcAft>
        <a:defRPr sz="2800" b="1">
          <a:solidFill>
            <a:schemeClr val="tx1"/>
          </a:solidFill>
          <a:latin typeface="Arial" panose="020B0604020202020204" pitchFamily="34" charset="0"/>
          <a:ea typeface="Osaka" charset="-128"/>
        </a:defRPr>
      </a:lvl8pPr>
      <a:lvl9pPr marL="1828800" algn="l" rtl="0" fontAlgn="base">
        <a:spcBef>
          <a:spcPct val="0"/>
        </a:spcBef>
        <a:spcAft>
          <a:spcPct val="0"/>
        </a:spcAft>
        <a:defRPr sz="2800" b="1">
          <a:solidFill>
            <a:schemeClr val="tx1"/>
          </a:solidFill>
          <a:latin typeface="Arial" panose="020B0604020202020204" pitchFamily="34" charset="0"/>
          <a:ea typeface="Osaka" charset="-128"/>
        </a:defRPr>
      </a:lvl9pPr>
    </p:titleStyle>
    <p:bodyStyle>
      <a:lvl1pPr marL="342900" indent="-342900" algn="just" rtl="0" fontAlgn="base">
        <a:lnSpc>
          <a:spcPct val="110000"/>
        </a:lnSpc>
        <a:spcBef>
          <a:spcPct val="0"/>
        </a:spcBef>
        <a:spcAft>
          <a:spcPct val="80000"/>
        </a:spcAft>
        <a:buClr>
          <a:srgbClr val="4D4D4D"/>
        </a:buClr>
        <a:buChar char="•"/>
        <a:defRPr sz="3000" kern="1200">
          <a:solidFill>
            <a:srgbClr val="333333"/>
          </a:solidFill>
          <a:latin typeface="+mn-lt"/>
          <a:ea typeface="+mn-ea"/>
          <a:cs typeface="+mn-cs"/>
        </a:defRPr>
      </a:lvl1pPr>
      <a:lvl2pPr marL="742950" indent="-285750" algn="just" rtl="0" fontAlgn="base">
        <a:lnSpc>
          <a:spcPct val="110000"/>
        </a:lnSpc>
        <a:spcBef>
          <a:spcPct val="0"/>
        </a:spcBef>
        <a:spcAft>
          <a:spcPct val="80000"/>
        </a:spcAft>
        <a:buClr>
          <a:srgbClr val="4D4D4D"/>
        </a:buClr>
        <a:buFont typeface="Times" panose="02020603050405020304" pitchFamily="18" charset="0"/>
        <a:buChar char="–"/>
        <a:defRPr sz="2600" kern="1200">
          <a:solidFill>
            <a:srgbClr val="333333"/>
          </a:solidFill>
          <a:latin typeface="+mn-lt"/>
          <a:ea typeface="+mj-ea"/>
          <a:cs typeface="+mn-cs"/>
        </a:defRPr>
      </a:lvl2pPr>
      <a:lvl3pPr marL="1143000" indent="-228600" algn="just" rtl="0" fontAlgn="base">
        <a:lnSpc>
          <a:spcPct val="110000"/>
        </a:lnSpc>
        <a:spcBef>
          <a:spcPct val="0"/>
        </a:spcBef>
        <a:spcAft>
          <a:spcPct val="80000"/>
        </a:spcAft>
        <a:buClr>
          <a:srgbClr val="4D4D4D"/>
        </a:buClr>
        <a:buFont typeface="Wingdings" panose="05000000000000000000" pitchFamily="2" charset="2"/>
        <a:buChar char="§"/>
        <a:defRPr sz="2200" kern="1200">
          <a:solidFill>
            <a:srgbClr val="333333"/>
          </a:solidFill>
          <a:latin typeface="+mn-lt"/>
          <a:ea typeface="+mj-ea"/>
          <a:cs typeface="+mn-cs"/>
        </a:defRPr>
      </a:lvl3pPr>
      <a:lvl4pPr marL="1600200" indent="-228600" algn="just" rtl="0" fontAlgn="base">
        <a:lnSpc>
          <a:spcPct val="110000"/>
        </a:lnSpc>
        <a:spcBef>
          <a:spcPct val="0"/>
        </a:spcBef>
        <a:spcAft>
          <a:spcPct val="80000"/>
        </a:spcAft>
        <a:buClr>
          <a:srgbClr val="4D4D4D"/>
        </a:buClr>
        <a:buChar char="o"/>
        <a:defRPr kern="1200">
          <a:solidFill>
            <a:srgbClr val="333333"/>
          </a:solidFill>
          <a:latin typeface="+mn-lt"/>
          <a:ea typeface="+mj-ea"/>
          <a:cs typeface="+mn-cs"/>
        </a:defRPr>
      </a:lvl4pPr>
      <a:lvl5pPr marL="2057400" indent="-228600" algn="just" rtl="0" fontAlgn="base">
        <a:lnSpc>
          <a:spcPct val="110000"/>
        </a:lnSpc>
        <a:spcBef>
          <a:spcPct val="0"/>
        </a:spcBef>
        <a:spcAft>
          <a:spcPct val="80000"/>
        </a:spcAft>
        <a:buClr>
          <a:srgbClr val="4D4D4D"/>
        </a:buClr>
        <a:buFont typeface="Times" panose="02020603050405020304" pitchFamily="18" charset="0"/>
        <a:buChar char="–"/>
        <a:defRPr sz="1600" kern="1200">
          <a:solidFill>
            <a:srgbClr val="333333"/>
          </a:solidFill>
          <a:latin typeface="+mn-lt"/>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9.wmf"/><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emf"/><Relationship Id="rId1" Type="http://schemas.openxmlformats.org/officeDocument/2006/relationships/image" Target="../media/image1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4.wmf"/><Relationship Id="rId4" Type="http://schemas.openxmlformats.org/officeDocument/2006/relationships/image" Target="../media/image23.wmf"/><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30.jpeg"/><Relationship Id="rId1" Type="http://schemas.openxmlformats.org/officeDocument/2006/relationships/image" Target="../media/image29.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hyperlink" Target="http://www.16go.com.cn/BigClass.asp?TypeId=19&amp;BigClassid=52" TargetMode="Externa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35.jpeg"/><Relationship Id="rId1" Type="http://schemas.openxmlformats.org/officeDocument/2006/relationships/hyperlink" Target="http://image.baidu.com/i?ct=503316480&amp;z=38250701&amp;tn=baiduimagedetail&amp;word=&#40657;&#23458;&#25915;&#20987;&amp;in=26"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0.jpeg"/><Relationship Id="rId1"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41.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38" name="Rectangle 14"/>
          <p:cNvSpPr>
            <a:spLocks noChangeArrowheads="1"/>
          </p:cNvSpPr>
          <p:nvPr/>
        </p:nvSpPr>
        <p:spPr bwMode="auto">
          <a:xfrm>
            <a:off x="6111875" y="6210300"/>
            <a:ext cx="3413125" cy="37623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eaLnBrk="1" hangingPunct="1">
              <a:lnSpc>
                <a:spcPct val="120000"/>
              </a:lnSpc>
            </a:pPr>
            <a:r>
              <a:rPr kumimoji="1" lang="en-US" altLang="zh-CN" sz="1400" i="1">
                <a:solidFill>
                  <a:srgbClr val="006666"/>
                </a:solidFill>
              </a:rPr>
              <a:t>Professional</a:t>
            </a:r>
            <a:r>
              <a:rPr lang="en-US" altLang="zh-CN" sz="1400" b="1">
                <a:solidFill>
                  <a:srgbClr val="006666"/>
                </a:solidFill>
              </a:rPr>
              <a:t> </a:t>
            </a:r>
            <a:r>
              <a:rPr lang="en-US" altLang="zh-CN" sz="1400" i="1">
                <a:solidFill>
                  <a:srgbClr val="006666"/>
                </a:solidFill>
                <a:ea typeface="Osaka" charset="-128"/>
              </a:rPr>
              <a:t> Security Solution Provider</a:t>
            </a:r>
            <a:endParaRPr lang="en-US" altLang="zh-CN" sz="1400" i="1">
              <a:solidFill>
                <a:srgbClr val="006666"/>
              </a:solidFill>
              <a:ea typeface="Osaka" charset="-128"/>
            </a:endParaRPr>
          </a:p>
        </p:txBody>
      </p:sp>
      <p:sp>
        <p:nvSpPr>
          <p:cNvPr id="589839" name="Line 15"/>
          <p:cNvSpPr>
            <a:spLocks noChangeShapeType="1"/>
          </p:cNvSpPr>
          <p:nvPr/>
        </p:nvSpPr>
        <p:spPr bwMode="auto">
          <a:xfrm>
            <a:off x="444500" y="4108450"/>
            <a:ext cx="9144000" cy="0"/>
          </a:xfrm>
          <a:prstGeom prst="line">
            <a:avLst/>
          </a:prstGeom>
          <a:noFill/>
          <a:ln w="31750">
            <a:solidFill>
              <a:srgbClr val="0033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
        <p:nvSpPr>
          <p:cNvPr id="589840" name="Rectangle 16"/>
          <p:cNvSpPr>
            <a:spLocks noGrp="1" noChangeArrowheads="1"/>
          </p:cNvSpPr>
          <p:nvPr>
            <p:ph type="ctrTitle"/>
          </p:nvPr>
        </p:nvSpPr>
        <p:spPr>
          <a:xfrm>
            <a:off x="611188" y="3276600"/>
            <a:ext cx="5943600" cy="685800"/>
          </a:xfrm>
        </p:spPr>
        <p:txBody>
          <a:bodyPr/>
          <a:lstStyle/>
          <a:p>
            <a:r>
              <a:rPr lang="en-US" altLang="zh-TW" sz="2200">
                <a:solidFill>
                  <a:srgbClr val="333366"/>
                </a:solidFill>
              </a:rPr>
              <a:t>NSFocus Information Technology Co. Ltd.</a:t>
            </a:r>
            <a:br>
              <a:rPr lang="en-US" altLang="zh-TW" sz="2800">
                <a:solidFill>
                  <a:srgbClr val="333366"/>
                </a:solidFill>
              </a:rPr>
            </a:br>
            <a:r>
              <a:rPr lang="en-US" altLang="zh-CN" sz="1800" b="0" i="1">
                <a:solidFill>
                  <a:srgbClr val="333366"/>
                </a:solidFill>
              </a:rPr>
              <a:t>Professional Services</a:t>
            </a:r>
            <a:endParaRPr lang="en-US" altLang="zh-CN" sz="1800" b="0" i="1">
              <a:solidFill>
                <a:srgbClr val="333366"/>
              </a:solidFill>
            </a:endParaRPr>
          </a:p>
        </p:txBody>
      </p:sp>
      <p:sp>
        <p:nvSpPr>
          <p:cNvPr id="589841" name="Rectangle 17"/>
          <p:cNvSpPr>
            <a:spLocks noChangeArrowheads="1"/>
          </p:cNvSpPr>
          <p:nvPr/>
        </p:nvSpPr>
        <p:spPr bwMode="auto">
          <a:xfrm>
            <a:off x="558800" y="4216400"/>
            <a:ext cx="8640763" cy="504825"/>
          </a:xfrm>
          <a:prstGeom prst="rect">
            <a:avLst/>
          </a:prstGeom>
          <a:noFill/>
          <a:ln>
            <a:noFill/>
          </a:ln>
          <a:effectLst/>
          <a:extLst>
            <a:ext uri="{909E8E84-426E-40DD-AFC4-6F175D3DCCD1}">
              <a14:hiddenFill xmlns:a14="http://schemas.microsoft.com/office/drawing/2010/main">
                <a:gradFill rotWithShape="0">
                  <a:gsLst>
                    <a:gs pos="0">
                      <a:srgbClr val="FFFF00"/>
                    </a:gs>
                    <a:gs pos="100000">
                      <a:srgbClr val="E67F02"/>
                    </a:gs>
                  </a:gsLst>
                  <a:path path="shape">
                    <a:fillToRect l="50000" t="50000" r="50000" b="50000"/>
                  </a:path>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tIns="46800" bIns="10800" anchor="b"/>
          <a:lstStyle>
            <a:lvl1pPr algn="l">
              <a:defRPr sz="3200" b="1">
                <a:solidFill>
                  <a:schemeClr val="tx1"/>
                </a:solidFill>
                <a:latin typeface="Arial" panose="020B0604020202020204" pitchFamily="34" charset="0"/>
                <a:ea typeface="Osaka" charset="-128"/>
              </a:defRPr>
            </a:lvl1pPr>
            <a:lvl2pPr algn="l">
              <a:defRPr sz="3200" b="1">
                <a:solidFill>
                  <a:schemeClr val="tx1"/>
                </a:solidFill>
                <a:latin typeface="Arial" panose="020B0604020202020204" pitchFamily="34" charset="0"/>
                <a:ea typeface="Osaka" charset="-128"/>
              </a:defRPr>
            </a:lvl2pPr>
            <a:lvl3pPr algn="l">
              <a:defRPr sz="3200" b="1">
                <a:solidFill>
                  <a:schemeClr val="tx1"/>
                </a:solidFill>
                <a:latin typeface="Arial" panose="020B0604020202020204" pitchFamily="34" charset="0"/>
                <a:ea typeface="Osaka" charset="-128"/>
              </a:defRPr>
            </a:lvl3pPr>
            <a:lvl4pPr algn="l">
              <a:defRPr sz="3200" b="1">
                <a:solidFill>
                  <a:schemeClr val="tx1"/>
                </a:solidFill>
                <a:latin typeface="Arial" panose="020B0604020202020204" pitchFamily="34" charset="0"/>
                <a:ea typeface="Osaka" charset="-128"/>
              </a:defRPr>
            </a:lvl4pPr>
            <a:lvl5pPr algn="l">
              <a:defRPr sz="3200" b="1">
                <a:solidFill>
                  <a:schemeClr val="tx1"/>
                </a:solidFill>
                <a:latin typeface="Arial" panose="020B0604020202020204" pitchFamily="34" charset="0"/>
                <a:ea typeface="Osaka" charset="-128"/>
              </a:defRPr>
            </a:lvl5pPr>
            <a:lvl6pPr marL="457200" fontAlgn="base">
              <a:spcBef>
                <a:spcPct val="0"/>
              </a:spcBef>
              <a:spcAft>
                <a:spcPct val="0"/>
              </a:spcAft>
              <a:defRPr sz="3200" b="1">
                <a:solidFill>
                  <a:schemeClr val="tx1"/>
                </a:solidFill>
                <a:latin typeface="Arial" panose="020B0604020202020204" pitchFamily="34" charset="0"/>
                <a:ea typeface="Osaka" charset="-128"/>
              </a:defRPr>
            </a:lvl6pPr>
            <a:lvl7pPr marL="914400" fontAlgn="base">
              <a:spcBef>
                <a:spcPct val="0"/>
              </a:spcBef>
              <a:spcAft>
                <a:spcPct val="0"/>
              </a:spcAft>
              <a:defRPr sz="3200" b="1">
                <a:solidFill>
                  <a:schemeClr val="tx1"/>
                </a:solidFill>
                <a:latin typeface="Arial" panose="020B0604020202020204" pitchFamily="34" charset="0"/>
                <a:ea typeface="Osaka" charset="-128"/>
              </a:defRPr>
            </a:lvl7pPr>
            <a:lvl8pPr marL="1371600" fontAlgn="base">
              <a:spcBef>
                <a:spcPct val="0"/>
              </a:spcBef>
              <a:spcAft>
                <a:spcPct val="0"/>
              </a:spcAft>
              <a:defRPr sz="3200" b="1">
                <a:solidFill>
                  <a:schemeClr val="tx1"/>
                </a:solidFill>
                <a:latin typeface="Arial" panose="020B0604020202020204" pitchFamily="34" charset="0"/>
                <a:ea typeface="Osaka" charset="-128"/>
              </a:defRPr>
            </a:lvl8pPr>
            <a:lvl9pPr marL="1828800" fontAlgn="base">
              <a:spcBef>
                <a:spcPct val="0"/>
              </a:spcBef>
              <a:spcAft>
                <a:spcPct val="0"/>
              </a:spcAft>
              <a:defRPr sz="3200" b="1">
                <a:solidFill>
                  <a:schemeClr val="tx1"/>
                </a:solidFill>
                <a:latin typeface="Arial" panose="020B0604020202020204" pitchFamily="34" charset="0"/>
                <a:ea typeface="Osaka" charset="-128"/>
              </a:defRPr>
            </a:lvl9pPr>
          </a:lstStyle>
          <a:p>
            <a:pPr eaLnBrk="1" hangingPunct="1"/>
            <a:r>
              <a:rPr lang="zh-CN" altLang="en-US">
                <a:ea typeface="宋体" panose="02010600030101010101" pitchFamily="2" charset="-122"/>
              </a:rPr>
              <a:t>业务连续性管理</a:t>
            </a:r>
            <a:r>
              <a:rPr lang="en-US" altLang="zh-CN">
                <a:ea typeface="宋体" panose="02010600030101010101" pitchFamily="2" charset="-122"/>
              </a:rPr>
              <a:t>(</a:t>
            </a:r>
            <a:r>
              <a:rPr lang="en-US" altLang="zh-CN" sz="2800"/>
              <a:t>Business Continuity Management</a:t>
            </a:r>
            <a:r>
              <a:rPr lang="en-US" altLang="zh-CN"/>
              <a:t>)</a:t>
            </a:r>
            <a:endParaRPr lang="zh-CN" altLang="en-US"/>
          </a:p>
        </p:txBody>
      </p:sp>
      <p:sp>
        <p:nvSpPr>
          <p:cNvPr id="589843" name="Text Box 19"/>
          <p:cNvSpPr txBox="1">
            <a:spLocks noChangeArrowheads="1"/>
          </p:cNvSpPr>
          <p:nvPr/>
        </p:nvSpPr>
        <p:spPr bwMode="auto">
          <a:xfrm>
            <a:off x="517525" y="4830763"/>
            <a:ext cx="8642350" cy="139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l" eaLnBrk="1" hangingPunct="1">
              <a:lnSpc>
                <a:spcPct val="150000"/>
              </a:lnSpc>
            </a:pPr>
            <a:r>
              <a:rPr lang="zh-CN" altLang="en-US" sz="2000" dirty="0">
                <a:solidFill>
                  <a:schemeClr val="tx1"/>
                </a:solidFill>
              </a:rPr>
              <a:t>专业服务部  高级安全顾问</a:t>
            </a:r>
            <a:endParaRPr lang="en-US" altLang="zh-CN" sz="2000" dirty="0">
              <a:solidFill>
                <a:schemeClr val="tx1"/>
              </a:solidFill>
            </a:endParaRPr>
          </a:p>
          <a:p>
            <a:pPr algn="l" eaLnBrk="1" hangingPunct="1">
              <a:lnSpc>
                <a:spcPct val="150000"/>
              </a:lnSpc>
            </a:pPr>
            <a:endParaRPr lang="en-US" altLang="zh-CN" sz="2000" dirty="0">
              <a:solidFill>
                <a:schemeClr val="tx1"/>
              </a:solidFill>
            </a:endParaRPr>
          </a:p>
        </p:txBody>
      </p:sp>
      <p:grpSp>
        <p:nvGrpSpPr>
          <p:cNvPr id="589848" name="Group 24"/>
          <p:cNvGrpSpPr/>
          <p:nvPr/>
        </p:nvGrpSpPr>
        <p:grpSpPr bwMode="auto">
          <a:xfrm>
            <a:off x="2987675" y="1500188"/>
            <a:ext cx="3578225" cy="1120775"/>
            <a:chOff x="1882" y="934"/>
            <a:chExt cx="2254" cy="706"/>
          </a:xfrm>
        </p:grpSpPr>
        <p:pic>
          <p:nvPicPr>
            <p:cNvPr id="589845" name="Picture 21" descr="boc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82" y="986"/>
              <a:ext cx="641" cy="616"/>
            </a:xfrm>
            <a:prstGeom prst="rect">
              <a:avLst/>
            </a:prstGeom>
            <a:noFill/>
            <a:extLst>
              <a:ext uri="{909E8E84-426E-40DD-AFC4-6F175D3DCCD1}">
                <a14:hiddenFill xmlns:a14="http://schemas.microsoft.com/office/drawing/2010/main">
                  <a:solidFill>
                    <a:srgbClr val="FFFFFF"/>
                  </a:solidFill>
                </a14:hiddenFill>
              </a:ext>
            </a:extLst>
          </p:spPr>
        </p:pic>
        <p:pic>
          <p:nvPicPr>
            <p:cNvPr id="589846" name="Picture 22" descr="boc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1" y="934"/>
              <a:ext cx="1514" cy="446"/>
            </a:xfrm>
            <a:prstGeom prst="rect">
              <a:avLst/>
            </a:prstGeom>
            <a:noFill/>
            <a:extLst>
              <a:ext uri="{909E8E84-426E-40DD-AFC4-6F175D3DCCD1}">
                <a14:hiddenFill xmlns:a14="http://schemas.microsoft.com/office/drawing/2010/main">
                  <a:solidFill>
                    <a:srgbClr val="FFFFFF"/>
                  </a:solidFill>
                </a14:hiddenFill>
              </a:ext>
            </a:extLst>
          </p:spPr>
        </p:pic>
        <p:pic>
          <p:nvPicPr>
            <p:cNvPr id="589847" name="Picture 23" descr="boc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6" y="1480"/>
              <a:ext cx="1560" cy="16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61" name="Rectangle 21"/>
          <p:cNvSpPr>
            <a:spLocks noChangeArrowheads="1"/>
          </p:cNvSpPr>
          <p:nvPr/>
        </p:nvSpPr>
        <p:spPr bwMode="auto">
          <a:xfrm>
            <a:off x="431800" y="1144588"/>
            <a:ext cx="863282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46800" rIns="36000"/>
          <a:lstStyle>
            <a:lvl1pPr marL="225425" indent="-225425"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a:spcAft>
                <a:spcPct val="60000"/>
              </a:spcAft>
            </a:pPr>
            <a:endParaRPr lang="zh-CN" altLang="en-GB" sz="1700">
              <a:latin typeface="Arial" panose="020B0604020202020204" pitchFamily="34" charset="0"/>
            </a:endParaRPr>
          </a:p>
        </p:txBody>
      </p:sp>
      <p:sp>
        <p:nvSpPr>
          <p:cNvPr id="599062" name="Rectangle 22"/>
          <p:cNvSpPr>
            <a:spLocks noGrp="1" noChangeArrowheads="1"/>
          </p:cNvSpPr>
          <p:nvPr>
            <p:ph type="title"/>
          </p:nvPr>
        </p:nvSpPr>
        <p:spPr/>
        <p:txBody>
          <a:bodyPr/>
          <a:lstStyle/>
          <a:p>
            <a:r>
              <a:rPr lang="zh-CN" altLang="en-US" sz="3000"/>
              <a:t>提纲</a:t>
            </a:r>
            <a:endParaRPr lang="zh-CN" altLang="en-US" sz="3000"/>
          </a:p>
        </p:txBody>
      </p:sp>
      <p:sp>
        <p:nvSpPr>
          <p:cNvPr id="730127" name="Rectangle 2063" descr="Rectangle: Click to edit Master text styles&#10;Second level&#10;Third level&#10;Fourth level&#10;Fifth level"/>
          <p:cNvSpPr>
            <a:spLocks noGrp="1" noChangeArrowheads="1"/>
          </p:cNvSpPr>
          <p:nvPr>
            <p:ph type="body" idx="4294967295"/>
          </p:nvPr>
        </p:nvSpPr>
        <p:spPr/>
        <p:txBody>
          <a:bodyPr/>
          <a:lstStyle/>
          <a:p>
            <a:r>
              <a:rPr lang="zh-CN" altLang="en-US">
                <a:solidFill>
                  <a:schemeClr val="tx1"/>
                </a:solidFill>
              </a:rPr>
              <a:t>为什么需要业务连续性管理？</a:t>
            </a:r>
            <a:endParaRPr lang="zh-CN" altLang="en-US">
              <a:solidFill>
                <a:schemeClr val="tx1"/>
              </a:solidFill>
            </a:endParaRPr>
          </a:p>
          <a:p>
            <a:r>
              <a:rPr lang="zh-CN" altLang="en-US"/>
              <a:t>业务连续性管理的国际专业操作步骤</a:t>
            </a:r>
            <a:endParaRPr lang="zh-CN" altLang="en-US"/>
          </a:p>
          <a:p>
            <a:r>
              <a:rPr lang="zh-CN" altLang="en-US"/>
              <a:t>应急处理</a:t>
            </a:r>
            <a:endParaRPr lang="zh-CN" altLang="en-US">
              <a:solidFill>
                <a:schemeClr val="tx1"/>
              </a:solidFill>
            </a:endParaRPr>
          </a:p>
          <a:p>
            <a:endParaRPr lang="zh-CN" altLang="en-US">
              <a:solidFill>
                <a:schemeClr val="tx1"/>
              </a:solidFill>
            </a:endParaRP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04" name="Rectangle 4"/>
          <p:cNvSpPr>
            <a:spLocks noGrp="1" noChangeArrowheads="1"/>
          </p:cNvSpPr>
          <p:nvPr>
            <p:ph type="title"/>
          </p:nvPr>
        </p:nvSpPr>
        <p:spPr>
          <a:xfrm>
            <a:off x="2138363" y="2944813"/>
            <a:ext cx="5427662" cy="415925"/>
          </a:xfrm>
        </p:spPr>
        <p:txBody>
          <a:bodyPr/>
          <a:lstStyle/>
          <a:p>
            <a:r>
              <a:rPr lang="zh-CN" altLang="en-US" sz="3200"/>
              <a:t>为什么需要业务连续性管理</a:t>
            </a:r>
            <a:endParaRPr lang="zh-CN" altLang="en-US" sz="3200"/>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Grp="1" noChangeArrowheads="1"/>
          </p:cNvSpPr>
          <p:nvPr>
            <p:ph type="title"/>
          </p:nvPr>
        </p:nvSpPr>
        <p:spPr/>
        <p:txBody>
          <a:bodyPr/>
          <a:lstStyle/>
          <a:p>
            <a:r>
              <a:rPr lang="en-US" altLang="zh-CN"/>
              <a:t>ISO 17799:2005</a:t>
            </a:r>
            <a:endParaRPr lang="en-US" altLang="zh-CN"/>
          </a:p>
        </p:txBody>
      </p:sp>
      <p:pic>
        <p:nvPicPr>
          <p:cNvPr id="1012740" name="Picture 4" descr="ISO 17799-200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93850" y="1338263"/>
            <a:ext cx="6684963" cy="3705225"/>
          </a:xfrm>
          <a:prstGeom prst="rect">
            <a:avLst/>
          </a:prstGeom>
          <a:noFill/>
          <a:extLst>
            <a:ext uri="{909E8E84-426E-40DD-AFC4-6F175D3DCCD1}">
              <a14:hiddenFill xmlns:a14="http://schemas.microsoft.com/office/drawing/2010/main">
                <a:solidFill>
                  <a:srgbClr val="FFFFFF"/>
                </a:solidFill>
              </a14:hiddenFill>
            </a:ext>
          </a:extLst>
        </p:spPr>
      </p:pic>
      <p:sp>
        <p:nvSpPr>
          <p:cNvPr id="1012741" name="Text Box 5"/>
          <p:cNvSpPr txBox="1">
            <a:spLocks noChangeArrowheads="1"/>
          </p:cNvSpPr>
          <p:nvPr/>
        </p:nvSpPr>
        <p:spPr bwMode="auto">
          <a:xfrm>
            <a:off x="1574800" y="5554663"/>
            <a:ext cx="424973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algn="l">
              <a:spcBef>
                <a:spcPct val="50000"/>
              </a:spcBef>
            </a:pPr>
            <a:r>
              <a:rPr lang="zh-CN" altLang="en-US" b="1">
                <a:solidFill>
                  <a:srgbClr val="FF0000"/>
                </a:solidFill>
              </a:rPr>
              <a:t>红色</a:t>
            </a:r>
            <a:r>
              <a:rPr lang="zh-CN" altLang="en-US">
                <a:solidFill>
                  <a:srgbClr val="FF0000"/>
                </a:solidFill>
              </a:rPr>
              <a:t>部分是</a:t>
            </a:r>
            <a:r>
              <a:rPr lang="en-US" altLang="zh-CN">
                <a:solidFill>
                  <a:srgbClr val="FF0000"/>
                </a:solidFill>
              </a:rPr>
              <a:t>2005</a:t>
            </a:r>
            <a:r>
              <a:rPr lang="zh-CN" altLang="en-US">
                <a:solidFill>
                  <a:srgbClr val="FF0000"/>
                </a:solidFill>
              </a:rPr>
              <a:t>版相对于</a:t>
            </a:r>
            <a:r>
              <a:rPr lang="en-US" altLang="zh-CN">
                <a:solidFill>
                  <a:srgbClr val="FF0000"/>
                </a:solidFill>
              </a:rPr>
              <a:t>2002</a:t>
            </a:r>
            <a:r>
              <a:rPr lang="zh-CN" altLang="en-US">
                <a:solidFill>
                  <a:srgbClr val="FF0000"/>
                </a:solidFill>
              </a:rPr>
              <a:t>版的改变部分</a:t>
            </a:r>
            <a:endParaRPr lang="zh-CN" altLang="en-US">
              <a:solidFill>
                <a:srgbClr val="FF0000"/>
              </a:solidFill>
            </a:endParaRPr>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Rectangle 2"/>
          <p:cNvSpPr>
            <a:spLocks noGrp="1" noChangeArrowheads="1"/>
          </p:cNvSpPr>
          <p:nvPr>
            <p:ph type="title"/>
          </p:nvPr>
        </p:nvSpPr>
        <p:spPr/>
        <p:txBody>
          <a:bodyPr/>
          <a:lstStyle/>
          <a:p>
            <a:r>
              <a:rPr lang="en-US" altLang="zh-CN"/>
              <a:t>BS7799-2:2002 v.s. BS7799-2:2005</a:t>
            </a:r>
            <a:endParaRPr lang="en-US" altLang="zh-CN"/>
          </a:p>
        </p:txBody>
      </p:sp>
      <p:pic>
        <p:nvPicPr>
          <p:cNvPr id="1013764" name="Picture 4" descr="bs7799 2002-200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550" y="1239838"/>
            <a:ext cx="7754938" cy="3513137"/>
          </a:xfrm>
          <a:prstGeom prst="rect">
            <a:avLst/>
          </a:prstGeom>
          <a:noFill/>
          <a:extLst>
            <a:ext uri="{909E8E84-426E-40DD-AFC4-6F175D3DCCD1}">
              <a14:hiddenFill xmlns:a14="http://schemas.microsoft.com/office/drawing/2010/main">
                <a:solidFill>
                  <a:srgbClr val="FFFFFF"/>
                </a:solidFill>
              </a14:hiddenFill>
            </a:ext>
          </a:extLst>
        </p:spPr>
      </p:pic>
      <p:sp>
        <p:nvSpPr>
          <p:cNvPr id="1013765" name="Text Box 5"/>
          <p:cNvSpPr txBox="1">
            <a:spLocks noChangeArrowheads="1"/>
          </p:cNvSpPr>
          <p:nvPr/>
        </p:nvSpPr>
        <p:spPr bwMode="auto">
          <a:xfrm>
            <a:off x="3894138" y="5221288"/>
            <a:ext cx="2506662"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a:spcBef>
                <a:spcPct val="50000"/>
              </a:spcBef>
            </a:pPr>
            <a:r>
              <a:rPr lang="en-US" altLang="zh-CN" b="1">
                <a:solidFill>
                  <a:schemeClr val="tx1"/>
                </a:solidFill>
              </a:rPr>
              <a:t>A3 </a:t>
            </a:r>
            <a:r>
              <a:rPr lang="zh-CN" altLang="en-US" b="1">
                <a:solidFill>
                  <a:schemeClr val="tx1"/>
                </a:solidFill>
              </a:rPr>
              <a:t>～ </a:t>
            </a:r>
            <a:r>
              <a:rPr lang="en-US" altLang="zh-CN" b="1">
                <a:solidFill>
                  <a:schemeClr val="tx1"/>
                </a:solidFill>
              </a:rPr>
              <a:t>A12    10 </a:t>
            </a:r>
            <a:r>
              <a:rPr lang="zh-CN" altLang="en-US" b="1">
                <a:solidFill>
                  <a:schemeClr val="tx1"/>
                </a:solidFill>
              </a:rPr>
              <a:t>个章节</a:t>
            </a:r>
            <a:endParaRPr lang="zh-CN" altLang="en-US" b="1">
              <a:solidFill>
                <a:schemeClr val="tx1"/>
              </a:solidFill>
            </a:endParaRPr>
          </a:p>
          <a:p>
            <a:pPr>
              <a:spcBef>
                <a:spcPct val="50000"/>
              </a:spcBef>
            </a:pPr>
            <a:r>
              <a:rPr lang="en-US" altLang="zh-CN" b="1">
                <a:solidFill>
                  <a:schemeClr val="tx1"/>
                </a:solidFill>
              </a:rPr>
              <a:t>A5 </a:t>
            </a:r>
            <a:r>
              <a:rPr lang="zh-CN" altLang="en-US" b="1">
                <a:solidFill>
                  <a:schemeClr val="tx1"/>
                </a:solidFill>
              </a:rPr>
              <a:t>～ </a:t>
            </a:r>
            <a:r>
              <a:rPr lang="en-US" altLang="zh-CN" b="1">
                <a:solidFill>
                  <a:schemeClr val="tx1"/>
                </a:solidFill>
              </a:rPr>
              <a:t>A15    11 </a:t>
            </a:r>
            <a:r>
              <a:rPr lang="zh-CN" altLang="en-US" b="1">
                <a:solidFill>
                  <a:schemeClr val="tx1"/>
                </a:solidFill>
              </a:rPr>
              <a:t>个章节</a:t>
            </a:r>
            <a:endParaRPr lang="zh-CN" altLang="en-US" b="1">
              <a:solidFill>
                <a:schemeClr val="tx1"/>
              </a:solidFill>
            </a:endParaRPr>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p:txBody>
          <a:bodyPr/>
          <a:lstStyle/>
          <a:p>
            <a:r>
              <a:rPr lang="zh-CN" altLang="en-US"/>
              <a:t>机密信息丢失引发信任危机</a:t>
            </a:r>
            <a:endParaRPr lang="zh-CN" altLang="en-US"/>
          </a:p>
        </p:txBody>
      </p:sp>
      <p:sp>
        <p:nvSpPr>
          <p:cNvPr id="1014787" name="Rectangle 3" descr="Rectangle: Click to edit Master text styles&#10;Second level&#10;Third level&#10;Fourth level&#10;Fifth level"/>
          <p:cNvSpPr>
            <a:spLocks noGrp="1" noChangeArrowheads="1"/>
          </p:cNvSpPr>
          <p:nvPr>
            <p:ph type="body" idx="1"/>
          </p:nvPr>
        </p:nvSpPr>
        <p:spPr/>
        <p:txBody>
          <a:bodyPr/>
          <a:lstStyle/>
          <a:p>
            <a:r>
              <a:rPr lang="en-US" altLang="zh-CN" sz="2000"/>
              <a:t>2005</a:t>
            </a:r>
            <a:r>
              <a:rPr lang="zh-CN" altLang="en-US" sz="2000"/>
              <a:t>年</a:t>
            </a:r>
            <a:r>
              <a:rPr lang="en-US" altLang="zh-CN" sz="2000"/>
              <a:t>6</a:t>
            </a:r>
            <a:r>
              <a:rPr lang="zh-CN" altLang="en-US" sz="2000"/>
              <a:t>月</a:t>
            </a:r>
            <a:r>
              <a:rPr lang="en-US" altLang="zh-CN" sz="2000"/>
              <a:t>1</a:t>
            </a:r>
            <a:r>
              <a:rPr lang="zh-CN" altLang="en-US" sz="2000"/>
              <a:t>日，瑞士银行集团</a:t>
            </a:r>
            <a:r>
              <a:rPr lang="en-US" altLang="zh-CN" sz="2000"/>
              <a:t>(UBS)</a:t>
            </a:r>
            <a:r>
              <a:rPr lang="zh-CN" altLang="en-US" sz="2000"/>
              <a:t>日本分行丢失了一张存有高度敏感客户信息的磁盘。其中可能包含相当机密的交易、止损单记录以及公司各类客户的敏感信息。 </a:t>
            </a:r>
            <a:endParaRPr lang="zh-CN" altLang="en-US" sz="2000"/>
          </a:p>
          <a:p>
            <a:r>
              <a:rPr lang="en-US" altLang="zh-CN" sz="2000"/>
              <a:t>2005</a:t>
            </a:r>
            <a:r>
              <a:rPr lang="zh-CN" altLang="en-US" sz="2000"/>
              <a:t>年</a:t>
            </a:r>
            <a:r>
              <a:rPr lang="en-US" altLang="zh-CN" sz="2000"/>
              <a:t>6</a:t>
            </a:r>
            <a:r>
              <a:rPr lang="zh-CN" altLang="en-US" sz="2000"/>
              <a:t>月</a:t>
            </a:r>
            <a:r>
              <a:rPr lang="en-US" altLang="zh-CN" sz="2000"/>
              <a:t>6</a:t>
            </a:r>
            <a:r>
              <a:rPr lang="zh-CN" altLang="en-US" sz="2000"/>
              <a:t>日，花旗银行</a:t>
            </a:r>
            <a:r>
              <a:rPr lang="en-US" altLang="zh-CN" sz="2000"/>
              <a:t>390</a:t>
            </a:r>
            <a:r>
              <a:rPr lang="zh-CN" altLang="en-US" sz="2000"/>
              <a:t>万客户账户资料在快递途中的神秘失踪。</a:t>
            </a:r>
            <a:endParaRPr lang="zh-CN" altLang="en-US" sz="2000"/>
          </a:p>
          <a:p>
            <a:r>
              <a:rPr lang="en-US" altLang="zh-CN" sz="2000"/>
              <a:t>2005</a:t>
            </a:r>
            <a:r>
              <a:rPr lang="zh-CN" altLang="en-US" sz="2000"/>
              <a:t>年</a:t>
            </a:r>
            <a:r>
              <a:rPr lang="en-US" altLang="zh-CN" sz="2000"/>
              <a:t>6</a:t>
            </a:r>
            <a:r>
              <a:rPr lang="zh-CN" altLang="en-US" sz="2000"/>
              <a:t>月</a:t>
            </a:r>
            <a:r>
              <a:rPr lang="en-US" altLang="zh-CN" sz="2000"/>
              <a:t>17</a:t>
            </a:r>
            <a:r>
              <a:rPr lang="zh-CN" altLang="en-US" sz="2000"/>
              <a:t>日，由于美国信用卡系统解决方案公司 </a:t>
            </a:r>
            <a:r>
              <a:rPr lang="en-US" altLang="zh-CN" sz="2000"/>
              <a:t>CardSystems </a:t>
            </a:r>
            <a:r>
              <a:rPr lang="zh-CN" altLang="en-US" sz="2000"/>
              <a:t>的安全漏洞，导致</a:t>
            </a:r>
            <a:r>
              <a:rPr lang="en-US" altLang="zh-CN" sz="2000"/>
              <a:t>4000</a:t>
            </a:r>
            <a:r>
              <a:rPr lang="zh-CN" altLang="en-US" sz="2000"/>
              <a:t>万用户的银行资料被泄漏，其中包括 </a:t>
            </a:r>
            <a:r>
              <a:rPr lang="en-US" altLang="zh-CN" sz="2000"/>
              <a:t>MASTER </a:t>
            </a:r>
            <a:r>
              <a:rPr lang="zh-CN" altLang="en-US" sz="2000"/>
              <a:t>公司的</a:t>
            </a:r>
            <a:r>
              <a:rPr lang="en-US" altLang="zh-CN" sz="2000"/>
              <a:t>1390</a:t>
            </a:r>
            <a:r>
              <a:rPr lang="zh-CN" altLang="en-US" sz="2000"/>
              <a:t>万用户、</a:t>
            </a:r>
            <a:r>
              <a:rPr lang="en-US" altLang="zh-CN" sz="2000"/>
              <a:t>VISA </a:t>
            </a:r>
            <a:r>
              <a:rPr lang="zh-CN" altLang="en-US" sz="2000"/>
              <a:t>的</a:t>
            </a:r>
            <a:r>
              <a:rPr lang="en-US" altLang="zh-CN" sz="2000"/>
              <a:t>2200</a:t>
            </a:r>
            <a:r>
              <a:rPr lang="zh-CN" altLang="en-US" sz="2000"/>
              <a:t>万客户。</a:t>
            </a:r>
            <a:r>
              <a:rPr lang="zh-CN" altLang="en-US"/>
              <a:t> </a:t>
            </a:r>
            <a:endParaRPr lang="zh-CN" altLang="en-US"/>
          </a:p>
        </p:txBody>
      </p:sp>
      <p:sp>
        <p:nvSpPr>
          <p:cNvPr id="1014788" name="AutoShape 4"/>
          <p:cNvSpPr>
            <a:spLocks noChangeArrowheads="1"/>
          </p:cNvSpPr>
          <p:nvPr/>
        </p:nvSpPr>
        <p:spPr bwMode="auto">
          <a:xfrm>
            <a:off x="4640263" y="3692525"/>
            <a:ext cx="3792537" cy="2286000"/>
          </a:xfrm>
          <a:prstGeom prst="irregularSeal2">
            <a:avLst/>
          </a:prstGeom>
          <a:solidFill>
            <a:srgbClr val="FF0000"/>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r>
              <a:rPr lang="zh-CN" altLang="en-US" sz="2800" b="1"/>
              <a:t>信任危机</a:t>
            </a:r>
            <a:endParaRPr lang="zh-CN" altLang="en-US" sz="2800" b="1"/>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14788"/>
                                        </p:tgtEl>
                                        <p:attrNameLst>
                                          <p:attrName>style.visibility</p:attrName>
                                        </p:attrNameLst>
                                      </p:cBhvr>
                                      <p:to>
                                        <p:strVal val="visible"/>
                                      </p:to>
                                    </p:set>
                                    <p:anim calcmode="lin" valueType="num">
                                      <p:cBhvr additive="base">
                                        <p:cTn id="7" dur="500" fill="hold"/>
                                        <p:tgtEl>
                                          <p:spTgt spid="1014788"/>
                                        </p:tgtEl>
                                        <p:attrNameLst>
                                          <p:attrName>ppt_x</p:attrName>
                                        </p:attrNameLst>
                                      </p:cBhvr>
                                      <p:tavLst>
                                        <p:tav tm="0">
                                          <p:val>
                                            <p:strVal val="#ppt_x"/>
                                          </p:val>
                                        </p:tav>
                                        <p:tav tm="100000">
                                          <p:val>
                                            <p:strVal val="#ppt_x"/>
                                          </p:val>
                                        </p:tav>
                                      </p:tavLst>
                                    </p:anim>
                                    <p:anim calcmode="lin" valueType="num">
                                      <p:cBhvr additive="base">
                                        <p:cTn id="8" dur="500" fill="hold"/>
                                        <p:tgtEl>
                                          <p:spTgt spid="10147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7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ChangeArrowheads="1"/>
          </p:cNvSpPr>
          <p:nvPr>
            <p:ph type="title"/>
          </p:nvPr>
        </p:nvSpPr>
        <p:spPr/>
        <p:txBody>
          <a:bodyPr/>
          <a:lstStyle/>
          <a:p>
            <a:r>
              <a:rPr lang="zh-CN" altLang="en-US"/>
              <a:t>银行业赖以生存的重要信息资产</a:t>
            </a:r>
            <a:endParaRPr lang="zh-CN" altLang="en-US"/>
          </a:p>
        </p:txBody>
      </p:sp>
      <p:sp>
        <p:nvSpPr>
          <p:cNvPr id="1015811" name="Rectangle 3" descr="Rectangle: Click to edit Master text styles&#10;Second level&#10;Third level&#10;Fourth level&#10;Fifth level"/>
          <p:cNvSpPr>
            <a:spLocks noGrp="1" noChangeArrowheads="1"/>
          </p:cNvSpPr>
          <p:nvPr>
            <p:ph type="body" idx="1"/>
          </p:nvPr>
        </p:nvSpPr>
        <p:spPr/>
        <p:txBody>
          <a:bodyPr/>
          <a:lstStyle/>
          <a:p>
            <a:pPr>
              <a:lnSpc>
                <a:spcPct val="100000"/>
              </a:lnSpc>
            </a:pPr>
            <a:r>
              <a:rPr lang="zh-CN" altLang="en-US"/>
              <a:t>帐户信息</a:t>
            </a:r>
            <a:endParaRPr lang="zh-CN" altLang="en-US"/>
          </a:p>
          <a:p>
            <a:pPr>
              <a:lnSpc>
                <a:spcPct val="100000"/>
              </a:lnSpc>
            </a:pPr>
            <a:r>
              <a:rPr lang="zh-CN" altLang="en-US"/>
              <a:t>客户资料</a:t>
            </a:r>
            <a:endParaRPr lang="zh-CN" altLang="en-US"/>
          </a:p>
          <a:p>
            <a:pPr>
              <a:lnSpc>
                <a:spcPct val="100000"/>
              </a:lnSpc>
            </a:pPr>
            <a:r>
              <a:rPr lang="zh-CN" altLang="en-US"/>
              <a:t>信用记录</a:t>
            </a:r>
            <a:endParaRPr lang="zh-CN" altLang="en-US"/>
          </a:p>
          <a:p>
            <a:pPr>
              <a:lnSpc>
                <a:spcPct val="100000"/>
              </a:lnSpc>
            </a:pPr>
            <a:r>
              <a:rPr lang="zh-CN" altLang="en-US"/>
              <a:t>交易明细</a:t>
            </a:r>
            <a:endParaRPr lang="zh-CN" altLang="en-US"/>
          </a:p>
          <a:p>
            <a:pPr>
              <a:lnSpc>
                <a:spcPct val="100000"/>
              </a:lnSpc>
            </a:pPr>
            <a:endParaRPr lang="zh-CN" altLang="en-US"/>
          </a:p>
          <a:p>
            <a:pPr>
              <a:lnSpc>
                <a:spcPct val="100000"/>
              </a:lnSpc>
            </a:pPr>
            <a:r>
              <a:rPr lang="zh-CN" altLang="en-US">
                <a:solidFill>
                  <a:srgbClr val="FF0000"/>
                </a:solidFill>
              </a:rPr>
              <a:t>业务数据大集中的同时，客观上也把风险集中和放大起来。</a:t>
            </a:r>
            <a:r>
              <a:rPr lang="zh-CN" altLang="en-US"/>
              <a:t> </a:t>
            </a:r>
            <a:endParaRPr lang="zh-CN" altLang="en-US"/>
          </a:p>
        </p:txBody>
      </p:sp>
      <p:sp>
        <p:nvSpPr>
          <p:cNvPr id="1015812" name="Text Box 4"/>
          <p:cNvSpPr txBox="1">
            <a:spLocks noChangeArrowheads="1"/>
          </p:cNvSpPr>
          <p:nvPr/>
        </p:nvSpPr>
        <p:spPr bwMode="auto">
          <a:xfrm>
            <a:off x="3651250" y="1947863"/>
            <a:ext cx="4622800" cy="9144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a:spcBef>
                <a:spcPct val="50000"/>
              </a:spcBef>
            </a:pPr>
            <a:r>
              <a:rPr lang="en-US" altLang="zh-CN" sz="6000" b="1"/>
              <a:t>7×24×365</a:t>
            </a:r>
            <a:endParaRPr lang="en-US" altLang="zh-CN" sz="6000" b="1"/>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15811">
                                            <p:txEl>
                                              <p:pRg st="5" end="5"/>
                                            </p:txEl>
                                          </p:spTgt>
                                        </p:tgtEl>
                                        <p:attrNameLst>
                                          <p:attrName>style.visibility</p:attrName>
                                        </p:attrNameLst>
                                      </p:cBhvr>
                                      <p:to>
                                        <p:strVal val="visible"/>
                                      </p:to>
                                    </p:set>
                                    <p:anim calcmode="lin" valueType="num">
                                      <p:cBhvr additive="base">
                                        <p:cTn id="7" dur="500" fill="hold"/>
                                        <p:tgtEl>
                                          <p:spTgt spid="1015811">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58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098" name="Rectangle 2"/>
          <p:cNvSpPr>
            <a:spLocks noGrp="1" noChangeArrowheads="1"/>
          </p:cNvSpPr>
          <p:nvPr>
            <p:ph type="title"/>
          </p:nvPr>
        </p:nvSpPr>
        <p:spPr/>
        <p:txBody>
          <a:bodyPr/>
          <a:lstStyle/>
          <a:p>
            <a:r>
              <a:rPr lang="zh-CN" altLang="en-US"/>
              <a:t>灾难、故障 </a:t>
            </a:r>
            <a:r>
              <a:rPr lang="en-US" altLang="zh-CN"/>
              <a:t>—— </a:t>
            </a:r>
            <a:r>
              <a:rPr lang="zh-CN" altLang="en-US"/>
              <a:t>中断</a:t>
            </a:r>
            <a:endParaRPr lang="zh-CN" altLang="en-US"/>
          </a:p>
        </p:txBody>
      </p:sp>
      <p:pic>
        <p:nvPicPr>
          <p:cNvPr id="1028100" name="Picture 4"/>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00188" y="1641475"/>
            <a:ext cx="15144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10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9188" y="1281113"/>
            <a:ext cx="1905000"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102" name="Picture 6" descr="TRNADO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725" y="993775"/>
            <a:ext cx="1928813" cy="2087563"/>
          </a:xfrm>
          <a:prstGeom prst="rect">
            <a:avLst/>
          </a:prstGeom>
          <a:noFill/>
          <a:extLst>
            <a:ext uri="{909E8E84-426E-40DD-AFC4-6F175D3DCCD1}">
              <a14:hiddenFill xmlns:a14="http://schemas.microsoft.com/office/drawing/2010/main">
                <a:solidFill>
                  <a:srgbClr val="FFFFFF"/>
                </a:solidFill>
              </a14:hiddenFill>
            </a:ext>
          </a:extLst>
        </p:spPr>
      </p:pic>
      <p:pic>
        <p:nvPicPr>
          <p:cNvPr id="1028103" name="Picture 7" descr="Houst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7313" y="3152775"/>
            <a:ext cx="7199312" cy="3025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Rectangle 2"/>
          <p:cNvSpPr>
            <a:spLocks noGrp="1" noChangeArrowheads="1"/>
          </p:cNvSpPr>
          <p:nvPr>
            <p:ph type="title"/>
          </p:nvPr>
        </p:nvSpPr>
        <p:spPr/>
        <p:txBody>
          <a:bodyPr/>
          <a:lstStyle/>
          <a:p>
            <a:r>
              <a:rPr lang="en-US" altLang="zh-CN"/>
              <a:t>9/11</a:t>
            </a:r>
            <a:endParaRPr lang="en-US" altLang="zh-CN"/>
          </a:p>
        </p:txBody>
      </p:sp>
      <p:pic>
        <p:nvPicPr>
          <p:cNvPr id="1030147" name="Picture 3" descr="598700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81288" y="1552575"/>
            <a:ext cx="6629400" cy="4724400"/>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148" name="mSeries21090116564300004" descr="914_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663" y="1403350"/>
            <a:ext cx="7021512" cy="454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149" name="Picture 5" descr="wtc04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904875"/>
            <a:ext cx="7331075" cy="4748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148"/>
                                        </p:tgtEl>
                                        <p:attrNameLst>
                                          <p:attrName>style.visibility</p:attrName>
                                        </p:attrNameLst>
                                      </p:cBhvr>
                                      <p:to>
                                        <p:strVal val="visible"/>
                                      </p:to>
                                    </p:set>
                                    <p:anim calcmode="lin" valueType="num">
                                      <p:cBhvr additive="base">
                                        <p:cTn id="7" dur="500" fill="hold"/>
                                        <p:tgtEl>
                                          <p:spTgt spid="1030148"/>
                                        </p:tgtEl>
                                        <p:attrNameLst>
                                          <p:attrName>ppt_x</p:attrName>
                                        </p:attrNameLst>
                                      </p:cBhvr>
                                      <p:tavLst>
                                        <p:tav tm="0">
                                          <p:val>
                                            <p:strVal val="#ppt_x"/>
                                          </p:val>
                                        </p:tav>
                                        <p:tav tm="100000">
                                          <p:val>
                                            <p:strVal val="#ppt_x"/>
                                          </p:val>
                                        </p:tav>
                                      </p:tavLst>
                                    </p:anim>
                                    <p:anim calcmode="lin" valueType="num">
                                      <p:cBhvr additive="base">
                                        <p:cTn id="8" dur="500" fill="hold"/>
                                        <p:tgtEl>
                                          <p:spTgt spid="10301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0149"/>
                                        </p:tgtEl>
                                        <p:attrNameLst>
                                          <p:attrName>style.visibility</p:attrName>
                                        </p:attrNameLst>
                                      </p:cBhvr>
                                      <p:to>
                                        <p:strVal val="visible"/>
                                      </p:to>
                                    </p:set>
                                    <p:anim calcmode="lin" valueType="num">
                                      <p:cBhvr additive="base">
                                        <p:cTn id="13" dur="500" fill="hold"/>
                                        <p:tgtEl>
                                          <p:spTgt spid="1030149"/>
                                        </p:tgtEl>
                                        <p:attrNameLst>
                                          <p:attrName>ppt_x</p:attrName>
                                        </p:attrNameLst>
                                      </p:cBhvr>
                                      <p:tavLst>
                                        <p:tav tm="0">
                                          <p:val>
                                            <p:strVal val="#ppt_x"/>
                                          </p:val>
                                        </p:tav>
                                        <p:tav tm="100000">
                                          <p:val>
                                            <p:strVal val="#ppt_x"/>
                                          </p:val>
                                        </p:tav>
                                      </p:tavLst>
                                    </p:anim>
                                    <p:anim calcmode="lin" valueType="num">
                                      <p:cBhvr additive="base">
                                        <p:cTn id="14" dur="500" fill="hold"/>
                                        <p:tgtEl>
                                          <p:spTgt spid="1030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170" name="Rectangle 2"/>
          <p:cNvSpPr>
            <a:spLocks noGrp="1" noChangeArrowheads="1"/>
          </p:cNvSpPr>
          <p:nvPr>
            <p:ph type="title"/>
          </p:nvPr>
        </p:nvSpPr>
        <p:spPr/>
        <p:txBody>
          <a:bodyPr/>
          <a:lstStyle/>
          <a:p>
            <a:r>
              <a:rPr lang="zh-CN" altLang="en-US"/>
              <a:t>东南亚海啸</a:t>
            </a:r>
            <a:endParaRPr lang="zh-CN" altLang="en-US"/>
          </a:p>
        </p:txBody>
      </p:sp>
      <p:sp>
        <p:nvSpPr>
          <p:cNvPr id="1031171" name="Rectangle 3" descr="Rectangle: Click to edit Master text styles&#10;Second level&#10;Third level&#10;Fourth level&#10;Fifth level"/>
          <p:cNvSpPr>
            <a:spLocks noGrp="1" noChangeArrowheads="1"/>
          </p:cNvSpPr>
          <p:nvPr>
            <p:ph type="body" idx="1"/>
          </p:nvPr>
        </p:nvSpPr>
        <p:spPr/>
        <p:txBody>
          <a:bodyPr/>
          <a:lstStyle/>
          <a:p>
            <a:endParaRPr lang="zh-CN" altLang="en-US"/>
          </a:p>
        </p:txBody>
      </p:sp>
      <p:pic>
        <p:nvPicPr>
          <p:cNvPr id="1031172" name="Picture 4" descr="image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8000" y="852488"/>
            <a:ext cx="5078413" cy="2784475"/>
          </a:xfrm>
          <a:prstGeom prst="rect">
            <a:avLst/>
          </a:prstGeom>
          <a:noFill/>
          <a:extLst>
            <a:ext uri="{909E8E84-426E-40DD-AFC4-6F175D3DCCD1}">
              <a14:hiddenFill xmlns:a14="http://schemas.microsoft.com/office/drawing/2010/main">
                <a:solidFill>
                  <a:srgbClr val="FFFFFF"/>
                </a:solidFill>
              </a14:hiddenFill>
            </a:ext>
          </a:extLst>
        </p:spPr>
      </p:pic>
      <p:pic>
        <p:nvPicPr>
          <p:cNvPr id="1031173" name="Picture 5" descr="imag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938" y="3214688"/>
            <a:ext cx="5467350" cy="3189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Rectangle 2"/>
          <p:cNvSpPr>
            <a:spLocks noGrp="1" noChangeArrowheads="1"/>
          </p:cNvSpPr>
          <p:nvPr>
            <p:ph type="title"/>
          </p:nvPr>
        </p:nvSpPr>
        <p:spPr/>
        <p:txBody>
          <a:bodyPr/>
          <a:lstStyle/>
          <a:p>
            <a:r>
              <a:rPr lang="zh-CN" altLang="en-US"/>
              <a:t>直接和间接的损失</a:t>
            </a:r>
            <a:endParaRPr lang="zh-CN" altLang="en-US"/>
          </a:p>
        </p:txBody>
      </p:sp>
      <p:grpSp>
        <p:nvGrpSpPr>
          <p:cNvPr id="1032195" name="Group 3"/>
          <p:cNvGrpSpPr/>
          <p:nvPr/>
        </p:nvGrpSpPr>
        <p:grpSpPr bwMode="auto">
          <a:xfrm>
            <a:off x="1187450" y="1096963"/>
            <a:ext cx="8089900" cy="5187950"/>
            <a:chOff x="1056" y="864"/>
            <a:chExt cx="4704" cy="3268"/>
          </a:xfrm>
        </p:grpSpPr>
        <p:grpSp>
          <p:nvGrpSpPr>
            <p:cNvPr id="1032196" name="Group 4"/>
            <p:cNvGrpSpPr/>
            <p:nvPr/>
          </p:nvGrpSpPr>
          <p:grpSpPr bwMode="auto">
            <a:xfrm>
              <a:off x="1056" y="864"/>
              <a:ext cx="4704" cy="3268"/>
              <a:chOff x="1056" y="912"/>
              <a:chExt cx="4704" cy="3268"/>
            </a:xfrm>
          </p:grpSpPr>
          <p:pic>
            <p:nvPicPr>
              <p:cNvPr id="1032197" name="Picture 5"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56" y="1200"/>
                <a:ext cx="2112" cy="1016"/>
              </a:xfrm>
              <a:prstGeom prst="rect">
                <a:avLst/>
              </a:prstGeom>
              <a:noFill/>
              <a:extLst>
                <a:ext uri="{909E8E84-426E-40DD-AFC4-6F175D3DCCD1}">
                  <a14:hiddenFill xmlns:a14="http://schemas.microsoft.com/office/drawing/2010/main">
                    <a:solidFill>
                      <a:srgbClr val="FFFFFF"/>
                    </a:solidFill>
                  </a14:hiddenFill>
                </a:ext>
              </a:extLst>
            </p:spPr>
          </p:pic>
          <p:pic>
            <p:nvPicPr>
              <p:cNvPr id="1032198" name="Picture 6"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08" y="2880"/>
                <a:ext cx="2112" cy="1016"/>
              </a:xfrm>
              <a:prstGeom prst="rect">
                <a:avLst/>
              </a:prstGeom>
              <a:noFill/>
              <a:extLst>
                <a:ext uri="{909E8E84-426E-40DD-AFC4-6F175D3DCCD1}">
                  <a14:hiddenFill xmlns:a14="http://schemas.microsoft.com/office/drawing/2010/main">
                    <a:solidFill>
                      <a:srgbClr val="FFFFFF"/>
                    </a:solidFill>
                  </a14:hiddenFill>
                </a:ext>
              </a:extLst>
            </p:spPr>
          </p:pic>
          <p:pic>
            <p:nvPicPr>
              <p:cNvPr id="1032199" name="Picture 7"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52" y="1056"/>
                <a:ext cx="4272" cy="3124"/>
              </a:xfrm>
              <a:prstGeom prst="rect">
                <a:avLst/>
              </a:prstGeom>
              <a:noFill/>
              <a:extLst>
                <a:ext uri="{909E8E84-426E-40DD-AFC4-6F175D3DCCD1}">
                  <a14:hiddenFill xmlns:a14="http://schemas.microsoft.com/office/drawing/2010/main">
                    <a:solidFill>
                      <a:srgbClr val="FFFFFF"/>
                    </a:solidFill>
                  </a14:hiddenFill>
                </a:ext>
              </a:extLst>
            </p:spPr>
          </p:pic>
          <p:pic>
            <p:nvPicPr>
              <p:cNvPr id="1032200" name="Picture 8"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76" y="912"/>
                <a:ext cx="3504" cy="2448"/>
              </a:xfrm>
              <a:prstGeom prst="rect">
                <a:avLst/>
              </a:prstGeom>
              <a:noFill/>
              <a:extLst>
                <a:ext uri="{909E8E84-426E-40DD-AFC4-6F175D3DCCD1}">
                  <a14:hiddenFill xmlns:a14="http://schemas.microsoft.com/office/drawing/2010/main">
                    <a:solidFill>
                      <a:srgbClr val="FFFFFF"/>
                    </a:solidFill>
                  </a14:hiddenFill>
                </a:ext>
              </a:extLst>
            </p:spPr>
          </p:pic>
          <p:pic>
            <p:nvPicPr>
              <p:cNvPr id="1032201" name="Picture 9"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68" y="1152"/>
                <a:ext cx="2112" cy="1016"/>
              </a:xfrm>
              <a:prstGeom prst="rect">
                <a:avLst/>
              </a:prstGeom>
              <a:noFill/>
              <a:extLst>
                <a:ext uri="{909E8E84-426E-40DD-AFC4-6F175D3DCCD1}">
                  <a14:hiddenFill xmlns:a14="http://schemas.microsoft.com/office/drawing/2010/main">
                    <a:solidFill>
                      <a:srgbClr val="FFFFFF"/>
                    </a:solidFill>
                  </a14:hiddenFill>
                </a:ext>
              </a:extLst>
            </p:spPr>
          </p:pic>
          <p:pic>
            <p:nvPicPr>
              <p:cNvPr id="1032202" name="Picture 10"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48" y="1824"/>
                <a:ext cx="2112" cy="1016"/>
              </a:xfrm>
              <a:prstGeom prst="rect">
                <a:avLst/>
              </a:prstGeom>
              <a:noFill/>
              <a:extLst>
                <a:ext uri="{909E8E84-426E-40DD-AFC4-6F175D3DCCD1}">
                  <a14:hiddenFill xmlns:a14="http://schemas.microsoft.com/office/drawing/2010/main">
                    <a:solidFill>
                      <a:srgbClr val="FFFFFF"/>
                    </a:solidFill>
                  </a14:hiddenFill>
                </a:ext>
              </a:extLst>
            </p:spPr>
          </p:pic>
        </p:grpSp>
        <p:pic>
          <p:nvPicPr>
            <p:cNvPr id="1032203" name="Picture 11" descr="grey cloud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04" y="2400"/>
              <a:ext cx="2112" cy="1016"/>
            </a:xfrm>
            <a:prstGeom prst="rect">
              <a:avLst/>
            </a:prstGeom>
            <a:noFill/>
            <a:extLst>
              <a:ext uri="{909E8E84-426E-40DD-AFC4-6F175D3DCCD1}">
                <a14:hiddenFill xmlns:a14="http://schemas.microsoft.com/office/drawing/2010/main">
                  <a:solidFill>
                    <a:srgbClr val="FFFFFF"/>
                  </a:solidFill>
                </a14:hiddenFill>
              </a:ext>
            </a:extLst>
          </p:spPr>
        </p:pic>
      </p:grpSp>
      <p:sp>
        <p:nvSpPr>
          <p:cNvPr id="1032204" name="Text Box 12"/>
          <p:cNvSpPr txBox="1">
            <a:spLocks noChangeArrowheads="1"/>
          </p:cNvSpPr>
          <p:nvPr/>
        </p:nvSpPr>
        <p:spPr bwMode="auto">
          <a:xfrm>
            <a:off x="6197600" y="1493838"/>
            <a:ext cx="3040063" cy="45720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zh-CN" altLang="en-US" sz="2400" b="1">
                <a:solidFill>
                  <a:schemeClr val="tx1"/>
                </a:solidFill>
              </a:rPr>
              <a:t>间接损失</a:t>
            </a:r>
            <a:endParaRPr lang="zh-CN" altLang="en-US" sz="2400" b="1">
              <a:solidFill>
                <a:schemeClr val="tx1"/>
              </a:solidFill>
            </a:endParaRPr>
          </a:p>
        </p:txBody>
      </p:sp>
      <p:sp>
        <p:nvSpPr>
          <p:cNvPr id="1032205" name="Text Box 13"/>
          <p:cNvSpPr txBox="1">
            <a:spLocks noChangeArrowheads="1"/>
          </p:cNvSpPr>
          <p:nvPr/>
        </p:nvSpPr>
        <p:spPr bwMode="auto">
          <a:xfrm>
            <a:off x="1676400" y="2636838"/>
            <a:ext cx="2079625" cy="33972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lvl="1" algn="l">
              <a:lnSpc>
                <a:spcPct val="90000"/>
              </a:lnSpc>
              <a:spcAft>
                <a:spcPct val="25000"/>
              </a:spcAft>
              <a:buClr>
                <a:srgbClr val="0070C8"/>
              </a:buClr>
            </a:pPr>
            <a:r>
              <a:rPr lang="zh-CN" altLang="en-US" sz="1800" b="1">
                <a:solidFill>
                  <a:schemeClr val="tx1"/>
                </a:solidFill>
              </a:rPr>
              <a:t>新闻头条</a:t>
            </a:r>
            <a:endParaRPr lang="zh-CN" altLang="en-US" sz="1800" b="1">
              <a:solidFill>
                <a:schemeClr val="tx1"/>
              </a:solidFill>
            </a:endParaRPr>
          </a:p>
        </p:txBody>
      </p:sp>
      <p:sp>
        <p:nvSpPr>
          <p:cNvPr id="1032206" name="Text Box 14"/>
          <p:cNvSpPr txBox="1">
            <a:spLocks noChangeArrowheads="1"/>
          </p:cNvSpPr>
          <p:nvPr/>
        </p:nvSpPr>
        <p:spPr bwMode="auto">
          <a:xfrm>
            <a:off x="5343525" y="2471738"/>
            <a:ext cx="1949450" cy="33972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lvl="1" algn="l">
              <a:lnSpc>
                <a:spcPct val="90000"/>
              </a:lnSpc>
              <a:spcAft>
                <a:spcPct val="25000"/>
              </a:spcAft>
              <a:buClr>
                <a:srgbClr val="0070C8"/>
              </a:buClr>
            </a:pPr>
            <a:r>
              <a:rPr lang="zh-CN" altLang="en-US" sz="1800" b="1">
                <a:solidFill>
                  <a:schemeClr val="tx1"/>
                </a:solidFill>
              </a:rPr>
              <a:t>公众声誉</a:t>
            </a:r>
            <a:endParaRPr lang="zh-CN" altLang="en-US" sz="1800" b="1">
              <a:solidFill>
                <a:schemeClr val="tx1"/>
              </a:solidFill>
            </a:endParaRPr>
          </a:p>
        </p:txBody>
      </p:sp>
      <p:pic>
        <p:nvPicPr>
          <p:cNvPr id="1032207" name="Picture 15" descr="clou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6213" y="2789238"/>
            <a:ext cx="4811712" cy="2466975"/>
          </a:xfrm>
          <a:prstGeom prst="rect">
            <a:avLst/>
          </a:prstGeom>
          <a:noFill/>
          <a:extLst>
            <a:ext uri="{909E8E84-426E-40DD-AFC4-6F175D3DCCD1}">
              <a14:hiddenFill xmlns:a14="http://schemas.microsoft.com/office/drawing/2010/main">
                <a:solidFill>
                  <a:srgbClr val="FFFFFF"/>
                </a:solidFill>
              </a14:hiddenFill>
            </a:ext>
          </a:extLst>
        </p:spPr>
      </p:pic>
      <p:sp>
        <p:nvSpPr>
          <p:cNvPr id="1032208" name="Text Box 16"/>
          <p:cNvSpPr txBox="1">
            <a:spLocks noChangeArrowheads="1"/>
          </p:cNvSpPr>
          <p:nvPr/>
        </p:nvSpPr>
        <p:spPr bwMode="auto">
          <a:xfrm>
            <a:off x="4251325" y="3476625"/>
            <a:ext cx="1951038" cy="457200"/>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l"/>
            <a:r>
              <a:rPr lang="zh-CN" altLang="en-US" sz="2400" b="1"/>
              <a:t>直接损失</a:t>
            </a:r>
            <a:endParaRPr lang="zh-CN" altLang="en-US" sz="2400" b="1"/>
          </a:p>
        </p:txBody>
      </p:sp>
      <p:sp>
        <p:nvSpPr>
          <p:cNvPr id="1032209" name="Text Box 17"/>
          <p:cNvSpPr txBox="1">
            <a:spLocks noChangeArrowheads="1"/>
          </p:cNvSpPr>
          <p:nvPr/>
        </p:nvSpPr>
        <p:spPr bwMode="auto">
          <a:xfrm>
            <a:off x="3582988" y="4005263"/>
            <a:ext cx="2709862" cy="655637"/>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lvl="1">
              <a:lnSpc>
                <a:spcPct val="90000"/>
              </a:lnSpc>
              <a:spcAft>
                <a:spcPct val="25000"/>
              </a:spcAft>
              <a:buClr>
                <a:srgbClr val="0070C8"/>
              </a:buClr>
            </a:pPr>
            <a:r>
              <a:rPr lang="zh-CN" altLang="en-US" sz="1800" b="1"/>
              <a:t>数据丢失、设备损坏</a:t>
            </a:r>
            <a:endParaRPr lang="zh-CN" altLang="en-US" sz="1800" b="1"/>
          </a:p>
          <a:p>
            <a:pPr lvl="1">
              <a:lnSpc>
                <a:spcPct val="90000"/>
              </a:lnSpc>
              <a:spcAft>
                <a:spcPct val="25000"/>
              </a:spcAft>
              <a:buClr>
                <a:srgbClr val="0070C8"/>
              </a:buClr>
            </a:pPr>
            <a:r>
              <a:rPr lang="zh-CN" altLang="en-US" sz="1800" b="1"/>
              <a:t>人员伤害</a:t>
            </a:r>
            <a:r>
              <a:rPr lang="en-US" altLang="zh-CN" sz="1800" b="1"/>
              <a:t>……</a:t>
            </a:r>
            <a:endParaRPr lang="en-US" altLang="zh-CN" sz="1800" b="1"/>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3220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032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205" grpId="0" autoUpdateAnimBg="0"/>
      <p:bldP spid="103220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Grp="1" noChangeArrowheads="1"/>
          </p:cNvSpPr>
          <p:nvPr>
            <p:ph type="title"/>
          </p:nvPr>
        </p:nvSpPr>
        <p:spPr/>
        <p:txBody>
          <a:bodyPr/>
          <a:lstStyle/>
          <a:p>
            <a:endParaRPr lang="zh-CN" altLang="en-US"/>
          </a:p>
        </p:txBody>
      </p:sp>
      <p:sp>
        <p:nvSpPr>
          <p:cNvPr id="1022979" name="Rectangle 3" descr="Rectangle: Click to edit Master text styles&#10;Second level&#10;Third level&#10;Fourth level&#10;Fifth level"/>
          <p:cNvSpPr>
            <a:spLocks noGrp="1" noChangeArrowheads="1"/>
          </p:cNvSpPr>
          <p:nvPr>
            <p:ph type="body" idx="1"/>
          </p:nvPr>
        </p:nvSpPr>
        <p:spPr/>
        <p:txBody>
          <a:bodyPr/>
          <a:lstStyle/>
          <a:p>
            <a:pPr>
              <a:lnSpc>
                <a:spcPct val="100000"/>
              </a:lnSpc>
            </a:pPr>
            <a:r>
              <a:rPr lang="zh-CN" altLang="en-US" sz="2100"/>
              <a:t>当前世界所面临的风险有恐怖袭击、黑客、 网络侵袭、电脑病毒、自然灾害、大规模停电、罢工、环保、市场恶性竞争、企业倒闭等。</a:t>
            </a:r>
            <a:endParaRPr lang="zh-CN" altLang="en-US" sz="2100"/>
          </a:p>
          <a:p>
            <a:pPr>
              <a:lnSpc>
                <a:spcPct val="100000"/>
              </a:lnSpc>
            </a:pPr>
            <a:r>
              <a:rPr lang="zh-CN" altLang="en-US" sz="2100"/>
              <a:t>根据权威机构统计，美国在近</a:t>
            </a:r>
            <a:r>
              <a:rPr lang="en-US" altLang="zh-CN" sz="2100"/>
              <a:t>10</a:t>
            </a:r>
            <a:r>
              <a:rPr lang="zh-CN" altLang="en-US" sz="2100"/>
              <a:t>年间遭遇过灾难事件的公司中，有</a:t>
            </a:r>
            <a:r>
              <a:rPr lang="en-US" altLang="zh-CN" sz="2100"/>
              <a:t>55%</a:t>
            </a:r>
            <a:r>
              <a:rPr lang="zh-CN" altLang="en-US" sz="2100"/>
              <a:t>的公司马上倒闭，</a:t>
            </a:r>
            <a:r>
              <a:rPr lang="zh-CN" altLang="en-US" sz="2100" b="1"/>
              <a:t>因为数据丢失造成业务无法持续</a:t>
            </a:r>
            <a:r>
              <a:rPr lang="zh-CN" altLang="en-US" sz="2100"/>
              <a:t>，有</a:t>
            </a:r>
            <a:r>
              <a:rPr lang="en-US" altLang="zh-CN" sz="2100"/>
              <a:t>29%</a:t>
            </a:r>
            <a:r>
              <a:rPr lang="zh-CN" altLang="en-US" sz="2100"/>
              <a:t>的公司在两年之内倒闭。</a:t>
            </a:r>
            <a:endParaRPr lang="zh-CN" altLang="en-US" sz="2100"/>
          </a:p>
          <a:p>
            <a:pPr>
              <a:lnSpc>
                <a:spcPct val="100000"/>
              </a:lnSpc>
            </a:pPr>
            <a:r>
              <a:rPr lang="zh-CN" altLang="en-US" sz="2100"/>
              <a:t>根据明尼苏达大学统计，美国证券金融行业平均可容忍的最大停机时间是</a:t>
            </a:r>
            <a:r>
              <a:rPr lang="en-US" altLang="zh-CN" sz="2100"/>
              <a:t>2</a:t>
            </a:r>
            <a:r>
              <a:rPr lang="zh-CN" altLang="en-US" sz="2100"/>
              <a:t>天，</a:t>
            </a:r>
            <a:r>
              <a:rPr lang="zh-CN" altLang="en-US" sz="2100" b="1"/>
              <a:t>没有实施灾难备份措施的公司在遇到灾难后</a:t>
            </a:r>
            <a:r>
              <a:rPr lang="en-US" altLang="zh-CN" sz="2100" b="1"/>
              <a:t>60%</a:t>
            </a:r>
            <a:r>
              <a:rPr lang="zh-CN" altLang="en-US" sz="2100" b="1"/>
              <a:t>将在</a:t>
            </a:r>
            <a:r>
              <a:rPr lang="en-US" altLang="zh-CN" sz="2100" b="1"/>
              <a:t>2</a:t>
            </a:r>
            <a:r>
              <a:rPr lang="zh-CN" altLang="en-US" sz="2100" b="1"/>
              <a:t>～</a:t>
            </a:r>
            <a:r>
              <a:rPr lang="en-US" altLang="zh-CN" sz="2100" b="1"/>
              <a:t>3</a:t>
            </a:r>
            <a:r>
              <a:rPr lang="zh-CN" altLang="en-US" sz="2100" b="1"/>
              <a:t>年内破产。  </a:t>
            </a:r>
            <a:endParaRPr lang="zh-CN" altLang="en-US" sz="2100" b="1"/>
          </a:p>
          <a:p>
            <a:pPr>
              <a:lnSpc>
                <a:spcPct val="100000"/>
              </a:lnSpc>
            </a:pPr>
            <a:r>
              <a:rPr lang="zh-CN" altLang="en-US" sz="2100"/>
              <a:t>据</a:t>
            </a:r>
            <a:r>
              <a:rPr lang="en-US" altLang="zh-CN" sz="2100"/>
              <a:t>Gartner Group</a:t>
            </a:r>
            <a:r>
              <a:rPr lang="zh-CN" altLang="en-US" sz="2100"/>
              <a:t>统计，在经历大型灾难事件而导致系统停运的公司中，有</a:t>
            </a:r>
            <a:r>
              <a:rPr lang="en-US" altLang="zh-CN" sz="2100"/>
              <a:t>2/5</a:t>
            </a:r>
            <a:r>
              <a:rPr lang="zh-CN" altLang="en-US" sz="2100"/>
              <a:t>左右再也没有恢复运营，剩下的公司中也有接近</a:t>
            </a:r>
            <a:r>
              <a:rPr lang="en-US" altLang="zh-CN" sz="2100"/>
              <a:t>1/3</a:t>
            </a:r>
            <a:r>
              <a:rPr lang="zh-CN" altLang="en-US" sz="2100"/>
              <a:t>在两年内破产。</a:t>
            </a:r>
            <a:r>
              <a:rPr lang="en-US" altLang="zh-CN" sz="2100"/>
              <a:t>9.11</a:t>
            </a:r>
            <a:r>
              <a:rPr lang="zh-CN" altLang="en-US" sz="2100"/>
              <a:t>事件中，</a:t>
            </a:r>
            <a:r>
              <a:rPr lang="en-US" altLang="zh-CN" sz="2100" b="1"/>
              <a:t>1200</a:t>
            </a:r>
            <a:r>
              <a:rPr lang="zh-CN" altLang="en-US" sz="2100" b="1"/>
              <a:t>家企业受灾，</a:t>
            </a:r>
            <a:r>
              <a:rPr lang="en-US" altLang="zh-CN" sz="2100" b="1"/>
              <a:t>400</a:t>
            </a:r>
            <a:r>
              <a:rPr lang="zh-CN" altLang="en-US" sz="2100" b="1"/>
              <a:t>家企业启动了灾难恢复计划</a:t>
            </a:r>
            <a:r>
              <a:rPr lang="zh-CN" altLang="en-US" sz="2100"/>
              <a:t>，其中摩根士丹利公司几天后在新泽西州恢复营业，而无灾备能力的企业损失惨重。 </a:t>
            </a:r>
            <a:endParaRPr lang="zh-CN" altLang="en-US" sz="2100"/>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ChangeArrowheads="1"/>
          </p:cNvSpPr>
          <p:nvPr>
            <p:ph type="title"/>
          </p:nvPr>
        </p:nvSpPr>
        <p:spPr/>
        <p:txBody>
          <a:bodyPr/>
          <a:lstStyle/>
          <a:p>
            <a:endParaRPr lang="zh-CN" altLang="en-US"/>
          </a:p>
        </p:txBody>
      </p:sp>
      <p:sp>
        <p:nvSpPr>
          <p:cNvPr id="1024003" name="Rectangle 3" descr="Rectangle: Click to edit Master text styles&#10;Second level&#10;Third level&#10;Fourth level&#10;Fifth level"/>
          <p:cNvSpPr>
            <a:spLocks noGrp="1" noChangeArrowheads="1"/>
          </p:cNvSpPr>
          <p:nvPr>
            <p:ph type="body" idx="1"/>
          </p:nvPr>
        </p:nvSpPr>
        <p:spPr/>
        <p:txBody>
          <a:bodyPr/>
          <a:lstStyle/>
          <a:p>
            <a:pPr>
              <a:lnSpc>
                <a:spcPct val="100000"/>
              </a:lnSpc>
            </a:pPr>
            <a:r>
              <a:rPr lang="zh-CN" altLang="en-US" sz="2100"/>
              <a:t>传统的业务管理方法及流程，在遭遇灾难事件时常常不堪一击，甚至可能随时崩溃。</a:t>
            </a:r>
            <a:endParaRPr lang="zh-CN" altLang="en-US" sz="2100"/>
          </a:p>
          <a:p>
            <a:pPr>
              <a:lnSpc>
                <a:spcPct val="100000"/>
              </a:lnSpc>
            </a:pPr>
            <a:r>
              <a:rPr lang="zh-CN" altLang="en-US" sz="2100"/>
              <a:t>但是在灾难尚未降临之前，人们的警惕性都不高，仍没有看到</a:t>
            </a:r>
            <a:r>
              <a:rPr lang="en-US" altLang="zh-CN" sz="2100"/>
              <a:t>BCM</a:t>
            </a:r>
            <a:r>
              <a:rPr lang="zh-CN" altLang="en-US" sz="2100"/>
              <a:t>的重要性。</a:t>
            </a:r>
            <a:endParaRPr lang="zh-CN" altLang="en-US" sz="2100"/>
          </a:p>
          <a:p>
            <a:pPr>
              <a:lnSpc>
                <a:spcPct val="100000"/>
              </a:lnSpc>
            </a:pPr>
            <a:r>
              <a:rPr lang="zh-CN" altLang="en-US" sz="2100"/>
              <a:t>庆幸的是，越来越多深受灾难事件影响的企业和机构已开始认识到，只有通过更加切实的手段，借助更便捷的信息技术，构建真正有效应对危机事件的管理体系，并且使管理科学化、手段现代化，才能保证业务的连续运行，才能保证各类应用系统和数据的完整性。</a:t>
            </a:r>
            <a:endParaRPr lang="zh-CN" altLang="en-US" sz="2100"/>
          </a:p>
          <a:p>
            <a:pPr>
              <a:lnSpc>
                <a:spcPct val="100000"/>
              </a:lnSpc>
            </a:pPr>
            <a:r>
              <a:rPr lang="zh-CN" altLang="en-US" sz="2100"/>
              <a:t>从国际成功经验来看，那些及时引入</a:t>
            </a:r>
            <a:r>
              <a:rPr lang="en-US" altLang="zh-CN" sz="2100"/>
              <a:t>BCM</a:t>
            </a:r>
            <a:r>
              <a:rPr lang="zh-CN" altLang="en-US" sz="2100"/>
              <a:t>的企业和机构，之所以能够在灾难事件面前处乱不惊、化险为夷，主要在于他们能够借助先进的业务持续管理解决方案，有效地保护其核心业务的持续运行。</a:t>
            </a:r>
            <a:endParaRPr lang="zh-CN" altLang="en-US" sz="2100"/>
          </a:p>
          <a:p>
            <a:pPr>
              <a:lnSpc>
                <a:spcPct val="100000"/>
              </a:lnSpc>
            </a:pPr>
            <a:r>
              <a:rPr lang="zh-CN" altLang="en-US" sz="2100" b="1"/>
              <a:t>如今，</a:t>
            </a:r>
            <a:r>
              <a:rPr lang="en-US" altLang="zh-CN" sz="2100" b="1"/>
              <a:t>BCM</a:t>
            </a:r>
            <a:r>
              <a:rPr lang="zh-CN" altLang="en-US" sz="2100" b="1"/>
              <a:t>已成为应对危机事件的国际通用规则。</a:t>
            </a:r>
            <a:r>
              <a:rPr lang="zh-CN" altLang="en-US" sz="2100"/>
              <a:t>  </a:t>
            </a:r>
            <a:endParaRPr lang="zh-CN" altLang="en-US" sz="2100"/>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14" name="Rectangle 2"/>
          <p:cNvSpPr>
            <a:spLocks noGrp="1" noChangeArrowheads="1"/>
          </p:cNvSpPr>
          <p:nvPr>
            <p:ph type="title"/>
          </p:nvPr>
        </p:nvSpPr>
        <p:spPr>
          <a:xfrm>
            <a:off x="369888" y="211138"/>
            <a:ext cx="9536112" cy="415925"/>
          </a:xfrm>
        </p:spPr>
        <p:txBody>
          <a:bodyPr/>
          <a:lstStyle/>
          <a:p>
            <a:r>
              <a:rPr lang="zh-CN" altLang="en-US" sz="2400"/>
              <a:t>业务连续性管理</a:t>
            </a:r>
            <a:r>
              <a:rPr lang="en-US" altLang="zh-CN" sz="2400"/>
              <a:t>(BCM: Business Continuity Management)</a:t>
            </a:r>
            <a:endParaRPr lang="zh-CN" altLang="en-US" sz="2400"/>
          </a:p>
        </p:txBody>
      </p:sp>
      <p:sp>
        <p:nvSpPr>
          <p:cNvPr id="1011715" name="Rectangle 3" descr="Rectangle: Click to edit Master text styles&#10;Second level&#10;Third level&#10;Fourth level&#10;Fifth level"/>
          <p:cNvSpPr>
            <a:spLocks noGrp="1" noChangeArrowheads="1"/>
          </p:cNvSpPr>
          <p:nvPr>
            <p:ph type="body" idx="1"/>
          </p:nvPr>
        </p:nvSpPr>
        <p:spPr/>
        <p:txBody>
          <a:bodyPr/>
          <a:lstStyle/>
          <a:p>
            <a:r>
              <a:rPr lang="zh-CN" altLang="en-US" sz="2600"/>
              <a:t>目的：防止业务停顿，以及保护重要业务进程不受重大失效或灾难的影响。 </a:t>
            </a:r>
            <a:r>
              <a:rPr lang="en-US" altLang="zh-CN" sz="2600"/>
              <a:t>(BS7799)</a:t>
            </a:r>
            <a:endParaRPr lang="en-US" altLang="zh-CN" sz="2600"/>
          </a:p>
          <a:p>
            <a:r>
              <a:rPr lang="zh-CN" altLang="en-US" sz="2400" b="1"/>
              <a:t>预防</a:t>
            </a:r>
            <a:r>
              <a:rPr lang="en-US" altLang="zh-CN" sz="2400" b="1"/>
              <a:t>(Prevent) &amp; </a:t>
            </a:r>
            <a:r>
              <a:rPr lang="zh-CN" altLang="en-US" sz="2400" b="1"/>
              <a:t>恢复</a:t>
            </a:r>
            <a:r>
              <a:rPr lang="en-US" altLang="zh-CN" sz="2400" b="1"/>
              <a:t>(Recovery)</a:t>
            </a:r>
            <a:endParaRPr lang="en-US" altLang="zh-CN" sz="2400" b="1"/>
          </a:p>
          <a:p>
            <a:r>
              <a:rPr lang="zh-CN" altLang="en-US" sz="2400"/>
              <a:t>一项综合管理流程，它使企业认识到潜在的危机和相关影响，制订响应、业务和连续性的恢复计划，其总体目标是为了提高企业的风险防范能力，以有效的响应非计划的业务破坏并降低不良影响。</a:t>
            </a:r>
            <a:endParaRPr lang="zh-CN" altLang="en-US" sz="2400"/>
          </a:p>
          <a:p>
            <a:r>
              <a:rPr lang="en-US" altLang="zh-CN" sz="2400"/>
              <a:t>BCM</a:t>
            </a:r>
            <a:r>
              <a:rPr lang="zh-CN" altLang="en-US" sz="2400"/>
              <a:t>的出发点在于对潜在的灾难危险加以辨别并进行分析，以确定其对企业运作造成的威胁，并建立一个完善的持续管理计划来防止或减少灾难事件给企业带来的损失。</a:t>
            </a:r>
            <a:r>
              <a:rPr lang="zh-CN" altLang="en-US" sz="2600"/>
              <a:t>  </a:t>
            </a:r>
            <a:endParaRPr lang="en-US" altLang="zh-CN" sz="2600"/>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p:txBody>
          <a:bodyPr/>
          <a:lstStyle/>
          <a:p>
            <a:r>
              <a:rPr lang="zh-CN" altLang="en-US"/>
              <a:t>业务连续性计划 </a:t>
            </a:r>
            <a:r>
              <a:rPr lang="en-US" altLang="zh-CN"/>
              <a:t>BCP</a:t>
            </a:r>
            <a:endParaRPr lang="en-US" altLang="zh-CN"/>
          </a:p>
        </p:txBody>
      </p:sp>
      <p:sp>
        <p:nvSpPr>
          <p:cNvPr id="1016835" name="Rectangle 3" descr="Rectangle: Click to edit Master text styles&#10;Second level&#10;Third level&#10;Fourth level&#10;Fifth level"/>
          <p:cNvSpPr>
            <a:spLocks noGrp="1" noChangeArrowheads="1"/>
          </p:cNvSpPr>
          <p:nvPr>
            <p:ph type="body" idx="1"/>
          </p:nvPr>
        </p:nvSpPr>
        <p:spPr/>
        <p:txBody>
          <a:bodyPr/>
          <a:lstStyle/>
          <a:p>
            <a:r>
              <a:rPr lang="zh-CN" altLang="en-US" sz="1600"/>
              <a:t>业务连续性计划是一套高级管理和规章流程，它使一个组织在突发事件面前能够迅速做出反应，以确保关键业务功能可以持续，而不造成业务中断或业务流程本质的改变。</a:t>
            </a:r>
            <a:r>
              <a:rPr lang="zh-CN" altLang="en-US"/>
              <a:t> </a:t>
            </a:r>
            <a:endParaRPr lang="zh-CN" altLang="en-US"/>
          </a:p>
        </p:txBody>
      </p:sp>
      <p:pic>
        <p:nvPicPr>
          <p:cNvPr id="1016836" name="Picture 4" descr="BCP Sampl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17563" y="1836738"/>
            <a:ext cx="3895725" cy="4667250"/>
          </a:xfrm>
          <a:prstGeom prst="rect">
            <a:avLst/>
          </a:prstGeom>
          <a:noFill/>
          <a:extLst>
            <a:ext uri="{909E8E84-426E-40DD-AFC4-6F175D3DCCD1}">
              <a14:hiddenFill xmlns:a14="http://schemas.microsoft.com/office/drawing/2010/main">
                <a:solidFill>
                  <a:srgbClr val="FFFFFF"/>
                </a:solidFill>
              </a14:hiddenFill>
            </a:ext>
          </a:extLst>
        </p:spPr>
      </p:pic>
      <p:pic>
        <p:nvPicPr>
          <p:cNvPr id="1016837" name="Picture 5" descr="BCP Sampl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9388" y="1785938"/>
            <a:ext cx="3867150" cy="4733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p:cNvSpPr>
            <a:spLocks noGrp="1" noChangeArrowheads="1"/>
          </p:cNvSpPr>
          <p:nvPr>
            <p:ph type="title"/>
          </p:nvPr>
        </p:nvSpPr>
        <p:spPr/>
        <p:txBody>
          <a:bodyPr/>
          <a:lstStyle/>
          <a:p>
            <a:endParaRPr lang="zh-CN" altLang="en-US"/>
          </a:p>
        </p:txBody>
      </p:sp>
      <p:sp>
        <p:nvSpPr>
          <p:cNvPr id="1017859" name="Rectangle 3" descr="Rectangle: Click to edit Master text styles&#10;Second level&#10;Third level&#10;Fourth level&#10;Fifth level"/>
          <p:cNvSpPr>
            <a:spLocks noGrp="1" noChangeArrowheads="1"/>
          </p:cNvSpPr>
          <p:nvPr>
            <p:ph type="body" idx="1"/>
          </p:nvPr>
        </p:nvSpPr>
        <p:spPr/>
        <p:txBody>
          <a:bodyPr/>
          <a:lstStyle/>
          <a:p>
            <a:r>
              <a:rPr lang="zh-CN" altLang="en-US"/>
              <a:t>灾难恢复应该是整个应急体系中的最后一道防线。</a:t>
            </a:r>
            <a:endParaRPr lang="zh-CN" altLang="en-US"/>
          </a:p>
          <a:p>
            <a:r>
              <a:rPr lang="zh-CN" altLang="en-US"/>
              <a:t>事实上，无论备份等级有多高，任何灾备中心与真正的业务系统间都还是会存在或多或少的时点差距的，切换恢复后的业务系统不一定是全部；且系统切换本身也是要付出时间、人力、物力等高成本代价的。</a:t>
            </a:r>
            <a:endParaRPr lang="zh-CN" altLang="en-US"/>
          </a:p>
          <a:p>
            <a:r>
              <a:rPr lang="zh-CN" altLang="en-US" b="1"/>
              <a:t>而我们所该做的，是在灾难发生后尽量将损失降到最低。</a:t>
            </a:r>
            <a:endParaRPr lang="zh-CN" altLang="en-US" b="1"/>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586" name="Rectangle 2"/>
          <p:cNvSpPr>
            <a:spLocks noGrp="1" noChangeArrowheads="1"/>
          </p:cNvSpPr>
          <p:nvPr>
            <p:ph type="title"/>
          </p:nvPr>
        </p:nvSpPr>
        <p:spPr/>
        <p:txBody>
          <a:bodyPr/>
          <a:lstStyle/>
          <a:p>
            <a:r>
              <a:rPr lang="zh-CN" altLang="en-US"/>
              <a:t>每一层为邻近层提供稳定的基础</a:t>
            </a:r>
            <a:endParaRPr lang="zh-CN" altLang="en-US"/>
          </a:p>
        </p:txBody>
      </p:sp>
      <p:sp>
        <p:nvSpPr>
          <p:cNvPr id="1091588" name="AutoShape 4"/>
          <p:cNvSpPr>
            <a:spLocks noChangeArrowheads="1"/>
          </p:cNvSpPr>
          <p:nvPr/>
        </p:nvSpPr>
        <p:spPr bwMode="auto">
          <a:xfrm flipH="1">
            <a:off x="3665538" y="5035550"/>
            <a:ext cx="4559300" cy="469900"/>
          </a:xfrm>
          <a:prstGeom prst="chevron">
            <a:avLst>
              <a:gd name="adj" fmla="val 41551"/>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Construction, Environmental, Electro-Mechanical, Utilities </a:t>
            </a:r>
            <a:endParaRPr lang="en-US" altLang="zh-CN" sz="1200" b="1" i="1"/>
          </a:p>
        </p:txBody>
      </p:sp>
      <p:sp>
        <p:nvSpPr>
          <p:cNvPr id="1091589" name="AutoShape 5"/>
          <p:cNvSpPr>
            <a:spLocks noChangeArrowheads="1"/>
          </p:cNvSpPr>
          <p:nvPr/>
        </p:nvSpPr>
        <p:spPr bwMode="auto">
          <a:xfrm flipH="1">
            <a:off x="3665538" y="4529138"/>
            <a:ext cx="4570412" cy="477837"/>
          </a:xfrm>
          <a:prstGeom prst="chevron">
            <a:avLst>
              <a:gd name="adj" fmla="val 28074"/>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Servers, Storage Devices, Routers, Switches</a:t>
            </a:r>
            <a:endParaRPr lang="en-US" altLang="zh-CN" sz="1200" b="1" i="1"/>
          </a:p>
        </p:txBody>
      </p:sp>
      <p:sp>
        <p:nvSpPr>
          <p:cNvPr id="1091590" name="AutoShape 6"/>
          <p:cNvSpPr>
            <a:spLocks noChangeArrowheads="1"/>
          </p:cNvSpPr>
          <p:nvPr/>
        </p:nvSpPr>
        <p:spPr bwMode="auto">
          <a:xfrm flipH="1">
            <a:off x="3665538" y="4033838"/>
            <a:ext cx="4519612" cy="439737"/>
          </a:xfrm>
          <a:prstGeom prst="chevron">
            <a:avLst>
              <a:gd name="adj" fmla="val 24172"/>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Operating Systems, Network Protocols</a:t>
            </a:r>
            <a:endParaRPr lang="en-US" altLang="zh-CN" sz="1200" b="1" i="1"/>
          </a:p>
        </p:txBody>
      </p:sp>
      <p:sp>
        <p:nvSpPr>
          <p:cNvPr id="1091591" name="AutoShape 7"/>
          <p:cNvSpPr>
            <a:spLocks noChangeArrowheads="1"/>
          </p:cNvSpPr>
          <p:nvPr/>
        </p:nvSpPr>
        <p:spPr bwMode="auto">
          <a:xfrm flipH="1">
            <a:off x="3665538" y="3511550"/>
            <a:ext cx="4572000" cy="469900"/>
          </a:xfrm>
          <a:prstGeom prst="chevron">
            <a:avLst>
              <a:gd name="adj" fmla="val 31622"/>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Operations Automation, Logical Security, Middleware, Database</a:t>
            </a:r>
            <a:endParaRPr lang="en-US" altLang="zh-CN" sz="1200" b="1" i="1"/>
          </a:p>
        </p:txBody>
      </p:sp>
      <p:sp>
        <p:nvSpPr>
          <p:cNvPr id="1091592" name="AutoShape 8"/>
          <p:cNvSpPr>
            <a:spLocks noChangeArrowheads="1"/>
          </p:cNvSpPr>
          <p:nvPr/>
        </p:nvSpPr>
        <p:spPr bwMode="auto">
          <a:xfrm flipH="1">
            <a:off x="3665538" y="3068638"/>
            <a:ext cx="4568825" cy="427037"/>
          </a:xfrm>
          <a:prstGeom prst="chevron">
            <a:avLst>
              <a:gd name="adj" fmla="val 36852"/>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Change, Problem, and Configuration Management, </a:t>
            </a:r>
            <a:endParaRPr lang="en-US" altLang="zh-CN" sz="1200" b="1" i="1"/>
          </a:p>
        </p:txBody>
      </p:sp>
      <p:sp>
        <p:nvSpPr>
          <p:cNvPr id="1091593" name="AutoShape 9"/>
          <p:cNvSpPr>
            <a:spLocks noChangeArrowheads="1"/>
          </p:cNvSpPr>
          <p:nvPr/>
        </p:nvSpPr>
        <p:spPr bwMode="auto">
          <a:xfrm flipH="1">
            <a:off x="3665538" y="2609850"/>
            <a:ext cx="4572000" cy="431800"/>
          </a:xfrm>
          <a:prstGeom prst="chevron">
            <a:avLst>
              <a:gd name="adj" fmla="val 34412"/>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SDLC, Data Structures, Naming Conventions, Quality Standards</a:t>
            </a:r>
            <a:endParaRPr lang="en-US" altLang="zh-CN" sz="1200" b="1" i="1"/>
          </a:p>
        </p:txBody>
      </p:sp>
      <p:sp>
        <p:nvSpPr>
          <p:cNvPr id="1091594" name="AutoShape 10"/>
          <p:cNvSpPr>
            <a:spLocks noChangeArrowheads="1"/>
          </p:cNvSpPr>
          <p:nvPr/>
        </p:nvSpPr>
        <p:spPr bwMode="auto">
          <a:xfrm flipH="1">
            <a:off x="3665538" y="2128838"/>
            <a:ext cx="4568825" cy="452437"/>
          </a:xfrm>
          <a:prstGeom prst="chevron">
            <a:avLst>
              <a:gd name="adj" fmla="val 41842"/>
            </a:avLst>
          </a:prstGeom>
          <a:solidFill>
            <a:schemeClr val="accent1"/>
          </a:solidFill>
          <a:ln w="12700">
            <a:miter lim="800000"/>
          </a:ln>
          <a:effectLst/>
          <a:scene3d>
            <a:camera prst="legacyObliqueTopLeft"/>
            <a:lightRig rig="legacyFlat2" dir="t"/>
          </a:scene3d>
          <a:sp3d extrusionH="9890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flatTx/>
          </a:bodyPr>
          <a:lstStyle/>
          <a:p>
            <a:pPr algn="l"/>
            <a:r>
              <a:rPr lang="en-US" altLang="zh-CN" sz="1200" b="1" i="1"/>
              <a:t>Strategic Planning, Architecture Definition, Planning &amp; Control</a:t>
            </a:r>
            <a:endParaRPr lang="en-US" altLang="zh-CN" sz="1200" b="1" i="1"/>
          </a:p>
        </p:txBody>
      </p:sp>
      <p:sp>
        <p:nvSpPr>
          <p:cNvPr id="1091595" name="Rectangle 11"/>
          <p:cNvSpPr>
            <a:spLocks noChangeArrowheads="1"/>
          </p:cNvSpPr>
          <p:nvPr/>
        </p:nvSpPr>
        <p:spPr bwMode="auto">
          <a:xfrm>
            <a:off x="1277938" y="2108200"/>
            <a:ext cx="2359025" cy="3346450"/>
          </a:xfrm>
          <a:prstGeom prst="rect">
            <a:avLst/>
          </a:prstGeom>
          <a:solidFill>
            <a:srgbClr val="FF33CC"/>
          </a:solidFill>
          <a:ln w="9525">
            <a:miter lim="800000"/>
          </a:ln>
          <a:effectLst/>
          <a:scene3d>
            <a:camera prst="legacyPerspectiveTop"/>
            <a:lightRig rig="legacyFlat3" dir="b"/>
          </a:scene3d>
          <a:sp3d extrusionH="3630600" prstMaterial="legacyMatte">
            <a:bevelT w="13500" h="13500" prst="angle"/>
            <a:bevelB w="13500" h="13500" prst="angle"/>
            <a:extrusionClr>
              <a:srgbClr val="FF33CC"/>
            </a:extrusionClr>
            <a:contourClr>
              <a:srgbClr val="FF33CC"/>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flatTx/>
          </a:bodyPr>
          <a:lstStyle/>
          <a:p>
            <a:pPr>
              <a:spcBef>
                <a:spcPct val="25000"/>
              </a:spcBef>
              <a:buClr>
                <a:srgbClr val="990033"/>
              </a:buClr>
            </a:pPr>
            <a:r>
              <a:rPr lang="en-US" altLang="zh-CN" sz="3200" b="1">
                <a:sym typeface="Wingdings 2" panose="05020102010507070707" pitchFamily="18" charset="2"/>
              </a:rPr>
              <a:t>Continuous</a:t>
            </a:r>
            <a:endParaRPr lang="en-US" altLang="zh-CN" sz="3200" b="1">
              <a:sym typeface="Wingdings 2" panose="05020102010507070707" pitchFamily="18" charset="2"/>
            </a:endParaRPr>
          </a:p>
          <a:p>
            <a:pPr>
              <a:spcBef>
                <a:spcPct val="25000"/>
              </a:spcBef>
              <a:buClr>
                <a:srgbClr val="990033"/>
              </a:buClr>
            </a:pPr>
            <a:r>
              <a:rPr lang="en-US" altLang="zh-CN" sz="3200" b="1">
                <a:sym typeface="Wingdings 2" panose="05020102010507070707" pitchFamily="18" charset="2"/>
              </a:rPr>
              <a:t>Service</a:t>
            </a:r>
            <a:endParaRPr lang="en-US" altLang="zh-CN" sz="3200" b="1">
              <a:sym typeface="Wingdings 2" panose="05020102010507070707" pitchFamily="18" charset="2"/>
            </a:endParaRPr>
          </a:p>
        </p:txBody>
      </p:sp>
      <p:sp>
        <p:nvSpPr>
          <p:cNvPr id="1091596" name="Rectangle 12"/>
          <p:cNvSpPr>
            <a:spLocks noChangeArrowheads="1"/>
          </p:cNvSpPr>
          <p:nvPr/>
        </p:nvSpPr>
        <p:spPr bwMode="auto">
          <a:xfrm>
            <a:off x="1277938" y="5000625"/>
            <a:ext cx="2362200" cy="457200"/>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Facilities</a:t>
            </a:r>
            <a:endParaRPr lang="en-US" altLang="zh-CN" sz="1600" b="1">
              <a:solidFill>
                <a:schemeClr val="tx1"/>
              </a:solidFill>
              <a:sym typeface="Wingdings 2" panose="05020102010507070707" pitchFamily="18" charset="2"/>
            </a:endParaRPr>
          </a:p>
        </p:txBody>
      </p:sp>
      <p:sp>
        <p:nvSpPr>
          <p:cNvPr id="1091597" name="Rectangle 13"/>
          <p:cNvSpPr>
            <a:spLocks noChangeArrowheads="1"/>
          </p:cNvSpPr>
          <p:nvPr/>
        </p:nvSpPr>
        <p:spPr bwMode="auto">
          <a:xfrm>
            <a:off x="1277938" y="4518025"/>
            <a:ext cx="2362200" cy="457200"/>
          </a:xfrm>
          <a:prstGeom prst="rect">
            <a:avLst/>
          </a:prstGeom>
          <a:solidFill>
            <a:srgbClr val="33CC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Hardware</a:t>
            </a:r>
            <a:endParaRPr lang="en-US" altLang="zh-CN" sz="1600" b="1">
              <a:solidFill>
                <a:schemeClr val="tx1"/>
              </a:solidFill>
              <a:sym typeface="Wingdings 2" panose="05020102010507070707" pitchFamily="18" charset="2"/>
            </a:endParaRPr>
          </a:p>
        </p:txBody>
      </p:sp>
      <p:sp>
        <p:nvSpPr>
          <p:cNvPr id="1091598" name="Rectangle 14"/>
          <p:cNvSpPr>
            <a:spLocks noChangeArrowheads="1"/>
          </p:cNvSpPr>
          <p:nvPr/>
        </p:nvSpPr>
        <p:spPr bwMode="auto">
          <a:xfrm>
            <a:off x="1277938" y="4035425"/>
            <a:ext cx="2362200" cy="4572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Systems Software</a:t>
            </a:r>
            <a:endParaRPr lang="en-US" altLang="zh-CN" sz="1600" b="1">
              <a:solidFill>
                <a:schemeClr val="tx1"/>
              </a:solidFill>
              <a:sym typeface="Wingdings 2" panose="05020102010507070707" pitchFamily="18" charset="2"/>
            </a:endParaRPr>
          </a:p>
        </p:txBody>
      </p:sp>
      <p:sp>
        <p:nvSpPr>
          <p:cNvPr id="1091599" name="Rectangle 15"/>
          <p:cNvSpPr>
            <a:spLocks noChangeArrowheads="1"/>
          </p:cNvSpPr>
          <p:nvPr/>
        </p:nvSpPr>
        <p:spPr bwMode="auto">
          <a:xfrm>
            <a:off x="1277938" y="3552825"/>
            <a:ext cx="2362200" cy="45720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Support Systems</a:t>
            </a:r>
            <a:endParaRPr lang="en-US" altLang="zh-CN" sz="1600" b="1">
              <a:solidFill>
                <a:schemeClr val="tx1"/>
              </a:solidFill>
              <a:sym typeface="Wingdings 2" panose="05020102010507070707" pitchFamily="18" charset="2"/>
            </a:endParaRPr>
          </a:p>
        </p:txBody>
      </p:sp>
      <p:sp>
        <p:nvSpPr>
          <p:cNvPr id="1091600" name="Rectangle 16"/>
          <p:cNvSpPr>
            <a:spLocks noChangeArrowheads="1"/>
          </p:cNvSpPr>
          <p:nvPr/>
        </p:nvSpPr>
        <p:spPr bwMode="auto">
          <a:xfrm>
            <a:off x="1277938" y="2111375"/>
            <a:ext cx="2362200" cy="457200"/>
          </a:xfrm>
          <a:prstGeom prst="rect">
            <a:avLst/>
          </a:prstGeom>
          <a:solidFill>
            <a:srgbClr val="FF33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Business</a:t>
            </a:r>
            <a:endParaRPr lang="en-US" altLang="zh-CN" sz="1600" b="1">
              <a:solidFill>
                <a:schemeClr val="tx1"/>
              </a:solidFill>
              <a:sym typeface="Wingdings 2" panose="05020102010507070707" pitchFamily="18" charset="2"/>
            </a:endParaRPr>
          </a:p>
        </p:txBody>
      </p:sp>
      <p:sp>
        <p:nvSpPr>
          <p:cNvPr id="1091601" name="Rectangle 17"/>
          <p:cNvSpPr>
            <a:spLocks noChangeArrowheads="1"/>
          </p:cNvSpPr>
          <p:nvPr/>
        </p:nvSpPr>
        <p:spPr bwMode="auto">
          <a:xfrm>
            <a:off x="1277938" y="2593975"/>
            <a:ext cx="2362200" cy="457200"/>
          </a:xfrm>
          <a:prstGeom prst="rect">
            <a:avLst/>
          </a:prstGeom>
          <a:solidFill>
            <a:srgbClr val="D6009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Applications</a:t>
            </a:r>
            <a:endParaRPr lang="en-US" altLang="zh-CN" sz="1600" b="1">
              <a:solidFill>
                <a:schemeClr val="tx1"/>
              </a:solidFill>
              <a:sym typeface="Wingdings 2" panose="05020102010507070707" pitchFamily="18" charset="2"/>
            </a:endParaRPr>
          </a:p>
        </p:txBody>
      </p:sp>
      <p:sp>
        <p:nvSpPr>
          <p:cNvPr id="1091602" name="Rectangle 18"/>
          <p:cNvSpPr>
            <a:spLocks noChangeArrowheads="1"/>
          </p:cNvSpPr>
          <p:nvPr/>
        </p:nvSpPr>
        <p:spPr bwMode="auto">
          <a:xfrm>
            <a:off x="1277938" y="3076575"/>
            <a:ext cx="2362200" cy="457200"/>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nchor="ctr"/>
          <a:lstStyle/>
          <a:p>
            <a:pPr>
              <a:spcBef>
                <a:spcPct val="25000"/>
              </a:spcBef>
              <a:buClr>
                <a:srgbClr val="990033"/>
              </a:buClr>
            </a:pPr>
            <a:r>
              <a:rPr lang="en-US" altLang="zh-CN" sz="1600" b="1">
                <a:solidFill>
                  <a:schemeClr val="tx1"/>
                </a:solidFill>
                <a:sym typeface="Wingdings 2" panose="05020102010507070707" pitchFamily="18" charset="2"/>
              </a:rPr>
              <a:t>Management Practices</a:t>
            </a:r>
            <a:endParaRPr lang="en-US" altLang="zh-CN" sz="1600" b="1">
              <a:solidFill>
                <a:schemeClr val="tx1"/>
              </a:solidFill>
              <a:sym typeface="Wingdings 2" panose="05020102010507070707" pitchFamily="18" charset="2"/>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91596"/>
                                        </p:tgtEl>
                                        <p:attrNameLst>
                                          <p:attrName>style.visibility</p:attrName>
                                        </p:attrNameLst>
                                      </p:cBhvr>
                                      <p:to>
                                        <p:strVal val="visible"/>
                                      </p:to>
                                    </p:set>
                                    <p:animEffect transition="in" filter="dissolve">
                                      <p:cBhvr>
                                        <p:cTn id="7" dur="500"/>
                                        <p:tgtEl>
                                          <p:spTgt spid="109159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91597"/>
                                        </p:tgtEl>
                                        <p:attrNameLst>
                                          <p:attrName>style.visibility</p:attrName>
                                        </p:attrNameLst>
                                      </p:cBhvr>
                                      <p:to>
                                        <p:strVal val="visible"/>
                                      </p:to>
                                    </p:set>
                                    <p:animEffect transition="in" filter="dissolve">
                                      <p:cBhvr>
                                        <p:cTn id="11" dur="500"/>
                                        <p:tgtEl>
                                          <p:spTgt spid="109159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091598"/>
                                        </p:tgtEl>
                                        <p:attrNameLst>
                                          <p:attrName>style.visibility</p:attrName>
                                        </p:attrNameLst>
                                      </p:cBhvr>
                                      <p:to>
                                        <p:strVal val="visible"/>
                                      </p:to>
                                    </p:set>
                                    <p:animEffect transition="in" filter="dissolve">
                                      <p:cBhvr>
                                        <p:cTn id="15" dur="500"/>
                                        <p:tgtEl>
                                          <p:spTgt spid="1091598"/>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091599"/>
                                        </p:tgtEl>
                                        <p:attrNameLst>
                                          <p:attrName>style.visibility</p:attrName>
                                        </p:attrNameLst>
                                      </p:cBhvr>
                                      <p:to>
                                        <p:strVal val="visible"/>
                                      </p:to>
                                    </p:set>
                                    <p:animEffect transition="in" filter="dissolve">
                                      <p:cBhvr>
                                        <p:cTn id="19" dur="500"/>
                                        <p:tgtEl>
                                          <p:spTgt spid="1091599"/>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091602"/>
                                        </p:tgtEl>
                                        <p:attrNameLst>
                                          <p:attrName>style.visibility</p:attrName>
                                        </p:attrNameLst>
                                      </p:cBhvr>
                                      <p:to>
                                        <p:strVal val="visible"/>
                                      </p:to>
                                    </p:set>
                                    <p:animEffect transition="in" filter="dissolve">
                                      <p:cBhvr>
                                        <p:cTn id="23" dur="500"/>
                                        <p:tgtEl>
                                          <p:spTgt spid="1091602"/>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091601"/>
                                        </p:tgtEl>
                                        <p:attrNameLst>
                                          <p:attrName>style.visibility</p:attrName>
                                        </p:attrNameLst>
                                      </p:cBhvr>
                                      <p:to>
                                        <p:strVal val="visible"/>
                                      </p:to>
                                    </p:set>
                                    <p:animEffect transition="in" filter="dissolve">
                                      <p:cBhvr>
                                        <p:cTn id="27" dur="500"/>
                                        <p:tgtEl>
                                          <p:spTgt spid="1091601"/>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091600"/>
                                        </p:tgtEl>
                                        <p:attrNameLst>
                                          <p:attrName>style.visibility</p:attrName>
                                        </p:attrNameLst>
                                      </p:cBhvr>
                                      <p:to>
                                        <p:strVal val="visible"/>
                                      </p:to>
                                    </p:set>
                                    <p:animEffect transition="in" filter="dissolve">
                                      <p:cBhvr>
                                        <p:cTn id="31" dur="500"/>
                                        <p:tgtEl>
                                          <p:spTgt spid="109160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1091588"/>
                                        </p:tgtEl>
                                        <p:attrNameLst>
                                          <p:attrName>style.visibility</p:attrName>
                                        </p:attrNameLst>
                                      </p:cBhvr>
                                      <p:to>
                                        <p:strVal val="visible"/>
                                      </p:to>
                                    </p:set>
                                    <p:animEffect transition="in" filter="wipe(right)">
                                      <p:cBhvr>
                                        <p:cTn id="36" dur="500"/>
                                        <p:tgtEl>
                                          <p:spTgt spid="109158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1091589"/>
                                        </p:tgtEl>
                                        <p:attrNameLst>
                                          <p:attrName>style.visibility</p:attrName>
                                        </p:attrNameLst>
                                      </p:cBhvr>
                                      <p:to>
                                        <p:strVal val="visible"/>
                                      </p:to>
                                    </p:set>
                                    <p:animEffect transition="in" filter="wipe(right)">
                                      <p:cBhvr>
                                        <p:cTn id="41" dur="500"/>
                                        <p:tgtEl>
                                          <p:spTgt spid="109158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091590"/>
                                        </p:tgtEl>
                                        <p:attrNameLst>
                                          <p:attrName>style.visibility</p:attrName>
                                        </p:attrNameLst>
                                      </p:cBhvr>
                                      <p:to>
                                        <p:strVal val="visible"/>
                                      </p:to>
                                    </p:set>
                                    <p:animEffect transition="in" filter="wipe(right)">
                                      <p:cBhvr>
                                        <p:cTn id="46" dur="500"/>
                                        <p:tgtEl>
                                          <p:spTgt spid="109159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1091591"/>
                                        </p:tgtEl>
                                        <p:attrNameLst>
                                          <p:attrName>style.visibility</p:attrName>
                                        </p:attrNameLst>
                                      </p:cBhvr>
                                      <p:to>
                                        <p:strVal val="visible"/>
                                      </p:to>
                                    </p:set>
                                    <p:animEffect transition="in" filter="wipe(right)">
                                      <p:cBhvr>
                                        <p:cTn id="51" dur="500"/>
                                        <p:tgtEl>
                                          <p:spTgt spid="1091591"/>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091592"/>
                                        </p:tgtEl>
                                        <p:attrNameLst>
                                          <p:attrName>style.visibility</p:attrName>
                                        </p:attrNameLst>
                                      </p:cBhvr>
                                      <p:to>
                                        <p:strVal val="visible"/>
                                      </p:to>
                                    </p:set>
                                    <p:animEffect transition="in" filter="wipe(right)">
                                      <p:cBhvr>
                                        <p:cTn id="56" dur="500"/>
                                        <p:tgtEl>
                                          <p:spTgt spid="109159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1091593"/>
                                        </p:tgtEl>
                                        <p:attrNameLst>
                                          <p:attrName>style.visibility</p:attrName>
                                        </p:attrNameLst>
                                      </p:cBhvr>
                                      <p:to>
                                        <p:strVal val="visible"/>
                                      </p:to>
                                    </p:set>
                                    <p:animEffect transition="in" filter="wipe(right)">
                                      <p:cBhvr>
                                        <p:cTn id="61" dur="500"/>
                                        <p:tgtEl>
                                          <p:spTgt spid="109159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2" fill="hold" grpId="0" nodeType="clickEffect">
                                  <p:stCondLst>
                                    <p:cond delay="0"/>
                                  </p:stCondLst>
                                  <p:childTnLst>
                                    <p:set>
                                      <p:cBhvr>
                                        <p:cTn id="65" dur="1" fill="hold">
                                          <p:stCondLst>
                                            <p:cond delay="0"/>
                                          </p:stCondLst>
                                        </p:cTn>
                                        <p:tgtEl>
                                          <p:spTgt spid="1091594"/>
                                        </p:tgtEl>
                                        <p:attrNameLst>
                                          <p:attrName>style.visibility</p:attrName>
                                        </p:attrNameLst>
                                      </p:cBhvr>
                                      <p:to>
                                        <p:strVal val="visible"/>
                                      </p:to>
                                    </p:set>
                                    <p:animEffect transition="in" filter="wipe(right)">
                                      <p:cBhvr>
                                        <p:cTn id="66" dur="500"/>
                                        <p:tgtEl>
                                          <p:spTgt spid="1091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1588" grpId="0" animBg="1" autoUpdateAnimBg="0"/>
      <p:bldP spid="1091589" grpId="0" animBg="1" autoUpdateAnimBg="0"/>
      <p:bldP spid="1091590" grpId="0" animBg="1" autoUpdateAnimBg="0"/>
      <p:bldP spid="1091591" grpId="0" animBg="1" autoUpdateAnimBg="0"/>
      <p:bldP spid="1091592" grpId="0" animBg="1" autoUpdateAnimBg="0"/>
      <p:bldP spid="1091593" grpId="0" animBg="1" autoUpdateAnimBg="0"/>
      <p:bldP spid="1091594" grpId="0" animBg="1" autoUpdateAnimBg="0"/>
      <p:bldP spid="1091596" grpId="0" animBg="1" autoUpdateAnimBg="0"/>
      <p:bldP spid="1091597" grpId="0" animBg="1" autoUpdateAnimBg="0"/>
      <p:bldP spid="1091598" grpId="0" animBg="1" autoUpdateAnimBg="0"/>
      <p:bldP spid="1091599" grpId="0" animBg="1" autoUpdateAnimBg="0"/>
      <p:bldP spid="1091600" grpId="0" animBg="1" autoUpdateAnimBg="0"/>
      <p:bldP spid="1091601" grpId="0" animBg="1" autoUpdateAnimBg="0"/>
      <p:bldP spid="109160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2"/>
          <p:cNvSpPr>
            <a:spLocks noGrp="1" noChangeArrowheads="1"/>
          </p:cNvSpPr>
          <p:nvPr>
            <p:ph type="title"/>
          </p:nvPr>
        </p:nvSpPr>
        <p:spPr/>
        <p:txBody>
          <a:bodyPr/>
          <a:lstStyle/>
          <a:p>
            <a:endParaRPr lang="zh-CN" altLang="en-US"/>
          </a:p>
        </p:txBody>
      </p:sp>
      <p:sp>
        <p:nvSpPr>
          <p:cNvPr id="1021955" name="Rectangle 3" descr="Rectangle: Click to edit Master text styles&#10;Second level&#10;Third level&#10;Fourth level&#10;Fifth level"/>
          <p:cNvSpPr>
            <a:spLocks noGrp="1" noChangeArrowheads="1"/>
          </p:cNvSpPr>
          <p:nvPr>
            <p:ph type="body" idx="1"/>
          </p:nvPr>
        </p:nvSpPr>
        <p:spPr/>
        <p:txBody>
          <a:bodyPr/>
          <a:lstStyle/>
          <a:p>
            <a:r>
              <a:rPr lang="zh-CN" altLang="en-US"/>
              <a:t>公司的员工、供应商、顾客对公司的信心</a:t>
            </a:r>
            <a:endParaRPr lang="zh-CN" altLang="en-US"/>
          </a:p>
          <a:p>
            <a:r>
              <a:rPr lang="zh-CN" altLang="en-US"/>
              <a:t>公司名誉</a:t>
            </a:r>
            <a:endParaRPr lang="zh-CN" altLang="en-US"/>
          </a:p>
          <a:p>
            <a:r>
              <a:rPr lang="zh-CN" altLang="en-US"/>
              <a:t>品牌面临的风险</a:t>
            </a:r>
            <a:endParaRPr lang="zh-CN" altLang="en-US"/>
          </a:p>
        </p:txBody>
      </p:sp>
      <p:sp>
        <p:nvSpPr>
          <p:cNvPr id="1021956" name="Text Box 4"/>
          <p:cNvSpPr txBox="1">
            <a:spLocks noChangeArrowheads="1"/>
          </p:cNvSpPr>
          <p:nvPr/>
        </p:nvSpPr>
        <p:spPr bwMode="auto">
          <a:xfrm>
            <a:off x="3616325" y="4567238"/>
            <a:ext cx="514667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a:spcBef>
                <a:spcPct val="50000"/>
              </a:spcBef>
            </a:pPr>
            <a:r>
              <a:rPr lang="en-US" altLang="zh-CN" sz="2400" b="1">
                <a:solidFill>
                  <a:srgbClr val="006600"/>
                </a:solidFill>
              </a:rPr>
              <a:t>BCM</a:t>
            </a:r>
            <a:r>
              <a:rPr lang="zh-CN" altLang="en-US" sz="2400" b="1">
                <a:solidFill>
                  <a:srgbClr val="006600"/>
                </a:solidFill>
              </a:rPr>
              <a:t>无疑等于给股东吃了一颗定心丸</a:t>
            </a:r>
            <a:r>
              <a:rPr lang="zh-CN" altLang="en-US" b="1"/>
              <a:t> </a:t>
            </a:r>
            <a:endParaRPr lang="zh-CN" altLang="en-US" b="1"/>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538" name="Rectangle 2"/>
          <p:cNvSpPr>
            <a:spLocks noGrp="1" noChangeArrowheads="1"/>
          </p:cNvSpPr>
          <p:nvPr>
            <p:ph type="title"/>
          </p:nvPr>
        </p:nvSpPr>
        <p:spPr>
          <a:xfrm>
            <a:off x="1789113" y="2962275"/>
            <a:ext cx="6834187" cy="415925"/>
          </a:xfrm>
        </p:spPr>
        <p:txBody>
          <a:bodyPr/>
          <a:lstStyle/>
          <a:p>
            <a:r>
              <a:rPr lang="zh-CN" altLang="en-US" sz="3200">
                <a:ea typeface="宋体" panose="02010600030101010101" pitchFamily="2" charset="-122"/>
              </a:rPr>
              <a:t>业务连续性管理的国际专业操作步骤</a:t>
            </a:r>
            <a:endParaRPr lang="zh-CN" altLang="en-US" sz="3200">
              <a:ea typeface="宋体" panose="02010600030101010101" pitchFamily="2" charset="-122"/>
            </a:endParaRP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Rectangle 2"/>
          <p:cNvSpPr>
            <a:spLocks noGrp="1" noChangeArrowheads="1"/>
          </p:cNvSpPr>
          <p:nvPr>
            <p:ph type="title"/>
          </p:nvPr>
        </p:nvSpPr>
        <p:spPr/>
        <p:txBody>
          <a:bodyPr/>
          <a:lstStyle/>
          <a:p>
            <a:r>
              <a:rPr lang="zh-CN" altLang="en-US"/>
              <a:t>从战略管理高度考虑</a:t>
            </a:r>
            <a:r>
              <a:rPr lang="en-US" altLang="zh-CN"/>
              <a:t>BCM</a:t>
            </a:r>
            <a:endParaRPr lang="en-US" altLang="zh-CN"/>
          </a:p>
        </p:txBody>
      </p:sp>
      <p:sp>
        <p:nvSpPr>
          <p:cNvPr id="1027075" name="Rectangle 3" descr="Rectangle: Click to edit Master text styles&#10;Second level&#10;Third level&#10;Fourth level&#10;Fifth level"/>
          <p:cNvSpPr>
            <a:spLocks noGrp="1" noChangeArrowheads="1"/>
          </p:cNvSpPr>
          <p:nvPr>
            <p:ph type="body" idx="1"/>
          </p:nvPr>
        </p:nvSpPr>
        <p:spPr/>
        <p:txBody>
          <a:bodyPr/>
          <a:lstStyle/>
          <a:p>
            <a:pPr>
              <a:lnSpc>
                <a:spcPct val="100000"/>
              </a:lnSpc>
            </a:pPr>
            <a:r>
              <a:rPr lang="zh-CN" altLang="en-US"/>
              <a:t>实施</a:t>
            </a:r>
            <a:r>
              <a:rPr lang="en-US" altLang="zh-CN"/>
              <a:t>BCM</a:t>
            </a:r>
            <a:r>
              <a:rPr lang="zh-CN" altLang="en-US"/>
              <a:t>，应该从战略管理的高度，关注流程、人员、设施和计划。</a:t>
            </a:r>
            <a:endParaRPr lang="zh-CN" altLang="en-US"/>
          </a:p>
          <a:p>
            <a:pPr>
              <a:lnSpc>
                <a:spcPct val="100000"/>
              </a:lnSpc>
            </a:pPr>
            <a:r>
              <a:rPr lang="zh-CN" altLang="en-US"/>
              <a:t>这四个要素分别解决了在应对灾难危机时，什么人</a:t>
            </a:r>
            <a:r>
              <a:rPr lang="en-US" altLang="zh-CN"/>
              <a:t>(</a:t>
            </a:r>
            <a:r>
              <a:rPr lang="zh-CN" altLang="en-US"/>
              <a:t>或组织</a:t>
            </a:r>
            <a:r>
              <a:rPr lang="en-US" altLang="zh-CN"/>
              <a:t>)</a:t>
            </a:r>
            <a:r>
              <a:rPr lang="zh-CN" altLang="en-US"/>
              <a:t>按照什么样的流程操作什么样的资源，而计划正是规范以上要素的文档体现。</a:t>
            </a:r>
            <a:endParaRPr lang="zh-CN" altLang="en-US"/>
          </a:p>
          <a:p>
            <a:pPr>
              <a:lnSpc>
                <a:spcPct val="100000"/>
              </a:lnSpc>
            </a:pPr>
            <a:r>
              <a:rPr lang="zh-CN" altLang="en-US"/>
              <a:t>因此，</a:t>
            </a:r>
            <a:r>
              <a:rPr lang="en-US" altLang="zh-CN"/>
              <a:t>BCM</a:t>
            </a:r>
            <a:r>
              <a:rPr lang="zh-CN" altLang="en-US"/>
              <a:t>要从企业的</a:t>
            </a:r>
            <a:r>
              <a:rPr lang="zh-CN" altLang="en-US" b="1"/>
              <a:t>业务目标</a:t>
            </a:r>
            <a:r>
              <a:rPr lang="zh-CN" altLang="en-US"/>
              <a:t>出发，分析企业具体的业务流程，详细分析支持这些业务流程的应用系统，分析它们一旦发生危机对业务的影响。根据上述影响，制定相应的规避方法，包括流程和技术手段。 </a:t>
            </a:r>
            <a:endParaRPr lang="zh-CN" altLang="en-US"/>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p:txBody>
          <a:bodyPr/>
          <a:lstStyle/>
          <a:p>
            <a:r>
              <a:rPr lang="zh-CN" altLang="en-US">
                <a:ea typeface="宋体" panose="02010600030101010101" pitchFamily="2" charset="-122"/>
              </a:rPr>
              <a:t>业务连续性管理的国际专业操作步骤</a:t>
            </a:r>
            <a:r>
              <a:rPr lang="en-US" altLang="zh-CN">
                <a:ea typeface="宋体" panose="02010600030101010101" pitchFamily="2" charset="-122"/>
              </a:rPr>
              <a:t>(10 Steps)</a:t>
            </a:r>
            <a:endParaRPr lang="en-US" altLang="zh-CN"/>
          </a:p>
        </p:txBody>
      </p:sp>
      <p:sp>
        <p:nvSpPr>
          <p:cNvPr id="1020931"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buFontTx/>
              <a:buAutoNum type="arabicPeriod"/>
            </a:pPr>
            <a:r>
              <a:rPr lang="zh-CN" altLang="en-US" sz="1500"/>
              <a:t>项目启动和管理</a:t>
            </a:r>
            <a:endParaRPr lang="zh-CN" altLang="en-US" sz="1500"/>
          </a:p>
          <a:p>
            <a:pPr lvl="1">
              <a:lnSpc>
                <a:spcPct val="90000"/>
              </a:lnSpc>
            </a:pPr>
            <a:r>
              <a:rPr lang="zh-CN" altLang="en-US" sz="1300"/>
              <a:t>确定业务持续计划（</a:t>
            </a:r>
            <a:r>
              <a:rPr lang="en-US" altLang="zh-CN" sz="1300"/>
              <a:t>BCP</a:t>
            </a:r>
            <a:r>
              <a:rPr lang="zh-CN" altLang="en-US" sz="1300"/>
              <a:t>）实施过程的相关需求，包括获得管理支持、以及组织和管理项目使其符合时间和预算的限制要求。</a:t>
            </a:r>
            <a:endParaRPr lang="zh-CN" altLang="en-US" sz="1300"/>
          </a:p>
          <a:p>
            <a:pPr>
              <a:lnSpc>
                <a:spcPct val="90000"/>
              </a:lnSpc>
              <a:buFontTx/>
              <a:buAutoNum type="arabicPeriod"/>
            </a:pPr>
            <a:r>
              <a:rPr lang="zh-CN" altLang="en-US" sz="1500"/>
              <a:t>风险评估和控制</a:t>
            </a:r>
            <a:endParaRPr lang="zh-CN" altLang="en-US" sz="1500"/>
          </a:p>
          <a:p>
            <a:pPr lvl="1">
              <a:lnSpc>
                <a:spcPct val="90000"/>
              </a:lnSpc>
            </a:pPr>
            <a:r>
              <a:rPr lang="zh-CN" altLang="en-US" sz="1300"/>
              <a:t>确定可能造成机构及其设施中断的灾难、具有负面影响的事件和周边环境因素，以及事件可能造成的损失、防止或减少潜在损失影响的控制措施，提供成本效益分析以调整控制措施方面的投资，达到消减风险的目的。同时，由于风险会随着系统的发展而变化，所以风险管理过程也必须是动态的。 </a:t>
            </a:r>
            <a:endParaRPr lang="zh-CN" altLang="en-US" sz="1300"/>
          </a:p>
          <a:p>
            <a:pPr>
              <a:lnSpc>
                <a:spcPct val="90000"/>
              </a:lnSpc>
              <a:buFontTx/>
              <a:buAutoNum type="arabicPeriod"/>
            </a:pPr>
            <a:r>
              <a:rPr lang="zh-CN" altLang="en-US" sz="1500"/>
              <a:t>业务影响分析</a:t>
            </a:r>
            <a:endParaRPr lang="zh-CN" altLang="en-US" sz="1500"/>
          </a:p>
          <a:p>
            <a:pPr lvl="1">
              <a:lnSpc>
                <a:spcPct val="90000"/>
              </a:lnSpc>
            </a:pPr>
            <a:r>
              <a:rPr lang="zh-CN" altLang="en-US" sz="1300"/>
              <a:t>确定由于中断和预期灾难可能对机构造成的影响，以及用来定量和定性分析这种影响的技术。确定关键功能、恢复优先顺序和相关性以便确定恢复时间。 </a:t>
            </a:r>
            <a:endParaRPr lang="zh-CN" altLang="en-US" sz="1300"/>
          </a:p>
          <a:p>
            <a:pPr>
              <a:lnSpc>
                <a:spcPct val="90000"/>
              </a:lnSpc>
              <a:buFontTx/>
              <a:buAutoNum type="arabicPeriod"/>
            </a:pPr>
            <a:r>
              <a:rPr lang="zh-CN" altLang="en-US" sz="1500"/>
              <a:t>制定业务连续性战略</a:t>
            </a:r>
            <a:endParaRPr lang="zh-CN" altLang="en-US" sz="1500"/>
          </a:p>
          <a:p>
            <a:pPr lvl="1">
              <a:lnSpc>
                <a:spcPct val="90000"/>
              </a:lnSpc>
            </a:pPr>
            <a:r>
              <a:rPr lang="zh-CN" altLang="en-US" sz="1300"/>
              <a:t>确定和指导备用业务恢复运行策略的选择，以便在恢复时间目标范围内恢复业务和信息技术，并维持机构的关键功能。</a:t>
            </a:r>
            <a:endParaRPr lang="zh-CN" altLang="en-US" sz="1300"/>
          </a:p>
          <a:p>
            <a:pPr>
              <a:lnSpc>
                <a:spcPct val="90000"/>
              </a:lnSpc>
              <a:buFontTx/>
              <a:buAutoNum type="arabicPeriod"/>
            </a:pPr>
            <a:r>
              <a:rPr lang="zh-CN" altLang="en-US" sz="1500"/>
              <a:t>紧急响应和运行</a:t>
            </a:r>
            <a:endParaRPr lang="zh-CN" altLang="en-US" sz="1500"/>
          </a:p>
          <a:p>
            <a:pPr lvl="1">
              <a:lnSpc>
                <a:spcPct val="90000"/>
              </a:lnSpc>
            </a:pPr>
            <a:r>
              <a:rPr lang="zh-CN" altLang="en-US" sz="1300"/>
              <a:t>制定和实施用于事件响应以及对事件所引起状况进行稳定的规程，包括建立和管理紧急事件运作中心，该中心用于在紧急事件中发布命令。</a:t>
            </a:r>
            <a:endParaRPr lang="zh-CN" altLang="en-US" sz="1300"/>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Grp="1" noChangeArrowheads="1"/>
          </p:cNvSpPr>
          <p:nvPr>
            <p:ph type="title"/>
          </p:nvPr>
        </p:nvSpPr>
        <p:spPr/>
        <p:txBody>
          <a:bodyPr/>
          <a:lstStyle/>
          <a:p>
            <a:endParaRPr lang="en-US" altLang="zh-CN" sz="2400"/>
          </a:p>
        </p:txBody>
      </p:sp>
      <p:sp>
        <p:nvSpPr>
          <p:cNvPr id="1018883" name="Rectangle 3" descr="Rectangle: Click to edit Master text styles&#10;Second level&#10;Third level&#10;Fourth level&#10;Fifth level"/>
          <p:cNvSpPr>
            <a:spLocks noGrp="1" noChangeArrowheads="1"/>
          </p:cNvSpPr>
          <p:nvPr>
            <p:ph type="body" idx="1"/>
          </p:nvPr>
        </p:nvSpPr>
        <p:spPr/>
        <p:txBody>
          <a:bodyPr/>
          <a:lstStyle/>
          <a:p>
            <a:pPr marL="571500" indent="-571500">
              <a:lnSpc>
                <a:spcPct val="90000"/>
              </a:lnSpc>
              <a:buFontTx/>
              <a:buAutoNum type="arabicPeriod" startAt="6"/>
            </a:pPr>
            <a:r>
              <a:rPr lang="zh-CN" altLang="en-US" sz="1700"/>
              <a:t>制定和实施业务连续性计划</a:t>
            </a:r>
            <a:endParaRPr lang="zh-CN" altLang="en-US" sz="1700"/>
          </a:p>
          <a:p>
            <a:pPr marL="952500" lvl="1" indent="-495300">
              <a:lnSpc>
                <a:spcPct val="90000"/>
              </a:lnSpc>
            </a:pPr>
            <a:r>
              <a:rPr lang="zh-CN" altLang="en-US" sz="1500"/>
              <a:t>设计、制定和实施业务连续性计划，以便在恢复时间目标范围内完成恢复。</a:t>
            </a:r>
            <a:endParaRPr lang="zh-CN" altLang="en-US" sz="1500"/>
          </a:p>
          <a:p>
            <a:pPr marL="571500" indent="-571500">
              <a:lnSpc>
                <a:spcPct val="90000"/>
              </a:lnSpc>
              <a:buFontTx/>
              <a:buAutoNum type="arabicPeriod" startAt="7"/>
            </a:pPr>
            <a:r>
              <a:rPr lang="zh-CN" altLang="en-US" sz="1700"/>
              <a:t>意识培养和培训项目</a:t>
            </a:r>
            <a:endParaRPr lang="zh-CN" altLang="en-US" sz="1700"/>
          </a:p>
          <a:p>
            <a:pPr marL="952500" lvl="1" indent="-495300">
              <a:lnSpc>
                <a:spcPct val="90000"/>
              </a:lnSpc>
            </a:pPr>
            <a:r>
              <a:rPr lang="zh-CN" altLang="en-US" sz="1500"/>
              <a:t>准备建立对机构人员进行意识培养和技能培训的项目，以便业务连续性计划能够得到制定、实施、维护和执行。 </a:t>
            </a:r>
            <a:endParaRPr lang="zh-CN" altLang="en-US" sz="1500"/>
          </a:p>
          <a:p>
            <a:pPr marL="571500" indent="-571500">
              <a:lnSpc>
                <a:spcPct val="90000"/>
              </a:lnSpc>
              <a:buFontTx/>
              <a:buAutoNum type="arabicPeriod" startAt="7"/>
            </a:pPr>
            <a:r>
              <a:rPr lang="zh-CN" altLang="en-US" sz="1700"/>
              <a:t>业务连续性计划的演练和维护</a:t>
            </a:r>
            <a:endParaRPr lang="zh-CN" altLang="en-US" sz="1700"/>
          </a:p>
          <a:p>
            <a:pPr marL="952500" lvl="1" indent="-495300">
              <a:lnSpc>
                <a:spcPct val="90000"/>
              </a:lnSpc>
            </a:pPr>
            <a:r>
              <a:rPr lang="zh-CN" altLang="en-US" sz="1500"/>
              <a:t>对预先计划和计划间的协调性进行演练、并评估和记录计划演练的结果。制定维持连续性能力和</a:t>
            </a:r>
            <a:r>
              <a:rPr lang="en-US" altLang="zh-CN" sz="1500"/>
              <a:t>BCP</a:t>
            </a:r>
            <a:r>
              <a:rPr lang="zh-CN" altLang="en-US" sz="1500"/>
              <a:t>文档更新状态的方法，使其与机构的策略方向保持一致。通过与适当标准的比较来验证</a:t>
            </a:r>
            <a:r>
              <a:rPr lang="en-US" altLang="zh-CN" sz="1500"/>
              <a:t>BCP</a:t>
            </a:r>
            <a:r>
              <a:rPr lang="zh-CN" altLang="en-US" sz="1500"/>
              <a:t>的效率，并使用简明的语言报告验证的结果。</a:t>
            </a:r>
            <a:endParaRPr lang="zh-CN" altLang="en-US" sz="1500"/>
          </a:p>
          <a:p>
            <a:pPr marL="571500" indent="-571500">
              <a:lnSpc>
                <a:spcPct val="90000"/>
              </a:lnSpc>
              <a:buFontTx/>
              <a:buAutoNum type="arabicPeriod" startAt="7"/>
            </a:pPr>
            <a:r>
              <a:rPr lang="zh-CN" altLang="en-US" sz="1700"/>
              <a:t>危机联络</a:t>
            </a:r>
            <a:endParaRPr lang="zh-CN" altLang="en-US" sz="1700"/>
          </a:p>
          <a:p>
            <a:pPr marL="952500" lvl="1" indent="-495300">
              <a:lnSpc>
                <a:spcPct val="90000"/>
              </a:lnSpc>
            </a:pPr>
            <a:r>
              <a:rPr lang="zh-CN" altLang="en-US" sz="1500"/>
              <a:t>制定、协调、评价和演练在危机情况下与媒体交流的计划；制定、协调、评价和演练与员工及其家庭、主要客户、关键供应商、业主／股东以及机构管理层进行沟通和在必要情况下提供心理辅导的计划，确保所有利益群体能够得到所需的信息。</a:t>
            </a:r>
            <a:endParaRPr lang="zh-CN" altLang="en-US" sz="1500"/>
          </a:p>
          <a:p>
            <a:pPr marL="571500" indent="-571500">
              <a:lnSpc>
                <a:spcPct val="90000"/>
              </a:lnSpc>
              <a:buFontTx/>
              <a:buAutoNum type="arabicPeriod" startAt="7"/>
            </a:pPr>
            <a:r>
              <a:rPr lang="zh-CN" altLang="en-US" sz="1700"/>
              <a:t>与外部机构的合作</a:t>
            </a:r>
            <a:endParaRPr lang="zh-CN" altLang="en-US" sz="1700"/>
          </a:p>
          <a:p>
            <a:pPr marL="952500" lvl="1" indent="-495300">
              <a:lnSpc>
                <a:spcPct val="90000"/>
              </a:lnSpc>
            </a:pPr>
            <a:r>
              <a:rPr lang="zh-CN" altLang="en-US" sz="1500"/>
              <a:t>建立适用的规程和策略，用于同地方当局协调响应、连续性和恢复活动，以确保符合现行的法令和法规。</a:t>
            </a:r>
            <a:endParaRPr lang="zh-CN" altLang="en-US" sz="1500"/>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218" name="Rectangle 2"/>
          <p:cNvSpPr>
            <a:spLocks noGrp="1" noChangeArrowheads="1"/>
          </p:cNvSpPr>
          <p:nvPr>
            <p:ph type="title"/>
          </p:nvPr>
        </p:nvSpPr>
        <p:spPr/>
        <p:txBody>
          <a:bodyPr/>
          <a:lstStyle/>
          <a:p>
            <a:r>
              <a:rPr lang="zh-CN" altLang="en-US"/>
              <a:t>业务发生中断</a:t>
            </a:r>
            <a:r>
              <a:rPr lang="en-US" altLang="zh-CN"/>
              <a:t>……</a:t>
            </a:r>
            <a:endParaRPr lang="en-US" altLang="zh-CN"/>
          </a:p>
        </p:txBody>
      </p:sp>
      <p:pic>
        <p:nvPicPr>
          <p:cNvPr id="1033219" name="Picture 3" descr="MAINF00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38875" y="3792538"/>
            <a:ext cx="1228725" cy="1525587"/>
          </a:xfrm>
          <a:prstGeom prst="rect">
            <a:avLst/>
          </a:prstGeom>
          <a:noFill/>
          <a:extLst>
            <a:ext uri="{909E8E84-426E-40DD-AFC4-6F175D3DCCD1}">
              <a14:hiddenFill xmlns:a14="http://schemas.microsoft.com/office/drawing/2010/main">
                <a:solidFill>
                  <a:srgbClr val="FFFFFF"/>
                </a:solidFill>
              </a14:hiddenFill>
            </a:ext>
          </a:extLst>
        </p:spPr>
      </p:pic>
      <p:pic>
        <p:nvPicPr>
          <p:cNvPr id="1033220" name="Picture 4" descr="CTRUK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8700" y="5349875"/>
            <a:ext cx="1257300" cy="815975"/>
          </a:xfrm>
          <a:prstGeom prst="rect">
            <a:avLst/>
          </a:prstGeom>
          <a:noFill/>
          <a:extLst>
            <a:ext uri="{909E8E84-426E-40DD-AFC4-6F175D3DCCD1}">
              <a14:hiddenFill xmlns:a14="http://schemas.microsoft.com/office/drawing/2010/main">
                <a:solidFill>
                  <a:srgbClr val="FFFFFF"/>
                </a:solidFill>
              </a14:hiddenFill>
            </a:ext>
          </a:extLst>
        </p:spPr>
      </p:pic>
      <p:sp>
        <p:nvSpPr>
          <p:cNvPr id="1033221" name="Line 5"/>
          <p:cNvSpPr>
            <a:spLocks noChangeShapeType="1"/>
          </p:cNvSpPr>
          <p:nvPr/>
        </p:nvSpPr>
        <p:spPr bwMode="auto">
          <a:xfrm>
            <a:off x="1741488" y="3068638"/>
            <a:ext cx="20637" cy="2298700"/>
          </a:xfrm>
          <a:prstGeom prst="line">
            <a:avLst/>
          </a:prstGeom>
          <a:noFill/>
          <a:ln w="38100" cap="rnd">
            <a:solidFill>
              <a:srgbClr val="FF33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3222" name="AutoShape 6"/>
          <p:cNvSpPr>
            <a:spLocks noChangeArrowheads="1"/>
          </p:cNvSpPr>
          <p:nvPr/>
        </p:nvSpPr>
        <p:spPr bwMode="auto">
          <a:xfrm>
            <a:off x="1824038" y="4427538"/>
            <a:ext cx="6303962" cy="217487"/>
          </a:xfrm>
          <a:prstGeom prst="leftRightArrow">
            <a:avLst>
              <a:gd name="adj1" fmla="val 71000"/>
              <a:gd name="adj2" fmla="val 72329"/>
            </a:avLst>
          </a:prstGeom>
          <a:solidFill>
            <a:srgbClr val="99CCFF"/>
          </a:solidFill>
          <a:ln>
            <a:noFill/>
          </a:ln>
          <a:effectLst>
            <a:outerShdw dist="35921" dir="2700000" algn="ctr" rotWithShape="0">
              <a:srgbClr val="808080"/>
            </a:outerShdw>
          </a:effectLst>
          <a:extLst>
            <a:ext uri="{91240B29-F687-4F45-9708-019B960494DF}">
              <a14:hiddenLine xmlns:a14="http://schemas.microsoft.com/office/drawing/2010/main" w="38100">
                <a:solidFill>
                  <a:schemeClr val="tx1"/>
                </a:solidFill>
                <a:miter lim="800000"/>
                <a:headEnd/>
                <a:tailEnd/>
              </a14:hiddenLine>
            </a:ext>
          </a:extLst>
        </p:spPr>
        <p:txBody>
          <a:bodyPr wrap="none" anchor="ctr"/>
          <a:lstStyle/>
          <a:p>
            <a:r>
              <a:rPr lang="zh-CN" altLang="en-US" sz="900" b="1"/>
              <a:t>恢复的时间</a:t>
            </a:r>
            <a:endParaRPr lang="zh-CN" altLang="en-US" sz="900" b="1"/>
          </a:p>
        </p:txBody>
      </p:sp>
      <p:sp>
        <p:nvSpPr>
          <p:cNvPr id="1033223" name="Rectangle 7"/>
          <p:cNvSpPr>
            <a:spLocks noChangeArrowheads="1"/>
          </p:cNvSpPr>
          <p:nvPr/>
        </p:nvSpPr>
        <p:spPr bwMode="auto">
          <a:xfrm>
            <a:off x="1546225" y="1844675"/>
            <a:ext cx="11239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i="1">
                <a:solidFill>
                  <a:srgbClr val="CC0000"/>
                </a:solidFill>
                <a:latin typeface="Times New Roman" panose="02020603050405020304" pitchFamily="18" charset="0"/>
              </a:rPr>
              <a:t>故障、灾难</a:t>
            </a:r>
            <a:endParaRPr lang="zh-CN" altLang="en-US" sz="1600" i="1">
              <a:solidFill>
                <a:srgbClr val="CC0000"/>
              </a:solidFill>
              <a:latin typeface="Times New Roman" panose="02020603050405020304" pitchFamily="18" charset="0"/>
            </a:endParaRPr>
          </a:p>
          <a:p>
            <a:r>
              <a:rPr lang="zh-CN" altLang="en-US" sz="1600" i="1">
                <a:solidFill>
                  <a:srgbClr val="CC0000"/>
                </a:solidFill>
                <a:latin typeface="Times New Roman" panose="02020603050405020304" pitchFamily="18" charset="0"/>
              </a:rPr>
              <a:t>业务中断</a:t>
            </a:r>
            <a:endParaRPr lang="zh-CN" altLang="en-US" sz="1600" i="1">
              <a:solidFill>
                <a:srgbClr val="CC0000"/>
              </a:solidFill>
              <a:latin typeface="Times New Roman" panose="02020603050405020304" pitchFamily="18" charset="0"/>
            </a:endParaRPr>
          </a:p>
        </p:txBody>
      </p:sp>
      <p:pic>
        <p:nvPicPr>
          <p:cNvPr id="1033224" name="Picture 8" descr="TIME0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825" y="2382838"/>
            <a:ext cx="55721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225" name="Text Box 9"/>
          <p:cNvSpPr txBox="1">
            <a:spLocks noChangeArrowheads="1"/>
          </p:cNvSpPr>
          <p:nvPr/>
        </p:nvSpPr>
        <p:spPr bwMode="auto">
          <a:xfrm>
            <a:off x="1936750" y="3790950"/>
            <a:ext cx="13779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3152" tIns="46038" rIns="73152" bIns="46038">
            <a:spAutoFit/>
          </a:bodyPr>
          <a:lstStyle/>
          <a:p>
            <a:pPr>
              <a:spcBef>
                <a:spcPct val="25000"/>
              </a:spcBef>
              <a:buClr>
                <a:srgbClr val="990033"/>
              </a:buClr>
            </a:pPr>
            <a:r>
              <a:rPr lang="zh-CN" altLang="en-US" sz="1600" b="1">
                <a:solidFill>
                  <a:srgbClr val="CC0000"/>
                </a:solidFill>
                <a:sym typeface="Wingdings 2" panose="05020102010507070707" pitchFamily="18" charset="2"/>
              </a:rPr>
              <a:t>紧急响应</a:t>
            </a:r>
            <a:endParaRPr lang="zh-CN" altLang="en-US" sz="1600" b="1">
              <a:solidFill>
                <a:srgbClr val="CC0000"/>
              </a:solidFill>
              <a:sym typeface="Wingdings 2" panose="05020102010507070707" pitchFamily="18" charset="2"/>
            </a:endParaRPr>
          </a:p>
        </p:txBody>
      </p:sp>
      <p:pic>
        <p:nvPicPr>
          <p:cNvPr id="1033226" name="Picture 10" descr="CPEPO0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6388" y="2921000"/>
            <a:ext cx="1608137" cy="930275"/>
          </a:xfrm>
          <a:prstGeom prst="rect">
            <a:avLst/>
          </a:prstGeom>
          <a:noFill/>
          <a:extLst>
            <a:ext uri="{909E8E84-426E-40DD-AFC4-6F175D3DCCD1}">
              <a14:hiddenFill xmlns:a14="http://schemas.microsoft.com/office/drawing/2010/main">
                <a:solidFill>
                  <a:srgbClr val="FFFFFF"/>
                </a:solidFill>
              </a14:hiddenFill>
            </a:ext>
          </a:extLst>
        </p:spPr>
      </p:pic>
      <p:sp>
        <p:nvSpPr>
          <p:cNvPr id="1033227" name="Text Box 11"/>
          <p:cNvSpPr txBox="1">
            <a:spLocks noChangeArrowheads="1"/>
          </p:cNvSpPr>
          <p:nvPr/>
        </p:nvSpPr>
        <p:spPr bwMode="auto">
          <a:xfrm>
            <a:off x="3686175" y="4824413"/>
            <a:ext cx="1657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3152" tIns="46038" rIns="73152" bIns="46038">
            <a:spAutoFit/>
          </a:bodyPr>
          <a:lstStyle/>
          <a:p>
            <a:pPr>
              <a:spcBef>
                <a:spcPct val="25000"/>
              </a:spcBef>
              <a:buClr>
                <a:srgbClr val="990033"/>
              </a:buClr>
            </a:pPr>
            <a:r>
              <a:rPr lang="zh-CN" altLang="en-US" sz="1600" b="1">
                <a:solidFill>
                  <a:srgbClr val="CC0000"/>
                </a:solidFill>
                <a:sym typeface="Wingdings 2" panose="05020102010507070707" pitchFamily="18" charset="2"/>
              </a:rPr>
              <a:t>重定位备份</a:t>
            </a:r>
            <a:endParaRPr lang="zh-CN" altLang="en-US" sz="1600" b="1">
              <a:solidFill>
                <a:srgbClr val="CC0000"/>
              </a:solidFill>
              <a:sym typeface="Wingdings 2" panose="05020102010507070707" pitchFamily="18" charset="2"/>
            </a:endParaRPr>
          </a:p>
        </p:txBody>
      </p:sp>
      <p:grpSp>
        <p:nvGrpSpPr>
          <p:cNvPr id="1033228" name="Group 12"/>
          <p:cNvGrpSpPr/>
          <p:nvPr/>
        </p:nvGrpSpPr>
        <p:grpSpPr bwMode="auto">
          <a:xfrm flipH="1">
            <a:off x="1811338" y="4483100"/>
            <a:ext cx="908050" cy="574675"/>
            <a:chOff x="1552" y="2330"/>
            <a:chExt cx="656" cy="522"/>
          </a:xfrm>
        </p:grpSpPr>
        <p:sp>
          <p:nvSpPr>
            <p:cNvPr id="1033229" name="Freeform 13"/>
            <p:cNvSpPr/>
            <p:nvPr/>
          </p:nvSpPr>
          <p:spPr bwMode="auto">
            <a:xfrm>
              <a:off x="1666" y="2334"/>
              <a:ext cx="117" cy="101"/>
            </a:xfrm>
            <a:custGeom>
              <a:avLst/>
              <a:gdLst>
                <a:gd name="T0" fmla="*/ 14 w 117"/>
                <a:gd name="T1" fmla="*/ 32 h 101"/>
                <a:gd name="T2" fmla="*/ 12 w 117"/>
                <a:gd name="T3" fmla="*/ 26 h 101"/>
                <a:gd name="T4" fmla="*/ 8 w 117"/>
                <a:gd name="T5" fmla="*/ 21 h 101"/>
                <a:gd name="T6" fmla="*/ 4 w 117"/>
                <a:gd name="T7" fmla="*/ 15 h 101"/>
                <a:gd name="T8" fmla="*/ 0 w 117"/>
                <a:gd name="T9" fmla="*/ 9 h 101"/>
                <a:gd name="T10" fmla="*/ 0 w 117"/>
                <a:gd name="T11" fmla="*/ 4 h 101"/>
                <a:gd name="T12" fmla="*/ 4 w 117"/>
                <a:gd name="T13" fmla="*/ 0 h 101"/>
                <a:gd name="T14" fmla="*/ 10 w 117"/>
                <a:gd name="T15" fmla="*/ 0 h 101"/>
                <a:gd name="T16" fmla="*/ 14 w 117"/>
                <a:gd name="T17" fmla="*/ 0 h 101"/>
                <a:gd name="T18" fmla="*/ 18 w 117"/>
                <a:gd name="T19" fmla="*/ 2 h 101"/>
                <a:gd name="T20" fmla="*/ 21 w 117"/>
                <a:gd name="T21" fmla="*/ 2 h 101"/>
                <a:gd name="T22" fmla="*/ 23 w 117"/>
                <a:gd name="T23" fmla="*/ 4 h 101"/>
                <a:gd name="T24" fmla="*/ 27 w 117"/>
                <a:gd name="T25" fmla="*/ 4 h 101"/>
                <a:gd name="T26" fmla="*/ 29 w 117"/>
                <a:gd name="T27" fmla="*/ 4 h 101"/>
                <a:gd name="T28" fmla="*/ 33 w 117"/>
                <a:gd name="T29" fmla="*/ 6 h 101"/>
                <a:gd name="T30" fmla="*/ 37 w 117"/>
                <a:gd name="T31" fmla="*/ 6 h 101"/>
                <a:gd name="T32" fmla="*/ 40 w 117"/>
                <a:gd name="T33" fmla="*/ 6 h 101"/>
                <a:gd name="T34" fmla="*/ 46 w 117"/>
                <a:gd name="T35" fmla="*/ 4 h 101"/>
                <a:gd name="T36" fmla="*/ 50 w 117"/>
                <a:gd name="T37" fmla="*/ 4 h 101"/>
                <a:gd name="T38" fmla="*/ 56 w 117"/>
                <a:gd name="T39" fmla="*/ 2 h 101"/>
                <a:gd name="T40" fmla="*/ 61 w 117"/>
                <a:gd name="T41" fmla="*/ 2 h 101"/>
                <a:gd name="T42" fmla="*/ 67 w 117"/>
                <a:gd name="T43" fmla="*/ 0 h 101"/>
                <a:gd name="T44" fmla="*/ 71 w 117"/>
                <a:gd name="T45" fmla="*/ 0 h 101"/>
                <a:gd name="T46" fmla="*/ 77 w 117"/>
                <a:gd name="T47" fmla="*/ 0 h 101"/>
                <a:gd name="T48" fmla="*/ 82 w 117"/>
                <a:gd name="T49" fmla="*/ 2 h 101"/>
                <a:gd name="T50" fmla="*/ 88 w 117"/>
                <a:gd name="T51" fmla="*/ 4 h 101"/>
                <a:gd name="T52" fmla="*/ 94 w 117"/>
                <a:gd name="T53" fmla="*/ 7 h 101"/>
                <a:gd name="T54" fmla="*/ 100 w 117"/>
                <a:gd name="T55" fmla="*/ 13 h 101"/>
                <a:gd name="T56" fmla="*/ 105 w 117"/>
                <a:gd name="T57" fmla="*/ 19 h 101"/>
                <a:gd name="T58" fmla="*/ 109 w 117"/>
                <a:gd name="T59" fmla="*/ 25 h 101"/>
                <a:gd name="T60" fmla="*/ 113 w 117"/>
                <a:gd name="T61" fmla="*/ 32 h 101"/>
                <a:gd name="T62" fmla="*/ 117 w 117"/>
                <a:gd name="T63" fmla="*/ 40 h 101"/>
                <a:gd name="T64" fmla="*/ 117 w 117"/>
                <a:gd name="T65" fmla="*/ 47 h 101"/>
                <a:gd name="T66" fmla="*/ 117 w 117"/>
                <a:gd name="T67" fmla="*/ 53 h 101"/>
                <a:gd name="T68" fmla="*/ 115 w 117"/>
                <a:gd name="T69" fmla="*/ 61 h 101"/>
                <a:gd name="T70" fmla="*/ 113 w 117"/>
                <a:gd name="T71" fmla="*/ 66 h 101"/>
                <a:gd name="T72" fmla="*/ 109 w 117"/>
                <a:gd name="T73" fmla="*/ 72 h 101"/>
                <a:gd name="T74" fmla="*/ 105 w 117"/>
                <a:gd name="T75" fmla="*/ 78 h 101"/>
                <a:gd name="T76" fmla="*/ 101 w 117"/>
                <a:gd name="T77" fmla="*/ 84 h 101"/>
                <a:gd name="T78" fmla="*/ 98 w 117"/>
                <a:gd name="T79" fmla="*/ 89 h 101"/>
                <a:gd name="T80" fmla="*/ 96 w 117"/>
                <a:gd name="T81" fmla="*/ 93 h 101"/>
                <a:gd name="T82" fmla="*/ 94 w 117"/>
                <a:gd name="T83" fmla="*/ 95 h 101"/>
                <a:gd name="T84" fmla="*/ 92 w 117"/>
                <a:gd name="T85" fmla="*/ 97 h 101"/>
                <a:gd name="T86" fmla="*/ 88 w 117"/>
                <a:gd name="T87" fmla="*/ 97 h 101"/>
                <a:gd name="T88" fmla="*/ 86 w 117"/>
                <a:gd name="T89" fmla="*/ 99 h 101"/>
                <a:gd name="T90" fmla="*/ 84 w 117"/>
                <a:gd name="T91" fmla="*/ 99 h 101"/>
                <a:gd name="T92" fmla="*/ 81 w 117"/>
                <a:gd name="T93" fmla="*/ 101 h 101"/>
                <a:gd name="T94" fmla="*/ 79 w 117"/>
                <a:gd name="T95" fmla="*/ 101 h 101"/>
                <a:gd name="T96" fmla="*/ 73 w 117"/>
                <a:gd name="T97" fmla="*/ 97 h 101"/>
                <a:gd name="T98" fmla="*/ 65 w 117"/>
                <a:gd name="T99" fmla="*/ 89 h 101"/>
                <a:gd name="T100" fmla="*/ 58 w 117"/>
                <a:gd name="T101" fmla="*/ 80 h 101"/>
                <a:gd name="T102" fmla="*/ 50 w 117"/>
                <a:gd name="T103" fmla="*/ 72 h 101"/>
                <a:gd name="T104" fmla="*/ 42 w 117"/>
                <a:gd name="T105" fmla="*/ 63 h 101"/>
                <a:gd name="T106" fmla="*/ 35 w 117"/>
                <a:gd name="T107" fmla="*/ 55 h 101"/>
                <a:gd name="T108" fmla="*/ 27 w 117"/>
                <a:gd name="T109" fmla="*/ 47 h 101"/>
                <a:gd name="T110" fmla="*/ 19 w 117"/>
                <a:gd name="T111" fmla="*/ 3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01">
                  <a:moveTo>
                    <a:pt x="16" y="34"/>
                  </a:moveTo>
                  <a:lnTo>
                    <a:pt x="14" y="32"/>
                  </a:lnTo>
                  <a:lnTo>
                    <a:pt x="14" y="28"/>
                  </a:lnTo>
                  <a:lnTo>
                    <a:pt x="12" y="26"/>
                  </a:lnTo>
                  <a:lnTo>
                    <a:pt x="10" y="25"/>
                  </a:lnTo>
                  <a:lnTo>
                    <a:pt x="8" y="21"/>
                  </a:lnTo>
                  <a:lnTo>
                    <a:pt x="6" y="19"/>
                  </a:lnTo>
                  <a:lnTo>
                    <a:pt x="4" y="15"/>
                  </a:lnTo>
                  <a:lnTo>
                    <a:pt x="2" y="11"/>
                  </a:lnTo>
                  <a:lnTo>
                    <a:pt x="0" y="9"/>
                  </a:lnTo>
                  <a:lnTo>
                    <a:pt x="0" y="6"/>
                  </a:lnTo>
                  <a:lnTo>
                    <a:pt x="0" y="4"/>
                  </a:lnTo>
                  <a:lnTo>
                    <a:pt x="2" y="2"/>
                  </a:lnTo>
                  <a:lnTo>
                    <a:pt x="4" y="0"/>
                  </a:lnTo>
                  <a:lnTo>
                    <a:pt x="6" y="0"/>
                  </a:lnTo>
                  <a:lnTo>
                    <a:pt x="10" y="0"/>
                  </a:lnTo>
                  <a:lnTo>
                    <a:pt x="12" y="0"/>
                  </a:lnTo>
                  <a:lnTo>
                    <a:pt x="14" y="0"/>
                  </a:lnTo>
                  <a:lnTo>
                    <a:pt x="16" y="2"/>
                  </a:lnTo>
                  <a:lnTo>
                    <a:pt x="18" y="2"/>
                  </a:lnTo>
                  <a:lnTo>
                    <a:pt x="19" y="2"/>
                  </a:lnTo>
                  <a:lnTo>
                    <a:pt x="21" y="2"/>
                  </a:lnTo>
                  <a:lnTo>
                    <a:pt x="21" y="4"/>
                  </a:lnTo>
                  <a:lnTo>
                    <a:pt x="23" y="4"/>
                  </a:lnTo>
                  <a:lnTo>
                    <a:pt x="25" y="4"/>
                  </a:lnTo>
                  <a:lnTo>
                    <a:pt x="27" y="4"/>
                  </a:lnTo>
                  <a:lnTo>
                    <a:pt x="29" y="4"/>
                  </a:lnTo>
                  <a:lnTo>
                    <a:pt x="29" y="4"/>
                  </a:lnTo>
                  <a:lnTo>
                    <a:pt x="31" y="6"/>
                  </a:lnTo>
                  <a:lnTo>
                    <a:pt x="33" y="6"/>
                  </a:lnTo>
                  <a:lnTo>
                    <a:pt x="35" y="6"/>
                  </a:lnTo>
                  <a:lnTo>
                    <a:pt x="37" y="6"/>
                  </a:lnTo>
                  <a:lnTo>
                    <a:pt x="39" y="6"/>
                  </a:lnTo>
                  <a:lnTo>
                    <a:pt x="40" y="6"/>
                  </a:lnTo>
                  <a:lnTo>
                    <a:pt x="44" y="6"/>
                  </a:lnTo>
                  <a:lnTo>
                    <a:pt x="46" y="4"/>
                  </a:lnTo>
                  <a:lnTo>
                    <a:pt x="48" y="4"/>
                  </a:lnTo>
                  <a:lnTo>
                    <a:pt x="50" y="4"/>
                  </a:lnTo>
                  <a:lnTo>
                    <a:pt x="54" y="4"/>
                  </a:lnTo>
                  <a:lnTo>
                    <a:pt x="56" y="2"/>
                  </a:lnTo>
                  <a:lnTo>
                    <a:pt x="60" y="2"/>
                  </a:lnTo>
                  <a:lnTo>
                    <a:pt x="61" y="2"/>
                  </a:lnTo>
                  <a:lnTo>
                    <a:pt x="63" y="0"/>
                  </a:lnTo>
                  <a:lnTo>
                    <a:pt x="67" y="0"/>
                  </a:lnTo>
                  <a:lnTo>
                    <a:pt x="69" y="0"/>
                  </a:lnTo>
                  <a:lnTo>
                    <a:pt x="71" y="0"/>
                  </a:lnTo>
                  <a:lnTo>
                    <a:pt x="75" y="0"/>
                  </a:lnTo>
                  <a:lnTo>
                    <a:pt x="77" y="0"/>
                  </a:lnTo>
                  <a:lnTo>
                    <a:pt x="79" y="0"/>
                  </a:lnTo>
                  <a:lnTo>
                    <a:pt x="82" y="2"/>
                  </a:lnTo>
                  <a:lnTo>
                    <a:pt x="84" y="4"/>
                  </a:lnTo>
                  <a:lnTo>
                    <a:pt x="88" y="4"/>
                  </a:lnTo>
                  <a:lnTo>
                    <a:pt x="92" y="6"/>
                  </a:lnTo>
                  <a:lnTo>
                    <a:pt x="94" y="7"/>
                  </a:lnTo>
                  <a:lnTo>
                    <a:pt x="98" y="11"/>
                  </a:lnTo>
                  <a:lnTo>
                    <a:pt x="100" y="13"/>
                  </a:lnTo>
                  <a:lnTo>
                    <a:pt x="103" y="15"/>
                  </a:lnTo>
                  <a:lnTo>
                    <a:pt x="105" y="19"/>
                  </a:lnTo>
                  <a:lnTo>
                    <a:pt x="107" y="21"/>
                  </a:lnTo>
                  <a:lnTo>
                    <a:pt x="109" y="25"/>
                  </a:lnTo>
                  <a:lnTo>
                    <a:pt x="111" y="28"/>
                  </a:lnTo>
                  <a:lnTo>
                    <a:pt x="113" y="32"/>
                  </a:lnTo>
                  <a:lnTo>
                    <a:pt x="115" y="36"/>
                  </a:lnTo>
                  <a:lnTo>
                    <a:pt x="117" y="40"/>
                  </a:lnTo>
                  <a:lnTo>
                    <a:pt x="117" y="44"/>
                  </a:lnTo>
                  <a:lnTo>
                    <a:pt x="117" y="47"/>
                  </a:lnTo>
                  <a:lnTo>
                    <a:pt x="117" y="51"/>
                  </a:lnTo>
                  <a:lnTo>
                    <a:pt x="117" y="53"/>
                  </a:lnTo>
                  <a:lnTo>
                    <a:pt x="117" y="57"/>
                  </a:lnTo>
                  <a:lnTo>
                    <a:pt x="115" y="61"/>
                  </a:lnTo>
                  <a:lnTo>
                    <a:pt x="115" y="63"/>
                  </a:lnTo>
                  <a:lnTo>
                    <a:pt x="113" y="66"/>
                  </a:lnTo>
                  <a:lnTo>
                    <a:pt x="111" y="70"/>
                  </a:lnTo>
                  <a:lnTo>
                    <a:pt x="109" y="72"/>
                  </a:lnTo>
                  <a:lnTo>
                    <a:pt x="107" y="76"/>
                  </a:lnTo>
                  <a:lnTo>
                    <a:pt x="105" y="78"/>
                  </a:lnTo>
                  <a:lnTo>
                    <a:pt x="103" y="82"/>
                  </a:lnTo>
                  <a:lnTo>
                    <a:pt x="101" y="84"/>
                  </a:lnTo>
                  <a:lnTo>
                    <a:pt x="100" y="87"/>
                  </a:lnTo>
                  <a:lnTo>
                    <a:pt x="98" y="89"/>
                  </a:lnTo>
                  <a:lnTo>
                    <a:pt x="96" y="93"/>
                  </a:lnTo>
                  <a:lnTo>
                    <a:pt x="96" y="93"/>
                  </a:lnTo>
                  <a:lnTo>
                    <a:pt x="94" y="95"/>
                  </a:lnTo>
                  <a:lnTo>
                    <a:pt x="94" y="95"/>
                  </a:lnTo>
                  <a:lnTo>
                    <a:pt x="92" y="95"/>
                  </a:lnTo>
                  <a:lnTo>
                    <a:pt x="92" y="97"/>
                  </a:lnTo>
                  <a:lnTo>
                    <a:pt x="90" y="97"/>
                  </a:lnTo>
                  <a:lnTo>
                    <a:pt x="88" y="97"/>
                  </a:lnTo>
                  <a:lnTo>
                    <a:pt x="88" y="99"/>
                  </a:lnTo>
                  <a:lnTo>
                    <a:pt x="86" y="99"/>
                  </a:lnTo>
                  <a:lnTo>
                    <a:pt x="84" y="99"/>
                  </a:lnTo>
                  <a:lnTo>
                    <a:pt x="84" y="99"/>
                  </a:lnTo>
                  <a:lnTo>
                    <a:pt x="82" y="99"/>
                  </a:lnTo>
                  <a:lnTo>
                    <a:pt x="81" y="101"/>
                  </a:lnTo>
                  <a:lnTo>
                    <a:pt x="79" y="101"/>
                  </a:lnTo>
                  <a:lnTo>
                    <a:pt x="79" y="101"/>
                  </a:lnTo>
                  <a:lnTo>
                    <a:pt x="77" y="101"/>
                  </a:lnTo>
                  <a:lnTo>
                    <a:pt x="73" y="97"/>
                  </a:lnTo>
                  <a:lnTo>
                    <a:pt x="69" y="93"/>
                  </a:lnTo>
                  <a:lnTo>
                    <a:pt x="65" y="89"/>
                  </a:lnTo>
                  <a:lnTo>
                    <a:pt x="61" y="86"/>
                  </a:lnTo>
                  <a:lnTo>
                    <a:pt x="58" y="80"/>
                  </a:lnTo>
                  <a:lnTo>
                    <a:pt x="54" y="76"/>
                  </a:lnTo>
                  <a:lnTo>
                    <a:pt x="50" y="72"/>
                  </a:lnTo>
                  <a:lnTo>
                    <a:pt x="46" y="68"/>
                  </a:lnTo>
                  <a:lnTo>
                    <a:pt x="42" y="63"/>
                  </a:lnTo>
                  <a:lnTo>
                    <a:pt x="39" y="59"/>
                  </a:lnTo>
                  <a:lnTo>
                    <a:pt x="35" y="55"/>
                  </a:lnTo>
                  <a:lnTo>
                    <a:pt x="31" y="51"/>
                  </a:lnTo>
                  <a:lnTo>
                    <a:pt x="27" y="47"/>
                  </a:lnTo>
                  <a:lnTo>
                    <a:pt x="23" y="42"/>
                  </a:lnTo>
                  <a:lnTo>
                    <a:pt x="19" y="38"/>
                  </a:lnTo>
                  <a:lnTo>
                    <a:pt x="16" y="34"/>
                  </a:lnTo>
                  <a:close/>
                </a:path>
              </a:pathLst>
            </a:custGeom>
            <a:solidFill>
              <a:srgbClr val="D9BF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30" name="Freeform 14"/>
            <p:cNvSpPr/>
            <p:nvPr/>
          </p:nvSpPr>
          <p:spPr bwMode="auto">
            <a:xfrm>
              <a:off x="1666" y="2334"/>
              <a:ext cx="117" cy="101"/>
            </a:xfrm>
            <a:custGeom>
              <a:avLst/>
              <a:gdLst>
                <a:gd name="T0" fmla="*/ 14 w 117"/>
                <a:gd name="T1" fmla="*/ 32 h 101"/>
                <a:gd name="T2" fmla="*/ 12 w 117"/>
                <a:gd name="T3" fmla="*/ 26 h 101"/>
                <a:gd name="T4" fmla="*/ 8 w 117"/>
                <a:gd name="T5" fmla="*/ 21 h 101"/>
                <a:gd name="T6" fmla="*/ 4 w 117"/>
                <a:gd name="T7" fmla="*/ 15 h 101"/>
                <a:gd name="T8" fmla="*/ 0 w 117"/>
                <a:gd name="T9" fmla="*/ 9 h 101"/>
                <a:gd name="T10" fmla="*/ 0 w 117"/>
                <a:gd name="T11" fmla="*/ 4 h 101"/>
                <a:gd name="T12" fmla="*/ 4 w 117"/>
                <a:gd name="T13" fmla="*/ 0 h 101"/>
                <a:gd name="T14" fmla="*/ 10 w 117"/>
                <a:gd name="T15" fmla="*/ 0 h 101"/>
                <a:gd name="T16" fmla="*/ 14 w 117"/>
                <a:gd name="T17" fmla="*/ 0 h 101"/>
                <a:gd name="T18" fmla="*/ 18 w 117"/>
                <a:gd name="T19" fmla="*/ 2 h 101"/>
                <a:gd name="T20" fmla="*/ 21 w 117"/>
                <a:gd name="T21" fmla="*/ 2 h 101"/>
                <a:gd name="T22" fmla="*/ 23 w 117"/>
                <a:gd name="T23" fmla="*/ 4 h 101"/>
                <a:gd name="T24" fmla="*/ 27 w 117"/>
                <a:gd name="T25" fmla="*/ 4 h 101"/>
                <a:gd name="T26" fmla="*/ 29 w 117"/>
                <a:gd name="T27" fmla="*/ 4 h 101"/>
                <a:gd name="T28" fmla="*/ 33 w 117"/>
                <a:gd name="T29" fmla="*/ 6 h 101"/>
                <a:gd name="T30" fmla="*/ 37 w 117"/>
                <a:gd name="T31" fmla="*/ 6 h 101"/>
                <a:gd name="T32" fmla="*/ 40 w 117"/>
                <a:gd name="T33" fmla="*/ 6 h 101"/>
                <a:gd name="T34" fmla="*/ 46 w 117"/>
                <a:gd name="T35" fmla="*/ 4 h 101"/>
                <a:gd name="T36" fmla="*/ 50 w 117"/>
                <a:gd name="T37" fmla="*/ 4 h 101"/>
                <a:gd name="T38" fmla="*/ 56 w 117"/>
                <a:gd name="T39" fmla="*/ 2 h 101"/>
                <a:gd name="T40" fmla="*/ 61 w 117"/>
                <a:gd name="T41" fmla="*/ 2 h 101"/>
                <a:gd name="T42" fmla="*/ 67 w 117"/>
                <a:gd name="T43" fmla="*/ 0 h 101"/>
                <a:gd name="T44" fmla="*/ 71 w 117"/>
                <a:gd name="T45" fmla="*/ 0 h 101"/>
                <a:gd name="T46" fmla="*/ 77 w 117"/>
                <a:gd name="T47" fmla="*/ 0 h 101"/>
                <a:gd name="T48" fmla="*/ 82 w 117"/>
                <a:gd name="T49" fmla="*/ 2 h 101"/>
                <a:gd name="T50" fmla="*/ 88 w 117"/>
                <a:gd name="T51" fmla="*/ 4 h 101"/>
                <a:gd name="T52" fmla="*/ 94 w 117"/>
                <a:gd name="T53" fmla="*/ 7 h 101"/>
                <a:gd name="T54" fmla="*/ 100 w 117"/>
                <a:gd name="T55" fmla="*/ 13 h 101"/>
                <a:gd name="T56" fmla="*/ 105 w 117"/>
                <a:gd name="T57" fmla="*/ 19 h 101"/>
                <a:gd name="T58" fmla="*/ 109 w 117"/>
                <a:gd name="T59" fmla="*/ 25 h 101"/>
                <a:gd name="T60" fmla="*/ 113 w 117"/>
                <a:gd name="T61" fmla="*/ 32 h 101"/>
                <a:gd name="T62" fmla="*/ 117 w 117"/>
                <a:gd name="T63" fmla="*/ 40 h 101"/>
                <a:gd name="T64" fmla="*/ 117 w 117"/>
                <a:gd name="T65" fmla="*/ 47 h 101"/>
                <a:gd name="T66" fmla="*/ 117 w 117"/>
                <a:gd name="T67" fmla="*/ 53 h 101"/>
                <a:gd name="T68" fmla="*/ 115 w 117"/>
                <a:gd name="T69" fmla="*/ 61 h 101"/>
                <a:gd name="T70" fmla="*/ 113 w 117"/>
                <a:gd name="T71" fmla="*/ 66 h 101"/>
                <a:gd name="T72" fmla="*/ 109 w 117"/>
                <a:gd name="T73" fmla="*/ 72 h 101"/>
                <a:gd name="T74" fmla="*/ 105 w 117"/>
                <a:gd name="T75" fmla="*/ 78 h 101"/>
                <a:gd name="T76" fmla="*/ 101 w 117"/>
                <a:gd name="T77" fmla="*/ 84 h 101"/>
                <a:gd name="T78" fmla="*/ 98 w 117"/>
                <a:gd name="T79" fmla="*/ 89 h 101"/>
                <a:gd name="T80" fmla="*/ 96 w 117"/>
                <a:gd name="T81" fmla="*/ 93 h 101"/>
                <a:gd name="T82" fmla="*/ 94 w 117"/>
                <a:gd name="T83" fmla="*/ 95 h 101"/>
                <a:gd name="T84" fmla="*/ 92 w 117"/>
                <a:gd name="T85" fmla="*/ 97 h 101"/>
                <a:gd name="T86" fmla="*/ 88 w 117"/>
                <a:gd name="T87" fmla="*/ 97 h 101"/>
                <a:gd name="T88" fmla="*/ 86 w 117"/>
                <a:gd name="T89" fmla="*/ 99 h 101"/>
                <a:gd name="T90" fmla="*/ 84 w 117"/>
                <a:gd name="T91" fmla="*/ 99 h 101"/>
                <a:gd name="T92" fmla="*/ 81 w 117"/>
                <a:gd name="T93" fmla="*/ 101 h 101"/>
                <a:gd name="T94" fmla="*/ 79 w 117"/>
                <a:gd name="T95" fmla="*/ 101 h 101"/>
                <a:gd name="T96" fmla="*/ 73 w 117"/>
                <a:gd name="T97" fmla="*/ 97 h 101"/>
                <a:gd name="T98" fmla="*/ 65 w 117"/>
                <a:gd name="T99" fmla="*/ 89 h 101"/>
                <a:gd name="T100" fmla="*/ 58 w 117"/>
                <a:gd name="T101" fmla="*/ 80 h 101"/>
                <a:gd name="T102" fmla="*/ 50 w 117"/>
                <a:gd name="T103" fmla="*/ 72 h 101"/>
                <a:gd name="T104" fmla="*/ 42 w 117"/>
                <a:gd name="T105" fmla="*/ 63 h 101"/>
                <a:gd name="T106" fmla="*/ 35 w 117"/>
                <a:gd name="T107" fmla="*/ 55 h 101"/>
                <a:gd name="T108" fmla="*/ 27 w 117"/>
                <a:gd name="T109" fmla="*/ 47 h 101"/>
                <a:gd name="T110" fmla="*/ 19 w 117"/>
                <a:gd name="T111" fmla="*/ 3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01">
                  <a:moveTo>
                    <a:pt x="16" y="34"/>
                  </a:moveTo>
                  <a:lnTo>
                    <a:pt x="14" y="32"/>
                  </a:lnTo>
                  <a:lnTo>
                    <a:pt x="14" y="28"/>
                  </a:lnTo>
                  <a:lnTo>
                    <a:pt x="12" y="26"/>
                  </a:lnTo>
                  <a:lnTo>
                    <a:pt x="10" y="25"/>
                  </a:lnTo>
                  <a:lnTo>
                    <a:pt x="8" y="21"/>
                  </a:lnTo>
                  <a:lnTo>
                    <a:pt x="6" y="19"/>
                  </a:lnTo>
                  <a:lnTo>
                    <a:pt x="4" y="15"/>
                  </a:lnTo>
                  <a:lnTo>
                    <a:pt x="2" y="11"/>
                  </a:lnTo>
                  <a:lnTo>
                    <a:pt x="0" y="9"/>
                  </a:lnTo>
                  <a:lnTo>
                    <a:pt x="0" y="6"/>
                  </a:lnTo>
                  <a:lnTo>
                    <a:pt x="0" y="4"/>
                  </a:lnTo>
                  <a:lnTo>
                    <a:pt x="2" y="2"/>
                  </a:lnTo>
                  <a:lnTo>
                    <a:pt x="4" y="0"/>
                  </a:lnTo>
                  <a:lnTo>
                    <a:pt x="6" y="0"/>
                  </a:lnTo>
                  <a:lnTo>
                    <a:pt x="10" y="0"/>
                  </a:lnTo>
                  <a:lnTo>
                    <a:pt x="12" y="0"/>
                  </a:lnTo>
                  <a:lnTo>
                    <a:pt x="14" y="0"/>
                  </a:lnTo>
                  <a:lnTo>
                    <a:pt x="16" y="2"/>
                  </a:lnTo>
                  <a:lnTo>
                    <a:pt x="18" y="2"/>
                  </a:lnTo>
                  <a:lnTo>
                    <a:pt x="19" y="2"/>
                  </a:lnTo>
                  <a:lnTo>
                    <a:pt x="21" y="2"/>
                  </a:lnTo>
                  <a:lnTo>
                    <a:pt x="21" y="4"/>
                  </a:lnTo>
                  <a:lnTo>
                    <a:pt x="23" y="4"/>
                  </a:lnTo>
                  <a:lnTo>
                    <a:pt x="25" y="4"/>
                  </a:lnTo>
                  <a:lnTo>
                    <a:pt x="27" y="4"/>
                  </a:lnTo>
                  <a:lnTo>
                    <a:pt x="29" y="4"/>
                  </a:lnTo>
                  <a:lnTo>
                    <a:pt x="29" y="4"/>
                  </a:lnTo>
                  <a:lnTo>
                    <a:pt x="31" y="6"/>
                  </a:lnTo>
                  <a:lnTo>
                    <a:pt x="33" y="6"/>
                  </a:lnTo>
                  <a:lnTo>
                    <a:pt x="35" y="6"/>
                  </a:lnTo>
                  <a:lnTo>
                    <a:pt x="37" y="6"/>
                  </a:lnTo>
                  <a:lnTo>
                    <a:pt x="39" y="6"/>
                  </a:lnTo>
                  <a:lnTo>
                    <a:pt x="40" y="6"/>
                  </a:lnTo>
                  <a:lnTo>
                    <a:pt x="44" y="6"/>
                  </a:lnTo>
                  <a:lnTo>
                    <a:pt x="46" y="4"/>
                  </a:lnTo>
                  <a:lnTo>
                    <a:pt x="48" y="4"/>
                  </a:lnTo>
                  <a:lnTo>
                    <a:pt x="50" y="4"/>
                  </a:lnTo>
                  <a:lnTo>
                    <a:pt x="54" y="4"/>
                  </a:lnTo>
                  <a:lnTo>
                    <a:pt x="56" y="2"/>
                  </a:lnTo>
                  <a:lnTo>
                    <a:pt x="60" y="2"/>
                  </a:lnTo>
                  <a:lnTo>
                    <a:pt x="61" y="2"/>
                  </a:lnTo>
                  <a:lnTo>
                    <a:pt x="63" y="0"/>
                  </a:lnTo>
                  <a:lnTo>
                    <a:pt x="67" y="0"/>
                  </a:lnTo>
                  <a:lnTo>
                    <a:pt x="69" y="0"/>
                  </a:lnTo>
                  <a:lnTo>
                    <a:pt x="71" y="0"/>
                  </a:lnTo>
                  <a:lnTo>
                    <a:pt x="75" y="0"/>
                  </a:lnTo>
                  <a:lnTo>
                    <a:pt x="77" y="0"/>
                  </a:lnTo>
                  <a:lnTo>
                    <a:pt x="79" y="0"/>
                  </a:lnTo>
                  <a:lnTo>
                    <a:pt x="82" y="2"/>
                  </a:lnTo>
                  <a:lnTo>
                    <a:pt x="84" y="4"/>
                  </a:lnTo>
                  <a:lnTo>
                    <a:pt x="88" y="4"/>
                  </a:lnTo>
                  <a:lnTo>
                    <a:pt x="92" y="6"/>
                  </a:lnTo>
                  <a:lnTo>
                    <a:pt x="94" y="7"/>
                  </a:lnTo>
                  <a:lnTo>
                    <a:pt x="98" y="11"/>
                  </a:lnTo>
                  <a:lnTo>
                    <a:pt x="100" y="13"/>
                  </a:lnTo>
                  <a:lnTo>
                    <a:pt x="103" y="15"/>
                  </a:lnTo>
                  <a:lnTo>
                    <a:pt x="105" y="19"/>
                  </a:lnTo>
                  <a:lnTo>
                    <a:pt x="107" y="21"/>
                  </a:lnTo>
                  <a:lnTo>
                    <a:pt x="109" y="25"/>
                  </a:lnTo>
                  <a:lnTo>
                    <a:pt x="111" y="28"/>
                  </a:lnTo>
                  <a:lnTo>
                    <a:pt x="113" y="32"/>
                  </a:lnTo>
                  <a:lnTo>
                    <a:pt x="115" y="36"/>
                  </a:lnTo>
                  <a:lnTo>
                    <a:pt x="117" y="40"/>
                  </a:lnTo>
                  <a:lnTo>
                    <a:pt x="117" y="44"/>
                  </a:lnTo>
                  <a:lnTo>
                    <a:pt x="117" y="47"/>
                  </a:lnTo>
                  <a:lnTo>
                    <a:pt x="117" y="51"/>
                  </a:lnTo>
                  <a:lnTo>
                    <a:pt x="117" y="53"/>
                  </a:lnTo>
                  <a:lnTo>
                    <a:pt x="117" y="57"/>
                  </a:lnTo>
                  <a:lnTo>
                    <a:pt x="115" y="61"/>
                  </a:lnTo>
                  <a:lnTo>
                    <a:pt x="115" y="63"/>
                  </a:lnTo>
                  <a:lnTo>
                    <a:pt x="113" y="66"/>
                  </a:lnTo>
                  <a:lnTo>
                    <a:pt x="111" y="70"/>
                  </a:lnTo>
                  <a:lnTo>
                    <a:pt x="109" y="72"/>
                  </a:lnTo>
                  <a:lnTo>
                    <a:pt x="107" y="76"/>
                  </a:lnTo>
                  <a:lnTo>
                    <a:pt x="105" y="78"/>
                  </a:lnTo>
                  <a:lnTo>
                    <a:pt x="103" y="82"/>
                  </a:lnTo>
                  <a:lnTo>
                    <a:pt x="101" y="84"/>
                  </a:lnTo>
                  <a:lnTo>
                    <a:pt x="100" y="87"/>
                  </a:lnTo>
                  <a:lnTo>
                    <a:pt x="98" y="89"/>
                  </a:lnTo>
                  <a:lnTo>
                    <a:pt x="96" y="93"/>
                  </a:lnTo>
                  <a:lnTo>
                    <a:pt x="96" y="93"/>
                  </a:lnTo>
                  <a:lnTo>
                    <a:pt x="94" y="95"/>
                  </a:lnTo>
                  <a:lnTo>
                    <a:pt x="94" y="95"/>
                  </a:lnTo>
                  <a:lnTo>
                    <a:pt x="92" y="95"/>
                  </a:lnTo>
                  <a:lnTo>
                    <a:pt x="92" y="97"/>
                  </a:lnTo>
                  <a:lnTo>
                    <a:pt x="90" y="97"/>
                  </a:lnTo>
                  <a:lnTo>
                    <a:pt x="88" y="97"/>
                  </a:lnTo>
                  <a:lnTo>
                    <a:pt x="88" y="99"/>
                  </a:lnTo>
                  <a:lnTo>
                    <a:pt x="86" y="99"/>
                  </a:lnTo>
                  <a:lnTo>
                    <a:pt x="84" y="99"/>
                  </a:lnTo>
                  <a:lnTo>
                    <a:pt x="84" y="99"/>
                  </a:lnTo>
                  <a:lnTo>
                    <a:pt x="82" y="99"/>
                  </a:lnTo>
                  <a:lnTo>
                    <a:pt x="81" y="101"/>
                  </a:lnTo>
                  <a:lnTo>
                    <a:pt x="79" y="101"/>
                  </a:lnTo>
                  <a:lnTo>
                    <a:pt x="79" y="101"/>
                  </a:lnTo>
                  <a:lnTo>
                    <a:pt x="77" y="101"/>
                  </a:lnTo>
                  <a:lnTo>
                    <a:pt x="73" y="97"/>
                  </a:lnTo>
                  <a:lnTo>
                    <a:pt x="69" y="93"/>
                  </a:lnTo>
                  <a:lnTo>
                    <a:pt x="65" y="89"/>
                  </a:lnTo>
                  <a:lnTo>
                    <a:pt x="61" y="86"/>
                  </a:lnTo>
                  <a:lnTo>
                    <a:pt x="58" y="80"/>
                  </a:lnTo>
                  <a:lnTo>
                    <a:pt x="54" y="76"/>
                  </a:lnTo>
                  <a:lnTo>
                    <a:pt x="50" y="72"/>
                  </a:lnTo>
                  <a:lnTo>
                    <a:pt x="46" y="68"/>
                  </a:lnTo>
                  <a:lnTo>
                    <a:pt x="42" y="63"/>
                  </a:lnTo>
                  <a:lnTo>
                    <a:pt x="39" y="59"/>
                  </a:lnTo>
                  <a:lnTo>
                    <a:pt x="35" y="55"/>
                  </a:lnTo>
                  <a:lnTo>
                    <a:pt x="31" y="51"/>
                  </a:lnTo>
                  <a:lnTo>
                    <a:pt x="27" y="47"/>
                  </a:lnTo>
                  <a:lnTo>
                    <a:pt x="23" y="42"/>
                  </a:lnTo>
                  <a:lnTo>
                    <a:pt x="19" y="38"/>
                  </a:lnTo>
                  <a:lnTo>
                    <a:pt x="16" y="3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31" name="Freeform 15"/>
            <p:cNvSpPr/>
            <p:nvPr/>
          </p:nvSpPr>
          <p:spPr bwMode="auto">
            <a:xfrm>
              <a:off x="1710" y="2435"/>
              <a:ext cx="42" cy="61"/>
            </a:xfrm>
            <a:custGeom>
              <a:avLst/>
              <a:gdLst>
                <a:gd name="T0" fmla="*/ 21 w 42"/>
                <a:gd name="T1" fmla="*/ 61 h 61"/>
                <a:gd name="T2" fmla="*/ 0 w 42"/>
                <a:gd name="T3" fmla="*/ 32 h 61"/>
                <a:gd name="T4" fmla="*/ 35 w 42"/>
                <a:gd name="T5" fmla="*/ 0 h 61"/>
                <a:gd name="T6" fmla="*/ 42 w 42"/>
                <a:gd name="T7" fmla="*/ 4 h 61"/>
                <a:gd name="T8" fmla="*/ 21 w 42"/>
                <a:gd name="T9" fmla="*/ 61 h 61"/>
              </a:gdLst>
              <a:ahLst/>
              <a:cxnLst>
                <a:cxn ang="0">
                  <a:pos x="T0" y="T1"/>
                </a:cxn>
                <a:cxn ang="0">
                  <a:pos x="T2" y="T3"/>
                </a:cxn>
                <a:cxn ang="0">
                  <a:pos x="T4" y="T5"/>
                </a:cxn>
                <a:cxn ang="0">
                  <a:pos x="T6" y="T7"/>
                </a:cxn>
                <a:cxn ang="0">
                  <a:pos x="T8" y="T9"/>
                </a:cxn>
              </a:cxnLst>
              <a:rect l="0" t="0" r="r" b="b"/>
              <a:pathLst>
                <a:path w="42" h="61">
                  <a:moveTo>
                    <a:pt x="21" y="61"/>
                  </a:moveTo>
                  <a:lnTo>
                    <a:pt x="0" y="32"/>
                  </a:lnTo>
                  <a:lnTo>
                    <a:pt x="35" y="0"/>
                  </a:lnTo>
                  <a:lnTo>
                    <a:pt x="42" y="4"/>
                  </a:lnTo>
                  <a:lnTo>
                    <a:pt x="21" y="61"/>
                  </a:lnTo>
                  <a:close/>
                </a:path>
              </a:pathLst>
            </a:custGeom>
            <a:solidFill>
              <a:srgbClr val="BDE3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32" name="Freeform 16"/>
            <p:cNvSpPr/>
            <p:nvPr/>
          </p:nvSpPr>
          <p:spPr bwMode="auto">
            <a:xfrm>
              <a:off x="1710" y="2435"/>
              <a:ext cx="42" cy="61"/>
            </a:xfrm>
            <a:custGeom>
              <a:avLst/>
              <a:gdLst>
                <a:gd name="T0" fmla="*/ 21 w 42"/>
                <a:gd name="T1" fmla="*/ 61 h 61"/>
                <a:gd name="T2" fmla="*/ 0 w 42"/>
                <a:gd name="T3" fmla="*/ 32 h 61"/>
                <a:gd name="T4" fmla="*/ 35 w 42"/>
                <a:gd name="T5" fmla="*/ 0 h 61"/>
                <a:gd name="T6" fmla="*/ 42 w 42"/>
                <a:gd name="T7" fmla="*/ 4 h 61"/>
                <a:gd name="T8" fmla="*/ 21 w 42"/>
                <a:gd name="T9" fmla="*/ 61 h 61"/>
              </a:gdLst>
              <a:ahLst/>
              <a:cxnLst>
                <a:cxn ang="0">
                  <a:pos x="T0" y="T1"/>
                </a:cxn>
                <a:cxn ang="0">
                  <a:pos x="T2" y="T3"/>
                </a:cxn>
                <a:cxn ang="0">
                  <a:pos x="T4" y="T5"/>
                </a:cxn>
                <a:cxn ang="0">
                  <a:pos x="T6" y="T7"/>
                </a:cxn>
                <a:cxn ang="0">
                  <a:pos x="T8" y="T9"/>
                </a:cxn>
              </a:cxnLst>
              <a:rect l="0" t="0" r="r" b="b"/>
              <a:pathLst>
                <a:path w="42" h="61">
                  <a:moveTo>
                    <a:pt x="21" y="61"/>
                  </a:moveTo>
                  <a:lnTo>
                    <a:pt x="0" y="32"/>
                  </a:lnTo>
                  <a:lnTo>
                    <a:pt x="35" y="0"/>
                  </a:lnTo>
                  <a:lnTo>
                    <a:pt x="42" y="4"/>
                  </a:lnTo>
                  <a:lnTo>
                    <a:pt x="21" y="61"/>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33" name="Freeform 17"/>
            <p:cNvSpPr/>
            <p:nvPr/>
          </p:nvSpPr>
          <p:spPr bwMode="auto">
            <a:xfrm>
              <a:off x="1817" y="2540"/>
              <a:ext cx="42" cy="28"/>
            </a:xfrm>
            <a:custGeom>
              <a:avLst/>
              <a:gdLst>
                <a:gd name="T0" fmla="*/ 27 w 42"/>
                <a:gd name="T1" fmla="*/ 0 h 28"/>
                <a:gd name="T2" fmla="*/ 42 w 42"/>
                <a:gd name="T3" fmla="*/ 11 h 28"/>
                <a:gd name="T4" fmla="*/ 38 w 42"/>
                <a:gd name="T5" fmla="*/ 22 h 28"/>
                <a:gd name="T6" fmla="*/ 12 w 42"/>
                <a:gd name="T7" fmla="*/ 28 h 28"/>
                <a:gd name="T8" fmla="*/ 0 w 42"/>
                <a:gd name="T9" fmla="*/ 9 h 28"/>
                <a:gd name="T10" fmla="*/ 27 w 42"/>
                <a:gd name="T11" fmla="*/ 0 h 28"/>
              </a:gdLst>
              <a:ahLst/>
              <a:cxnLst>
                <a:cxn ang="0">
                  <a:pos x="T0" y="T1"/>
                </a:cxn>
                <a:cxn ang="0">
                  <a:pos x="T2" y="T3"/>
                </a:cxn>
                <a:cxn ang="0">
                  <a:pos x="T4" y="T5"/>
                </a:cxn>
                <a:cxn ang="0">
                  <a:pos x="T6" y="T7"/>
                </a:cxn>
                <a:cxn ang="0">
                  <a:pos x="T8" y="T9"/>
                </a:cxn>
                <a:cxn ang="0">
                  <a:pos x="T10" y="T11"/>
                </a:cxn>
              </a:cxnLst>
              <a:rect l="0" t="0" r="r" b="b"/>
              <a:pathLst>
                <a:path w="42" h="28">
                  <a:moveTo>
                    <a:pt x="27" y="0"/>
                  </a:moveTo>
                  <a:lnTo>
                    <a:pt x="42" y="11"/>
                  </a:lnTo>
                  <a:lnTo>
                    <a:pt x="38" y="22"/>
                  </a:lnTo>
                  <a:lnTo>
                    <a:pt x="12" y="28"/>
                  </a:lnTo>
                  <a:lnTo>
                    <a:pt x="0" y="9"/>
                  </a:lnTo>
                  <a:lnTo>
                    <a:pt x="27" y="0"/>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34" name="Freeform 18"/>
            <p:cNvSpPr/>
            <p:nvPr/>
          </p:nvSpPr>
          <p:spPr bwMode="auto">
            <a:xfrm>
              <a:off x="1817" y="2540"/>
              <a:ext cx="42" cy="28"/>
            </a:xfrm>
            <a:custGeom>
              <a:avLst/>
              <a:gdLst>
                <a:gd name="T0" fmla="*/ 27 w 42"/>
                <a:gd name="T1" fmla="*/ 0 h 28"/>
                <a:gd name="T2" fmla="*/ 42 w 42"/>
                <a:gd name="T3" fmla="*/ 11 h 28"/>
                <a:gd name="T4" fmla="*/ 38 w 42"/>
                <a:gd name="T5" fmla="*/ 22 h 28"/>
                <a:gd name="T6" fmla="*/ 12 w 42"/>
                <a:gd name="T7" fmla="*/ 28 h 28"/>
                <a:gd name="T8" fmla="*/ 0 w 42"/>
                <a:gd name="T9" fmla="*/ 9 h 28"/>
                <a:gd name="T10" fmla="*/ 27 w 42"/>
                <a:gd name="T11" fmla="*/ 0 h 28"/>
              </a:gdLst>
              <a:ahLst/>
              <a:cxnLst>
                <a:cxn ang="0">
                  <a:pos x="T0" y="T1"/>
                </a:cxn>
                <a:cxn ang="0">
                  <a:pos x="T2" y="T3"/>
                </a:cxn>
                <a:cxn ang="0">
                  <a:pos x="T4" y="T5"/>
                </a:cxn>
                <a:cxn ang="0">
                  <a:pos x="T6" y="T7"/>
                </a:cxn>
                <a:cxn ang="0">
                  <a:pos x="T8" y="T9"/>
                </a:cxn>
                <a:cxn ang="0">
                  <a:pos x="T10" y="T11"/>
                </a:cxn>
              </a:cxnLst>
              <a:rect l="0" t="0" r="r" b="b"/>
              <a:pathLst>
                <a:path w="42" h="28">
                  <a:moveTo>
                    <a:pt x="27" y="0"/>
                  </a:moveTo>
                  <a:lnTo>
                    <a:pt x="42" y="11"/>
                  </a:lnTo>
                  <a:lnTo>
                    <a:pt x="38" y="22"/>
                  </a:lnTo>
                  <a:lnTo>
                    <a:pt x="12" y="28"/>
                  </a:lnTo>
                  <a:lnTo>
                    <a:pt x="0" y="9"/>
                  </a:lnTo>
                  <a:lnTo>
                    <a:pt x="27"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35" name="Freeform 19"/>
            <p:cNvSpPr/>
            <p:nvPr/>
          </p:nvSpPr>
          <p:spPr bwMode="auto">
            <a:xfrm>
              <a:off x="1851" y="2545"/>
              <a:ext cx="23" cy="38"/>
            </a:xfrm>
            <a:custGeom>
              <a:avLst/>
              <a:gdLst>
                <a:gd name="T0" fmla="*/ 4 w 23"/>
                <a:gd name="T1" fmla="*/ 0 h 38"/>
                <a:gd name="T2" fmla="*/ 6 w 23"/>
                <a:gd name="T3" fmla="*/ 0 h 38"/>
                <a:gd name="T4" fmla="*/ 8 w 23"/>
                <a:gd name="T5" fmla="*/ 0 h 38"/>
                <a:gd name="T6" fmla="*/ 10 w 23"/>
                <a:gd name="T7" fmla="*/ 2 h 38"/>
                <a:gd name="T8" fmla="*/ 12 w 23"/>
                <a:gd name="T9" fmla="*/ 4 h 38"/>
                <a:gd name="T10" fmla="*/ 14 w 23"/>
                <a:gd name="T11" fmla="*/ 6 h 38"/>
                <a:gd name="T12" fmla="*/ 18 w 23"/>
                <a:gd name="T13" fmla="*/ 8 h 38"/>
                <a:gd name="T14" fmla="*/ 18 w 23"/>
                <a:gd name="T15" fmla="*/ 12 h 38"/>
                <a:gd name="T16" fmla="*/ 19 w 23"/>
                <a:gd name="T17" fmla="*/ 16 h 38"/>
                <a:gd name="T18" fmla="*/ 21 w 23"/>
                <a:gd name="T19" fmla="*/ 19 h 38"/>
                <a:gd name="T20" fmla="*/ 23 w 23"/>
                <a:gd name="T21" fmla="*/ 23 h 38"/>
                <a:gd name="T22" fmla="*/ 23 w 23"/>
                <a:gd name="T23" fmla="*/ 27 h 38"/>
                <a:gd name="T24" fmla="*/ 23 w 23"/>
                <a:gd name="T25" fmla="*/ 31 h 38"/>
                <a:gd name="T26" fmla="*/ 23 w 23"/>
                <a:gd name="T27" fmla="*/ 33 h 38"/>
                <a:gd name="T28" fmla="*/ 21 w 23"/>
                <a:gd name="T29" fmla="*/ 35 h 38"/>
                <a:gd name="T30" fmla="*/ 21 w 23"/>
                <a:gd name="T31" fmla="*/ 36 h 38"/>
                <a:gd name="T32" fmla="*/ 19 w 23"/>
                <a:gd name="T33" fmla="*/ 38 h 38"/>
                <a:gd name="T34" fmla="*/ 18 w 23"/>
                <a:gd name="T35" fmla="*/ 38 h 38"/>
                <a:gd name="T36" fmla="*/ 16 w 23"/>
                <a:gd name="T37" fmla="*/ 38 h 38"/>
                <a:gd name="T38" fmla="*/ 14 w 23"/>
                <a:gd name="T39" fmla="*/ 36 h 38"/>
                <a:gd name="T40" fmla="*/ 12 w 23"/>
                <a:gd name="T41" fmla="*/ 35 h 38"/>
                <a:gd name="T42" fmla="*/ 10 w 23"/>
                <a:gd name="T43" fmla="*/ 33 h 38"/>
                <a:gd name="T44" fmla="*/ 6 w 23"/>
                <a:gd name="T45" fmla="*/ 29 h 38"/>
                <a:gd name="T46" fmla="*/ 4 w 23"/>
                <a:gd name="T47" fmla="*/ 27 h 38"/>
                <a:gd name="T48" fmla="*/ 4 w 23"/>
                <a:gd name="T49" fmla="*/ 23 h 38"/>
                <a:gd name="T50" fmla="*/ 2 w 23"/>
                <a:gd name="T51" fmla="*/ 19 h 38"/>
                <a:gd name="T52" fmla="*/ 0 w 23"/>
                <a:gd name="T53" fmla="*/ 16 h 38"/>
                <a:gd name="T54" fmla="*/ 0 w 23"/>
                <a:gd name="T55" fmla="*/ 12 h 38"/>
                <a:gd name="T56" fmla="*/ 0 w 23"/>
                <a:gd name="T57" fmla="*/ 8 h 38"/>
                <a:gd name="T58" fmla="*/ 0 w 23"/>
                <a:gd name="T59" fmla="*/ 6 h 38"/>
                <a:gd name="T60" fmla="*/ 2 w 23"/>
                <a:gd name="T61" fmla="*/ 2 h 38"/>
                <a:gd name="T62" fmla="*/ 2 w 23"/>
                <a:gd name="T63" fmla="*/ 0 h 38"/>
                <a:gd name="T64" fmla="*/ 4 w 23"/>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38">
                  <a:moveTo>
                    <a:pt x="4" y="0"/>
                  </a:moveTo>
                  <a:lnTo>
                    <a:pt x="6" y="0"/>
                  </a:lnTo>
                  <a:lnTo>
                    <a:pt x="8" y="0"/>
                  </a:lnTo>
                  <a:lnTo>
                    <a:pt x="10" y="2"/>
                  </a:lnTo>
                  <a:lnTo>
                    <a:pt x="12" y="4"/>
                  </a:lnTo>
                  <a:lnTo>
                    <a:pt x="14" y="6"/>
                  </a:lnTo>
                  <a:lnTo>
                    <a:pt x="18" y="8"/>
                  </a:lnTo>
                  <a:lnTo>
                    <a:pt x="18" y="12"/>
                  </a:lnTo>
                  <a:lnTo>
                    <a:pt x="19" y="16"/>
                  </a:lnTo>
                  <a:lnTo>
                    <a:pt x="21" y="19"/>
                  </a:lnTo>
                  <a:lnTo>
                    <a:pt x="23" y="23"/>
                  </a:lnTo>
                  <a:lnTo>
                    <a:pt x="23" y="27"/>
                  </a:lnTo>
                  <a:lnTo>
                    <a:pt x="23" y="31"/>
                  </a:lnTo>
                  <a:lnTo>
                    <a:pt x="23" y="33"/>
                  </a:lnTo>
                  <a:lnTo>
                    <a:pt x="21" y="35"/>
                  </a:lnTo>
                  <a:lnTo>
                    <a:pt x="21" y="36"/>
                  </a:lnTo>
                  <a:lnTo>
                    <a:pt x="19" y="38"/>
                  </a:lnTo>
                  <a:lnTo>
                    <a:pt x="18" y="38"/>
                  </a:lnTo>
                  <a:lnTo>
                    <a:pt x="16" y="38"/>
                  </a:lnTo>
                  <a:lnTo>
                    <a:pt x="14" y="36"/>
                  </a:lnTo>
                  <a:lnTo>
                    <a:pt x="12" y="35"/>
                  </a:lnTo>
                  <a:lnTo>
                    <a:pt x="10" y="33"/>
                  </a:lnTo>
                  <a:lnTo>
                    <a:pt x="6" y="29"/>
                  </a:lnTo>
                  <a:lnTo>
                    <a:pt x="4" y="27"/>
                  </a:lnTo>
                  <a:lnTo>
                    <a:pt x="4" y="23"/>
                  </a:lnTo>
                  <a:lnTo>
                    <a:pt x="2" y="19"/>
                  </a:lnTo>
                  <a:lnTo>
                    <a:pt x="0" y="16"/>
                  </a:lnTo>
                  <a:lnTo>
                    <a:pt x="0" y="12"/>
                  </a:lnTo>
                  <a:lnTo>
                    <a:pt x="0" y="8"/>
                  </a:lnTo>
                  <a:lnTo>
                    <a:pt x="0" y="6"/>
                  </a:lnTo>
                  <a:lnTo>
                    <a:pt x="2" y="2"/>
                  </a:lnTo>
                  <a:lnTo>
                    <a:pt x="2" y="0"/>
                  </a:lnTo>
                  <a:lnTo>
                    <a:pt x="4" y="0"/>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36" name="Freeform 20"/>
            <p:cNvSpPr/>
            <p:nvPr/>
          </p:nvSpPr>
          <p:spPr bwMode="auto">
            <a:xfrm>
              <a:off x="1851" y="2545"/>
              <a:ext cx="23" cy="38"/>
            </a:xfrm>
            <a:custGeom>
              <a:avLst/>
              <a:gdLst>
                <a:gd name="T0" fmla="*/ 4 w 23"/>
                <a:gd name="T1" fmla="*/ 0 h 38"/>
                <a:gd name="T2" fmla="*/ 6 w 23"/>
                <a:gd name="T3" fmla="*/ 0 h 38"/>
                <a:gd name="T4" fmla="*/ 8 w 23"/>
                <a:gd name="T5" fmla="*/ 0 h 38"/>
                <a:gd name="T6" fmla="*/ 10 w 23"/>
                <a:gd name="T7" fmla="*/ 2 h 38"/>
                <a:gd name="T8" fmla="*/ 12 w 23"/>
                <a:gd name="T9" fmla="*/ 4 h 38"/>
                <a:gd name="T10" fmla="*/ 14 w 23"/>
                <a:gd name="T11" fmla="*/ 6 h 38"/>
                <a:gd name="T12" fmla="*/ 18 w 23"/>
                <a:gd name="T13" fmla="*/ 8 h 38"/>
                <a:gd name="T14" fmla="*/ 18 w 23"/>
                <a:gd name="T15" fmla="*/ 12 h 38"/>
                <a:gd name="T16" fmla="*/ 19 w 23"/>
                <a:gd name="T17" fmla="*/ 16 h 38"/>
                <a:gd name="T18" fmla="*/ 21 w 23"/>
                <a:gd name="T19" fmla="*/ 19 h 38"/>
                <a:gd name="T20" fmla="*/ 23 w 23"/>
                <a:gd name="T21" fmla="*/ 23 h 38"/>
                <a:gd name="T22" fmla="*/ 23 w 23"/>
                <a:gd name="T23" fmla="*/ 27 h 38"/>
                <a:gd name="T24" fmla="*/ 23 w 23"/>
                <a:gd name="T25" fmla="*/ 31 h 38"/>
                <a:gd name="T26" fmla="*/ 23 w 23"/>
                <a:gd name="T27" fmla="*/ 33 h 38"/>
                <a:gd name="T28" fmla="*/ 21 w 23"/>
                <a:gd name="T29" fmla="*/ 35 h 38"/>
                <a:gd name="T30" fmla="*/ 21 w 23"/>
                <a:gd name="T31" fmla="*/ 36 h 38"/>
                <a:gd name="T32" fmla="*/ 19 w 23"/>
                <a:gd name="T33" fmla="*/ 38 h 38"/>
                <a:gd name="T34" fmla="*/ 18 w 23"/>
                <a:gd name="T35" fmla="*/ 38 h 38"/>
                <a:gd name="T36" fmla="*/ 16 w 23"/>
                <a:gd name="T37" fmla="*/ 38 h 38"/>
                <a:gd name="T38" fmla="*/ 14 w 23"/>
                <a:gd name="T39" fmla="*/ 36 h 38"/>
                <a:gd name="T40" fmla="*/ 12 w 23"/>
                <a:gd name="T41" fmla="*/ 35 h 38"/>
                <a:gd name="T42" fmla="*/ 10 w 23"/>
                <a:gd name="T43" fmla="*/ 33 h 38"/>
                <a:gd name="T44" fmla="*/ 6 w 23"/>
                <a:gd name="T45" fmla="*/ 29 h 38"/>
                <a:gd name="T46" fmla="*/ 4 w 23"/>
                <a:gd name="T47" fmla="*/ 27 h 38"/>
                <a:gd name="T48" fmla="*/ 4 w 23"/>
                <a:gd name="T49" fmla="*/ 23 h 38"/>
                <a:gd name="T50" fmla="*/ 2 w 23"/>
                <a:gd name="T51" fmla="*/ 19 h 38"/>
                <a:gd name="T52" fmla="*/ 0 w 23"/>
                <a:gd name="T53" fmla="*/ 16 h 38"/>
                <a:gd name="T54" fmla="*/ 0 w 23"/>
                <a:gd name="T55" fmla="*/ 12 h 38"/>
                <a:gd name="T56" fmla="*/ 0 w 23"/>
                <a:gd name="T57" fmla="*/ 8 h 38"/>
                <a:gd name="T58" fmla="*/ 0 w 23"/>
                <a:gd name="T59" fmla="*/ 6 h 38"/>
                <a:gd name="T60" fmla="*/ 2 w 23"/>
                <a:gd name="T61" fmla="*/ 2 h 38"/>
                <a:gd name="T62" fmla="*/ 2 w 23"/>
                <a:gd name="T63" fmla="*/ 0 h 38"/>
                <a:gd name="T64" fmla="*/ 4 w 23"/>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38">
                  <a:moveTo>
                    <a:pt x="4" y="0"/>
                  </a:moveTo>
                  <a:lnTo>
                    <a:pt x="6" y="0"/>
                  </a:lnTo>
                  <a:lnTo>
                    <a:pt x="8" y="0"/>
                  </a:lnTo>
                  <a:lnTo>
                    <a:pt x="10" y="2"/>
                  </a:lnTo>
                  <a:lnTo>
                    <a:pt x="12" y="4"/>
                  </a:lnTo>
                  <a:lnTo>
                    <a:pt x="14" y="6"/>
                  </a:lnTo>
                  <a:lnTo>
                    <a:pt x="18" y="8"/>
                  </a:lnTo>
                  <a:lnTo>
                    <a:pt x="18" y="12"/>
                  </a:lnTo>
                  <a:lnTo>
                    <a:pt x="19" y="16"/>
                  </a:lnTo>
                  <a:lnTo>
                    <a:pt x="21" y="19"/>
                  </a:lnTo>
                  <a:lnTo>
                    <a:pt x="23" y="23"/>
                  </a:lnTo>
                  <a:lnTo>
                    <a:pt x="23" y="27"/>
                  </a:lnTo>
                  <a:lnTo>
                    <a:pt x="23" y="31"/>
                  </a:lnTo>
                  <a:lnTo>
                    <a:pt x="23" y="33"/>
                  </a:lnTo>
                  <a:lnTo>
                    <a:pt x="21" y="35"/>
                  </a:lnTo>
                  <a:lnTo>
                    <a:pt x="21" y="36"/>
                  </a:lnTo>
                  <a:lnTo>
                    <a:pt x="19" y="38"/>
                  </a:lnTo>
                  <a:lnTo>
                    <a:pt x="18" y="38"/>
                  </a:lnTo>
                  <a:lnTo>
                    <a:pt x="16" y="38"/>
                  </a:lnTo>
                  <a:lnTo>
                    <a:pt x="14" y="36"/>
                  </a:lnTo>
                  <a:lnTo>
                    <a:pt x="12" y="35"/>
                  </a:lnTo>
                  <a:lnTo>
                    <a:pt x="10" y="33"/>
                  </a:lnTo>
                  <a:lnTo>
                    <a:pt x="6" y="29"/>
                  </a:lnTo>
                  <a:lnTo>
                    <a:pt x="4" y="27"/>
                  </a:lnTo>
                  <a:lnTo>
                    <a:pt x="4" y="23"/>
                  </a:lnTo>
                  <a:lnTo>
                    <a:pt x="2" y="19"/>
                  </a:lnTo>
                  <a:lnTo>
                    <a:pt x="0" y="16"/>
                  </a:lnTo>
                  <a:lnTo>
                    <a:pt x="0" y="12"/>
                  </a:lnTo>
                  <a:lnTo>
                    <a:pt x="0" y="8"/>
                  </a:lnTo>
                  <a:lnTo>
                    <a:pt x="0" y="6"/>
                  </a:lnTo>
                  <a:lnTo>
                    <a:pt x="2" y="2"/>
                  </a:lnTo>
                  <a:lnTo>
                    <a:pt x="2" y="0"/>
                  </a:lnTo>
                  <a:lnTo>
                    <a:pt x="4"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37" name="Freeform 21"/>
            <p:cNvSpPr/>
            <p:nvPr/>
          </p:nvSpPr>
          <p:spPr bwMode="auto">
            <a:xfrm>
              <a:off x="1842" y="2551"/>
              <a:ext cx="23" cy="38"/>
            </a:xfrm>
            <a:custGeom>
              <a:avLst/>
              <a:gdLst>
                <a:gd name="T0" fmla="*/ 4 w 23"/>
                <a:gd name="T1" fmla="*/ 0 h 38"/>
                <a:gd name="T2" fmla="*/ 6 w 23"/>
                <a:gd name="T3" fmla="*/ 0 h 38"/>
                <a:gd name="T4" fmla="*/ 7 w 23"/>
                <a:gd name="T5" fmla="*/ 0 h 38"/>
                <a:gd name="T6" fmla="*/ 9 w 23"/>
                <a:gd name="T7" fmla="*/ 2 h 38"/>
                <a:gd name="T8" fmla="*/ 11 w 23"/>
                <a:gd name="T9" fmla="*/ 4 h 38"/>
                <a:gd name="T10" fmla="*/ 13 w 23"/>
                <a:gd name="T11" fmla="*/ 6 h 38"/>
                <a:gd name="T12" fmla="*/ 15 w 23"/>
                <a:gd name="T13" fmla="*/ 10 h 38"/>
                <a:gd name="T14" fmla="*/ 17 w 23"/>
                <a:gd name="T15" fmla="*/ 11 h 38"/>
                <a:gd name="T16" fmla="*/ 19 w 23"/>
                <a:gd name="T17" fmla="*/ 15 h 38"/>
                <a:gd name="T18" fmla="*/ 21 w 23"/>
                <a:gd name="T19" fmla="*/ 19 h 38"/>
                <a:gd name="T20" fmla="*/ 21 w 23"/>
                <a:gd name="T21" fmla="*/ 23 h 38"/>
                <a:gd name="T22" fmla="*/ 23 w 23"/>
                <a:gd name="T23" fmla="*/ 27 h 38"/>
                <a:gd name="T24" fmla="*/ 23 w 23"/>
                <a:gd name="T25" fmla="*/ 30 h 38"/>
                <a:gd name="T26" fmla="*/ 23 w 23"/>
                <a:gd name="T27" fmla="*/ 34 h 38"/>
                <a:gd name="T28" fmla="*/ 21 w 23"/>
                <a:gd name="T29" fmla="*/ 36 h 38"/>
                <a:gd name="T30" fmla="*/ 21 w 23"/>
                <a:gd name="T31" fmla="*/ 38 h 38"/>
                <a:gd name="T32" fmla="*/ 19 w 23"/>
                <a:gd name="T33" fmla="*/ 38 h 38"/>
                <a:gd name="T34" fmla="*/ 17 w 23"/>
                <a:gd name="T35" fmla="*/ 38 h 38"/>
                <a:gd name="T36" fmla="*/ 15 w 23"/>
                <a:gd name="T37" fmla="*/ 38 h 38"/>
                <a:gd name="T38" fmla="*/ 13 w 23"/>
                <a:gd name="T39" fmla="*/ 36 h 38"/>
                <a:gd name="T40" fmla="*/ 11 w 23"/>
                <a:gd name="T41" fmla="*/ 34 h 38"/>
                <a:gd name="T42" fmla="*/ 7 w 23"/>
                <a:gd name="T43" fmla="*/ 32 h 38"/>
                <a:gd name="T44" fmla="*/ 6 w 23"/>
                <a:gd name="T45" fmla="*/ 30 h 38"/>
                <a:gd name="T46" fmla="*/ 4 w 23"/>
                <a:gd name="T47" fmla="*/ 27 h 38"/>
                <a:gd name="T48" fmla="*/ 2 w 23"/>
                <a:gd name="T49" fmla="*/ 23 h 38"/>
                <a:gd name="T50" fmla="*/ 2 w 23"/>
                <a:gd name="T51" fmla="*/ 19 h 38"/>
                <a:gd name="T52" fmla="*/ 0 w 23"/>
                <a:gd name="T53" fmla="*/ 15 h 38"/>
                <a:gd name="T54" fmla="*/ 0 w 23"/>
                <a:gd name="T55" fmla="*/ 11 h 38"/>
                <a:gd name="T56" fmla="*/ 0 w 23"/>
                <a:gd name="T57" fmla="*/ 8 h 38"/>
                <a:gd name="T58" fmla="*/ 0 w 23"/>
                <a:gd name="T59" fmla="*/ 6 h 38"/>
                <a:gd name="T60" fmla="*/ 0 w 23"/>
                <a:gd name="T61" fmla="*/ 4 h 38"/>
                <a:gd name="T62" fmla="*/ 2 w 23"/>
                <a:gd name="T63" fmla="*/ 2 h 38"/>
                <a:gd name="T64" fmla="*/ 4 w 23"/>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38">
                  <a:moveTo>
                    <a:pt x="4" y="0"/>
                  </a:moveTo>
                  <a:lnTo>
                    <a:pt x="6" y="0"/>
                  </a:lnTo>
                  <a:lnTo>
                    <a:pt x="7" y="0"/>
                  </a:lnTo>
                  <a:lnTo>
                    <a:pt x="9" y="2"/>
                  </a:lnTo>
                  <a:lnTo>
                    <a:pt x="11" y="4"/>
                  </a:lnTo>
                  <a:lnTo>
                    <a:pt x="13" y="6"/>
                  </a:lnTo>
                  <a:lnTo>
                    <a:pt x="15" y="10"/>
                  </a:lnTo>
                  <a:lnTo>
                    <a:pt x="17" y="11"/>
                  </a:lnTo>
                  <a:lnTo>
                    <a:pt x="19" y="15"/>
                  </a:lnTo>
                  <a:lnTo>
                    <a:pt x="21" y="19"/>
                  </a:lnTo>
                  <a:lnTo>
                    <a:pt x="21" y="23"/>
                  </a:lnTo>
                  <a:lnTo>
                    <a:pt x="23" y="27"/>
                  </a:lnTo>
                  <a:lnTo>
                    <a:pt x="23" y="30"/>
                  </a:lnTo>
                  <a:lnTo>
                    <a:pt x="23" y="34"/>
                  </a:lnTo>
                  <a:lnTo>
                    <a:pt x="21" y="36"/>
                  </a:lnTo>
                  <a:lnTo>
                    <a:pt x="21" y="38"/>
                  </a:lnTo>
                  <a:lnTo>
                    <a:pt x="19" y="38"/>
                  </a:lnTo>
                  <a:lnTo>
                    <a:pt x="17" y="38"/>
                  </a:lnTo>
                  <a:lnTo>
                    <a:pt x="15" y="38"/>
                  </a:lnTo>
                  <a:lnTo>
                    <a:pt x="13" y="36"/>
                  </a:lnTo>
                  <a:lnTo>
                    <a:pt x="11" y="34"/>
                  </a:lnTo>
                  <a:lnTo>
                    <a:pt x="7" y="32"/>
                  </a:lnTo>
                  <a:lnTo>
                    <a:pt x="6" y="30"/>
                  </a:lnTo>
                  <a:lnTo>
                    <a:pt x="4" y="27"/>
                  </a:lnTo>
                  <a:lnTo>
                    <a:pt x="2" y="23"/>
                  </a:lnTo>
                  <a:lnTo>
                    <a:pt x="2" y="19"/>
                  </a:lnTo>
                  <a:lnTo>
                    <a:pt x="0" y="15"/>
                  </a:lnTo>
                  <a:lnTo>
                    <a:pt x="0" y="11"/>
                  </a:lnTo>
                  <a:lnTo>
                    <a:pt x="0" y="8"/>
                  </a:lnTo>
                  <a:lnTo>
                    <a:pt x="0" y="6"/>
                  </a:lnTo>
                  <a:lnTo>
                    <a:pt x="0" y="4"/>
                  </a:lnTo>
                  <a:lnTo>
                    <a:pt x="2" y="2"/>
                  </a:lnTo>
                  <a:lnTo>
                    <a:pt x="4" y="0"/>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38" name="Freeform 22"/>
            <p:cNvSpPr/>
            <p:nvPr/>
          </p:nvSpPr>
          <p:spPr bwMode="auto">
            <a:xfrm>
              <a:off x="1842" y="2551"/>
              <a:ext cx="23" cy="38"/>
            </a:xfrm>
            <a:custGeom>
              <a:avLst/>
              <a:gdLst>
                <a:gd name="T0" fmla="*/ 4 w 23"/>
                <a:gd name="T1" fmla="*/ 0 h 38"/>
                <a:gd name="T2" fmla="*/ 6 w 23"/>
                <a:gd name="T3" fmla="*/ 0 h 38"/>
                <a:gd name="T4" fmla="*/ 7 w 23"/>
                <a:gd name="T5" fmla="*/ 0 h 38"/>
                <a:gd name="T6" fmla="*/ 9 w 23"/>
                <a:gd name="T7" fmla="*/ 2 h 38"/>
                <a:gd name="T8" fmla="*/ 11 w 23"/>
                <a:gd name="T9" fmla="*/ 4 h 38"/>
                <a:gd name="T10" fmla="*/ 13 w 23"/>
                <a:gd name="T11" fmla="*/ 6 h 38"/>
                <a:gd name="T12" fmla="*/ 15 w 23"/>
                <a:gd name="T13" fmla="*/ 10 h 38"/>
                <a:gd name="T14" fmla="*/ 17 w 23"/>
                <a:gd name="T15" fmla="*/ 11 h 38"/>
                <a:gd name="T16" fmla="*/ 19 w 23"/>
                <a:gd name="T17" fmla="*/ 15 h 38"/>
                <a:gd name="T18" fmla="*/ 21 w 23"/>
                <a:gd name="T19" fmla="*/ 19 h 38"/>
                <a:gd name="T20" fmla="*/ 21 w 23"/>
                <a:gd name="T21" fmla="*/ 23 h 38"/>
                <a:gd name="T22" fmla="*/ 23 w 23"/>
                <a:gd name="T23" fmla="*/ 27 h 38"/>
                <a:gd name="T24" fmla="*/ 23 w 23"/>
                <a:gd name="T25" fmla="*/ 30 h 38"/>
                <a:gd name="T26" fmla="*/ 23 w 23"/>
                <a:gd name="T27" fmla="*/ 34 h 38"/>
                <a:gd name="T28" fmla="*/ 21 w 23"/>
                <a:gd name="T29" fmla="*/ 36 h 38"/>
                <a:gd name="T30" fmla="*/ 21 w 23"/>
                <a:gd name="T31" fmla="*/ 38 h 38"/>
                <a:gd name="T32" fmla="*/ 19 w 23"/>
                <a:gd name="T33" fmla="*/ 38 h 38"/>
                <a:gd name="T34" fmla="*/ 17 w 23"/>
                <a:gd name="T35" fmla="*/ 38 h 38"/>
                <a:gd name="T36" fmla="*/ 15 w 23"/>
                <a:gd name="T37" fmla="*/ 38 h 38"/>
                <a:gd name="T38" fmla="*/ 13 w 23"/>
                <a:gd name="T39" fmla="*/ 36 h 38"/>
                <a:gd name="T40" fmla="*/ 11 w 23"/>
                <a:gd name="T41" fmla="*/ 34 h 38"/>
                <a:gd name="T42" fmla="*/ 7 w 23"/>
                <a:gd name="T43" fmla="*/ 32 h 38"/>
                <a:gd name="T44" fmla="*/ 6 w 23"/>
                <a:gd name="T45" fmla="*/ 30 h 38"/>
                <a:gd name="T46" fmla="*/ 4 w 23"/>
                <a:gd name="T47" fmla="*/ 27 h 38"/>
                <a:gd name="T48" fmla="*/ 2 w 23"/>
                <a:gd name="T49" fmla="*/ 23 h 38"/>
                <a:gd name="T50" fmla="*/ 2 w 23"/>
                <a:gd name="T51" fmla="*/ 19 h 38"/>
                <a:gd name="T52" fmla="*/ 0 w 23"/>
                <a:gd name="T53" fmla="*/ 15 h 38"/>
                <a:gd name="T54" fmla="*/ 0 w 23"/>
                <a:gd name="T55" fmla="*/ 11 h 38"/>
                <a:gd name="T56" fmla="*/ 0 w 23"/>
                <a:gd name="T57" fmla="*/ 8 h 38"/>
                <a:gd name="T58" fmla="*/ 0 w 23"/>
                <a:gd name="T59" fmla="*/ 6 h 38"/>
                <a:gd name="T60" fmla="*/ 0 w 23"/>
                <a:gd name="T61" fmla="*/ 4 h 38"/>
                <a:gd name="T62" fmla="*/ 2 w 23"/>
                <a:gd name="T63" fmla="*/ 2 h 38"/>
                <a:gd name="T64" fmla="*/ 4 w 23"/>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38">
                  <a:moveTo>
                    <a:pt x="4" y="0"/>
                  </a:moveTo>
                  <a:lnTo>
                    <a:pt x="6" y="0"/>
                  </a:lnTo>
                  <a:lnTo>
                    <a:pt x="7" y="0"/>
                  </a:lnTo>
                  <a:lnTo>
                    <a:pt x="9" y="2"/>
                  </a:lnTo>
                  <a:lnTo>
                    <a:pt x="11" y="4"/>
                  </a:lnTo>
                  <a:lnTo>
                    <a:pt x="13" y="6"/>
                  </a:lnTo>
                  <a:lnTo>
                    <a:pt x="15" y="10"/>
                  </a:lnTo>
                  <a:lnTo>
                    <a:pt x="17" y="11"/>
                  </a:lnTo>
                  <a:lnTo>
                    <a:pt x="19" y="15"/>
                  </a:lnTo>
                  <a:lnTo>
                    <a:pt x="21" y="19"/>
                  </a:lnTo>
                  <a:lnTo>
                    <a:pt x="21" y="23"/>
                  </a:lnTo>
                  <a:lnTo>
                    <a:pt x="23" y="27"/>
                  </a:lnTo>
                  <a:lnTo>
                    <a:pt x="23" y="30"/>
                  </a:lnTo>
                  <a:lnTo>
                    <a:pt x="23" y="34"/>
                  </a:lnTo>
                  <a:lnTo>
                    <a:pt x="21" y="36"/>
                  </a:lnTo>
                  <a:lnTo>
                    <a:pt x="21" y="38"/>
                  </a:lnTo>
                  <a:lnTo>
                    <a:pt x="19" y="38"/>
                  </a:lnTo>
                  <a:lnTo>
                    <a:pt x="17" y="38"/>
                  </a:lnTo>
                  <a:lnTo>
                    <a:pt x="15" y="38"/>
                  </a:lnTo>
                  <a:lnTo>
                    <a:pt x="13" y="36"/>
                  </a:lnTo>
                  <a:lnTo>
                    <a:pt x="11" y="34"/>
                  </a:lnTo>
                  <a:lnTo>
                    <a:pt x="7" y="32"/>
                  </a:lnTo>
                  <a:lnTo>
                    <a:pt x="6" y="30"/>
                  </a:lnTo>
                  <a:lnTo>
                    <a:pt x="4" y="27"/>
                  </a:lnTo>
                  <a:lnTo>
                    <a:pt x="2" y="23"/>
                  </a:lnTo>
                  <a:lnTo>
                    <a:pt x="2" y="19"/>
                  </a:lnTo>
                  <a:lnTo>
                    <a:pt x="0" y="15"/>
                  </a:lnTo>
                  <a:lnTo>
                    <a:pt x="0" y="11"/>
                  </a:lnTo>
                  <a:lnTo>
                    <a:pt x="0" y="8"/>
                  </a:lnTo>
                  <a:lnTo>
                    <a:pt x="0" y="6"/>
                  </a:lnTo>
                  <a:lnTo>
                    <a:pt x="0" y="4"/>
                  </a:lnTo>
                  <a:lnTo>
                    <a:pt x="2" y="2"/>
                  </a:lnTo>
                  <a:lnTo>
                    <a:pt x="4"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39" name="Freeform 23"/>
            <p:cNvSpPr/>
            <p:nvPr/>
          </p:nvSpPr>
          <p:spPr bwMode="auto">
            <a:xfrm>
              <a:off x="1827" y="2555"/>
              <a:ext cx="22" cy="38"/>
            </a:xfrm>
            <a:custGeom>
              <a:avLst/>
              <a:gdLst>
                <a:gd name="T0" fmla="*/ 3 w 22"/>
                <a:gd name="T1" fmla="*/ 0 h 38"/>
                <a:gd name="T2" fmla="*/ 5 w 22"/>
                <a:gd name="T3" fmla="*/ 0 h 38"/>
                <a:gd name="T4" fmla="*/ 7 w 22"/>
                <a:gd name="T5" fmla="*/ 0 h 38"/>
                <a:gd name="T6" fmla="*/ 9 w 22"/>
                <a:gd name="T7" fmla="*/ 2 h 38"/>
                <a:gd name="T8" fmla="*/ 11 w 22"/>
                <a:gd name="T9" fmla="*/ 2 h 38"/>
                <a:gd name="T10" fmla="*/ 13 w 22"/>
                <a:gd name="T11" fmla="*/ 6 h 38"/>
                <a:gd name="T12" fmla="*/ 17 w 22"/>
                <a:gd name="T13" fmla="*/ 7 h 38"/>
                <a:gd name="T14" fmla="*/ 19 w 22"/>
                <a:gd name="T15" fmla="*/ 11 h 38"/>
                <a:gd name="T16" fmla="*/ 19 w 22"/>
                <a:gd name="T17" fmla="*/ 15 h 38"/>
                <a:gd name="T18" fmla="*/ 21 w 22"/>
                <a:gd name="T19" fmla="*/ 19 h 38"/>
                <a:gd name="T20" fmla="*/ 22 w 22"/>
                <a:gd name="T21" fmla="*/ 23 h 38"/>
                <a:gd name="T22" fmla="*/ 22 w 22"/>
                <a:gd name="T23" fmla="*/ 26 h 38"/>
                <a:gd name="T24" fmla="*/ 22 w 22"/>
                <a:gd name="T25" fmla="*/ 30 h 38"/>
                <a:gd name="T26" fmla="*/ 22 w 22"/>
                <a:gd name="T27" fmla="*/ 32 h 38"/>
                <a:gd name="T28" fmla="*/ 21 w 22"/>
                <a:gd name="T29" fmla="*/ 34 h 38"/>
                <a:gd name="T30" fmla="*/ 21 w 22"/>
                <a:gd name="T31" fmla="*/ 36 h 38"/>
                <a:gd name="T32" fmla="*/ 19 w 22"/>
                <a:gd name="T33" fmla="*/ 38 h 38"/>
                <a:gd name="T34" fmla="*/ 17 w 22"/>
                <a:gd name="T35" fmla="*/ 38 h 38"/>
                <a:gd name="T36" fmla="*/ 15 w 22"/>
                <a:gd name="T37" fmla="*/ 38 h 38"/>
                <a:gd name="T38" fmla="*/ 13 w 22"/>
                <a:gd name="T39" fmla="*/ 36 h 38"/>
                <a:gd name="T40" fmla="*/ 11 w 22"/>
                <a:gd name="T41" fmla="*/ 34 h 38"/>
                <a:gd name="T42" fmla="*/ 9 w 22"/>
                <a:gd name="T43" fmla="*/ 32 h 38"/>
                <a:gd name="T44" fmla="*/ 5 w 22"/>
                <a:gd name="T45" fmla="*/ 28 h 38"/>
                <a:gd name="T46" fmla="*/ 3 w 22"/>
                <a:gd name="T47" fmla="*/ 26 h 38"/>
                <a:gd name="T48" fmla="*/ 3 w 22"/>
                <a:gd name="T49" fmla="*/ 23 h 38"/>
                <a:gd name="T50" fmla="*/ 2 w 22"/>
                <a:gd name="T51" fmla="*/ 19 h 38"/>
                <a:gd name="T52" fmla="*/ 0 w 22"/>
                <a:gd name="T53" fmla="*/ 15 h 38"/>
                <a:gd name="T54" fmla="*/ 0 w 22"/>
                <a:gd name="T55" fmla="*/ 11 h 38"/>
                <a:gd name="T56" fmla="*/ 0 w 22"/>
                <a:gd name="T57" fmla="*/ 7 h 38"/>
                <a:gd name="T58" fmla="*/ 0 w 22"/>
                <a:gd name="T59" fmla="*/ 6 h 38"/>
                <a:gd name="T60" fmla="*/ 2 w 22"/>
                <a:gd name="T61" fmla="*/ 2 h 38"/>
                <a:gd name="T62" fmla="*/ 2 w 22"/>
                <a:gd name="T63" fmla="*/ 0 h 38"/>
                <a:gd name="T64" fmla="*/ 3 w 22"/>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38">
                  <a:moveTo>
                    <a:pt x="3" y="0"/>
                  </a:moveTo>
                  <a:lnTo>
                    <a:pt x="5" y="0"/>
                  </a:lnTo>
                  <a:lnTo>
                    <a:pt x="7" y="0"/>
                  </a:lnTo>
                  <a:lnTo>
                    <a:pt x="9" y="2"/>
                  </a:lnTo>
                  <a:lnTo>
                    <a:pt x="11" y="2"/>
                  </a:lnTo>
                  <a:lnTo>
                    <a:pt x="13" y="6"/>
                  </a:lnTo>
                  <a:lnTo>
                    <a:pt x="17" y="7"/>
                  </a:lnTo>
                  <a:lnTo>
                    <a:pt x="19" y="11"/>
                  </a:lnTo>
                  <a:lnTo>
                    <a:pt x="19" y="15"/>
                  </a:lnTo>
                  <a:lnTo>
                    <a:pt x="21" y="19"/>
                  </a:lnTo>
                  <a:lnTo>
                    <a:pt x="22" y="23"/>
                  </a:lnTo>
                  <a:lnTo>
                    <a:pt x="22" y="26"/>
                  </a:lnTo>
                  <a:lnTo>
                    <a:pt x="22" y="30"/>
                  </a:lnTo>
                  <a:lnTo>
                    <a:pt x="22" y="32"/>
                  </a:lnTo>
                  <a:lnTo>
                    <a:pt x="21" y="34"/>
                  </a:lnTo>
                  <a:lnTo>
                    <a:pt x="21" y="36"/>
                  </a:lnTo>
                  <a:lnTo>
                    <a:pt x="19" y="38"/>
                  </a:lnTo>
                  <a:lnTo>
                    <a:pt x="17" y="38"/>
                  </a:lnTo>
                  <a:lnTo>
                    <a:pt x="15" y="38"/>
                  </a:lnTo>
                  <a:lnTo>
                    <a:pt x="13" y="36"/>
                  </a:lnTo>
                  <a:lnTo>
                    <a:pt x="11" y="34"/>
                  </a:lnTo>
                  <a:lnTo>
                    <a:pt x="9" y="32"/>
                  </a:lnTo>
                  <a:lnTo>
                    <a:pt x="5" y="28"/>
                  </a:lnTo>
                  <a:lnTo>
                    <a:pt x="3" y="26"/>
                  </a:lnTo>
                  <a:lnTo>
                    <a:pt x="3" y="23"/>
                  </a:lnTo>
                  <a:lnTo>
                    <a:pt x="2" y="19"/>
                  </a:lnTo>
                  <a:lnTo>
                    <a:pt x="0" y="15"/>
                  </a:lnTo>
                  <a:lnTo>
                    <a:pt x="0" y="11"/>
                  </a:lnTo>
                  <a:lnTo>
                    <a:pt x="0" y="7"/>
                  </a:lnTo>
                  <a:lnTo>
                    <a:pt x="0" y="6"/>
                  </a:lnTo>
                  <a:lnTo>
                    <a:pt x="2" y="2"/>
                  </a:lnTo>
                  <a:lnTo>
                    <a:pt x="2" y="0"/>
                  </a:lnTo>
                  <a:lnTo>
                    <a:pt x="3" y="0"/>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40" name="Freeform 24"/>
            <p:cNvSpPr/>
            <p:nvPr/>
          </p:nvSpPr>
          <p:spPr bwMode="auto">
            <a:xfrm>
              <a:off x="1827" y="2555"/>
              <a:ext cx="22" cy="38"/>
            </a:xfrm>
            <a:custGeom>
              <a:avLst/>
              <a:gdLst>
                <a:gd name="T0" fmla="*/ 3 w 22"/>
                <a:gd name="T1" fmla="*/ 0 h 38"/>
                <a:gd name="T2" fmla="*/ 5 w 22"/>
                <a:gd name="T3" fmla="*/ 0 h 38"/>
                <a:gd name="T4" fmla="*/ 7 w 22"/>
                <a:gd name="T5" fmla="*/ 0 h 38"/>
                <a:gd name="T6" fmla="*/ 9 w 22"/>
                <a:gd name="T7" fmla="*/ 2 h 38"/>
                <a:gd name="T8" fmla="*/ 11 w 22"/>
                <a:gd name="T9" fmla="*/ 2 h 38"/>
                <a:gd name="T10" fmla="*/ 13 w 22"/>
                <a:gd name="T11" fmla="*/ 6 h 38"/>
                <a:gd name="T12" fmla="*/ 17 w 22"/>
                <a:gd name="T13" fmla="*/ 7 h 38"/>
                <a:gd name="T14" fmla="*/ 19 w 22"/>
                <a:gd name="T15" fmla="*/ 11 h 38"/>
                <a:gd name="T16" fmla="*/ 19 w 22"/>
                <a:gd name="T17" fmla="*/ 15 h 38"/>
                <a:gd name="T18" fmla="*/ 21 w 22"/>
                <a:gd name="T19" fmla="*/ 19 h 38"/>
                <a:gd name="T20" fmla="*/ 22 w 22"/>
                <a:gd name="T21" fmla="*/ 23 h 38"/>
                <a:gd name="T22" fmla="*/ 22 w 22"/>
                <a:gd name="T23" fmla="*/ 26 h 38"/>
                <a:gd name="T24" fmla="*/ 22 w 22"/>
                <a:gd name="T25" fmla="*/ 30 h 38"/>
                <a:gd name="T26" fmla="*/ 22 w 22"/>
                <a:gd name="T27" fmla="*/ 32 h 38"/>
                <a:gd name="T28" fmla="*/ 21 w 22"/>
                <a:gd name="T29" fmla="*/ 34 h 38"/>
                <a:gd name="T30" fmla="*/ 21 w 22"/>
                <a:gd name="T31" fmla="*/ 36 h 38"/>
                <a:gd name="T32" fmla="*/ 19 w 22"/>
                <a:gd name="T33" fmla="*/ 38 h 38"/>
                <a:gd name="T34" fmla="*/ 17 w 22"/>
                <a:gd name="T35" fmla="*/ 38 h 38"/>
                <a:gd name="T36" fmla="*/ 15 w 22"/>
                <a:gd name="T37" fmla="*/ 38 h 38"/>
                <a:gd name="T38" fmla="*/ 13 w 22"/>
                <a:gd name="T39" fmla="*/ 36 h 38"/>
                <a:gd name="T40" fmla="*/ 11 w 22"/>
                <a:gd name="T41" fmla="*/ 34 h 38"/>
                <a:gd name="T42" fmla="*/ 9 w 22"/>
                <a:gd name="T43" fmla="*/ 32 h 38"/>
                <a:gd name="T44" fmla="*/ 5 w 22"/>
                <a:gd name="T45" fmla="*/ 28 h 38"/>
                <a:gd name="T46" fmla="*/ 3 w 22"/>
                <a:gd name="T47" fmla="*/ 26 h 38"/>
                <a:gd name="T48" fmla="*/ 3 w 22"/>
                <a:gd name="T49" fmla="*/ 23 h 38"/>
                <a:gd name="T50" fmla="*/ 2 w 22"/>
                <a:gd name="T51" fmla="*/ 19 h 38"/>
                <a:gd name="T52" fmla="*/ 0 w 22"/>
                <a:gd name="T53" fmla="*/ 15 h 38"/>
                <a:gd name="T54" fmla="*/ 0 w 22"/>
                <a:gd name="T55" fmla="*/ 11 h 38"/>
                <a:gd name="T56" fmla="*/ 0 w 22"/>
                <a:gd name="T57" fmla="*/ 7 h 38"/>
                <a:gd name="T58" fmla="*/ 0 w 22"/>
                <a:gd name="T59" fmla="*/ 6 h 38"/>
                <a:gd name="T60" fmla="*/ 2 w 22"/>
                <a:gd name="T61" fmla="*/ 2 h 38"/>
                <a:gd name="T62" fmla="*/ 2 w 22"/>
                <a:gd name="T63" fmla="*/ 0 h 38"/>
                <a:gd name="T64" fmla="*/ 3 w 22"/>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38">
                  <a:moveTo>
                    <a:pt x="3" y="0"/>
                  </a:moveTo>
                  <a:lnTo>
                    <a:pt x="5" y="0"/>
                  </a:lnTo>
                  <a:lnTo>
                    <a:pt x="7" y="0"/>
                  </a:lnTo>
                  <a:lnTo>
                    <a:pt x="9" y="2"/>
                  </a:lnTo>
                  <a:lnTo>
                    <a:pt x="11" y="2"/>
                  </a:lnTo>
                  <a:lnTo>
                    <a:pt x="13" y="6"/>
                  </a:lnTo>
                  <a:lnTo>
                    <a:pt x="17" y="7"/>
                  </a:lnTo>
                  <a:lnTo>
                    <a:pt x="19" y="11"/>
                  </a:lnTo>
                  <a:lnTo>
                    <a:pt x="19" y="15"/>
                  </a:lnTo>
                  <a:lnTo>
                    <a:pt x="21" y="19"/>
                  </a:lnTo>
                  <a:lnTo>
                    <a:pt x="22" y="23"/>
                  </a:lnTo>
                  <a:lnTo>
                    <a:pt x="22" y="26"/>
                  </a:lnTo>
                  <a:lnTo>
                    <a:pt x="22" y="30"/>
                  </a:lnTo>
                  <a:lnTo>
                    <a:pt x="22" y="32"/>
                  </a:lnTo>
                  <a:lnTo>
                    <a:pt x="21" y="34"/>
                  </a:lnTo>
                  <a:lnTo>
                    <a:pt x="21" y="36"/>
                  </a:lnTo>
                  <a:lnTo>
                    <a:pt x="19" y="38"/>
                  </a:lnTo>
                  <a:lnTo>
                    <a:pt x="17" y="38"/>
                  </a:lnTo>
                  <a:lnTo>
                    <a:pt x="15" y="38"/>
                  </a:lnTo>
                  <a:lnTo>
                    <a:pt x="13" y="36"/>
                  </a:lnTo>
                  <a:lnTo>
                    <a:pt x="11" y="34"/>
                  </a:lnTo>
                  <a:lnTo>
                    <a:pt x="9" y="32"/>
                  </a:lnTo>
                  <a:lnTo>
                    <a:pt x="5" y="28"/>
                  </a:lnTo>
                  <a:lnTo>
                    <a:pt x="3" y="26"/>
                  </a:lnTo>
                  <a:lnTo>
                    <a:pt x="3" y="23"/>
                  </a:lnTo>
                  <a:lnTo>
                    <a:pt x="2" y="19"/>
                  </a:lnTo>
                  <a:lnTo>
                    <a:pt x="0" y="15"/>
                  </a:lnTo>
                  <a:lnTo>
                    <a:pt x="0" y="11"/>
                  </a:lnTo>
                  <a:lnTo>
                    <a:pt x="0" y="7"/>
                  </a:lnTo>
                  <a:lnTo>
                    <a:pt x="0" y="6"/>
                  </a:lnTo>
                  <a:lnTo>
                    <a:pt x="2" y="2"/>
                  </a:lnTo>
                  <a:lnTo>
                    <a:pt x="2" y="0"/>
                  </a:lnTo>
                  <a:lnTo>
                    <a:pt x="3"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41" name="Freeform 25"/>
            <p:cNvSpPr/>
            <p:nvPr/>
          </p:nvSpPr>
          <p:spPr bwMode="auto">
            <a:xfrm>
              <a:off x="1663" y="2536"/>
              <a:ext cx="24" cy="45"/>
            </a:xfrm>
            <a:custGeom>
              <a:avLst/>
              <a:gdLst>
                <a:gd name="T0" fmla="*/ 19 w 24"/>
                <a:gd name="T1" fmla="*/ 0 h 45"/>
                <a:gd name="T2" fmla="*/ 19 w 24"/>
                <a:gd name="T3" fmla="*/ 0 h 45"/>
                <a:gd name="T4" fmla="*/ 17 w 24"/>
                <a:gd name="T5" fmla="*/ 0 h 45"/>
                <a:gd name="T6" fmla="*/ 17 w 24"/>
                <a:gd name="T7" fmla="*/ 0 h 45"/>
                <a:gd name="T8" fmla="*/ 15 w 24"/>
                <a:gd name="T9" fmla="*/ 0 h 45"/>
                <a:gd name="T10" fmla="*/ 13 w 24"/>
                <a:gd name="T11" fmla="*/ 0 h 45"/>
                <a:gd name="T12" fmla="*/ 13 w 24"/>
                <a:gd name="T13" fmla="*/ 0 h 45"/>
                <a:gd name="T14" fmla="*/ 11 w 24"/>
                <a:gd name="T15" fmla="*/ 0 h 45"/>
                <a:gd name="T16" fmla="*/ 11 w 24"/>
                <a:gd name="T17" fmla="*/ 0 h 45"/>
                <a:gd name="T18" fmla="*/ 9 w 24"/>
                <a:gd name="T19" fmla="*/ 0 h 45"/>
                <a:gd name="T20" fmla="*/ 7 w 24"/>
                <a:gd name="T21" fmla="*/ 0 h 45"/>
                <a:gd name="T22" fmla="*/ 7 w 24"/>
                <a:gd name="T23" fmla="*/ 0 h 45"/>
                <a:gd name="T24" fmla="*/ 5 w 24"/>
                <a:gd name="T25" fmla="*/ 0 h 45"/>
                <a:gd name="T26" fmla="*/ 5 w 24"/>
                <a:gd name="T27" fmla="*/ 0 h 45"/>
                <a:gd name="T28" fmla="*/ 3 w 24"/>
                <a:gd name="T29" fmla="*/ 0 h 45"/>
                <a:gd name="T30" fmla="*/ 2 w 24"/>
                <a:gd name="T31" fmla="*/ 0 h 45"/>
                <a:gd name="T32" fmla="*/ 2 w 24"/>
                <a:gd name="T33" fmla="*/ 0 h 45"/>
                <a:gd name="T34" fmla="*/ 2 w 24"/>
                <a:gd name="T35" fmla="*/ 5 h 45"/>
                <a:gd name="T36" fmla="*/ 2 w 24"/>
                <a:gd name="T37" fmla="*/ 11 h 45"/>
                <a:gd name="T38" fmla="*/ 0 w 24"/>
                <a:gd name="T39" fmla="*/ 15 h 45"/>
                <a:gd name="T40" fmla="*/ 0 w 24"/>
                <a:gd name="T41" fmla="*/ 21 h 45"/>
                <a:gd name="T42" fmla="*/ 0 w 24"/>
                <a:gd name="T43" fmla="*/ 26 h 45"/>
                <a:gd name="T44" fmla="*/ 0 w 24"/>
                <a:gd name="T45" fmla="*/ 30 h 45"/>
                <a:gd name="T46" fmla="*/ 0 w 24"/>
                <a:gd name="T47" fmla="*/ 36 h 45"/>
                <a:gd name="T48" fmla="*/ 0 w 24"/>
                <a:gd name="T49" fmla="*/ 42 h 45"/>
                <a:gd name="T50" fmla="*/ 0 w 24"/>
                <a:gd name="T51" fmla="*/ 42 h 45"/>
                <a:gd name="T52" fmla="*/ 2 w 24"/>
                <a:gd name="T53" fmla="*/ 44 h 45"/>
                <a:gd name="T54" fmla="*/ 2 w 24"/>
                <a:gd name="T55" fmla="*/ 44 h 45"/>
                <a:gd name="T56" fmla="*/ 3 w 24"/>
                <a:gd name="T57" fmla="*/ 44 h 45"/>
                <a:gd name="T58" fmla="*/ 3 w 24"/>
                <a:gd name="T59" fmla="*/ 44 h 45"/>
                <a:gd name="T60" fmla="*/ 5 w 24"/>
                <a:gd name="T61" fmla="*/ 44 h 45"/>
                <a:gd name="T62" fmla="*/ 5 w 24"/>
                <a:gd name="T63" fmla="*/ 44 h 45"/>
                <a:gd name="T64" fmla="*/ 7 w 24"/>
                <a:gd name="T65" fmla="*/ 44 h 45"/>
                <a:gd name="T66" fmla="*/ 7 w 24"/>
                <a:gd name="T67" fmla="*/ 44 h 45"/>
                <a:gd name="T68" fmla="*/ 9 w 24"/>
                <a:gd name="T69" fmla="*/ 44 h 45"/>
                <a:gd name="T70" fmla="*/ 11 w 24"/>
                <a:gd name="T71" fmla="*/ 44 h 45"/>
                <a:gd name="T72" fmla="*/ 11 w 24"/>
                <a:gd name="T73" fmla="*/ 44 h 45"/>
                <a:gd name="T74" fmla="*/ 13 w 24"/>
                <a:gd name="T75" fmla="*/ 44 h 45"/>
                <a:gd name="T76" fmla="*/ 13 w 24"/>
                <a:gd name="T77" fmla="*/ 44 h 45"/>
                <a:gd name="T78" fmla="*/ 15 w 24"/>
                <a:gd name="T79" fmla="*/ 44 h 45"/>
                <a:gd name="T80" fmla="*/ 17 w 24"/>
                <a:gd name="T81" fmla="*/ 44 h 45"/>
                <a:gd name="T82" fmla="*/ 17 w 24"/>
                <a:gd name="T83" fmla="*/ 44 h 45"/>
                <a:gd name="T84" fmla="*/ 19 w 24"/>
                <a:gd name="T85" fmla="*/ 44 h 45"/>
                <a:gd name="T86" fmla="*/ 19 w 24"/>
                <a:gd name="T87" fmla="*/ 44 h 45"/>
                <a:gd name="T88" fmla="*/ 21 w 24"/>
                <a:gd name="T89" fmla="*/ 45 h 45"/>
                <a:gd name="T90" fmla="*/ 22 w 24"/>
                <a:gd name="T91" fmla="*/ 45 h 45"/>
                <a:gd name="T92" fmla="*/ 22 w 24"/>
                <a:gd name="T93" fmla="*/ 45 h 45"/>
                <a:gd name="T94" fmla="*/ 24 w 24"/>
                <a:gd name="T95" fmla="*/ 45 h 45"/>
                <a:gd name="T96" fmla="*/ 24 w 24"/>
                <a:gd name="T97" fmla="*/ 45 h 45"/>
                <a:gd name="T98" fmla="*/ 24 w 24"/>
                <a:gd name="T99" fmla="*/ 40 h 45"/>
                <a:gd name="T100" fmla="*/ 24 w 24"/>
                <a:gd name="T101" fmla="*/ 34 h 45"/>
                <a:gd name="T102" fmla="*/ 22 w 24"/>
                <a:gd name="T103" fmla="*/ 28 h 45"/>
                <a:gd name="T104" fmla="*/ 22 w 24"/>
                <a:gd name="T105" fmla="*/ 23 h 45"/>
                <a:gd name="T106" fmla="*/ 21 w 24"/>
                <a:gd name="T107" fmla="*/ 17 h 45"/>
                <a:gd name="T108" fmla="*/ 21 w 24"/>
                <a:gd name="T109" fmla="*/ 11 h 45"/>
                <a:gd name="T110" fmla="*/ 21 w 24"/>
                <a:gd name="T111" fmla="*/ 5 h 45"/>
                <a:gd name="T112" fmla="*/ 19 w 24"/>
                <a:gd name="T11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 h="45">
                  <a:moveTo>
                    <a:pt x="19" y="0"/>
                  </a:moveTo>
                  <a:lnTo>
                    <a:pt x="19" y="0"/>
                  </a:lnTo>
                  <a:lnTo>
                    <a:pt x="17" y="0"/>
                  </a:lnTo>
                  <a:lnTo>
                    <a:pt x="17" y="0"/>
                  </a:lnTo>
                  <a:lnTo>
                    <a:pt x="15" y="0"/>
                  </a:lnTo>
                  <a:lnTo>
                    <a:pt x="13" y="0"/>
                  </a:lnTo>
                  <a:lnTo>
                    <a:pt x="13" y="0"/>
                  </a:lnTo>
                  <a:lnTo>
                    <a:pt x="11" y="0"/>
                  </a:lnTo>
                  <a:lnTo>
                    <a:pt x="11" y="0"/>
                  </a:lnTo>
                  <a:lnTo>
                    <a:pt x="9" y="0"/>
                  </a:lnTo>
                  <a:lnTo>
                    <a:pt x="7" y="0"/>
                  </a:lnTo>
                  <a:lnTo>
                    <a:pt x="7" y="0"/>
                  </a:lnTo>
                  <a:lnTo>
                    <a:pt x="5" y="0"/>
                  </a:lnTo>
                  <a:lnTo>
                    <a:pt x="5" y="0"/>
                  </a:lnTo>
                  <a:lnTo>
                    <a:pt x="3" y="0"/>
                  </a:lnTo>
                  <a:lnTo>
                    <a:pt x="2" y="0"/>
                  </a:lnTo>
                  <a:lnTo>
                    <a:pt x="2" y="0"/>
                  </a:lnTo>
                  <a:lnTo>
                    <a:pt x="2" y="5"/>
                  </a:lnTo>
                  <a:lnTo>
                    <a:pt x="2" y="11"/>
                  </a:lnTo>
                  <a:lnTo>
                    <a:pt x="0" y="15"/>
                  </a:lnTo>
                  <a:lnTo>
                    <a:pt x="0" y="21"/>
                  </a:lnTo>
                  <a:lnTo>
                    <a:pt x="0" y="26"/>
                  </a:lnTo>
                  <a:lnTo>
                    <a:pt x="0" y="30"/>
                  </a:lnTo>
                  <a:lnTo>
                    <a:pt x="0" y="36"/>
                  </a:lnTo>
                  <a:lnTo>
                    <a:pt x="0" y="42"/>
                  </a:lnTo>
                  <a:lnTo>
                    <a:pt x="0" y="42"/>
                  </a:lnTo>
                  <a:lnTo>
                    <a:pt x="2" y="44"/>
                  </a:lnTo>
                  <a:lnTo>
                    <a:pt x="2" y="44"/>
                  </a:lnTo>
                  <a:lnTo>
                    <a:pt x="3" y="44"/>
                  </a:lnTo>
                  <a:lnTo>
                    <a:pt x="3" y="44"/>
                  </a:lnTo>
                  <a:lnTo>
                    <a:pt x="5" y="44"/>
                  </a:lnTo>
                  <a:lnTo>
                    <a:pt x="5" y="44"/>
                  </a:lnTo>
                  <a:lnTo>
                    <a:pt x="7" y="44"/>
                  </a:lnTo>
                  <a:lnTo>
                    <a:pt x="7" y="44"/>
                  </a:lnTo>
                  <a:lnTo>
                    <a:pt x="9" y="44"/>
                  </a:lnTo>
                  <a:lnTo>
                    <a:pt x="11" y="44"/>
                  </a:lnTo>
                  <a:lnTo>
                    <a:pt x="11" y="44"/>
                  </a:lnTo>
                  <a:lnTo>
                    <a:pt x="13" y="44"/>
                  </a:lnTo>
                  <a:lnTo>
                    <a:pt x="13" y="44"/>
                  </a:lnTo>
                  <a:lnTo>
                    <a:pt x="15" y="44"/>
                  </a:lnTo>
                  <a:lnTo>
                    <a:pt x="17" y="44"/>
                  </a:lnTo>
                  <a:lnTo>
                    <a:pt x="17" y="44"/>
                  </a:lnTo>
                  <a:lnTo>
                    <a:pt x="19" y="44"/>
                  </a:lnTo>
                  <a:lnTo>
                    <a:pt x="19" y="44"/>
                  </a:lnTo>
                  <a:lnTo>
                    <a:pt x="21" y="45"/>
                  </a:lnTo>
                  <a:lnTo>
                    <a:pt x="22" y="45"/>
                  </a:lnTo>
                  <a:lnTo>
                    <a:pt x="22" y="45"/>
                  </a:lnTo>
                  <a:lnTo>
                    <a:pt x="24" y="45"/>
                  </a:lnTo>
                  <a:lnTo>
                    <a:pt x="24" y="45"/>
                  </a:lnTo>
                  <a:lnTo>
                    <a:pt x="24" y="40"/>
                  </a:lnTo>
                  <a:lnTo>
                    <a:pt x="24" y="34"/>
                  </a:lnTo>
                  <a:lnTo>
                    <a:pt x="22" y="28"/>
                  </a:lnTo>
                  <a:lnTo>
                    <a:pt x="22" y="23"/>
                  </a:lnTo>
                  <a:lnTo>
                    <a:pt x="21" y="17"/>
                  </a:lnTo>
                  <a:lnTo>
                    <a:pt x="21" y="11"/>
                  </a:lnTo>
                  <a:lnTo>
                    <a:pt x="21" y="5"/>
                  </a:lnTo>
                  <a:lnTo>
                    <a:pt x="19" y="0"/>
                  </a:lnTo>
                  <a:close/>
                </a:path>
              </a:pathLst>
            </a:custGeom>
            <a:solidFill>
              <a:srgbClr val="BDE3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42" name="Freeform 26"/>
            <p:cNvSpPr/>
            <p:nvPr/>
          </p:nvSpPr>
          <p:spPr bwMode="auto">
            <a:xfrm>
              <a:off x="1663" y="2536"/>
              <a:ext cx="24" cy="45"/>
            </a:xfrm>
            <a:custGeom>
              <a:avLst/>
              <a:gdLst>
                <a:gd name="T0" fmla="*/ 19 w 24"/>
                <a:gd name="T1" fmla="*/ 0 h 45"/>
                <a:gd name="T2" fmla="*/ 19 w 24"/>
                <a:gd name="T3" fmla="*/ 0 h 45"/>
                <a:gd name="T4" fmla="*/ 17 w 24"/>
                <a:gd name="T5" fmla="*/ 0 h 45"/>
                <a:gd name="T6" fmla="*/ 17 w 24"/>
                <a:gd name="T7" fmla="*/ 0 h 45"/>
                <a:gd name="T8" fmla="*/ 15 w 24"/>
                <a:gd name="T9" fmla="*/ 0 h 45"/>
                <a:gd name="T10" fmla="*/ 13 w 24"/>
                <a:gd name="T11" fmla="*/ 0 h 45"/>
                <a:gd name="T12" fmla="*/ 13 w 24"/>
                <a:gd name="T13" fmla="*/ 0 h 45"/>
                <a:gd name="T14" fmla="*/ 11 w 24"/>
                <a:gd name="T15" fmla="*/ 0 h 45"/>
                <a:gd name="T16" fmla="*/ 11 w 24"/>
                <a:gd name="T17" fmla="*/ 0 h 45"/>
                <a:gd name="T18" fmla="*/ 9 w 24"/>
                <a:gd name="T19" fmla="*/ 0 h 45"/>
                <a:gd name="T20" fmla="*/ 7 w 24"/>
                <a:gd name="T21" fmla="*/ 0 h 45"/>
                <a:gd name="T22" fmla="*/ 7 w 24"/>
                <a:gd name="T23" fmla="*/ 0 h 45"/>
                <a:gd name="T24" fmla="*/ 5 w 24"/>
                <a:gd name="T25" fmla="*/ 0 h 45"/>
                <a:gd name="T26" fmla="*/ 5 w 24"/>
                <a:gd name="T27" fmla="*/ 0 h 45"/>
                <a:gd name="T28" fmla="*/ 3 w 24"/>
                <a:gd name="T29" fmla="*/ 0 h 45"/>
                <a:gd name="T30" fmla="*/ 2 w 24"/>
                <a:gd name="T31" fmla="*/ 0 h 45"/>
                <a:gd name="T32" fmla="*/ 2 w 24"/>
                <a:gd name="T33" fmla="*/ 0 h 45"/>
                <a:gd name="T34" fmla="*/ 2 w 24"/>
                <a:gd name="T35" fmla="*/ 5 h 45"/>
                <a:gd name="T36" fmla="*/ 2 w 24"/>
                <a:gd name="T37" fmla="*/ 11 h 45"/>
                <a:gd name="T38" fmla="*/ 0 w 24"/>
                <a:gd name="T39" fmla="*/ 15 h 45"/>
                <a:gd name="T40" fmla="*/ 0 w 24"/>
                <a:gd name="T41" fmla="*/ 21 h 45"/>
                <a:gd name="T42" fmla="*/ 0 w 24"/>
                <a:gd name="T43" fmla="*/ 26 h 45"/>
                <a:gd name="T44" fmla="*/ 0 w 24"/>
                <a:gd name="T45" fmla="*/ 30 h 45"/>
                <a:gd name="T46" fmla="*/ 0 w 24"/>
                <a:gd name="T47" fmla="*/ 36 h 45"/>
                <a:gd name="T48" fmla="*/ 0 w 24"/>
                <a:gd name="T49" fmla="*/ 42 h 45"/>
                <a:gd name="T50" fmla="*/ 0 w 24"/>
                <a:gd name="T51" fmla="*/ 42 h 45"/>
                <a:gd name="T52" fmla="*/ 2 w 24"/>
                <a:gd name="T53" fmla="*/ 44 h 45"/>
                <a:gd name="T54" fmla="*/ 2 w 24"/>
                <a:gd name="T55" fmla="*/ 44 h 45"/>
                <a:gd name="T56" fmla="*/ 3 w 24"/>
                <a:gd name="T57" fmla="*/ 44 h 45"/>
                <a:gd name="T58" fmla="*/ 3 w 24"/>
                <a:gd name="T59" fmla="*/ 44 h 45"/>
                <a:gd name="T60" fmla="*/ 5 w 24"/>
                <a:gd name="T61" fmla="*/ 44 h 45"/>
                <a:gd name="T62" fmla="*/ 5 w 24"/>
                <a:gd name="T63" fmla="*/ 44 h 45"/>
                <a:gd name="T64" fmla="*/ 7 w 24"/>
                <a:gd name="T65" fmla="*/ 44 h 45"/>
                <a:gd name="T66" fmla="*/ 7 w 24"/>
                <a:gd name="T67" fmla="*/ 44 h 45"/>
                <a:gd name="T68" fmla="*/ 9 w 24"/>
                <a:gd name="T69" fmla="*/ 44 h 45"/>
                <a:gd name="T70" fmla="*/ 11 w 24"/>
                <a:gd name="T71" fmla="*/ 44 h 45"/>
                <a:gd name="T72" fmla="*/ 11 w 24"/>
                <a:gd name="T73" fmla="*/ 44 h 45"/>
                <a:gd name="T74" fmla="*/ 13 w 24"/>
                <a:gd name="T75" fmla="*/ 44 h 45"/>
                <a:gd name="T76" fmla="*/ 13 w 24"/>
                <a:gd name="T77" fmla="*/ 44 h 45"/>
                <a:gd name="T78" fmla="*/ 15 w 24"/>
                <a:gd name="T79" fmla="*/ 44 h 45"/>
                <a:gd name="T80" fmla="*/ 17 w 24"/>
                <a:gd name="T81" fmla="*/ 44 h 45"/>
                <a:gd name="T82" fmla="*/ 17 w 24"/>
                <a:gd name="T83" fmla="*/ 44 h 45"/>
                <a:gd name="T84" fmla="*/ 19 w 24"/>
                <a:gd name="T85" fmla="*/ 44 h 45"/>
                <a:gd name="T86" fmla="*/ 19 w 24"/>
                <a:gd name="T87" fmla="*/ 44 h 45"/>
                <a:gd name="T88" fmla="*/ 21 w 24"/>
                <a:gd name="T89" fmla="*/ 45 h 45"/>
                <a:gd name="T90" fmla="*/ 22 w 24"/>
                <a:gd name="T91" fmla="*/ 45 h 45"/>
                <a:gd name="T92" fmla="*/ 22 w 24"/>
                <a:gd name="T93" fmla="*/ 45 h 45"/>
                <a:gd name="T94" fmla="*/ 24 w 24"/>
                <a:gd name="T95" fmla="*/ 45 h 45"/>
                <a:gd name="T96" fmla="*/ 24 w 24"/>
                <a:gd name="T97" fmla="*/ 45 h 45"/>
                <a:gd name="T98" fmla="*/ 24 w 24"/>
                <a:gd name="T99" fmla="*/ 40 h 45"/>
                <a:gd name="T100" fmla="*/ 24 w 24"/>
                <a:gd name="T101" fmla="*/ 34 h 45"/>
                <a:gd name="T102" fmla="*/ 22 w 24"/>
                <a:gd name="T103" fmla="*/ 28 h 45"/>
                <a:gd name="T104" fmla="*/ 22 w 24"/>
                <a:gd name="T105" fmla="*/ 23 h 45"/>
                <a:gd name="T106" fmla="*/ 21 w 24"/>
                <a:gd name="T107" fmla="*/ 17 h 45"/>
                <a:gd name="T108" fmla="*/ 21 w 24"/>
                <a:gd name="T109" fmla="*/ 11 h 45"/>
                <a:gd name="T110" fmla="*/ 21 w 24"/>
                <a:gd name="T111" fmla="*/ 5 h 45"/>
                <a:gd name="T112" fmla="*/ 19 w 24"/>
                <a:gd name="T11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 h="45">
                  <a:moveTo>
                    <a:pt x="19" y="0"/>
                  </a:moveTo>
                  <a:lnTo>
                    <a:pt x="19" y="0"/>
                  </a:lnTo>
                  <a:lnTo>
                    <a:pt x="17" y="0"/>
                  </a:lnTo>
                  <a:lnTo>
                    <a:pt x="17" y="0"/>
                  </a:lnTo>
                  <a:lnTo>
                    <a:pt x="15" y="0"/>
                  </a:lnTo>
                  <a:lnTo>
                    <a:pt x="13" y="0"/>
                  </a:lnTo>
                  <a:lnTo>
                    <a:pt x="13" y="0"/>
                  </a:lnTo>
                  <a:lnTo>
                    <a:pt x="11" y="0"/>
                  </a:lnTo>
                  <a:lnTo>
                    <a:pt x="11" y="0"/>
                  </a:lnTo>
                  <a:lnTo>
                    <a:pt x="9" y="0"/>
                  </a:lnTo>
                  <a:lnTo>
                    <a:pt x="7" y="0"/>
                  </a:lnTo>
                  <a:lnTo>
                    <a:pt x="7" y="0"/>
                  </a:lnTo>
                  <a:lnTo>
                    <a:pt x="5" y="0"/>
                  </a:lnTo>
                  <a:lnTo>
                    <a:pt x="5" y="0"/>
                  </a:lnTo>
                  <a:lnTo>
                    <a:pt x="3" y="0"/>
                  </a:lnTo>
                  <a:lnTo>
                    <a:pt x="2" y="0"/>
                  </a:lnTo>
                  <a:lnTo>
                    <a:pt x="2" y="0"/>
                  </a:lnTo>
                  <a:lnTo>
                    <a:pt x="2" y="5"/>
                  </a:lnTo>
                  <a:lnTo>
                    <a:pt x="2" y="11"/>
                  </a:lnTo>
                  <a:lnTo>
                    <a:pt x="0" y="15"/>
                  </a:lnTo>
                  <a:lnTo>
                    <a:pt x="0" y="21"/>
                  </a:lnTo>
                  <a:lnTo>
                    <a:pt x="0" y="26"/>
                  </a:lnTo>
                  <a:lnTo>
                    <a:pt x="0" y="30"/>
                  </a:lnTo>
                  <a:lnTo>
                    <a:pt x="0" y="36"/>
                  </a:lnTo>
                  <a:lnTo>
                    <a:pt x="0" y="42"/>
                  </a:lnTo>
                  <a:lnTo>
                    <a:pt x="0" y="42"/>
                  </a:lnTo>
                  <a:lnTo>
                    <a:pt x="2" y="44"/>
                  </a:lnTo>
                  <a:lnTo>
                    <a:pt x="2" y="44"/>
                  </a:lnTo>
                  <a:lnTo>
                    <a:pt x="3" y="44"/>
                  </a:lnTo>
                  <a:lnTo>
                    <a:pt x="3" y="44"/>
                  </a:lnTo>
                  <a:lnTo>
                    <a:pt x="5" y="44"/>
                  </a:lnTo>
                  <a:lnTo>
                    <a:pt x="5" y="44"/>
                  </a:lnTo>
                  <a:lnTo>
                    <a:pt x="7" y="44"/>
                  </a:lnTo>
                  <a:lnTo>
                    <a:pt x="7" y="44"/>
                  </a:lnTo>
                  <a:lnTo>
                    <a:pt x="9" y="44"/>
                  </a:lnTo>
                  <a:lnTo>
                    <a:pt x="11" y="44"/>
                  </a:lnTo>
                  <a:lnTo>
                    <a:pt x="11" y="44"/>
                  </a:lnTo>
                  <a:lnTo>
                    <a:pt x="13" y="44"/>
                  </a:lnTo>
                  <a:lnTo>
                    <a:pt x="13" y="44"/>
                  </a:lnTo>
                  <a:lnTo>
                    <a:pt x="15" y="44"/>
                  </a:lnTo>
                  <a:lnTo>
                    <a:pt x="17" y="44"/>
                  </a:lnTo>
                  <a:lnTo>
                    <a:pt x="17" y="44"/>
                  </a:lnTo>
                  <a:lnTo>
                    <a:pt x="19" y="44"/>
                  </a:lnTo>
                  <a:lnTo>
                    <a:pt x="19" y="44"/>
                  </a:lnTo>
                  <a:lnTo>
                    <a:pt x="21" y="45"/>
                  </a:lnTo>
                  <a:lnTo>
                    <a:pt x="22" y="45"/>
                  </a:lnTo>
                  <a:lnTo>
                    <a:pt x="22" y="45"/>
                  </a:lnTo>
                  <a:lnTo>
                    <a:pt x="24" y="45"/>
                  </a:lnTo>
                  <a:lnTo>
                    <a:pt x="24" y="45"/>
                  </a:lnTo>
                  <a:lnTo>
                    <a:pt x="24" y="40"/>
                  </a:lnTo>
                  <a:lnTo>
                    <a:pt x="24" y="34"/>
                  </a:lnTo>
                  <a:lnTo>
                    <a:pt x="22" y="28"/>
                  </a:lnTo>
                  <a:lnTo>
                    <a:pt x="22" y="23"/>
                  </a:lnTo>
                  <a:lnTo>
                    <a:pt x="21" y="17"/>
                  </a:lnTo>
                  <a:lnTo>
                    <a:pt x="21" y="11"/>
                  </a:lnTo>
                  <a:lnTo>
                    <a:pt x="21" y="5"/>
                  </a:lnTo>
                  <a:lnTo>
                    <a:pt x="19"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43" name="Freeform 27"/>
            <p:cNvSpPr/>
            <p:nvPr/>
          </p:nvSpPr>
          <p:spPr bwMode="auto">
            <a:xfrm>
              <a:off x="1880" y="2642"/>
              <a:ext cx="72" cy="67"/>
            </a:xfrm>
            <a:custGeom>
              <a:avLst/>
              <a:gdLst>
                <a:gd name="T0" fmla="*/ 0 w 72"/>
                <a:gd name="T1" fmla="*/ 8 h 67"/>
                <a:gd name="T2" fmla="*/ 2 w 72"/>
                <a:gd name="T3" fmla="*/ 4 h 67"/>
                <a:gd name="T4" fmla="*/ 4 w 72"/>
                <a:gd name="T5" fmla="*/ 2 h 67"/>
                <a:gd name="T6" fmla="*/ 6 w 72"/>
                <a:gd name="T7" fmla="*/ 0 h 67"/>
                <a:gd name="T8" fmla="*/ 11 w 72"/>
                <a:gd name="T9" fmla="*/ 2 h 67"/>
                <a:gd name="T10" fmla="*/ 19 w 72"/>
                <a:gd name="T11" fmla="*/ 6 h 67"/>
                <a:gd name="T12" fmla="*/ 27 w 72"/>
                <a:gd name="T13" fmla="*/ 10 h 67"/>
                <a:gd name="T14" fmla="*/ 34 w 72"/>
                <a:gd name="T15" fmla="*/ 12 h 67"/>
                <a:gd name="T16" fmla="*/ 44 w 72"/>
                <a:gd name="T17" fmla="*/ 16 h 67"/>
                <a:gd name="T18" fmla="*/ 51 w 72"/>
                <a:gd name="T19" fmla="*/ 21 h 67"/>
                <a:gd name="T20" fmla="*/ 59 w 72"/>
                <a:gd name="T21" fmla="*/ 25 h 67"/>
                <a:gd name="T22" fmla="*/ 65 w 72"/>
                <a:gd name="T23" fmla="*/ 31 h 67"/>
                <a:gd name="T24" fmla="*/ 71 w 72"/>
                <a:gd name="T25" fmla="*/ 37 h 67"/>
                <a:gd name="T26" fmla="*/ 72 w 72"/>
                <a:gd name="T27" fmla="*/ 44 h 67"/>
                <a:gd name="T28" fmla="*/ 72 w 72"/>
                <a:gd name="T29" fmla="*/ 52 h 67"/>
                <a:gd name="T30" fmla="*/ 71 w 72"/>
                <a:gd name="T31" fmla="*/ 59 h 67"/>
                <a:gd name="T32" fmla="*/ 69 w 72"/>
                <a:gd name="T33" fmla="*/ 63 h 67"/>
                <a:gd name="T34" fmla="*/ 67 w 72"/>
                <a:gd name="T35" fmla="*/ 65 h 67"/>
                <a:gd name="T36" fmla="*/ 63 w 72"/>
                <a:gd name="T37" fmla="*/ 67 h 67"/>
                <a:gd name="T38" fmla="*/ 61 w 72"/>
                <a:gd name="T39" fmla="*/ 67 h 67"/>
                <a:gd name="T40" fmla="*/ 57 w 72"/>
                <a:gd name="T41" fmla="*/ 67 h 67"/>
                <a:gd name="T42" fmla="*/ 53 w 72"/>
                <a:gd name="T43" fmla="*/ 67 h 67"/>
                <a:gd name="T44" fmla="*/ 51 w 72"/>
                <a:gd name="T45" fmla="*/ 67 h 67"/>
                <a:gd name="T46" fmla="*/ 48 w 72"/>
                <a:gd name="T47" fmla="*/ 67 h 67"/>
                <a:gd name="T48" fmla="*/ 44 w 72"/>
                <a:gd name="T49" fmla="*/ 67 h 67"/>
                <a:gd name="T50" fmla="*/ 40 w 72"/>
                <a:gd name="T51" fmla="*/ 65 h 67"/>
                <a:gd name="T52" fmla="*/ 36 w 72"/>
                <a:gd name="T53" fmla="*/ 65 h 67"/>
                <a:gd name="T54" fmla="*/ 32 w 72"/>
                <a:gd name="T55" fmla="*/ 63 h 67"/>
                <a:gd name="T56" fmla="*/ 27 w 72"/>
                <a:gd name="T57" fmla="*/ 63 h 67"/>
                <a:gd name="T58" fmla="*/ 23 w 72"/>
                <a:gd name="T59" fmla="*/ 61 h 67"/>
                <a:gd name="T60" fmla="*/ 19 w 72"/>
                <a:gd name="T61" fmla="*/ 59 h 67"/>
                <a:gd name="T62" fmla="*/ 17 w 72"/>
                <a:gd name="T63" fmla="*/ 56 h 67"/>
                <a:gd name="T64" fmla="*/ 11 w 72"/>
                <a:gd name="T65" fmla="*/ 50 h 67"/>
                <a:gd name="T66" fmla="*/ 8 w 72"/>
                <a:gd name="T67" fmla="*/ 39 h 67"/>
                <a:gd name="T68" fmla="*/ 4 w 72"/>
                <a:gd name="T69" fmla="*/ 27 h 67"/>
                <a:gd name="T70" fmla="*/ 2 w 72"/>
                <a:gd name="T7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67">
                  <a:moveTo>
                    <a:pt x="0" y="8"/>
                  </a:moveTo>
                  <a:lnTo>
                    <a:pt x="0" y="8"/>
                  </a:lnTo>
                  <a:lnTo>
                    <a:pt x="0" y="6"/>
                  </a:lnTo>
                  <a:lnTo>
                    <a:pt x="2" y="4"/>
                  </a:lnTo>
                  <a:lnTo>
                    <a:pt x="2" y="4"/>
                  </a:lnTo>
                  <a:lnTo>
                    <a:pt x="4" y="2"/>
                  </a:lnTo>
                  <a:lnTo>
                    <a:pt x="4" y="2"/>
                  </a:lnTo>
                  <a:lnTo>
                    <a:pt x="6" y="0"/>
                  </a:lnTo>
                  <a:lnTo>
                    <a:pt x="6" y="2"/>
                  </a:lnTo>
                  <a:lnTo>
                    <a:pt x="11" y="2"/>
                  </a:lnTo>
                  <a:lnTo>
                    <a:pt x="15" y="4"/>
                  </a:lnTo>
                  <a:lnTo>
                    <a:pt x="19" y="6"/>
                  </a:lnTo>
                  <a:lnTo>
                    <a:pt x="23" y="8"/>
                  </a:lnTo>
                  <a:lnTo>
                    <a:pt x="27" y="10"/>
                  </a:lnTo>
                  <a:lnTo>
                    <a:pt x="31" y="12"/>
                  </a:lnTo>
                  <a:lnTo>
                    <a:pt x="34" y="12"/>
                  </a:lnTo>
                  <a:lnTo>
                    <a:pt x="40" y="14"/>
                  </a:lnTo>
                  <a:lnTo>
                    <a:pt x="44" y="16"/>
                  </a:lnTo>
                  <a:lnTo>
                    <a:pt x="48" y="19"/>
                  </a:lnTo>
                  <a:lnTo>
                    <a:pt x="51" y="21"/>
                  </a:lnTo>
                  <a:lnTo>
                    <a:pt x="55" y="23"/>
                  </a:lnTo>
                  <a:lnTo>
                    <a:pt x="59" y="25"/>
                  </a:lnTo>
                  <a:lnTo>
                    <a:pt x="61" y="29"/>
                  </a:lnTo>
                  <a:lnTo>
                    <a:pt x="65" y="31"/>
                  </a:lnTo>
                  <a:lnTo>
                    <a:pt x="69" y="35"/>
                  </a:lnTo>
                  <a:lnTo>
                    <a:pt x="71" y="37"/>
                  </a:lnTo>
                  <a:lnTo>
                    <a:pt x="72" y="40"/>
                  </a:lnTo>
                  <a:lnTo>
                    <a:pt x="72" y="44"/>
                  </a:lnTo>
                  <a:lnTo>
                    <a:pt x="72" y="48"/>
                  </a:lnTo>
                  <a:lnTo>
                    <a:pt x="72" y="52"/>
                  </a:lnTo>
                  <a:lnTo>
                    <a:pt x="72" y="56"/>
                  </a:lnTo>
                  <a:lnTo>
                    <a:pt x="71" y="59"/>
                  </a:lnTo>
                  <a:lnTo>
                    <a:pt x="69" y="63"/>
                  </a:lnTo>
                  <a:lnTo>
                    <a:pt x="69" y="63"/>
                  </a:lnTo>
                  <a:lnTo>
                    <a:pt x="67" y="65"/>
                  </a:lnTo>
                  <a:lnTo>
                    <a:pt x="67" y="65"/>
                  </a:lnTo>
                  <a:lnTo>
                    <a:pt x="65" y="65"/>
                  </a:lnTo>
                  <a:lnTo>
                    <a:pt x="63" y="67"/>
                  </a:lnTo>
                  <a:lnTo>
                    <a:pt x="63" y="67"/>
                  </a:lnTo>
                  <a:lnTo>
                    <a:pt x="61" y="67"/>
                  </a:lnTo>
                  <a:lnTo>
                    <a:pt x="59" y="67"/>
                  </a:lnTo>
                  <a:lnTo>
                    <a:pt x="57" y="67"/>
                  </a:lnTo>
                  <a:lnTo>
                    <a:pt x="55" y="67"/>
                  </a:lnTo>
                  <a:lnTo>
                    <a:pt x="53" y="67"/>
                  </a:lnTo>
                  <a:lnTo>
                    <a:pt x="51" y="67"/>
                  </a:lnTo>
                  <a:lnTo>
                    <a:pt x="51" y="67"/>
                  </a:lnTo>
                  <a:lnTo>
                    <a:pt x="50" y="67"/>
                  </a:lnTo>
                  <a:lnTo>
                    <a:pt x="48" y="67"/>
                  </a:lnTo>
                  <a:lnTo>
                    <a:pt x="46" y="67"/>
                  </a:lnTo>
                  <a:lnTo>
                    <a:pt x="44" y="67"/>
                  </a:lnTo>
                  <a:lnTo>
                    <a:pt x="42" y="67"/>
                  </a:lnTo>
                  <a:lnTo>
                    <a:pt x="40" y="65"/>
                  </a:lnTo>
                  <a:lnTo>
                    <a:pt x="38" y="65"/>
                  </a:lnTo>
                  <a:lnTo>
                    <a:pt x="36" y="65"/>
                  </a:lnTo>
                  <a:lnTo>
                    <a:pt x="34" y="65"/>
                  </a:lnTo>
                  <a:lnTo>
                    <a:pt x="32" y="63"/>
                  </a:lnTo>
                  <a:lnTo>
                    <a:pt x="29" y="63"/>
                  </a:lnTo>
                  <a:lnTo>
                    <a:pt x="27" y="63"/>
                  </a:lnTo>
                  <a:lnTo>
                    <a:pt x="25" y="61"/>
                  </a:lnTo>
                  <a:lnTo>
                    <a:pt x="23" y="61"/>
                  </a:lnTo>
                  <a:lnTo>
                    <a:pt x="21" y="59"/>
                  </a:lnTo>
                  <a:lnTo>
                    <a:pt x="19" y="59"/>
                  </a:lnTo>
                  <a:lnTo>
                    <a:pt x="19" y="58"/>
                  </a:lnTo>
                  <a:lnTo>
                    <a:pt x="17" y="56"/>
                  </a:lnTo>
                  <a:lnTo>
                    <a:pt x="15" y="56"/>
                  </a:lnTo>
                  <a:lnTo>
                    <a:pt x="11" y="50"/>
                  </a:lnTo>
                  <a:lnTo>
                    <a:pt x="10" y="44"/>
                  </a:lnTo>
                  <a:lnTo>
                    <a:pt x="8" y="39"/>
                  </a:lnTo>
                  <a:lnTo>
                    <a:pt x="6" y="33"/>
                  </a:lnTo>
                  <a:lnTo>
                    <a:pt x="4" y="27"/>
                  </a:lnTo>
                  <a:lnTo>
                    <a:pt x="2" y="21"/>
                  </a:lnTo>
                  <a:lnTo>
                    <a:pt x="2" y="16"/>
                  </a:lnTo>
                  <a:lnTo>
                    <a:pt x="0" y="8"/>
                  </a:lnTo>
                  <a:close/>
                </a:path>
              </a:pathLst>
            </a:custGeom>
            <a:solidFill>
              <a:srgbClr val="82828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44" name="Freeform 28"/>
            <p:cNvSpPr/>
            <p:nvPr/>
          </p:nvSpPr>
          <p:spPr bwMode="auto">
            <a:xfrm>
              <a:off x="1880" y="2642"/>
              <a:ext cx="72" cy="67"/>
            </a:xfrm>
            <a:custGeom>
              <a:avLst/>
              <a:gdLst>
                <a:gd name="T0" fmla="*/ 0 w 72"/>
                <a:gd name="T1" fmla="*/ 8 h 67"/>
                <a:gd name="T2" fmla="*/ 2 w 72"/>
                <a:gd name="T3" fmla="*/ 4 h 67"/>
                <a:gd name="T4" fmla="*/ 4 w 72"/>
                <a:gd name="T5" fmla="*/ 2 h 67"/>
                <a:gd name="T6" fmla="*/ 6 w 72"/>
                <a:gd name="T7" fmla="*/ 0 h 67"/>
                <a:gd name="T8" fmla="*/ 11 w 72"/>
                <a:gd name="T9" fmla="*/ 2 h 67"/>
                <a:gd name="T10" fmla="*/ 19 w 72"/>
                <a:gd name="T11" fmla="*/ 6 h 67"/>
                <a:gd name="T12" fmla="*/ 27 w 72"/>
                <a:gd name="T13" fmla="*/ 10 h 67"/>
                <a:gd name="T14" fmla="*/ 34 w 72"/>
                <a:gd name="T15" fmla="*/ 12 h 67"/>
                <a:gd name="T16" fmla="*/ 44 w 72"/>
                <a:gd name="T17" fmla="*/ 16 h 67"/>
                <a:gd name="T18" fmla="*/ 51 w 72"/>
                <a:gd name="T19" fmla="*/ 21 h 67"/>
                <a:gd name="T20" fmla="*/ 59 w 72"/>
                <a:gd name="T21" fmla="*/ 25 h 67"/>
                <a:gd name="T22" fmla="*/ 65 w 72"/>
                <a:gd name="T23" fmla="*/ 31 h 67"/>
                <a:gd name="T24" fmla="*/ 71 w 72"/>
                <a:gd name="T25" fmla="*/ 37 h 67"/>
                <a:gd name="T26" fmla="*/ 72 w 72"/>
                <a:gd name="T27" fmla="*/ 44 h 67"/>
                <a:gd name="T28" fmla="*/ 72 w 72"/>
                <a:gd name="T29" fmla="*/ 52 h 67"/>
                <a:gd name="T30" fmla="*/ 71 w 72"/>
                <a:gd name="T31" fmla="*/ 59 h 67"/>
                <a:gd name="T32" fmla="*/ 69 w 72"/>
                <a:gd name="T33" fmla="*/ 63 h 67"/>
                <a:gd name="T34" fmla="*/ 67 w 72"/>
                <a:gd name="T35" fmla="*/ 65 h 67"/>
                <a:gd name="T36" fmla="*/ 63 w 72"/>
                <a:gd name="T37" fmla="*/ 67 h 67"/>
                <a:gd name="T38" fmla="*/ 61 w 72"/>
                <a:gd name="T39" fmla="*/ 67 h 67"/>
                <a:gd name="T40" fmla="*/ 57 w 72"/>
                <a:gd name="T41" fmla="*/ 67 h 67"/>
                <a:gd name="T42" fmla="*/ 53 w 72"/>
                <a:gd name="T43" fmla="*/ 67 h 67"/>
                <a:gd name="T44" fmla="*/ 51 w 72"/>
                <a:gd name="T45" fmla="*/ 67 h 67"/>
                <a:gd name="T46" fmla="*/ 48 w 72"/>
                <a:gd name="T47" fmla="*/ 67 h 67"/>
                <a:gd name="T48" fmla="*/ 44 w 72"/>
                <a:gd name="T49" fmla="*/ 67 h 67"/>
                <a:gd name="T50" fmla="*/ 40 w 72"/>
                <a:gd name="T51" fmla="*/ 65 h 67"/>
                <a:gd name="T52" fmla="*/ 36 w 72"/>
                <a:gd name="T53" fmla="*/ 65 h 67"/>
                <a:gd name="T54" fmla="*/ 32 w 72"/>
                <a:gd name="T55" fmla="*/ 63 h 67"/>
                <a:gd name="T56" fmla="*/ 27 w 72"/>
                <a:gd name="T57" fmla="*/ 63 h 67"/>
                <a:gd name="T58" fmla="*/ 23 w 72"/>
                <a:gd name="T59" fmla="*/ 61 h 67"/>
                <a:gd name="T60" fmla="*/ 19 w 72"/>
                <a:gd name="T61" fmla="*/ 59 h 67"/>
                <a:gd name="T62" fmla="*/ 17 w 72"/>
                <a:gd name="T63" fmla="*/ 56 h 67"/>
                <a:gd name="T64" fmla="*/ 11 w 72"/>
                <a:gd name="T65" fmla="*/ 50 h 67"/>
                <a:gd name="T66" fmla="*/ 8 w 72"/>
                <a:gd name="T67" fmla="*/ 39 h 67"/>
                <a:gd name="T68" fmla="*/ 4 w 72"/>
                <a:gd name="T69" fmla="*/ 27 h 67"/>
                <a:gd name="T70" fmla="*/ 2 w 72"/>
                <a:gd name="T7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67">
                  <a:moveTo>
                    <a:pt x="0" y="8"/>
                  </a:moveTo>
                  <a:lnTo>
                    <a:pt x="0" y="8"/>
                  </a:lnTo>
                  <a:lnTo>
                    <a:pt x="0" y="6"/>
                  </a:lnTo>
                  <a:lnTo>
                    <a:pt x="2" y="4"/>
                  </a:lnTo>
                  <a:lnTo>
                    <a:pt x="2" y="4"/>
                  </a:lnTo>
                  <a:lnTo>
                    <a:pt x="4" y="2"/>
                  </a:lnTo>
                  <a:lnTo>
                    <a:pt x="4" y="2"/>
                  </a:lnTo>
                  <a:lnTo>
                    <a:pt x="6" y="0"/>
                  </a:lnTo>
                  <a:lnTo>
                    <a:pt x="6" y="2"/>
                  </a:lnTo>
                  <a:lnTo>
                    <a:pt x="11" y="2"/>
                  </a:lnTo>
                  <a:lnTo>
                    <a:pt x="15" y="4"/>
                  </a:lnTo>
                  <a:lnTo>
                    <a:pt x="19" y="6"/>
                  </a:lnTo>
                  <a:lnTo>
                    <a:pt x="23" y="8"/>
                  </a:lnTo>
                  <a:lnTo>
                    <a:pt x="27" y="10"/>
                  </a:lnTo>
                  <a:lnTo>
                    <a:pt x="31" y="12"/>
                  </a:lnTo>
                  <a:lnTo>
                    <a:pt x="34" y="12"/>
                  </a:lnTo>
                  <a:lnTo>
                    <a:pt x="40" y="14"/>
                  </a:lnTo>
                  <a:lnTo>
                    <a:pt x="44" y="16"/>
                  </a:lnTo>
                  <a:lnTo>
                    <a:pt x="48" y="19"/>
                  </a:lnTo>
                  <a:lnTo>
                    <a:pt x="51" y="21"/>
                  </a:lnTo>
                  <a:lnTo>
                    <a:pt x="55" y="23"/>
                  </a:lnTo>
                  <a:lnTo>
                    <a:pt x="59" y="25"/>
                  </a:lnTo>
                  <a:lnTo>
                    <a:pt x="61" y="29"/>
                  </a:lnTo>
                  <a:lnTo>
                    <a:pt x="65" y="31"/>
                  </a:lnTo>
                  <a:lnTo>
                    <a:pt x="69" y="35"/>
                  </a:lnTo>
                  <a:lnTo>
                    <a:pt x="71" y="37"/>
                  </a:lnTo>
                  <a:lnTo>
                    <a:pt x="72" y="40"/>
                  </a:lnTo>
                  <a:lnTo>
                    <a:pt x="72" y="44"/>
                  </a:lnTo>
                  <a:lnTo>
                    <a:pt x="72" y="48"/>
                  </a:lnTo>
                  <a:lnTo>
                    <a:pt x="72" y="52"/>
                  </a:lnTo>
                  <a:lnTo>
                    <a:pt x="72" y="56"/>
                  </a:lnTo>
                  <a:lnTo>
                    <a:pt x="71" y="59"/>
                  </a:lnTo>
                  <a:lnTo>
                    <a:pt x="69" y="63"/>
                  </a:lnTo>
                  <a:lnTo>
                    <a:pt x="69" y="63"/>
                  </a:lnTo>
                  <a:lnTo>
                    <a:pt x="67" y="65"/>
                  </a:lnTo>
                  <a:lnTo>
                    <a:pt x="67" y="65"/>
                  </a:lnTo>
                  <a:lnTo>
                    <a:pt x="65" y="65"/>
                  </a:lnTo>
                  <a:lnTo>
                    <a:pt x="63" y="67"/>
                  </a:lnTo>
                  <a:lnTo>
                    <a:pt x="63" y="67"/>
                  </a:lnTo>
                  <a:lnTo>
                    <a:pt x="61" y="67"/>
                  </a:lnTo>
                  <a:lnTo>
                    <a:pt x="59" y="67"/>
                  </a:lnTo>
                  <a:lnTo>
                    <a:pt x="57" y="67"/>
                  </a:lnTo>
                  <a:lnTo>
                    <a:pt x="55" y="67"/>
                  </a:lnTo>
                  <a:lnTo>
                    <a:pt x="53" y="67"/>
                  </a:lnTo>
                  <a:lnTo>
                    <a:pt x="51" y="67"/>
                  </a:lnTo>
                  <a:lnTo>
                    <a:pt x="51" y="67"/>
                  </a:lnTo>
                  <a:lnTo>
                    <a:pt x="50" y="67"/>
                  </a:lnTo>
                  <a:lnTo>
                    <a:pt x="48" y="67"/>
                  </a:lnTo>
                  <a:lnTo>
                    <a:pt x="46" y="67"/>
                  </a:lnTo>
                  <a:lnTo>
                    <a:pt x="44" y="67"/>
                  </a:lnTo>
                  <a:lnTo>
                    <a:pt x="42" y="67"/>
                  </a:lnTo>
                  <a:lnTo>
                    <a:pt x="40" y="65"/>
                  </a:lnTo>
                  <a:lnTo>
                    <a:pt x="38" y="65"/>
                  </a:lnTo>
                  <a:lnTo>
                    <a:pt x="36" y="65"/>
                  </a:lnTo>
                  <a:lnTo>
                    <a:pt x="34" y="65"/>
                  </a:lnTo>
                  <a:lnTo>
                    <a:pt x="32" y="63"/>
                  </a:lnTo>
                  <a:lnTo>
                    <a:pt x="29" y="63"/>
                  </a:lnTo>
                  <a:lnTo>
                    <a:pt x="27" y="63"/>
                  </a:lnTo>
                  <a:lnTo>
                    <a:pt x="25" y="61"/>
                  </a:lnTo>
                  <a:lnTo>
                    <a:pt x="23" y="61"/>
                  </a:lnTo>
                  <a:lnTo>
                    <a:pt x="21" y="59"/>
                  </a:lnTo>
                  <a:lnTo>
                    <a:pt x="19" y="59"/>
                  </a:lnTo>
                  <a:lnTo>
                    <a:pt x="19" y="58"/>
                  </a:lnTo>
                  <a:lnTo>
                    <a:pt x="17" y="56"/>
                  </a:lnTo>
                  <a:lnTo>
                    <a:pt x="15" y="56"/>
                  </a:lnTo>
                  <a:lnTo>
                    <a:pt x="11" y="50"/>
                  </a:lnTo>
                  <a:lnTo>
                    <a:pt x="10" y="44"/>
                  </a:lnTo>
                  <a:lnTo>
                    <a:pt x="8" y="39"/>
                  </a:lnTo>
                  <a:lnTo>
                    <a:pt x="6" y="33"/>
                  </a:lnTo>
                  <a:lnTo>
                    <a:pt x="4" y="27"/>
                  </a:lnTo>
                  <a:lnTo>
                    <a:pt x="2" y="21"/>
                  </a:lnTo>
                  <a:lnTo>
                    <a:pt x="2" y="16"/>
                  </a:lnTo>
                  <a:lnTo>
                    <a:pt x="0" y="8"/>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45" name="Freeform 29"/>
            <p:cNvSpPr/>
            <p:nvPr/>
          </p:nvSpPr>
          <p:spPr bwMode="auto">
            <a:xfrm>
              <a:off x="1972" y="2330"/>
              <a:ext cx="103" cy="103"/>
            </a:xfrm>
            <a:custGeom>
              <a:avLst/>
              <a:gdLst>
                <a:gd name="T0" fmla="*/ 9 w 103"/>
                <a:gd name="T1" fmla="*/ 46 h 103"/>
                <a:gd name="T2" fmla="*/ 7 w 103"/>
                <a:gd name="T3" fmla="*/ 42 h 103"/>
                <a:gd name="T4" fmla="*/ 5 w 103"/>
                <a:gd name="T5" fmla="*/ 36 h 103"/>
                <a:gd name="T6" fmla="*/ 1 w 103"/>
                <a:gd name="T7" fmla="*/ 27 h 103"/>
                <a:gd name="T8" fmla="*/ 0 w 103"/>
                <a:gd name="T9" fmla="*/ 17 h 103"/>
                <a:gd name="T10" fmla="*/ 0 w 103"/>
                <a:gd name="T11" fmla="*/ 10 h 103"/>
                <a:gd name="T12" fmla="*/ 0 w 103"/>
                <a:gd name="T13" fmla="*/ 6 h 103"/>
                <a:gd name="T14" fmla="*/ 3 w 103"/>
                <a:gd name="T15" fmla="*/ 4 h 103"/>
                <a:gd name="T16" fmla="*/ 7 w 103"/>
                <a:gd name="T17" fmla="*/ 4 h 103"/>
                <a:gd name="T18" fmla="*/ 11 w 103"/>
                <a:gd name="T19" fmla="*/ 4 h 103"/>
                <a:gd name="T20" fmla="*/ 15 w 103"/>
                <a:gd name="T21" fmla="*/ 6 h 103"/>
                <a:gd name="T22" fmla="*/ 19 w 103"/>
                <a:gd name="T23" fmla="*/ 8 h 103"/>
                <a:gd name="T24" fmla="*/ 21 w 103"/>
                <a:gd name="T25" fmla="*/ 11 h 103"/>
                <a:gd name="T26" fmla="*/ 24 w 103"/>
                <a:gd name="T27" fmla="*/ 11 h 103"/>
                <a:gd name="T28" fmla="*/ 28 w 103"/>
                <a:gd name="T29" fmla="*/ 4 h 103"/>
                <a:gd name="T30" fmla="*/ 34 w 103"/>
                <a:gd name="T31" fmla="*/ 0 h 103"/>
                <a:gd name="T32" fmla="*/ 38 w 103"/>
                <a:gd name="T33" fmla="*/ 0 h 103"/>
                <a:gd name="T34" fmla="*/ 41 w 103"/>
                <a:gd name="T35" fmla="*/ 0 h 103"/>
                <a:gd name="T36" fmla="*/ 45 w 103"/>
                <a:gd name="T37" fmla="*/ 2 h 103"/>
                <a:gd name="T38" fmla="*/ 49 w 103"/>
                <a:gd name="T39" fmla="*/ 4 h 103"/>
                <a:gd name="T40" fmla="*/ 51 w 103"/>
                <a:gd name="T41" fmla="*/ 6 h 103"/>
                <a:gd name="T42" fmla="*/ 57 w 103"/>
                <a:gd name="T43" fmla="*/ 10 h 103"/>
                <a:gd name="T44" fmla="*/ 64 w 103"/>
                <a:gd name="T45" fmla="*/ 17 h 103"/>
                <a:gd name="T46" fmla="*/ 72 w 103"/>
                <a:gd name="T47" fmla="*/ 25 h 103"/>
                <a:gd name="T48" fmla="*/ 82 w 103"/>
                <a:gd name="T49" fmla="*/ 32 h 103"/>
                <a:gd name="T50" fmla="*/ 89 w 103"/>
                <a:gd name="T51" fmla="*/ 40 h 103"/>
                <a:gd name="T52" fmla="*/ 97 w 103"/>
                <a:gd name="T53" fmla="*/ 48 h 103"/>
                <a:gd name="T54" fmla="*/ 101 w 103"/>
                <a:gd name="T55" fmla="*/ 55 h 103"/>
                <a:gd name="T56" fmla="*/ 103 w 103"/>
                <a:gd name="T57" fmla="*/ 61 h 103"/>
                <a:gd name="T58" fmla="*/ 103 w 103"/>
                <a:gd name="T59" fmla="*/ 69 h 103"/>
                <a:gd name="T60" fmla="*/ 99 w 103"/>
                <a:gd name="T61" fmla="*/ 76 h 103"/>
                <a:gd name="T62" fmla="*/ 91 w 103"/>
                <a:gd name="T63" fmla="*/ 82 h 103"/>
                <a:gd name="T64" fmla="*/ 87 w 103"/>
                <a:gd name="T65" fmla="*/ 88 h 103"/>
                <a:gd name="T66" fmla="*/ 82 w 103"/>
                <a:gd name="T67" fmla="*/ 91 h 103"/>
                <a:gd name="T68" fmla="*/ 78 w 103"/>
                <a:gd name="T69" fmla="*/ 97 h 103"/>
                <a:gd name="T70" fmla="*/ 72 w 103"/>
                <a:gd name="T71" fmla="*/ 101 h 103"/>
                <a:gd name="T72" fmla="*/ 66 w 103"/>
                <a:gd name="T73" fmla="*/ 103 h 103"/>
                <a:gd name="T74" fmla="*/ 59 w 103"/>
                <a:gd name="T75" fmla="*/ 101 h 103"/>
                <a:gd name="T76" fmla="*/ 47 w 103"/>
                <a:gd name="T77" fmla="*/ 93 h 103"/>
                <a:gd name="T78" fmla="*/ 38 w 103"/>
                <a:gd name="T79" fmla="*/ 82 h 103"/>
                <a:gd name="T80" fmla="*/ 28 w 103"/>
                <a:gd name="T81" fmla="*/ 70 h 103"/>
                <a:gd name="T82" fmla="*/ 21 w 103"/>
                <a:gd name="T83" fmla="*/ 59 h 103"/>
                <a:gd name="T84" fmla="*/ 11 w 103"/>
                <a:gd name="T85" fmla="*/ 4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03">
                  <a:moveTo>
                    <a:pt x="11" y="48"/>
                  </a:moveTo>
                  <a:lnTo>
                    <a:pt x="11" y="48"/>
                  </a:lnTo>
                  <a:lnTo>
                    <a:pt x="9" y="46"/>
                  </a:lnTo>
                  <a:lnTo>
                    <a:pt x="9" y="44"/>
                  </a:lnTo>
                  <a:lnTo>
                    <a:pt x="7" y="42"/>
                  </a:lnTo>
                  <a:lnTo>
                    <a:pt x="7" y="42"/>
                  </a:lnTo>
                  <a:lnTo>
                    <a:pt x="7" y="40"/>
                  </a:lnTo>
                  <a:lnTo>
                    <a:pt x="5" y="38"/>
                  </a:lnTo>
                  <a:lnTo>
                    <a:pt x="5" y="36"/>
                  </a:lnTo>
                  <a:lnTo>
                    <a:pt x="3" y="32"/>
                  </a:lnTo>
                  <a:lnTo>
                    <a:pt x="3" y="30"/>
                  </a:lnTo>
                  <a:lnTo>
                    <a:pt x="1" y="27"/>
                  </a:lnTo>
                  <a:lnTo>
                    <a:pt x="1" y="23"/>
                  </a:lnTo>
                  <a:lnTo>
                    <a:pt x="1" y="21"/>
                  </a:lnTo>
                  <a:lnTo>
                    <a:pt x="0" y="17"/>
                  </a:lnTo>
                  <a:lnTo>
                    <a:pt x="0" y="13"/>
                  </a:lnTo>
                  <a:lnTo>
                    <a:pt x="0" y="11"/>
                  </a:lnTo>
                  <a:lnTo>
                    <a:pt x="0" y="10"/>
                  </a:lnTo>
                  <a:lnTo>
                    <a:pt x="0" y="8"/>
                  </a:lnTo>
                  <a:lnTo>
                    <a:pt x="0" y="8"/>
                  </a:lnTo>
                  <a:lnTo>
                    <a:pt x="0" y="6"/>
                  </a:lnTo>
                  <a:lnTo>
                    <a:pt x="1" y="4"/>
                  </a:lnTo>
                  <a:lnTo>
                    <a:pt x="1" y="4"/>
                  </a:lnTo>
                  <a:lnTo>
                    <a:pt x="3" y="4"/>
                  </a:lnTo>
                  <a:lnTo>
                    <a:pt x="3" y="4"/>
                  </a:lnTo>
                  <a:lnTo>
                    <a:pt x="5" y="4"/>
                  </a:lnTo>
                  <a:lnTo>
                    <a:pt x="7" y="4"/>
                  </a:lnTo>
                  <a:lnTo>
                    <a:pt x="7" y="4"/>
                  </a:lnTo>
                  <a:lnTo>
                    <a:pt x="9" y="4"/>
                  </a:lnTo>
                  <a:lnTo>
                    <a:pt x="11" y="4"/>
                  </a:lnTo>
                  <a:lnTo>
                    <a:pt x="11" y="6"/>
                  </a:lnTo>
                  <a:lnTo>
                    <a:pt x="13" y="6"/>
                  </a:lnTo>
                  <a:lnTo>
                    <a:pt x="15" y="6"/>
                  </a:lnTo>
                  <a:lnTo>
                    <a:pt x="15" y="6"/>
                  </a:lnTo>
                  <a:lnTo>
                    <a:pt x="17" y="8"/>
                  </a:lnTo>
                  <a:lnTo>
                    <a:pt x="19" y="8"/>
                  </a:lnTo>
                  <a:lnTo>
                    <a:pt x="19" y="10"/>
                  </a:lnTo>
                  <a:lnTo>
                    <a:pt x="21" y="10"/>
                  </a:lnTo>
                  <a:lnTo>
                    <a:pt x="21" y="11"/>
                  </a:lnTo>
                  <a:lnTo>
                    <a:pt x="22" y="11"/>
                  </a:lnTo>
                  <a:lnTo>
                    <a:pt x="22" y="13"/>
                  </a:lnTo>
                  <a:lnTo>
                    <a:pt x="24" y="11"/>
                  </a:lnTo>
                  <a:lnTo>
                    <a:pt x="24" y="8"/>
                  </a:lnTo>
                  <a:lnTo>
                    <a:pt x="26" y="6"/>
                  </a:lnTo>
                  <a:lnTo>
                    <a:pt x="28" y="4"/>
                  </a:lnTo>
                  <a:lnTo>
                    <a:pt x="30" y="4"/>
                  </a:lnTo>
                  <a:lnTo>
                    <a:pt x="32" y="2"/>
                  </a:lnTo>
                  <a:lnTo>
                    <a:pt x="34" y="0"/>
                  </a:lnTo>
                  <a:lnTo>
                    <a:pt x="36" y="0"/>
                  </a:lnTo>
                  <a:lnTo>
                    <a:pt x="38" y="0"/>
                  </a:lnTo>
                  <a:lnTo>
                    <a:pt x="38" y="0"/>
                  </a:lnTo>
                  <a:lnTo>
                    <a:pt x="40" y="0"/>
                  </a:lnTo>
                  <a:lnTo>
                    <a:pt x="41" y="0"/>
                  </a:lnTo>
                  <a:lnTo>
                    <a:pt x="41" y="0"/>
                  </a:lnTo>
                  <a:lnTo>
                    <a:pt x="43" y="0"/>
                  </a:lnTo>
                  <a:lnTo>
                    <a:pt x="43" y="2"/>
                  </a:lnTo>
                  <a:lnTo>
                    <a:pt x="45" y="2"/>
                  </a:lnTo>
                  <a:lnTo>
                    <a:pt x="45" y="2"/>
                  </a:lnTo>
                  <a:lnTo>
                    <a:pt x="47" y="4"/>
                  </a:lnTo>
                  <a:lnTo>
                    <a:pt x="49" y="4"/>
                  </a:lnTo>
                  <a:lnTo>
                    <a:pt x="49" y="6"/>
                  </a:lnTo>
                  <a:lnTo>
                    <a:pt x="51" y="6"/>
                  </a:lnTo>
                  <a:lnTo>
                    <a:pt x="51" y="6"/>
                  </a:lnTo>
                  <a:lnTo>
                    <a:pt x="53" y="8"/>
                  </a:lnTo>
                  <a:lnTo>
                    <a:pt x="53" y="8"/>
                  </a:lnTo>
                  <a:lnTo>
                    <a:pt x="57" y="10"/>
                  </a:lnTo>
                  <a:lnTo>
                    <a:pt x="59" y="11"/>
                  </a:lnTo>
                  <a:lnTo>
                    <a:pt x="62" y="15"/>
                  </a:lnTo>
                  <a:lnTo>
                    <a:pt x="64" y="17"/>
                  </a:lnTo>
                  <a:lnTo>
                    <a:pt x="68" y="19"/>
                  </a:lnTo>
                  <a:lnTo>
                    <a:pt x="70" y="23"/>
                  </a:lnTo>
                  <a:lnTo>
                    <a:pt x="72" y="25"/>
                  </a:lnTo>
                  <a:lnTo>
                    <a:pt x="76" y="27"/>
                  </a:lnTo>
                  <a:lnTo>
                    <a:pt x="78" y="30"/>
                  </a:lnTo>
                  <a:lnTo>
                    <a:pt x="82" y="32"/>
                  </a:lnTo>
                  <a:lnTo>
                    <a:pt x="83" y="34"/>
                  </a:lnTo>
                  <a:lnTo>
                    <a:pt x="87" y="38"/>
                  </a:lnTo>
                  <a:lnTo>
                    <a:pt x="89" y="40"/>
                  </a:lnTo>
                  <a:lnTo>
                    <a:pt x="91" y="42"/>
                  </a:lnTo>
                  <a:lnTo>
                    <a:pt x="95" y="46"/>
                  </a:lnTo>
                  <a:lnTo>
                    <a:pt x="97" y="48"/>
                  </a:lnTo>
                  <a:lnTo>
                    <a:pt x="99" y="50"/>
                  </a:lnTo>
                  <a:lnTo>
                    <a:pt x="99" y="51"/>
                  </a:lnTo>
                  <a:lnTo>
                    <a:pt x="101" y="55"/>
                  </a:lnTo>
                  <a:lnTo>
                    <a:pt x="103" y="57"/>
                  </a:lnTo>
                  <a:lnTo>
                    <a:pt x="103" y="59"/>
                  </a:lnTo>
                  <a:lnTo>
                    <a:pt x="103" y="61"/>
                  </a:lnTo>
                  <a:lnTo>
                    <a:pt x="103" y="65"/>
                  </a:lnTo>
                  <a:lnTo>
                    <a:pt x="103" y="67"/>
                  </a:lnTo>
                  <a:lnTo>
                    <a:pt x="103" y="69"/>
                  </a:lnTo>
                  <a:lnTo>
                    <a:pt x="101" y="72"/>
                  </a:lnTo>
                  <a:lnTo>
                    <a:pt x="101" y="74"/>
                  </a:lnTo>
                  <a:lnTo>
                    <a:pt x="99" y="76"/>
                  </a:lnTo>
                  <a:lnTo>
                    <a:pt x="97" y="78"/>
                  </a:lnTo>
                  <a:lnTo>
                    <a:pt x="95" y="80"/>
                  </a:lnTo>
                  <a:lnTo>
                    <a:pt x="91" y="82"/>
                  </a:lnTo>
                  <a:lnTo>
                    <a:pt x="89" y="84"/>
                  </a:lnTo>
                  <a:lnTo>
                    <a:pt x="89" y="86"/>
                  </a:lnTo>
                  <a:lnTo>
                    <a:pt x="87" y="88"/>
                  </a:lnTo>
                  <a:lnTo>
                    <a:pt x="85" y="90"/>
                  </a:lnTo>
                  <a:lnTo>
                    <a:pt x="83" y="90"/>
                  </a:lnTo>
                  <a:lnTo>
                    <a:pt x="82" y="91"/>
                  </a:lnTo>
                  <a:lnTo>
                    <a:pt x="80" y="93"/>
                  </a:lnTo>
                  <a:lnTo>
                    <a:pt x="80" y="95"/>
                  </a:lnTo>
                  <a:lnTo>
                    <a:pt x="78" y="97"/>
                  </a:lnTo>
                  <a:lnTo>
                    <a:pt x="76" y="99"/>
                  </a:lnTo>
                  <a:lnTo>
                    <a:pt x="74" y="101"/>
                  </a:lnTo>
                  <a:lnTo>
                    <a:pt x="72" y="101"/>
                  </a:lnTo>
                  <a:lnTo>
                    <a:pt x="70" y="103"/>
                  </a:lnTo>
                  <a:lnTo>
                    <a:pt x="68" y="103"/>
                  </a:lnTo>
                  <a:lnTo>
                    <a:pt x="66" y="103"/>
                  </a:lnTo>
                  <a:lnTo>
                    <a:pt x="66" y="103"/>
                  </a:lnTo>
                  <a:lnTo>
                    <a:pt x="64" y="103"/>
                  </a:lnTo>
                  <a:lnTo>
                    <a:pt x="59" y="101"/>
                  </a:lnTo>
                  <a:lnTo>
                    <a:pt x="55" y="99"/>
                  </a:lnTo>
                  <a:lnTo>
                    <a:pt x="51" y="95"/>
                  </a:lnTo>
                  <a:lnTo>
                    <a:pt x="47" y="93"/>
                  </a:lnTo>
                  <a:lnTo>
                    <a:pt x="45" y="90"/>
                  </a:lnTo>
                  <a:lnTo>
                    <a:pt x="41" y="86"/>
                  </a:lnTo>
                  <a:lnTo>
                    <a:pt x="38" y="82"/>
                  </a:lnTo>
                  <a:lnTo>
                    <a:pt x="36" y="78"/>
                  </a:lnTo>
                  <a:lnTo>
                    <a:pt x="32" y="74"/>
                  </a:lnTo>
                  <a:lnTo>
                    <a:pt x="28" y="70"/>
                  </a:lnTo>
                  <a:lnTo>
                    <a:pt x="26" y="67"/>
                  </a:lnTo>
                  <a:lnTo>
                    <a:pt x="22" y="63"/>
                  </a:lnTo>
                  <a:lnTo>
                    <a:pt x="21" y="59"/>
                  </a:lnTo>
                  <a:lnTo>
                    <a:pt x="17" y="55"/>
                  </a:lnTo>
                  <a:lnTo>
                    <a:pt x="15" y="51"/>
                  </a:lnTo>
                  <a:lnTo>
                    <a:pt x="11" y="48"/>
                  </a:lnTo>
                  <a:close/>
                </a:path>
              </a:pathLst>
            </a:custGeom>
            <a:solidFill>
              <a:srgbClr val="FFFAB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46" name="Freeform 30"/>
            <p:cNvSpPr/>
            <p:nvPr/>
          </p:nvSpPr>
          <p:spPr bwMode="auto">
            <a:xfrm>
              <a:off x="1972" y="2330"/>
              <a:ext cx="103" cy="103"/>
            </a:xfrm>
            <a:custGeom>
              <a:avLst/>
              <a:gdLst>
                <a:gd name="T0" fmla="*/ 9 w 103"/>
                <a:gd name="T1" fmla="*/ 46 h 103"/>
                <a:gd name="T2" fmla="*/ 7 w 103"/>
                <a:gd name="T3" fmla="*/ 42 h 103"/>
                <a:gd name="T4" fmla="*/ 5 w 103"/>
                <a:gd name="T5" fmla="*/ 36 h 103"/>
                <a:gd name="T6" fmla="*/ 1 w 103"/>
                <a:gd name="T7" fmla="*/ 27 h 103"/>
                <a:gd name="T8" fmla="*/ 0 w 103"/>
                <a:gd name="T9" fmla="*/ 17 h 103"/>
                <a:gd name="T10" fmla="*/ 0 w 103"/>
                <a:gd name="T11" fmla="*/ 10 h 103"/>
                <a:gd name="T12" fmla="*/ 0 w 103"/>
                <a:gd name="T13" fmla="*/ 6 h 103"/>
                <a:gd name="T14" fmla="*/ 3 w 103"/>
                <a:gd name="T15" fmla="*/ 4 h 103"/>
                <a:gd name="T16" fmla="*/ 7 w 103"/>
                <a:gd name="T17" fmla="*/ 4 h 103"/>
                <a:gd name="T18" fmla="*/ 11 w 103"/>
                <a:gd name="T19" fmla="*/ 4 h 103"/>
                <a:gd name="T20" fmla="*/ 15 w 103"/>
                <a:gd name="T21" fmla="*/ 6 h 103"/>
                <a:gd name="T22" fmla="*/ 19 w 103"/>
                <a:gd name="T23" fmla="*/ 8 h 103"/>
                <a:gd name="T24" fmla="*/ 21 w 103"/>
                <a:gd name="T25" fmla="*/ 11 h 103"/>
                <a:gd name="T26" fmla="*/ 24 w 103"/>
                <a:gd name="T27" fmla="*/ 11 h 103"/>
                <a:gd name="T28" fmla="*/ 28 w 103"/>
                <a:gd name="T29" fmla="*/ 4 h 103"/>
                <a:gd name="T30" fmla="*/ 34 w 103"/>
                <a:gd name="T31" fmla="*/ 0 h 103"/>
                <a:gd name="T32" fmla="*/ 38 w 103"/>
                <a:gd name="T33" fmla="*/ 0 h 103"/>
                <a:gd name="T34" fmla="*/ 41 w 103"/>
                <a:gd name="T35" fmla="*/ 0 h 103"/>
                <a:gd name="T36" fmla="*/ 45 w 103"/>
                <a:gd name="T37" fmla="*/ 2 h 103"/>
                <a:gd name="T38" fmla="*/ 49 w 103"/>
                <a:gd name="T39" fmla="*/ 4 h 103"/>
                <a:gd name="T40" fmla="*/ 51 w 103"/>
                <a:gd name="T41" fmla="*/ 6 h 103"/>
                <a:gd name="T42" fmla="*/ 57 w 103"/>
                <a:gd name="T43" fmla="*/ 10 h 103"/>
                <a:gd name="T44" fmla="*/ 64 w 103"/>
                <a:gd name="T45" fmla="*/ 17 h 103"/>
                <a:gd name="T46" fmla="*/ 72 w 103"/>
                <a:gd name="T47" fmla="*/ 25 h 103"/>
                <a:gd name="T48" fmla="*/ 82 w 103"/>
                <a:gd name="T49" fmla="*/ 32 h 103"/>
                <a:gd name="T50" fmla="*/ 89 w 103"/>
                <a:gd name="T51" fmla="*/ 40 h 103"/>
                <a:gd name="T52" fmla="*/ 97 w 103"/>
                <a:gd name="T53" fmla="*/ 48 h 103"/>
                <a:gd name="T54" fmla="*/ 101 w 103"/>
                <a:gd name="T55" fmla="*/ 55 h 103"/>
                <a:gd name="T56" fmla="*/ 103 w 103"/>
                <a:gd name="T57" fmla="*/ 61 h 103"/>
                <a:gd name="T58" fmla="*/ 103 w 103"/>
                <a:gd name="T59" fmla="*/ 69 h 103"/>
                <a:gd name="T60" fmla="*/ 99 w 103"/>
                <a:gd name="T61" fmla="*/ 76 h 103"/>
                <a:gd name="T62" fmla="*/ 91 w 103"/>
                <a:gd name="T63" fmla="*/ 82 h 103"/>
                <a:gd name="T64" fmla="*/ 87 w 103"/>
                <a:gd name="T65" fmla="*/ 88 h 103"/>
                <a:gd name="T66" fmla="*/ 82 w 103"/>
                <a:gd name="T67" fmla="*/ 91 h 103"/>
                <a:gd name="T68" fmla="*/ 78 w 103"/>
                <a:gd name="T69" fmla="*/ 97 h 103"/>
                <a:gd name="T70" fmla="*/ 72 w 103"/>
                <a:gd name="T71" fmla="*/ 101 h 103"/>
                <a:gd name="T72" fmla="*/ 66 w 103"/>
                <a:gd name="T73" fmla="*/ 103 h 103"/>
                <a:gd name="T74" fmla="*/ 59 w 103"/>
                <a:gd name="T75" fmla="*/ 101 h 103"/>
                <a:gd name="T76" fmla="*/ 47 w 103"/>
                <a:gd name="T77" fmla="*/ 93 h 103"/>
                <a:gd name="T78" fmla="*/ 38 w 103"/>
                <a:gd name="T79" fmla="*/ 82 h 103"/>
                <a:gd name="T80" fmla="*/ 28 w 103"/>
                <a:gd name="T81" fmla="*/ 70 h 103"/>
                <a:gd name="T82" fmla="*/ 21 w 103"/>
                <a:gd name="T83" fmla="*/ 59 h 103"/>
                <a:gd name="T84" fmla="*/ 11 w 103"/>
                <a:gd name="T85" fmla="*/ 4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03">
                  <a:moveTo>
                    <a:pt x="11" y="48"/>
                  </a:moveTo>
                  <a:lnTo>
                    <a:pt x="11" y="48"/>
                  </a:lnTo>
                  <a:lnTo>
                    <a:pt x="9" y="46"/>
                  </a:lnTo>
                  <a:lnTo>
                    <a:pt x="9" y="44"/>
                  </a:lnTo>
                  <a:lnTo>
                    <a:pt x="7" y="42"/>
                  </a:lnTo>
                  <a:lnTo>
                    <a:pt x="7" y="42"/>
                  </a:lnTo>
                  <a:lnTo>
                    <a:pt x="7" y="40"/>
                  </a:lnTo>
                  <a:lnTo>
                    <a:pt x="5" y="38"/>
                  </a:lnTo>
                  <a:lnTo>
                    <a:pt x="5" y="36"/>
                  </a:lnTo>
                  <a:lnTo>
                    <a:pt x="3" y="32"/>
                  </a:lnTo>
                  <a:lnTo>
                    <a:pt x="3" y="30"/>
                  </a:lnTo>
                  <a:lnTo>
                    <a:pt x="1" y="27"/>
                  </a:lnTo>
                  <a:lnTo>
                    <a:pt x="1" y="23"/>
                  </a:lnTo>
                  <a:lnTo>
                    <a:pt x="1" y="21"/>
                  </a:lnTo>
                  <a:lnTo>
                    <a:pt x="0" y="17"/>
                  </a:lnTo>
                  <a:lnTo>
                    <a:pt x="0" y="13"/>
                  </a:lnTo>
                  <a:lnTo>
                    <a:pt x="0" y="11"/>
                  </a:lnTo>
                  <a:lnTo>
                    <a:pt x="0" y="10"/>
                  </a:lnTo>
                  <a:lnTo>
                    <a:pt x="0" y="8"/>
                  </a:lnTo>
                  <a:lnTo>
                    <a:pt x="0" y="8"/>
                  </a:lnTo>
                  <a:lnTo>
                    <a:pt x="0" y="6"/>
                  </a:lnTo>
                  <a:lnTo>
                    <a:pt x="1" y="4"/>
                  </a:lnTo>
                  <a:lnTo>
                    <a:pt x="1" y="4"/>
                  </a:lnTo>
                  <a:lnTo>
                    <a:pt x="3" y="4"/>
                  </a:lnTo>
                  <a:lnTo>
                    <a:pt x="3" y="4"/>
                  </a:lnTo>
                  <a:lnTo>
                    <a:pt x="5" y="4"/>
                  </a:lnTo>
                  <a:lnTo>
                    <a:pt x="7" y="4"/>
                  </a:lnTo>
                  <a:lnTo>
                    <a:pt x="7" y="4"/>
                  </a:lnTo>
                  <a:lnTo>
                    <a:pt x="9" y="4"/>
                  </a:lnTo>
                  <a:lnTo>
                    <a:pt x="11" y="4"/>
                  </a:lnTo>
                  <a:lnTo>
                    <a:pt x="11" y="6"/>
                  </a:lnTo>
                  <a:lnTo>
                    <a:pt x="13" y="6"/>
                  </a:lnTo>
                  <a:lnTo>
                    <a:pt x="15" y="6"/>
                  </a:lnTo>
                  <a:lnTo>
                    <a:pt x="15" y="6"/>
                  </a:lnTo>
                  <a:lnTo>
                    <a:pt x="17" y="8"/>
                  </a:lnTo>
                  <a:lnTo>
                    <a:pt x="19" y="8"/>
                  </a:lnTo>
                  <a:lnTo>
                    <a:pt x="19" y="10"/>
                  </a:lnTo>
                  <a:lnTo>
                    <a:pt x="21" y="10"/>
                  </a:lnTo>
                  <a:lnTo>
                    <a:pt x="21" y="11"/>
                  </a:lnTo>
                  <a:lnTo>
                    <a:pt x="22" y="11"/>
                  </a:lnTo>
                  <a:lnTo>
                    <a:pt x="22" y="13"/>
                  </a:lnTo>
                  <a:lnTo>
                    <a:pt x="24" y="11"/>
                  </a:lnTo>
                  <a:lnTo>
                    <a:pt x="24" y="8"/>
                  </a:lnTo>
                  <a:lnTo>
                    <a:pt x="26" y="6"/>
                  </a:lnTo>
                  <a:lnTo>
                    <a:pt x="28" y="4"/>
                  </a:lnTo>
                  <a:lnTo>
                    <a:pt x="30" y="4"/>
                  </a:lnTo>
                  <a:lnTo>
                    <a:pt x="32" y="2"/>
                  </a:lnTo>
                  <a:lnTo>
                    <a:pt x="34" y="0"/>
                  </a:lnTo>
                  <a:lnTo>
                    <a:pt x="36" y="0"/>
                  </a:lnTo>
                  <a:lnTo>
                    <a:pt x="38" y="0"/>
                  </a:lnTo>
                  <a:lnTo>
                    <a:pt x="38" y="0"/>
                  </a:lnTo>
                  <a:lnTo>
                    <a:pt x="40" y="0"/>
                  </a:lnTo>
                  <a:lnTo>
                    <a:pt x="41" y="0"/>
                  </a:lnTo>
                  <a:lnTo>
                    <a:pt x="41" y="0"/>
                  </a:lnTo>
                  <a:lnTo>
                    <a:pt x="43" y="0"/>
                  </a:lnTo>
                  <a:lnTo>
                    <a:pt x="43" y="2"/>
                  </a:lnTo>
                  <a:lnTo>
                    <a:pt x="45" y="2"/>
                  </a:lnTo>
                  <a:lnTo>
                    <a:pt x="45" y="2"/>
                  </a:lnTo>
                  <a:lnTo>
                    <a:pt x="47" y="4"/>
                  </a:lnTo>
                  <a:lnTo>
                    <a:pt x="49" y="4"/>
                  </a:lnTo>
                  <a:lnTo>
                    <a:pt x="49" y="6"/>
                  </a:lnTo>
                  <a:lnTo>
                    <a:pt x="51" y="6"/>
                  </a:lnTo>
                  <a:lnTo>
                    <a:pt x="51" y="6"/>
                  </a:lnTo>
                  <a:lnTo>
                    <a:pt x="53" y="8"/>
                  </a:lnTo>
                  <a:lnTo>
                    <a:pt x="53" y="8"/>
                  </a:lnTo>
                  <a:lnTo>
                    <a:pt x="57" y="10"/>
                  </a:lnTo>
                  <a:lnTo>
                    <a:pt x="59" y="11"/>
                  </a:lnTo>
                  <a:lnTo>
                    <a:pt x="62" y="15"/>
                  </a:lnTo>
                  <a:lnTo>
                    <a:pt x="64" y="17"/>
                  </a:lnTo>
                  <a:lnTo>
                    <a:pt x="68" y="19"/>
                  </a:lnTo>
                  <a:lnTo>
                    <a:pt x="70" y="23"/>
                  </a:lnTo>
                  <a:lnTo>
                    <a:pt x="72" y="25"/>
                  </a:lnTo>
                  <a:lnTo>
                    <a:pt x="76" y="27"/>
                  </a:lnTo>
                  <a:lnTo>
                    <a:pt x="78" y="30"/>
                  </a:lnTo>
                  <a:lnTo>
                    <a:pt x="82" y="32"/>
                  </a:lnTo>
                  <a:lnTo>
                    <a:pt x="83" y="34"/>
                  </a:lnTo>
                  <a:lnTo>
                    <a:pt x="87" y="38"/>
                  </a:lnTo>
                  <a:lnTo>
                    <a:pt x="89" y="40"/>
                  </a:lnTo>
                  <a:lnTo>
                    <a:pt x="91" y="42"/>
                  </a:lnTo>
                  <a:lnTo>
                    <a:pt x="95" y="46"/>
                  </a:lnTo>
                  <a:lnTo>
                    <a:pt x="97" y="48"/>
                  </a:lnTo>
                  <a:lnTo>
                    <a:pt x="99" y="50"/>
                  </a:lnTo>
                  <a:lnTo>
                    <a:pt x="99" y="51"/>
                  </a:lnTo>
                  <a:lnTo>
                    <a:pt x="101" y="55"/>
                  </a:lnTo>
                  <a:lnTo>
                    <a:pt x="103" y="57"/>
                  </a:lnTo>
                  <a:lnTo>
                    <a:pt x="103" y="59"/>
                  </a:lnTo>
                  <a:lnTo>
                    <a:pt x="103" y="61"/>
                  </a:lnTo>
                  <a:lnTo>
                    <a:pt x="103" y="65"/>
                  </a:lnTo>
                  <a:lnTo>
                    <a:pt x="103" y="67"/>
                  </a:lnTo>
                  <a:lnTo>
                    <a:pt x="103" y="69"/>
                  </a:lnTo>
                  <a:lnTo>
                    <a:pt x="101" y="72"/>
                  </a:lnTo>
                  <a:lnTo>
                    <a:pt x="101" y="74"/>
                  </a:lnTo>
                  <a:lnTo>
                    <a:pt x="99" y="76"/>
                  </a:lnTo>
                  <a:lnTo>
                    <a:pt x="97" y="78"/>
                  </a:lnTo>
                  <a:lnTo>
                    <a:pt x="95" y="80"/>
                  </a:lnTo>
                  <a:lnTo>
                    <a:pt x="91" y="82"/>
                  </a:lnTo>
                  <a:lnTo>
                    <a:pt x="89" y="84"/>
                  </a:lnTo>
                  <a:lnTo>
                    <a:pt x="89" y="86"/>
                  </a:lnTo>
                  <a:lnTo>
                    <a:pt x="87" y="88"/>
                  </a:lnTo>
                  <a:lnTo>
                    <a:pt x="85" y="90"/>
                  </a:lnTo>
                  <a:lnTo>
                    <a:pt x="83" y="90"/>
                  </a:lnTo>
                  <a:lnTo>
                    <a:pt x="82" y="91"/>
                  </a:lnTo>
                  <a:lnTo>
                    <a:pt x="80" y="93"/>
                  </a:lnTo>
                  <a:lnTo>
                    <a:pt x="80" y="95"/>
                  </a:lnTo>
                  <a:lnTo>
                    <a:pt x="78" y="97"/>
                  </a:lnTo>
                  <a:lnTo>
                    <a:pt x="76" y="99"/>
                  </a:lnTo>
                  <a:lnTo>
                    <a:pt x="74" y="101"/>
                  </a:lnTo>
                  <a:lnTo>
                    <a:pt x="72" y="101"/>
                  </a:lnTo>
                  <a:lnTo>
                    <a:pt x="70" y="103"/>
                  </a:lnTo>
                  <a:lnTo>
                    <a:pt x="68" y="103"/>
                  </a:lnTo>
                  <a:lnTo>
                    <a:pt x="66" y="103"/>
                  </a:lnTo>
                  <a:lnTo>
                    <a:pt x="66" y="103"/>
                  </a:lnTo>
                  <a:lnTo>
                    <a:pt x="64" y="103"/>
                  </a:lnTo>
                  <a:lnTo>
                    <a:pt x="59" y="101"/>
                  </a:lnTo>
                  <a:lnTo>
                    <a:pt x="55" y="99"/>
                  </a:lnTo>
                  <a:lnTo>
                    <a:pt x="51" y="95"/>
                  </a:lnTo>
                  <a:lnTo>
                    <a:pt x="47" y="93"/>
                  </a:lnTo>
                  <a:lnTo>
                    <a:pt x="45" y="90"/>
                  </a:lnTo>
                  <a:lnTo>
                    <a:pt x="41" y="86"/>
                  </a:lnTo>
                  <a:lnTo>
                    <a:pt x="38" y="82"/>
                  </a:lnTo>
                  <a:lnTo>
                    <a:pt x="36" y="78"/>
                  </a:lnTo>
                  <a:lnTo>
                    <a:pt x="32" y="74"/>
                  </a:lnTo>
                  <a:lnTo>
                    <a:pt x="28" y="70"/>
                  </a:lnTo>
                  <a:lnTo>
                    <a:pt x="26" y="67"/>
                  </a:lnTo>
                  <a:lnTo>
                    <a:pt x="22" y="63"/>
                  </a:lnTo>
                  <a:lnTo>
                    <a:pt x="21" y="59"/>
                  </a:lnTo>
                  <a:lnTo>
                    <a:pt x="17" y="55"/>
                  </a:lnTo>
                  <a:lnTo>
                    <a:pt x="15" y="51"/>
                  </a:lnTo>
                  <a:lnTo>
                    <a:pt x="11" y="48"/>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47" name="Freeform 31"/>
            <p:cNvSpPr/>
            <p:nvPr/>
          </p:nvSpPr>
          <p:spPr bwMode="auto">
            <a:xfrm>
              <a:off x="1899" y="2787"/>
              <a:ext cx="118" cy="65"/>
            </a:xfrm>
            <a:custGeom>
              <a:avLst/>
              <a:gdLst>
                <a:gd name="T0" fmla="*/ 55 w 118"/>
                <a:gd name="T1" fmla="*/ 4 h 65"/>
                <a:gd name="T2" fmla="*/ 42 w 118"/>
                <a:gd name="T3" fmla="*/ 12 h 65"/>
                <a:gd name="T4" fmla="*/ 32 w 118"/>
                <a:gd name="T5" fmla="*/ 17 h 65"/>
                <a:gd name="T6" fmla="*/ 23 w 118"/>
                <a:gd name="T7" fmla="*/ 25 h 65"/>
                <a:gd name="T8" fmla="*/ 15 w 118"/>
                <a:gd name="T9" fmla="*/ 31 h 65"/>
                <a:gd name="T10" fmla="*/ 10 w 118"/>
                <a:gd name="T11" fmla="*/ 38 h 65"/>
                <a:gd name="T12" fmla="*/ 4 w 118"/>
                <a:gd name="T13" fmla="*/ 46 h 65"/>
                <a:gd name="T14" fmla="*/ 0 w 118"/>
                <a:gd name="T15" fmla="*/ 52 h 65"/>
                <a:gd name="T16" fmla="*/ 2 w 118"/>
                <a:gd name="T17" fmla="*/ 57 h 65"/>
                <a:gd name="T18" fmla="*/ 8 w 118"/>
                <a:gd name="T19" fmla="*/ 61 h 65"/>
                <a:gd name="T20" fmla="*/ 13 w 118"/>
                <a:gd name="T21" fmla="*/ 63 h 65"/>
                <a:gd name="T22" fmla="*/ 19 w 118"/>
                <a:gd name="T23" fmla="*/ 63 h 65"/>
                <a:gd name="T24" fmla="*/ 25 w 118"/>
                <a:gd name="T25" fmla="*/ 65 h 65"/>
                <a:gd name="T26" fmla="*/ 31 w 118"/>
                <a:gd name="T27" fmla="*/ 65 h 65"/>
                <a:gd name="T28" fmla="*/ 38 w 118"/>
                <a:gd name="T29" fmla="*/ 65 h 65"/>
                <a:gd name="T30" fmla="*/ 46 w 118"/>
                <a:gd name="T31" fmla="*/ 63 h 65"/>
                <a:gd name="T32" fmla="*/ 53 w 118"/>
                <a:gd name="T33" fmla="*/ 61 h 65"/>
                <a:gd name="T34" fmla="*/ 61 w 118"/>
                <a:gd name="T35" fmla="*/ 59 h 65"/>
                <a:gd name="T36" fmla="*/ 69 w 118"/>
                <a:gd name="T37" fmla="*/ 57 h 65"/>
                <a:gd name="T38" fmla="*/ 78 w 118"/>
                <a:gd name="T39" fmla="*/ 54 h 65"/>
                <a:gd name="T40" fmla="*/ 86 w 118"/>
                <a:gd name="T41" fmla="*/ 52 h 65"/>
                <a:gd name="T42" fmla="*/ 95 w 118"/>
                <a:gd name="T43" fmla="*/ 48 h 65"/>
                <a:gd name="T44" fmla="*/ 105 w 118"/>
                <a:gd name="T45" fmla="*/ 42 h 65"/>
                <a:gd name="T46" fmla="*/ 113 w 118"/>
                <a:gd name="T47" fmla="*/ 38 h 65"/>
                <a:gd name="T48" fmla="*/ 116 w 118"/>
                <a:gd name="T49" fmla="*/ 31 h 65"/>
                <a:gd name="T50" fmla="*/ 114 w 118"/>
                <a:gd name="T51" fmla="*/ 23 h 65"/>
                <a:gd name="T52" fmla="*/ 113 w 118"/>
                <a:gd name="T53" fmla="*/ 15 h 65"/>
                <a:gd name="T54" fmla="*/ 109 w 118"/>
                <a:gd name="T55" fmla="*/ 8 h 65"/>
                <a:gd name="T56" fmla="*/ 105 w 118"/>
                <a:gd name="T57" fmla="*/ 2 h 65"/>
                <a:gd name="T58" fmla="*/ 99 w 118"/>
                <a:gd name="T59" fmla="*/ 2 h 65"/>
                <a:gd name="T60" fmla="*/ 94 w 118"/>
                <a:gd name="T61" fmla="*/ 2 h 65"/>
                <a:gd name="T62" fmla="*/ 88 w 118"/>
                <a:gd name="T63" fmla="*/ 2 h 65"/>
                <a:gd name="T64" fmla="*/ 82 w 118"/>
                <a:gd name="T65" fmla="*/ 2 h 65"/>
                <a:gd name="T66" fmla="*/ 76 w 118"/>
                <a:gd name="T67" fmla="*/ 0 h 65"/>
                <a:gd name="T68" fmla="*/ 71 w 118"/>
                <a:gd name="T69" fmla="*/ 0 h 65"/>
                <a:gd name="T70" fmla="*/ 63 w 118"/>
                <a:gd name="T7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65">
                  <a:moveTo>
                    <a:pt x="61" y="0"/>
                  </a:moveTo>
                  <a:lnTo>
                    <a:pt x="55" y="4"/>
                  </a:lnTo>
                  <a:lnTo>
                    <a:pt x="48" y="8"/>
                  </a:lnTo>
                  <a:lnTo>
                    <a:pt x="42" y="12"/>
                  </a:lnTo>
                  <a:lnTo>
                    <a:pt x="38" y="15"/>
                  </a:lnTo>
                  <a:lnTo>
                    <a:pt x="32" y="17"/>
                  </a:lnTo>
                  <a:lnTo>
                    <a:pt x="27" y="21"/>
                  </a:lnTo>
                  <a:lnTo>
                    <a:pt x="23" y="25"/>
                  </a:lnTo>
                  <a:lnTo>
                    <a:pt x="19" y="29"/>
                  </a:lnTo>
                  <a:lnTo>
                    <a:pt x="15" y="31"/>
                  </a:lnTo>
                  <a:lnTo>
                    <a:pt x="13" y="35"/>
                  </a:lnTo>
                  <a:lnTo>
                    <a:pt x="10" y="38"/>
                  </a:lnTo>
                  <a:lnTo>
                    <a:pt x="8" y="42"/>
                  </a:lnTo>
                  <a:lnTo>
                    <a:pt x="4" y="46"/>
                  </a:lnTo>
                  <a:lnTo>
                    <a:pt x="2" y="48"/>
                  </a:lnTo>
                  <a:lnTo>
                    <a:pt x="0" y="52"/>
                  </a:lnTo>
                  <a:lnTo>
                    <a:pt x="0" y="55"/>
                  </a:lnTo>
                  <a:lnTo>
                    <a:pt x="2" y="57"/>
                  </a:lnTo>
                  <a:lnTo>
                    <a:pt x="4" y="59"/>
                  </a:lnTo>
                  <a:lnTo>
                    <a:pt x="8" y="61"/>
                  </a:lnTo>
                  <a:lnTo>
                    <a:pt x="10" y="61"/>
                  </a:lnTo>
                  <a:lnTo>
                    <a:pt x="13" y="63"/>
                  </a:lnTo>
                  <a:lnTo>
                    <a:pt x="15" y="63"/>
                  </a:lnTo>
                  <a:lnTo>
                    <a:pt x="19" y="63"/>
                  </a:lnTo>
                  <a:lnTo>
                    <a:pt x="21" y="65"/>
                  </a:lnTo>
                  <a:lnTo>
                    <a:pt x="25" y="65"/>
                  </a:lnTo>
                  <a:lnTo>
                    <a:pt x="29" y="65"/>
                  </a:lnTo>
                  <a:lnTo>
                    <a:pt x="31" y="65"/>
                  </a:lnTo>
                  <a:lnTo>
                    <a:pt x="34" y="65"/>
                  </a:lnTo>
                  <a:lnTo>
                    <a:pt x="38" y="65"/>
                  </a:lnTo>
                  <a:lnTo>
                    <a:pt x="42" y="65"/>
                  </a:lnTo>
                  <a:lnTo>
                    <a:pt x="46" y="63"/>
                  </a:lnTo>
                  <a:lnTo>
                    <a:pt x="50" y="63"/>
                  </a:lnTo>
                  <a:lnTo>
                    <a:pt x="53" y="61"/>
                  </a:lnTo>
                  <a:lnTo>
                    <a:pt x="57" y="61"/>
                  </a:lnTo>
                  <a:lnTo>
                    <a:pt x="61" y="59"/>
                  </a:lnTo>
                  <a:lnTo>
                    <a:pt x="65" y="59"/>
                  </a:lnTo>
                  <a:lnTo>
                    <a:pt x="69" y="57"/>
                  </a:lnTo>
                  <a:lnTo>
                    <a:pt x="73" y="55"/>
                  </a:lnTo>
                  <a:lnTo>
                    <a:pt x="78" y="54"/>
                  </a:lnTo>
                  <a:lnTo>
                    <a:pt x="82" y="54"/>
                  </a:lnTo>
                  <a:lnTo>
                    <a:pt x="86" y="52"/>
                  </a:lnTo>
                  <a:lnTo>
                    <a:pt x="90" y="50"/>
                  </a:lnTo>
                  <a:lnTo>
                    <a:pt x="95" y="48"/>
                  </a:lnTo>
                  <a:lnTo>
                    <a:pt x="99" y="44"/>
                  </a:lnTo>
                  <a:lnTo>
                    <a:pt x="105" y="42"/>
                  </a:lnTo>
                  <a:lnTo>
                    <a:pt x="109" y="40"/>
                  </a:lnTo>
                  <a:lnTo>
                    <a:pt x="113" y="38"/>
                  </a:lnTo>
                  <a:lnTo>
                    <a:pt x="118" y="36"/>
                  </a:lnTo>
                  <a:lnTo>
                    <a:pt x="116" y="31"/>
                  </a:lnTo>
                  <a:lnTo>
                    <a:pt x="116" y="27"/>
                  </a:lnTo>
                  <a:lnTo>
                    <a:pt x="114" y="23"/>
                  </a:lnTo>
                  <a:lnTo>
                    <a:pt x="114" y="19"/>
                  </a:lnTo>
                  <a:lnTo>
                    <a:pt x="113" y="15"/>
                  </a:lnTo>
                  <a:lnTo>
                    <a:pt x="111" y="12"/>
                  </a:lnTo>
                  <a:lnTo>
                    <a:pt x="109" y="8"/>
                  </a:lnTo>
                  <a:lnTo>
                    <a:pt x="107" y="4"/>
                  </a:lnTo>
                  <a:lnTo>
                    <a:pt x="105" y="2"/>
                  </a:lnTo>
                  <a:lnTo>
                    <a:pt x="101" y="2"/>
                  </a:lnTo>
                  <a:lnTo>
                    <a:pt x="99" y="2"/>
                  </a:lnTo>
                  <a:lnTo>
                    <a:pt x="95" y="2"/>
                  </a:lnTo>
                  <a:lnTo>
                    <a:pt x="94" y="2"/>
                  </a:lnTo>
                  <a:lnTo>
                    <a:pt x="90" y="2"/>
                  </a:lnTo>
                  <a:lnTo>
                    <a:pt x="88" y="2"/>
                  </a:lnTo>
                  <a:lnTo>
                    <a:pt x="84" y="2"/>
                  </a:lnTo>
                  <a:lnTo>
                    <a:pt x="82" y="2"/>
                  </a:lnTo>
                  <a:lnTo>
                    <a:pt x="78" y="0"/>
                  </a:lnTo>
                  <a:lnTo>
                    <a:pt x="76" y="0"/>
                  </a:lnTo>
                  <a:lnTo>
                    <a:pt x="73" y="0"/>
                  </a:lnTo>
                  <a:lnTo>
                    <a:pt x="71" y="0"/>
                  </a:lnTo>
                  <a:lnTo>
                    <a:pt x="67" y="0"/>
                  </a:lnTo>
                  <a:lnTo>
                    <a:pt x="63" y="0"/>
                  </a:lnTo>
                  <a:lnTo>
                    <a:pt x="61" y="0"/>
                  </a:lnTo>
                  <a:close/>
                </a:path>
              </a:pathLst>
            </a:custGeom>
            <a:solidFill>
              <a:srgbClr val="D9BF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48" name="Freeform 32"/>
            <p:cNvSpPr/>
            <p:nvPr/>
          </p:nvSpPr>
          <p:spPr bwMode="auto">
            <a:xfrm>
              <a:off x="1899" y="2787"/>
              <a:ext cx="118" cy="65"/>
            </a:xfrm>
            <a:custGeom>
              <a:avLst/>
              <a:gdLst>
                <a:gd name="T0" fmla="*/ 55 w 118"/>
                <a:gd name="T1" fmla="*/ 4 h 65"/>
                <a:gd name="T2" fmla="*/ 42 w 118"/>
                <a:gd name="T3" fmla="*/ 12 h 65"/>
                <a:gd name="T4" fmla="*/ 32 w 118"/>
                <a:gd name="T5" fmla="*/ 17 h 65"/>
                <a:gd name="T6" fmla="*/ 23 w 118"/>
                <a:gd name="T7" fmla="*/ 25 h 65"/>
                <a:gd name="T8" fmla="*/ 15 w 118"/>
                <a:gd name="T9" fmla="*/ 31 h 65"/>
                <a:gd name="T10" fmla="*/ 10 w 118"/>
                <a:gd name="T11" fmla="*/ 38 h 65"/>
                <a:gd name="T12" fmla="*/ 4 w 118"/>
                <a:gd name="T13" fmla="*/ 46 h 65"/>
                <a:gd name="T14" fmla="*/ 0 w 118"/>
                <a:gd name="T15" fmla="*/ 52 h 65"/>
                <a:gd name="T16" fmla="*/ 2 w 118"/>
                <a:gd name="T17" fmla="*/ 57 h 65"/>
                <a:gd name="T18" fmla="*/ 8 w 118"/>
                <a:gd name="T19" fmla="*/ 61 h 65"/>
                <a:gd name="T20" fmla="*/ 13 w 118"/>
                <a:gd name="T21" fmla="*/ 63 h 65"/>
                <a:gd name="T22" fmla="*/ 19 w 118"/>
                <a:gd name="T23" fmla="*/ 63 h 65"/>
                <a:gd name="T24" fmla="*/ 25 w 118"/>
                <a:gd name="T25" fmla="*/ 65 h 65"/>
                <a:gd name="T26" fmla="*/ 31 w 118"/>
                <a:gd name="T27" fmla="*/ 65 h 65"/>
                <a:gd name="T28" fmla="*/ 38 w 118"/>
                <a:gd name="T29" fmla="*/ 65 h 65"/>
                <a:gd name="T30" fmla="*/ 46 w 118"/>
                <a:gd name="T31" fmla="*/ 63 h 65"/>
                <a:gd name="T32" fmla="*/ 53 w 118"/>
                <a:gd name="T33" fmla="*/ 61 h 65"/>
                <a:gd name="T34" fmla="*/ 61 w 118"/>
                <a:gd name="T35" fmla="*/ 59 h 65"/>
                <a:gd name="T36" fmla="*/ 69 w 118"/>
                <a:gd name="T37" fmla="*/ 57 h 65"/>
                <a:gd name="T38" fmla="*/ 78 w 118"/>
                <a:gd name="T39" fmla="*/ 54 h 65"/>
                <a:gd name="T40" fmla="*/ 86 w 118"/>
                <a:gd name="T41" fmla="*/ 52 h 65"/>
                <a:gd name="T42" fmla="*/ 95 w 118"/>
                <a:gd name="T43" fmla="*/ 48 h 65"/>
                <a:gd name="T44" fmla="*/ 105 w 118"/>
                <a:gd name="T45" fmla="*/ 42 h 65"/>
                <a:gd name="T46" fmla="*/ 113 w 118"/>
                <a:gd name="T47" fmla="*/ 38 h 65"/>
                <a:gd name="T48" fmla="*/ 116 w 118"/>
                <a:gd name="T49" fmla="*/ 31 h 65"/>
                <a:gd name="T50" fmla="*/ 114 w 118"/>
                <a:gd name="T51" fmla="*/ 23 h 65"/>
                <a:gd name="T52" fmla="*/ 113 w 118"/>
                <a:gd name="T53" fmla="*/ 15 h 65"/>
                <a:gd name="T54" fmla="*/ 109 w 118"/>
                <a:gd name="T55" fmla="*/ 8 h 65"/>
                <a:gd name="T56" fmla="*/ 105 w 118"/>
                <a:gd name="T57" fmla="*/ 2 h 65"/>
                <a:gd name="T58" fmla="*/ 99 w 118"/>
                <a:gd name="T59" fmla="*/ 2 h 65"/>
                <a:gd name="T60" fmla="*/ 94 w 118"/>
                <a:gd name="T61" fmla="*/ 2 h 65"/>
                <a:gd name="T62" fmla="*/ 88 w 118"/>
                <a:gd name="T63" fmla="*/ 2 h 65"/>
                <a:gd name="T64" fmla="*/ 82 w 118"/>
                <a:gd name="T65" fmla="*/ 2 h 65"/>
                <a:gd name="T66" fmla="*/ 76 w 118"/>
                <a:gd name="T67" fmla="*/ 0 h 65"/>
                <a:gd name="T68" fmla="*/ 71 w 118"/>
                <a:gd name="T69" fmla="*/ 0 h 65"/>
                <a:gd name="T70" fmla="*/ 63 w 118"/>
                <a:gd name="T7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65">
                  <a:moveTo>
                    <a:pt x="61" y="0"/>
                  </a:moveTo>
                  <a:lnTo>
                    <a:pt x="55" y="4"/>
                  </a:lnTo>
                  <a:lnTo>
                    <a:pt x="48" y="8"/>
                  </a:lnTo>
                  <a:lnTo>
                    <a:pt x="42" y="12"/>
                  </a:lnTo>
                  <a:lnTo>
                    <a:pt x="38" y="15"/>
                  </a:lnTo>
                  <a:lnTo>
                    <a:pt x="32" y="17"/>
                  </a:lnTo>
                  <a:lnTo>
                    <a:pt x="27" y="21"/>
                  </a:lnTo>
                  <a:lnTo>
                    <a:pt x="23" y="25"/>
                  </a:lnTo>
                  <a:lnTo>
                    <a:pt x="19" y="29"/>
                  </a:lnTo>
                  <a:lnTo>
                    <a:pt x="15" y="31"/>
                  </a:lnTo>
                  <a:lnTo>
                    <a:pt x="13" y="35"/>
                  </a:lnTo>
                  <a:lnTo>
                    <a:pt x="10" y="38"/>
                  </a:lnTo>
                  <a:lnTo>
                    <a:pt x="8" y="42"/>
                  </a:lnTo>
                  <a:lnTo>
                    <a:pt x="4" y="46"/>
                  </a:lnTo>
                  <a:lnTo>
                    <a:pt x="2" y="48"/>
                  </a:lnTo>
                  <a:lnTo>
                    <a:pt x="0" y="52"/>
                  </a:lnTo>
                  <a:lnTo>
                    <a:pt x="0" y="55"/>
                  </a:lnTo>
                  <a:lnTo>
                    <a:pt x="2" y="57"/>
                  </a:lnTo>
                  <a:lnTo>
                    <a:pt x="4" y="59"/>
                  </a:lnTo>
                  <a:lnTo>
                    <a:pt x="8" y="61"/>
                  </a:lnTo>
                  <a:lnTo>
                    <a:pt x="10" y="61"/>
                  </a:lnTo>
                  <a:lnTo>
                    <a:pt x="13" y="63"/>
                  </a:lnTo>
                  <a:lnTo>
                    <a:pt x="15" y="63"/>
                  </a:lnTo>
                  <a:lnTo>
                    <a:pt x="19" y="63"/>
                  </a:lnTo>
                  <a:lnTo>
                    <a:pt x="21" y="65"/>
                  </a:lnTo>
                  <a:lnTo>
                    <a:pt x="25" y="65"/>
                  </a:lnTo>
                  <a:lnTo>
                    <a:pt x="29" y="65"/>
                  </a:lnTo>
                  <a:lnTo>
                    <a:pt x="31" y="65"/>
                  </a:lnTo>
                  <a:lnTo>
                    <a:pt x="34" y="65"/>
                  </a:lnTo>
                  <a:lnTo>
                    <a:pt x="38" y="65"/>
                  </a:lnTo>
                  <a:lnTo>
                    <a:pt x="42" y="65"/>
                  </a:lnTo>
                  <a:lnTo>
                    <a:pt x="46" y="63"/>
                  </a:lnTo>
                  <a:lnTo>
                    <a:pt x="50" y="63"/>
                  </a:lnTo>
                  <a:lnTo>
                    <a:pt x="53" y="61"/>
                  </a:lnTo>
                  <a:lnTo>
                    <a:pt x="57" y="61"/>
                  </a:lnTo>
                  <a:lnTo>
                    <a:pt x="61" y="59"/>
                  </a:lnTo>
                  <a:lnTo>
                    <a:pt x="65" y="59"/>
                  </a:lnTo>
                  <a:lnTo>
                    <a:pt x="69" y="57"/>
                  </a:lnTo>
                  <a:lnTo>
                    <a:pt x="73" y="55"/>
                  </a:lnTo>
                  <a:lnTo>
                    <a:pt x="78" y="54"/>
                  </a:lnTo>
                  <a:lnTo>
                    <a:pt x="82" y="54"/>
                  </a:lnTo>
                  <a:lnTo>
                    <a:pt x="86" y="52"/>
                  </a:lnTo>
                  <a:lnTo>
                    <a:pt x="90" y="50"/>
                  </a:lnTo>
                  <a:lnTo>
                    <a:pt x="95" y="48"/>
                  </a:lnTo>
                  <a:lnTo>
                    <a:pt x="99" y="44"/>
                  </a:lnTo>
                  <a:lnTo>
                    <a:pt x="105" y="42"/>
                  </a:lnTo>
                  <a:lnTo>
                    <a:pt x="109" y="40"/>
                  </a:lnTo>
                  <a:lnTo>
                    <a:pt x="113" y="38"/>
                  </a:lnTo>
                  <a:lnTo>
                    <a:pt x="118" y="36"/>
                  </a:lnTo>
                  <a:lnTo>
                    <a:pt x="116" y="31"/>
                  </a:lnTo>
                  <a:lnTo>
                    <a:pt x="116" y="27"/>
                  </a:lnTo>
                  <a:lnTo>
                    <a:pt x="114" y="23"/>
                  </a:lnTo>
                  <a:lnTo>
                    <a:pt x="114" y="19"/>
                  </a:lnTo>
                  <a:lnTo>
                    <a:pt x="113" y="15"/>
                  </a:lnTo>
                  <a:lnTo>
                    <a:pt x="111" y="12"/>
                  </a:lnTo>
                  <a:lnTo>
                    <a:pt x="109" y="8"/>
                  </a:lnTo>
                  <a:lnTo>
                    <a:pt x="107" y="4"/>
                  </a:lnTo>
                  <a:lnTo>
                    <a:pt x="105" y="2"/>
                  </a:lnTo>
                  <a:lnTo>
                    <a:pt x="101" y="2"/>
                  </a:lnTo>
                  <a:lnTo>
                    <a:pt x="99" y="2"/>
                  </a:lnTo>
                  <a:lnTo>
                    <a:pt x="95" y="2"/>
                  </a:lnTo>
                  <a:lnTo>
                    <a:pt x="94" y="2"/>
                  </a:lnTo>
                  <a:lnTo>
                    <a:pt x="90" y="2"/>
                  </a:lnTo>
                  <a:lnTo>
                    <a:pt x="88" y="2"/>
                  </a:lnTo>
                  <a:lnTo>
                    <a:pt x="84" y="2"/>
                  </a:lnTo>
                  <a:lnTo>
                    <a:pt x="82" y="2"/>
                  </a:lnTo>
                  <a:lnTo>
                    <a:pt x="78" y="0"/>
                  </a:lnTo>
                  <a:lnTo>
                    <a:pt x="76" y="0"/>
                  </a:lnTo>
                  <a:lnTo>
                    <a:pt x="73" y="0"/>
                  </a:lnTo>
                  <a:lnTo>
                    <a:pt x="71" y="0"/>
                  </a:lnTo>
                  <a:lnTo>
                    <a:pt x="67" y="0"/>
                  </a:lnTo>
                  <a:lnTo>
                    <a:pt x="63" y="0"/>
                  </a:lnTo>
                  <a:lnTo>
                    <a:pt x="61"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49" name="Freeform 33"/>
            <p:cNvSpPr/>
            <p:nvPr/>
          </p:nvSpPr>
          <p:spPr bwMode="auto">
            <a:xfrm>
              <a:off x="2118" y="2650"/>
              <a:ext cx="54" cy="99"/>
            </a:xfrm>
            <a:custGeom>
              <a:avLst/>
              <a:gdLst>
                <a:gd name="T0" fmla="*/ 4 w 54"/>
                <a:gd name="T1" fmla="*/ 8 h 99"/>
                <a:gd name="T2" fmla="*/ 6 w 54"/>
                <a:gd name="T3" fmla="*/ 6 h 99"/>
                <a:gd name="T4" fmla="*/ 6 w 54"/>
                <a:gd name="T5" fmla="*/ 6 h 99"/>
                <a:gd name="T6" fmla="*/ 8 w 54"/>
                <a:gd name="T7" fmla="*/ 4 h 99"/>
                <a:gd name="T8" fmla="*/ 10 w 54"/>
                <a:gd name="T9" fmla="*/ 4 h 99"/>
                <a:gd name="T10" fmla="*/ 12 w 54"/>
                <a:gd name="T11" fmla="*/ 2 h 99"/>
                <a:gd name="T12" fmla="*/ 14 w 54"/>
                <a:gd name="T13" fmla="*/ 2 h 99"/>
                <a:gd name="T14" fmla="*/ 14 w 54"/>
                <a:gd name="T15" fmla="*/ 2 h 99"/>
                <a:gd name="T16" fmla="*/ 16 w 54"/>
                <a:gd name="T17" fmla="*/ 0 h 99"/>
                <a:gd name="T18" fmla="*/ 18 w 54"/>
                <a:gd name="T19" fmla="*/ 0 h 99"/>
                <a:gd name="T20" fmla="*/ 19 w 54"/>
                <a:gd name="T21" fmla="*/ 0 h 99"/>
                <a:gd name="T22" fmla="*/ 21 w 54"/>
                <a:gd name="T23" fmla="*/ 0 h 99"/>
                <a:gd name="T24" fmla="*/ 21 w 54"/>
                <a:gd name="T25" fmla="*/ 0 h 99"/>
                <a:gd name="T26" fmla="*/ 23 w 54"/>
                <a:gd name="T27" fmla="*/ 0 h 99"/>
                <a:gd name="T28" fmla="*/ 25 w 54"/>
                <a:gd name="T29" fmla="*/ 0 h 99"/>
                <a:gd name="T30" fmla="*/ 27 w 54"/>
                <a:gd name="T31" fmla="*/ 0 h 99"/>
                <a:gd name="T32" fmla="*/ 29 w 54"/>
                <a:gd name="T33" fmla="*/ 0 h 99"/>
                <a:gd name="T34" fmla="*/ 33 w 54"/>
                <a:gd name="T35" fmla="*/ 6 h 99"/>
                <a:gd name="T36" fmla="*/ 35 w 54"/>
                <a:gd name="T37" fmla="*/ 11 h 99"/>
                <a:gd name="T38" fmla="*/ 39 w 54"/>
                <a:gd name="T39" fmla="*/ 19 h 99"/>
                <a:gd name="T40" fmla="*/ 40 w 54"/>
                <a:gd name="T41" fmla="*/ 25 h 99"/>
                <a:gd name="T42" fmla="*/ 44 w 54"/>
                <a:gd name="T43" fmla="*/ 31 h 99"/>
                <a:gd name="T44" fmla="*/ 46 w 54"/>
                <a:gd name="T45" fmla="*/ 36 h 99"/>
                <a:gd name="T46" fmla="*/ 48 w 54"/>
                <a:gd name="T47" fmla="*/ 42 h 99"/>
                <a:gd name="T48" fmla="*/ 50 w 54"/>
                <a:gd name="T49" fmla="*/ 48 h 99"/>
                <a:gd name="T50" fmla="*/ 52 w 54"/>
                <a:gd name="T51" fmla="*/ 53 h 99"/>
                <a:gd name="T52" fmla="*/ 52 w 54"/>
                <a:gd name="T53" fmla="*/ 61 h 99"/>
                <a:gd name="T54" fmla="*/ 54 w 54"/>
                <a:gd name="T55" fmla="*/ 67 h 99"/>
                <a:gd name="T56" fmla="*/ 54 w 54"/>
                <a:gd name="T57" fmla="*/ 72 h 99"/>
                <a:gd name="T58" fmla="*/ 54 w 54"/>
                <a:gd name="T59" fmla="*/ 78 h 99"/>
                <a:gd name="T60" fmla="*/ 54 w 54"/>
                <a:gd name="T61" fmla="*/ 86 h 99"/>
                <a:gd name="T62" fmla="*/ 54 w 54"/>
                <a:gd name="T63" fmla="*/ 92 h 99"/>
                <a:gd name="T64" fmla="*/ 54 w 54"/>
                <a:gd name="T65" fmla="*/ 99 h 99"/>
                <a:gd name="T66" fmla="*/ 50 w 54"/>
                <a:gd name="T67" fmla="*/ 97 h 99"/>
                <a:gd name="T68" fmla="*/ 44 w 54"/>
                <a:gd name="T69" fmla="*/ 95 h 99"/>
                <a:gd name="T70" fmla="*/ 40 w 54"/>
                <a:gd name="T71" fmla="*/ 95 h 99"/>
                <a:gd name="T72" fmla="*/ 39 w 54"/>
                <a:gd name="T73" fmla="*/ 93 h 99"/>
                <a:gd name="T74" fmla="*/ 35 w 54"/>
                <a:gd name="T75" fmla="*/ 92 h 99"/>
                <a:gd name="T76" fmla="*/ 31 w 54"/>
                <a:gd name="T77" fmla="*/ 90 h 99"/>
                <a:gd name="T78" fmla="*/ 27 w 54"/>
                <a:gd name="T79" fmla="*/ 86 h 99"/>
                <a:gd name="T80" fmla="*/ 23 w 54"/>
                <a:gd name="T81" fmla="*/ 84 h 99"/>
                <a:gd name="T82" fmla="*/ 21 w 54"/>
                <a:gd name="T83" fmla="*/ 82 h 99"/>
                <a:gd name="T84" fmla="*/ 18 w 54"/>
                <a:gd name="T85" fmla="*/ 78 h 99"/>
                <a:gd name="T86" fmla="*/ 14 w 54"/>
                <a:gd name="T87" fmla="*/ 76 h 99"/>
                <a:gd name="T88" fmla="*/ 12 w 54"/>
                <a:gd name="T89" fmla="*/ 72 h 99"/>
                <a:gd name="T90" fmla="*/ 8 w 54"/>
                <a:gd name="T91" fmla="*/ 69 h 99"/>
                <a:gd name="T92" fmla="*/ 6 w 54"/>
                <a:gd name="T93" fmla="*/ 65 h 99"/>
                <a:gd name="T94" fmla="*/ 4 w 54"/>
                <a:gd name="T95" fmla="*/ 63 h 99"/>
                <a:gd name="T96" fmla="*/ 0 w 54"/>
                <a:gd name="T97" fmla="*/ 59 h 99"/>
                <a:gd name="T98" fmla="*/ 2 w 54"/>
                <a:gd name="T99" fmla="*/ 46 h 99"/>
                <a:gd name="T100" fmla="*/ 2 w 54"/>
                <a:gd name="T101" fmla="*/ 32 h 99"/>
                <a:gd name="T102" fmla="*/ 2 w 54"/>
                <a:gd name="T103" fmla="*/ 19 h 99"/>
                <a:gd name="T104" fmla="*/ 4 w 54"/>
                <a:gd name="T105" fmla="*/ 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99">
                  <a:moveTo>
                    <a:pt x="4" y="8"/>
                  </a:moveTo>
                  <a:lnTo>
                    <a:pt x="6" y="6"/>
                  </a:lnTo>
                  <a:lnTo>
                    <a:pt x="6" y="6"/>
                  </a:lnTo>
                  <a:lnTo>
                    <a:pt x="8" y="4"/>
                  </a:lnTo>
                  <a:lnTo>
                    <a:pt x="10" y="4"/>
                  </a:lnTo>
                  <a:lnTo>
                    <a:pt x="12" y="2"/>
                  </a:lnTo>
                  <a:lnTo>
                    <a:pt x="14" y="2"/>
                  </a:lnTo>
                  <a:lnTo>
                    <a:pt x="14" y="2"/>
                  </a:lnTo>
                  <a:lnTo>
                    <a:pt x="16" y="0"/>
                  </a:lnTo>
                  <a:lnTo>
                    <a:pt x="18" y="0"/>
                  </a:lnTo>
                  <a:lnTo>
                    <a:pt x="19" y="0"/>
                  </a:lnTo>
                  <a:lnTo>
                    <a:pt x="21" y="0"/>
                  </a:lnTo>
                  <a:lnTo>
                    <a:pt x="21" y="0"/>
                  </a:lnTo>
                  <a:lnTo>
                    <a:pt x="23" y="0"/>
                  </a:lnTo>
                  <a:lnTo>
                    <a:pt x="25" y="0"/>
                  </a:lnTo>
                  <a:lnTo>
                    <a:pt x="27" y="0"/>
                  </a:lnTo>
                  <a:lnTo>
                    <a:pt x="29" y="0"/>
                  </a:lnTo>
                  <a:lnTo>
                    <a:pt x="33" y="6"/>
                  </a:lnTo>
                  <a:lnTo>
                    <a:pt x="35" y="11"/>
                  </a:lnTo>
                  <a:lnTo>
                    <a:pt x="39" y="19"/>
                  </a:lnTo>
                  <a:lnTo>
                    <a:pt x="40" y="25"/>
                  </a:lnTo>
                  <a:lnTo>
                    <a:pt x="44" y="31"/>
                  </a:lnTo>
                  <a:lnTo>
                    <a:pt x="46" y="36"/>
                  </a:lnTo>
                  <a:lnTo>
                    <a:pt x="48" y="42"/>
                  </a:lnTo>
                  <a:lnTo>
                    <a:pt x="50" y="48"/>
                  </a:lnTo>
                  <a:lnTo>
                    <a:pt x="52" y="53"/>
                  </a:lnTo>
                  <a:lnTo>
                    <a:pt x="52" y="61"/>
                  </a:lnTo>
                  <a:lnTo>
                    <a:pt x="54" y="67"/>
                  </a:lnTo>
                  <a:lnTo>
                    <a:pt x="54" y="72"/>
                  </a:lnTo>
                  <a:lnTo>
                    <a:pt x="54" y="78"/>
                  </a:lnTo>
                  <a:lnTo>
                    <a:pt x="54" y="86"/>
                  </a:lnTo>
                  <a:lnTo>
                    <a:pt x="54" y="92"/>
                  </a:lnTo>
                  <a:lnTo>
                    <a:pt x="54" y="99"/>
                  </a:lnTo>
                  <a:lnTo>
                    <a:pt x="50" y="97"/>
                  </a:lnTo>
                  <a:lnTo>
                    <a:pt x="44" y="95"/>
                  </a:lnTo>
                  <a:lnTo>
                    <a:pt x="40" y="95"/>
                  </a:lnTo>
                  <a:lnTo>
                    <a:pt x="39" y="93"/>
                  </a:lnTo>
                  <a:lnTo>
                    <a:pt x="35" y="92"/>
                  </a:lnTo>
                  <a:lnTo>
                    <a:pt x="31" y="90"/>
                  </a:lnTo>
                  <a:lnTo>
                    <a:pt x="27" y="86"/>
                  </a:lnTo>
                  <a:lnTo>
                    <a:pt x="23" y="84"/>
                  </a:lnTo>
                  <a:lnTo>
                    <a:pt x="21" y="82"/>
                  </a:lnTo>
                  <a:lnTo>
                    <a:pt x="18" y="78"/>
                  </a:lnTo>
                  <a:lnTo>
                    <a:pt x="14" y="76"/>
                  </a:lnTo>
                  <a:lnTo>
                    <a:pt x="12" y="72"/>
                  </a:lnTo>
                  <a:lnTo>
                    <a:pt x="8" y="69"/>
                  </a:lnTo>
                  <a:lnTo>
                    <a:pt x="6" y="65"/>
                  </a:lnTo>
                  <a:lnTo>
                    <a:pt x="4" y="63"/>
                  </a:lnTo>
                  <a:lnTo>
                    <a:pt x="0" y="59"/>
                  </a:lnTo>
                  <a:lnTo>
                    <a:pt x="2" y="46"/>
                  </a:lnTo>
                  <a:lnTo>
                    <a:pt x="2" y="32"/>
                  </a:lnTo>
                  <a:lnTo>
                    <a:pt x="2" y="19"/>
                  </a:lnTo>
                  <a:lnTo>
                    <a:pt x="4" y="8"/>
                  </a:lnTo>
                  <a:close/>
                </a:path>
              </a:pathLst>
            </a:custGeom>
            <a:solidFill>
              <a:srgbClr val="D9BF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50" name="Freeform 34"/>
            <p:cNvSpPr/>
            <p:nvPr/>
          </p:nvSpPr>
          <p:spPr bwMode="auto">
            <a:xfrm>
              <a:off x="2118" y="2650"/>
              <a:ext cx="54" cy="99"/>
            </a:xfrm>
            <a:custGeom>
              <a:avLst/>
              <a:gdLst>
                <a:gd name="T0" fmla="*/ 4 w 54"/>
                <a:gd name="T1" fmla="*/ 8 h 99"/>
                <a:gd name="T2" fmla="*/ 6 w 54"/>
                <a:gd name="T3" fmla="*/ 6 h 99"/>
                <a:gd name="T4" fmla="*/ 6 w 54"/>
                <a:gd name="T5" fmla="*/ 6 h 99"/>
                <a:gd name="T6" fmla="*/ 8 w 54"/>
                <a:gd name="T7" fmla="*/ 4 h 99"/>
                <a:gd name="T8" fmla="*/ 10 w 54"/>
                <a:gd name="T9" fmla="*/ 4 h 99"/>
                <a:gd name="T10" fmla="*/ 12 w 54"/>
                <a:gd name="T11" fmla="*/ 2 h 99"/>
                <a:gd name="T12" fmla="*/ 14 w 54"/>
                <a:gd name="T13" fmla="*/ 2 h 99"/>
                <a:gd name="T14" fmla="*/ 14 w 54"/>
                <a:gd name="T15" fmla="*/ 2 h 99"/>
                <a:gd name="T16" fmla="*/ 16 w 54"/>
                <a:gd name="T17" fmla="*/ 0 h 99"/>
                <a:gd name="T18" fmla="*/ 18 w 54"/>
                <a:gd name="T19" fmla="*/ 0 h 99"/>
                <a:gd name="T20" fmla="*/ 19 w 54"/>
                <a:gd name="T21" fmla="*/ 0 h 99"/>
                <a:gd name="T22" fmla="*/ 21 w 54"/>
                <a:gd name="T23" fmla="*/ 0 h 99"/>
                <a:gd name="T24" fmla="*/ 21 w 54"/>
                <a:gd name="T25" fmla="*/ 0 h 99"/>
                <a:gd name="T26" fmla="*/ 23 w 54"/>
                <a:gd name="T27" fmla="*/ 0 h 99"/>
                <a:gd name="T28" fmla="*/ 25 w 54"/>
                <a:gd name="T29" fmla="*/ 0 h 99"/>
                <a:gd name="T30" fmla="*/ 27 w 54"/>
                <a:gd name="T31" fmla="*/ 0 h 99"/>
                <a:gd name="T32" fmla="*/ 29 w 54"/>
                <a:gd name="T33" fmla="*/ 0 h 99"/>
                <a:gd name="T34" fmla="*/ 33 w 54"/>
                <a:gd name="T35" fmla="*/ 6 h 99"/>
                <a:gd name="T36" fmla="*/ 35 w 54"/>
                <a:gd name="T37" fmla="*/ 11 h 99"/>
                <a:gd name="T38" fmla="*/ 39 w 54"/>
                <a:gd name="T39" fmla="*/ 19 h 99"/>
                <a:gd name="T40" fmla="*/ 40 w 54"/>
                <a:gd name="T41" fmla="*/ 25 h 99"/>
                <a:gd name="T42" fmla="*/ 44 w 54"/>
                <a:gd name="T43" fmla="*/ 31 h 99"/>
                <a:gd name="T44" fmla="*/ 46 w 54"/>
                <a:gd name="T45" fmla="*/ 36 h 99"/>
                <a:gd name="T46" fmla="*/ 48 w 54"/>
                <a:gd name="T47" fmla="*/ 42 h 99"/>
                <a:gd name="T48" fmla="*/ 50 w 54"/>
                <a:gd name="T49" fmla="*/ 48 h 99"/>
                <a:gd name="T50" fmla="*/ 52 w 54"/>
                <a:gd name="T51" fmla="*/ 53 h 99"/>
                <a:gd name="T52" fmla="*/ 52 w 54"/>
                <a:gd name="T53" fmla="*/ 61 h 99"/>
                <a:gd name="T54" fmla="*/ 54 w 54"/>
                <a:gd name="T55" fmla="*/ 67 h 99"/>
                <a:gd name="T56" fmla="*/ 54 w 54"/>
                <a:gd name="T57" fmla="*/ 72 h 99"/>
                <a:gd name="T58" fmla="*/ 54 w 54"/>
                <a:gd name="T59" fmla="*/ 78 h 99"/>
                <a:gd name="T60" fmla="*/ 54 w 54"/>
                <a:gd name="T61" fmla="*/ 86 h 99"/>
                <a:gd name="T62" fmla="*/ 54 w 54"/>
                <a:gd name="T63" fmla="*/ 92 h 99"/>
                <a:gd name="T64" fmla="*/ 54 w 54"/>
                <a:gd name="T65" fmla="*/ 99 h 99"/>
                <a:gd name="T66" fmla="*/ 50 w 54"/>
                <a:gd name="T67" fmla="*/ 97 h 99"/>
                <a:gd name="T68" fmla="*/ 44 w 54"/>
                <a:gd name="T69" fmla="*/ 95 h 99"/>
                <a:gd name="T70" fmla="*/ 40 w 54"/>
                <a:gd name="T71" fmla="*/ 95 h 99"/>
                <a:gd name="T72" fmla="*/ 39 w 54"/>
                <a:gd name="T73" fmla="*/ 93 h 99"/>
                <a:gd name="T74" fmla="*/ 35 w 54"/>
                <a:gd name="T75" fmla="*/ 92 h 99"/>
                <a:gd name="T76" fmla="*/ 31 w 54"/>
                <a:gd name="T77" fmla="*/ 90 h 99"/>
                <a:gd name="T78" fmla="*/ 27 w 54"/>
                <a:gd name="T79" fmla="*/ 86 h 99"/>
                <a:gd name="T80" fmla="*/ 23 w 54"/>
                <a:gd name="T81" fmla="*/ 84 h 99"/>
                <a:gd name="T82" fmla="*/ 21 w 54"/>
                <a:gd name="T83" fmla="*/ 82 h 99"/>
                <a:gd name="T84" fmla="*/ 18 w 54"/>
                <a:gd name="T85" fmla="*/ 78 h 99"/>
                <a:gd name="T86" fmla="*/ 14 w 54"/>
                <a:gd name="T87" fmla="*/ 76 h 99"/>
                <a:gd name="T88" fmla="*/ 12 w 54"/>
                <a:gd name="T89" fmla="*/ 72 h 99"/>
                <a:gd name="T90" fmla="*/ 8 w 54"/>
                <a:gd name="T91" fmla="*/ 69 h 99"/>
                <a:gd name="T92" fmla="*/ 6 w 54"/>
                <a:gd name="T93" fmla="*/ 65 h 99"/>
                <a:gd name="T94" fmla="*/ 4 w 54"/>
                <a:gd name="T95" fmla="*/ 63 h 99"/>
                <a:gd name="T96" fmla="*/ 0 w 54"/>
                <a:gd name="T97" fmla="*/ 59 h 99"/>
                <a:gd name="T98" fmla="*/ 2 w 54"/>
                <a:gd name="T99" fmla="*/ 46 h 99"/>
                <a:gd name="T100" fmla="*/ 2 w 54"/>
                <a:gd name="T101" fmla="*/ 32 h 99"/>
                <a:gd name="T102" fmla="*/ 2 w 54"/>
                <a:gd name="T103" fmla="*/ 19 h 99"/>
                <a:gd name="T104" fmla="*/ 4 w 54"/>
                <a:gd name="T105" fmla="*/ 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99">
                  <a:moveTo>
                    <a:pt x="4" y="8"/>
                  </a:moveTo>
                  <a:lnTo>
                    <a:pt x="6" y="6"/>
                  </a:lnTo>
                  <a:lnTo>
                    <a:pt x="6" y="6"/>
                  </a:lnTo>
                  <a:lnTo>
                    <a:pt x="8" y="4"/>
                  </a:lnTo>
                  <a:lnTo>
                    <a:pt x="10" y="4"/>
                  </a:lnTo>
                  <a:lnTo>
                    <a:pt x="12" y="2"/>
                  </a:lnTo>
                  <a:lnTo>
                    <a:pt x="14" y="2"/>
                  </a:lnTo>
                  <a:lnTo>
                    <a:pt x="14" y="2"/>
                  </a:lnTo>
                  <a:lnTo>
                    <a:pt x="16" y="0"/>
                  </a:lnTo>
                  <a:lnTo>
                    <a:pt x="18" y="0"/>
                  </a:lnTo>
                  <a:lnTo>
                    <a:pt x="19" y="0"/>
                  </a:lnTo>
                  <a:lnTo>
                    <a:pt x="21" y="0"/>
                  </a:lnTo>
                  <a:lnTo>
                    <a:pt x="21" y="0"/>
                  </a:lnTo>
                  <a:lnTo>
                    <a:pt x="23" y="0"/>
                  </a:lnTo>
                  <a:lnTo>
                    <a:pt x="25" y="0"/>
                  </a:lnTo>
                  <a:lnTo>
                    <a:pt x="27" y="0"/>
                  </a:lnTo>
                  <a:lnTo>
                    <a:pt x="29" y="0"/>
                  </a:lnTo>
                  <a:lnTo>
                    <a:pt x="33" y="6"/>
                  </a:lnTo>
                  <a:lnTo>
                    <a:pt x="35" y="11"/>
                  </a:lnTo>
                  <a:lnTo>
                    <a:pt x="39" y="19"/>
                  </a:lnTo>
                  <a:lnTo>
                    <a:pt x="40" y="25"/>
                  </a:lnTo>
                  <a:lnTo>
                    <a:pt x="44" y="31"/>
                  </a:lnTo>
                  <a:lnTo>
                    <a:pt x="46" y="36"/>
                  </a:lnTo>
                  <a:lnTo>
                    <a:pt x="48" y="42"/>
                  </a:lnTo>
                  <a:lnTo>
                    <a:pt x="50" y="48"/>
                  </a:lnTo>
                  <a:lnTo>
                    <a:pt x="52" y="53"/>
                  </a:lnTo>
                  <a:lnTo>
                    <a:pt x="52" y="61"/>
                  </a:lnTo>
                  <a:lnTo>
                    <a:pt x="54" y="67"/>
                  </a:lnTo>
                  <a:lnTo>
                    <a:pt x="54" y="72"/>
                  </a:lnTo>
                  <a:lnTo>
                    <a:pt x="54" y="78"/>
                  </a:lnTo>
                  <a:lnTo>
                    <a:pt x="54" y="86"/>
                  </a:lnTo>
                  <a:lnTo>
                    <a:pt x="54" y="92"/>
                  </a:lnTo>
                  <a:lnTo>
                    <a:pt x="54" y="99"/>
                  </a:lnTo>
                  <a:lnTo>
                    <a:pt x="50" y="97"/>
                  </a:lnTo>
                  <a:lnTo>
                    <a:pt x="44" y="95"/>
                  </a:lnTo>
                  <a:lnTo>
                    <a:pt x="40" y="95"/>
                  </a:lnTo>
                  <a:lnTo>
                    <a:pt x="39" y="93"/>
                  </a:lnTo>
                  <a:lnTo>
                    <a:pt x="35" y="92"/>
                  </a:lnTo>
                  <a:lnTo>
                    <a:pt x="31" y="90"/>
                  </a:lnTo>
                  <a:lnTo>
                    <a:pt x="27" y="86"/>
                  </a:lnTo>
                  <a:lnTo>
                    <a:pt x="23" y="84"/>
                  </a:lnTo>
                  <a:lnTo>
                    <a:pt x="21" y="82"/>
                  </a:lnTo>
                  <a:lnTo>
                    <a:pt x="18" y="78"/>
                  </a:lnTo>
                  <a:lnTo>
                    <a:pt x="14" y="76"/>
                  </a:lnTo>
                  <a:lnTo>
                    <a:pt x="12" y="72"/>
                  </a:lnTo>
                  <a:lnTo>
                    <a:pt x="8" y="69"/>
                  </a:lnTo>
                  <a:lnTo>
                    <a:pt x="6" y="65"/>
                  </a:lnTo>
                  <a:lnTo>
                    <a:pt x="4" y="63"/>
                  </a:lnTo>
                  <a:lnTo>
                    <a:pt x="0" y="59"/>
                  </a:lnTo>
                  <a:lnTo>
                    <a:pt x="2" y="46"/>
                  </a:lnTo>
                  <a:lnTo>
                    <a:pt x="2" y="32"/>
                  </a:lnTo>
                  <a:lnTo>
                    <a:pt x="2" y="19"/>
                  </a:lnTo>
                  <a:lnTo>
                    <a:pt x="4" y="8"/>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1" name="Freeform 35"/>
            <p:cNvSpPr/>
            <p:nvPr/>
          </p:nvSpPr>
          <p:spPr bwMode="auto">
            <a:xfrm>
              <a:off x="1891" y="2456"/>
              <a:ext cx="286" cy="346"/>
            </a:xfrm>
            <a:custGeom>
              <a:avLst/>
              <a:gdLst>
                <a:gd name="T0" fmla="*/ 73 w 286"/>
                <a:gd name="T1" fmla="*/ 339 h 346"/>
                <a:gd name="T2" fmla="*/ 94 w 286"/>
                <a:gd name="T3" fmla="*/ 345 h 346"/>
                <a:gd name="T4" fmla="*/ 111 w 286"/>
                <a:gd name="T5" fmla="*/ 345 h 346"/>
                <a:gd name="T6" fmla="*/ 126 w 286"/>
                <a:gd name="T7" fmla="*/ 339 h 346"/>
                <a:gd name="T8" fmla="*/ 122 w 286"/>
                <a:gd name="T9" fmla="*/ 261 h 346"/>
                <a:gd name="T10" fmla="*/ 128 w 286"/>
                <a:gd name="T11" fmla="*/ 247 h 346"/>
                <a:gd name="T12" fmla="*/ 138 w 286"/>
                <a:gd name="T13" fmla="*/ 263 h 346"/>
                <a:gd name="T14" fmla="*/ 149 w 286"/>
                <a:gd name="T15" fmla="*/ 282 h 346"/>
                <a:gd name="T16" fmla="*/ 157 w 286"/>
                <a:gd name="T17" fmla="*/ 284 h 346"/>
                <a:gd name="T18" fmla="*/ 176 w 286"/>
                <a:gd name="T19" fmla="*/ 278 h 346"/>
                <a:gd name="T20" fmla="*/ 195 w 286"/>
                <a:gd name="T21" fmla="*/ 270 h 346"/>
                <a:gd name="T22" fmla="*/ 214 w 286"/>
                <a:gd name="T23" fmla="*/ 263 h 346"/>
                <a:gd name="T24" fmla="*/ 235 w 286"/>
                <a:gd name="T25" fmla="*/ 255 h 346"/>
                <a:gd name="T26" fmla="*/ 243 w 286"/>
                <a:gd name="T27" fmla="*/ 226 h 346"/>
                <a:gd name="T28" fmla="*/ 237 w 286"/>
                <a:gd name="T29" fmla="*/ 200 h 346"/>
                <a:gd name="T30" fmla="*/ 225 w 286"/>
                <a:gd name="T31" fmla="*/ 198 h 346"/>
                <a:gd name="T32" fmla="*/ 212 w 286"/>
                <a:gd name="T33" fmla="*/ 200 h 346"/>
                <a:gd name="T34" fmla="*/ 231 w 286"/>
                <a:gd name="T35" fmla="*/ 186 h 346"/>
                <a:gd name="T36" fmla="*/ 254 w 286"/>
                <a:gd name="T37" fmla="*/ 171 h 346"/>
                <a:gd name="T38" fmla="*/ 246 w 286"/>
                <a:gd name="T39" fmla="*/ 160 h 346"/>
                <a:gd name="T40" fmla="*/ 233 w 286"/>
                <a:gd name="T41" fmla="*/ 152 h 346"/>
                <a:gd name="T42" fmla="*/ 216 w 286"/>
                <a:gd name="T43" fmla="*/ 137 h 346"/>
                <a:gd name="T44" fmla="*/ 201 w 286"/>
                <a:gd name="T45" fmla="*/ 122 h 346"/>
                <a:gd name="T46" fmla="*/ 189 w 286"/>
                <a:gd name="T47" fmla="*/ 70 h 346"/>
                <a:gd name="T48" fmla="*/ 204 w 286"/>
                <a:gd name="T49" fmla="*/ 65 h 346"/>
                <a:gd name="T50" fmla="*/ 222 w 286"/>
                <a:gd name="T51" fmla="*/ 65 h 346"/>
                <a:gd name="T52" fmla="*/ 233 w 286"/>
                <a:gd name="T53" fmla="*/ 122 h 346"/>
                <a:gd name="T54" fmla="*/ 241 w 286"/>
                <a:gd name="T55" fmla="*/ 135 h 346"/>
                <a:gd name="T56" fmla="*/ 260 w 286"/>
                <a:gd name="T57" fmla="*/ 133 h 346"/>
                <a:gd name="T58" fmla="*/ 279 w 286"/>
                <a:gd name="T59" fmla="*/ 127 h 346"/>
                <a:gd name="T60" fmla="*/ 286 w 286"/>
                <a:gd name="T61" fmla="*/ 114 h 346"/>
                <a:gd name="T62" fmla="*/ 283 w 286"/>
                <a:gd name="T63" fmla="*/ 66 h 346"/>
                <a:gd name="T64" fmla="*/ 267 w 286"/>
                <a:gd name="T65" fmla="*/ 30 h 346"/>
                <a:gd name="T66" fmla="*/ 250 w 286"/>
                <a:gd name="T67" fmla="*/ 5 h 346"/>
                <a:gd name="T68" fmla="*/ 233 w 286"/>
                <a:gd name="T69" fmla="*/ 4 h 346"/>
                <a:gd name="T70" fmla="*/ 214 w 286"/>
                <a:gd name="T71" fmla="*/ 4 h 346"/>
                <a:gd name="T72" fmla="*/ 189 w 286"/>
                <a:gd name="T73" fmla="*/ 4 h 346"/>
                <a:gd name="T74" fmla="*/ 166 w 286"/>
                <a:gd name="T75" fmla="*/ 5 h 346"/>
                <a:gd name="T76" fmla="*/ 157 w 286"/>
                <a:gd name="T77" fmla="*/ 0 h 346"/>
                <a:gd name="T78" fmla="*/ 132 w 286"/>
                <a:gd name="T79" fmla="*/ 4 h 346"/>
                <a:gd name="T80" fmla="*/ 107 w 286"/>
                <a:gd name="T81" fmla="*/ 9 h 346"/>
                <a:gd name="T82" fmla="*/ 96 w 286"/>
                <a:gd name="T83" fmla="*/ 13 h 346"/>
                <a:gd name="T84" fmla="*/ 88 w 286"/>
                <a:gd name="T85" fmla="*/ 17 h 346"/>
                <a:gd name="T86" fmla="*/ 75 w 286"/>
                <a:gd name="T87" fmla="*/ 32 h 346"/>
                <a:gd name="T88" fmla="*/ 63 w 286"/>
                <a:gd name="T89" fmla="*/ 49 h 346"/>
                <a:gd name="T90" fmla="*/ 58 w 286"/>
                <a:gd name="T91" fmla="*/ 63 h 346"/>
                <a:gd name="T92" fmla="*/ 42 w 286"/>
                <a:gd name="T93" fmla="*/ 61 h 346"/>
                <a:gd name="T94" fmla="*/ 27 w 286"/>
                <a:gd name="T95" fmla="*/ 57 h 346"/>
                <a:gd name="T96" fmla="*/ 10 w 286"/>
                <a:gd name="T97" fmla="*/ 70 h 346"/>
                <a:gd name="T98" fmla="*/ 2 w 286"/>
                <a:gd name="T99" fmla="*/ 89 h 346"/>
                <a:gd name="T100" fmla="*/ 8 w 286"/>
                <a:gd name="T101" fmla="*/ 129 h 346"/>
                <a:gd name="T102" fmla="*/ 33 w 286"/>
                <a:gd name="T103" fmla="*/ 133 h 346"/>
                <a:gd name="T104" fmla="*/ 58 w 286"/>
                <a:gd name="T105" fmla="*/ 133 h 346"/>
                <a:gd name="T106" fmla="*/ 60 w 286"/>
                <a:gd name="T107" fmla="*/ 183 h 346"/>
                <a:gd name="T108" fmla="*/ 69 w 286"/>
                <a:gd name="T109" fmla="*/ 192 h 346"/>
                <a:gd name="T110" fmla="*/ 79 w 286"/>
                <a:gd name="T111" fmla="*/ 194 h 346"/>
                <a:gd name="T112" fmla="*/ 67 w 286"/>
                <a:gd name="T113" fmla="*/ 200 h 346"/>
                <a:gd name="T114" fmla="*/ 52 w 286"/>
                <a:gd name="T115" fmla="*/ 207 h 346"/>
                <a:gd name="T116" fmla="*/ 48 w 286"/>
                <a:gd name="T117" fmla="*/ 219 h 346"/>
                <a:gd name="T118" fmla="*/ 54 w 286"/>
                <a:gd name="T119" fmla="*/ 31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6" h="346">
                  <a:moveTo>
                    <a:pt x="56" y="327"/>
                  </a:moveTo>
                  <a:lnTo>
                    <a:pt x="58" y="329"/>
                  </a:lnTo>
                  <a:lnTo>
                    <a:pt x="61" y="331"/>
                  </a:lnTo>
                  <a:lnTo>
                    <a:pt x="63" y="333"/>
                  </a:lnTo>
                  <a:lnTo>
                    <a:pt x="65" y="335"/>
                  </a:lnTo>
                  <a:lnTo>
                    <a:pt x="69" y="337"/>
                  </a:lnTo>
                  <a:lnTo>
                    <a:pt x="71" y="337"/>
                  </a:lnTo>
                  <a:lnTo>
                    <a:pt x="73" y="339"/>
                  </a:lnTo>
                  <a:lnTo>
                    <a:pt x="77" y="339"/>
                  </a:lnTo>
                  <a:lnTo>
                    <a:pt x="79" y="341"/>
                  </a:lnTo>
                  <a:lnTo>
                    <a:pt x="82" y="343"/>
                  </a:lnTo>
                  <a:lnTo>
                    <a:pt x="84" y="343"/>
                  </a:lnTo>
                  <a:lnTo>
                    <a:pt x="86" y="343"/>
                  </a:lnTo>
                  <a:lnTo>
                    <a:pt x="88" y="345"/>
                  </a:lnTo>
                  <a:lnTo>
                    <a:pt x="92" y="345"/>
                  </a:lnTo>
                  <a:lnTo>
                    <a:pt x="94" y="345"/>
                  </a:lnTo>
                  <a:lnTo>
                    <a:pt x="96" y="345"/>
                  </a:lnTo>
                  <a:lnTo>
                    <a:pt x="98" y="345"/>
                  </a:lnTo>
                  <a:lnTo>
                    <a:pt x="100" y="345"/>
                  </a:lnTo>
                  <a:lnTo>
                    <a:pt x="102" y="346"/>
                  </a:lnTo>
                  <a:lnTo>
                    <a:pt x="105" y="345"/>
                  </a:lnTo>
                  <a:lnTo>
                    <a:pt x="107" y="345"/>
                  </a:lnTo>
                  <a:lnTo>
                    <a:pt x="109" y="345"/>
                  </a:lnTo>
                  <a:lnTo>
                    <a:pt x="111" y="345"/>
                  </a:lnTo>
                  <a:lnTo>
                    <a:pt x="113" y="345"/>
                  </a:lnTo>
                  <a:lnTo>
                    <a:pt x="115" y="345"/>
                  </a:lnTo>
                  <a:lnTo>
                    <a:pt x="117" y="343"/>
                  </a:lnTo>
                  <a:lnTo>
                    <a:pt x="119" y="343"/>
                  </a:lnTo>
                  <a:lnTo>
                    <a:pt x="121" y="343"/>
                  </a:lnTo>
                  <a:lnTo>
                    <a:pt x="122" y="341"/>
                  </a:lnTo>
                  <a:lnTo>
                    <a:pt x="124" y="339"/>
                  </a:lnTo>
                  <a:lnTo>
                    <a:pt x="126" y="339"/>
                  </a:lnTo>
                  <a:lnTo>
                    <a:pt x="128" y="337"/>
                  </a:lnTo>
                  <a:lnTo>
                    <a:pt x="126" y="327"/>
                  </a:lnTo>
                  <a:lnTo>
                    <a:pt x="126" y="316"/>
                  </a:lnTo>
                  <a:lnTo>
                    <a:pt x="124" y="305"/>
                  </a:lnTo>
                  <a:lnTo>
                    <a:pt x="124" y="295"/>
                  </a:lnTo>
                  <a:lnTo>
                    <a:pt x="124" y="284"/>
                  </a:lnTo>
                  <a:lnTo>
                    <a:pt x="122" y="272"/>
                  </a:lnTo>
                  <a:lnTo>
                    <a:pt x="122" y="261"/>
                  </a:lnTo>
                  <a:lnTo>
                    <a:pt x="121" y="251"/>
                  </a:lnTo>
                  <a:lnTo>
                    <a:pt x="122" y="249"/>
                  </a:lnTo>
                  <a:lnTo>
                    <a:pt x="122" y="249"/>
                  </a:lnTo>
                  <a:lnTo>
                    <a:pt x="124" y="249"/>
                  </a:lnTo>
                  <a:lnTo>
                    <a:pt x="124" y="249"/>
                  </a:lnTo>
                  <a:lnTo>
                    <a:pt x="126" y="249"/>
                  </a:lnTo>
                  <a:lnTo>
                    <a:pt x="126" y="247"/>
                  </a:lnTo>
                  <a:lnTo>
                    <a:pt x="128" y="247"/>
                  </a:lnTo>
                  <a:lnTo>
                    <a:pt x="128" y="247"/>
                  </a:lnTo>
                  <a:lnTo>
                    <a:pt x="130" y="249"/>
                  </a:lnTo>
                  <a:lnTo>
                    <a:pt x="132" y="251"/>
                  </a:lnTo>
                  <a:lnTo>
                    <a:pt x="132" y="255"/>
                  </a:lnTo>
                  <a:lnTo>
                    <a:pt x="134" y="257"/>
                  </a:lnTo>
                  <a:lnTo>
                    <a:pt x="136" y="259"/>
                  </a:lnTo>
                  <a:lnTo>
                    <a:pt x="136" y="261"/>
                  </a:lnTo>
                  <a:lnTo>
                    <a:pt x="138" y="263"/>
                  </a:lnTo>
                  <a:lnTo>
                    <a:pt x="140" y="266"/>
                  </a:lnTo>
                  <a:lnTo>
                    <a:pt x="142" y="268"/>
                  </a:lnTo>
                  <a:lnTo>
                    <a:pt x="142" y="270"/>
                  </a:lnTo>
                  <a:lnTo>
                    <a:pt x="143" y="272"/>
                  </a:lnTo>
                  <a:lnTo>
                    <a:pt x="145" y="274"/>
                  </a:lnTo>
                  <a:lnTo>
                    <a:pt x="145" y="278"/>
                  </a:lnTo>
                  <a:lnTo>
                    <a:pt x="147" y="280"/>
                  </a:lnTo>
                  <a:lnTo>
                    <a:pt x="149" y="282"/>
                  </a:lnTo>
                  <a:lnTo>
                    <a:pt x="151" y="284"/>
                  </a:lnTo>
                  <a:lnTo>
                    <a:pt x="151" y="284"/>
                  </a:lnTo>
                  <a:lnTo>
                    <a:pt x="153" y="284"/>
                  </a:lnTo>
                  <a:lnTo>
                    <a:pt x="153" y="284"/>
                  </a:lnTo>
                  <a:lnTo>
                    <a:pt x="155" y="284"/>
                  </a:lnTo>
                  <a:lnTo>
                    <a:pt x="155" y="284"/>
                  </a:lnTo>
                  <a:lnTo>
                    <a:pt x="157" y="284"/>
                  </a:lnTo>
                  <a:lnTo>
                    <a:pt x="157" y="284"/>
                  </a:lnTo>
                  <a:lnTo>
                    <a:pt x="159" y="284"/>
                  </a:lnTo>
                  <a:lnTo>
                    <a:pt x="161" y="282"/>
                  </a:lnTo>
                  <a:lnTo>
                    <a:pt x="163" y="282"/>
                  </a:lnTo>
                  <a:lnTo>
                    <a:pt x="166" y="280"/>
                  </a:lnTo>
                  <a:lnTo>
                    <a:pt x="168" y="280"/>
                  </a:lnTo>
                  <a:lnTo>
                    <a:pt x="170" y="278"/>
                  </a:lnTo>
                  <a:lnTo>
                    <a:pt x="174" y="278"/>
                  </a:lnTo>
                  <a:lnTo>
                    <a:pt x="176" y="278"/>
                  </a:lnTo>
                  <a:lnTo>
                    <a:pt x="178" y="276"/>
                  </a:lnTo>
                  <a:lnTo>
                    <a:pt x="180" y="276"/>
                  </a:lnTo>
                  <a:lnTo>
                    <a:pt x="184" y="274"/>
                  </a:lnTo>
                  <a:lnTo>
                    <a:pt x="185" y="274"/>
                  </a:lnTo>
                  <a:lnTo>
                    <a:pt x="187" y="272"/>
                  </a:lnTo>
                  <a:lnTo>
                    <a:pt x="191" y="272"/>
                  </a:lnTo>
                  <a:lnTo>
                    <a:pt x="193" y="270"/>
                  </a:lnTo>
                  <a:lnTo>
                    <a:pt x="195" y="270"/>
                  </a:lnTo>
                  <a:lnTo>
                    <a:pt x="197" y="268"/>
                  </a:lnTo>
                  <a:lnTo>
                    <a:pt x="201" y="268"/>
                  </a:lnTo>
                  <a:lnTo>
                    <a:pt x="203" y="266"/>
                  </a:lnTo>
                  <a:lnTo>
                    <a:pt x="204" y="266"/>
                  </a:lnTo>
                  <a:lnTo>
                    <a:pt x="208" y="265"/>
                  </a:lnTo>
                  <a:lnTo>
                    <a:pt x="210" y="265"/>
                  </a:lnTo>
                  <a:lnTo>
                    <a:pt x="212" y="263"/>
                  </a:lnTo>
                  <a:lnTo>
                    <a:pt x="214" y="263"/>
                  </a:lnTo>
                  <a:lnTo>
                    <a:pt x="218" y="261"/>
                  </a:lnTo>
                  <a:lnTo>
                    <a:pt x="220" y="261"/>
                  </a:lnTo>
                  <a:lnTo>
                    <a:pt x="222" y="259"/>
                  </a:lnTo>
                  <a:lnTo>
                    <a:pt x="225" y="259"/>
                  </a:lnTo>
                  <a:lnTo>
                    <a:pt x="227" y="257"/>
                  </a:lnTo>
                  <a:lnTo>
                    <a:pt x="229" y="257"/>
                  </a:lnTo>
                  <a:lnTo>
                    <a:pt x="231" y="255"/>
                  </a:lnTo>
                  <a:lnTo>
                    <a:pt x="235" y="255"/>
                  </a:lnTo>
                  <a:lnTo>
                    <a:pt x="237" y="253"/>
                  </a:lnTo>
                  <a:lnTo>
                    <a:pt x="239" y="249"/>
                  </a:lnTo>
                  <a:lnTo>
                    <a:pt x="241" y="245"/>
                  </a:lnTo>
                  <a:lnTo>
                    <a:pt x="241" y="242"/>
                  </a:lnTo>
                  <a:lnTo>
                    <a:pt x="243" y="238"/>
                  </a:lnTo>
                  <a:lnTo>
                    <a:pt x="243" y="234"/>
                  </a:lnTo>
                  <a:lnTo>
                    <a:pt x="243" y="230"/>
                  </a:lnTo>
                  <a:lnTo>
                    <a:pt x="243" y="226"/>
                  </a:lnTo>
                  <a:lnTo>
                    <a:pt x="241" y="223"/>
                  </a:lnTo>
                  <a:lnTo>
                    <a:pt x="241" y="219"/>
                  </a:lnTo>
                  <a:lnTo>
                    <a:pt x="241" y="217"/>
                  </a:lnTo>
                  <a:lnTo>
                    <a:pt x="241" y="213"/>
                  </a:lnTo>
                  <a:lnTo>
                    <a:pt x="239" y="209"/>
                  </a:lnTo>
                  <a:lnTo>
                    <a:pt x="239" y="207"/>
                  </a:lnTo>
                  <a:lnTo>
                    <a:pt x="239" y="204"/>
                  </a:lnTo>
                  <a:lnTo>
                    <a:pt x="237" y="200"/>
                  </a:lnTo>
                  <a:lnTo>
                    <a:pt x="235" y="198"/>
                  </a:lnTo>
                  <a:lnTo>
                    <a:pt x="233" y="198"/>
                  </a:lnTo>
                  <a:lnTo>
                    <a:pt x="233" y="198"/>
                  </a:lnTo>
                  <a:lnTo>
                    <a:pt x="231" y="198"/>
                  </a:lnTo>
                  <a:lnTo>
                    <a:pt x="229" y="198"/>
                  </a:lnTo>
                  <a:lnTo>
                    <a:pt x="227" y="198"/>
                  </a:lnTo>
                  <a:lnTo>
                    <a:pt x="225" y="198"/>
                  </a:lnTo>
                  <a:lnTo>
                    <a:pt x="225" y="198"/>
                  </a:lnTo>
                  <a:lnTo>
                    <a:pt x="224" y="198"/>
                  </a:lnTo>
                  <a:lnTo>
                    <a:pt x="222" y="200"/>
                  </a:lnTo>
                  <a:lnTo>
                    <a:pt x="220" y="200"/>
                  </a:lnTo>
                  <a:lnTo>
                    <a:pt x="218" y="200"/>
                  </a:lnTo>
                  <a:lnTo>
                    <a:pt x="216" y="200"/>
                  </a:lnTo>
                  <a:lnTo>
                    <a:pt x="216" y="200"/>
                  </a:lnTo>
                  <a:lnTo>
                    <a:pt x="214" y="200"/>
                  </a:lnTo>
                  <a:lnTo>
                    <a:pt x="212" y="200"/>
                  </a:lnTo>
                  <a:lnTo>
                    <a:pt x="210" y="200"/>
                  </a:lnTo>
                  <a:lnTo>
                    <a:pt x="214" y="198"/>
                  </a:lnTo>
                  <a:lnTo>
                    <a:pt x="216" y="196"/>
                  </a:lnTo>
                  <a:lnTo>
                    <a:pt x="220" y="194"/>
                  </a:lnTo>
                  <a:lnTo>
                    <a:pt x="222" y="192"/>
                  </a:lnTo>
                  <a:lnTo>
                    <a:pt x="225" y="190"/>
                  </a:lnTo>
                  <a:lnTo>
                    <a:pt x="227" y="188"/>
                  </a:lnTo>
                  <a:lnTo>
                    <a:pt x="231" y="186"/>
                  </a:lnTo>
                  <a:lnTo>
                    <a:pt x="233" y="185"/>
                  </a:lnTo>
                  <a:lnTo>
                    <a:pt x="237" y="183"/>
                  </a:lnTo>
                  <a:lnTo>
                    <a:pt x="239" y="181"/>
                  </a:lnTo>
                  <a:lnTo>
                    <a:pt x="243" y="179"/>
                  </a:lnTo>
                  <a:lnTo>
                    <a:pt x="245" y="177"/>
                  </a:lnTo>
                  <a:lnTo>
                    <a:pt x="248" y="175"/>
                  </a:lnTo>
                  <a:lnTo>
                    <a:pt x="250" y="173"/>
                  </a:lnTo>
                  <a:lnTo>
                    <a:pt x="254" y="171"/>
                  </a:lnTo>
                  <a:lnTo>
                    <a:pt x="256" y="169"/>
                  </a:lnTo>
                  <a:lnTo>
                    <a:pt x="256" y="167"/>
                  </a:lnTo>
                  <a:lnTo>
                    <a:pt x="254" y="165"/>
                  </a:lnTo>
                  <a:lnTo>
                    <a:pt x="252" y="165"/>
                  </a:lnTo>
                  <a:lnTo>
                    <a:pt x="250" y="164"/>
                  </a:lnTo>
                  <a:lnTo>
                    <a:pt x="248" y="164"/>
                  </a:lnTo>
                  <a:lnTo>
                    <a:pt x="248" y="162"/>
                  </a:lnTo>
                  <a:lnTo>
                    <a:pt x="246" y="160"/>
                  </a:lnTo>
                  <a:lnTo>
                    <a:pt x="245" y="160"/>
                  </a:lnTo>
                  <a:lnTo>
                    <a:pt x="243" y="158"/>
                  </a:lnTo>
                  <a:lnTo>
                    <a:pt x="241" y="158"/>
                  </a:lnTo>
                  <a:lnTo>
                    <a:pt x="239" y="156"/>
                  </a:lnTo>
                  <a:lnTo>
                    <a:pt x="239" y="154"/>
                  </a:lnTo>
                  <a:lnTo>
                    <a:pt x="237" y="154"/>
                  </a:lnTo>
                  <a:lnTo>
                    <a:pt x="235" y="152"/>
                  </a:lnTo>
                  <a:lnTo>
                    <a:pt x="233" y="152"/>
                  </a:lnTo>
                  <a:lnTo>
                    <a:pt x="233" y="150"/>
                  </a:lnTo>
                  <a:lnTo>
                    <a:pt x="229" y="148"/>
                  </a:lnTo>
                  <a:lnTo>
                    <a:pt x="227" y="146"/>
                  </a:lnTo>
                  <a:lnTo>
                    <a:pt x="225" y="145"/>
                  </a:lnTo>
                  <a:lnTo>
                    <a:pt x="224" y="143"/>
                  </a:lnTo>
                  <a:lnTo>
                    <a:pt x="222" y="141"/>
                  </a:lnTo>
                  <a:lnTo>
                    <a:pt x="218" y="139"/>
                  </a:lnTo>
                  <a:lnTo>
                    <a:pt x="216" y="137"/>
                  </a:lnTo>
                  <a:lnTo>
                    <a:pt x="214" y="135"/>
                  </a:lnTo>
                  <a:lnTo>
                    <a:pt x="212" y="135"/>
                  </a:lnTo>
                  <a:lnTo>
                    <a:pt x="210" y="133"/>
                  </a:lnTo>
                  <a:lnTo>
                    <a:pt x="206" y="129"/>
                  </a:lnTo>
                  <a:lnTo>
                    <a:pt x="204" y="127"/>
                  </a:lnTo>
                  <a:lnTo>
                    <a:pt x="203" y="125"/>
                  </a:lnTo>
                  <a:lnTo>
                    <a:pt x="201" y="124"/>
                  </a:lnTo>
                  <a:lnTo>
                    <a:pt x="201" y="122"/>
                  </a:lnTo>
                  <a:lnTo>
                    <a:pt x="199" y="120"/>
                  </a:lnTo>
                  <a:lnTo>
                    <a:pt x="195" y="112"/>
                  </a:lnTo>
                  <a:lnTo>
                    <a:pt x="193" y="106"/>
                  </a:lnTo>
                  <a:lnTo>
                    <a:pt x="193" y="99"/>
                  </a:lnTo>
                  <a:lnTo>
                    <a:pt x="191" y="91"/>
                  </a:lnTo>
                  <a:lnTo>
                    <a:pt x="191" y="85"/>
                  </a:lnTo>
                  <a:lnTo>
                    <a:pt x="189" y="78"/>
                  </a:lnTo>
                  <a:lnTo>
                    <a:pt x="189" y="70"/>
                  </a:lnTo>
                  <a:lnTo>
                    <a:pt x="187" y="63"/>
                  </a:lnTo>
                  <a:lnTo>
                    <a:pt x="189" y="63"/>
                  </a:lnTo>
                  <a:lnTo>
                    <a:pt x="193" y="65"/>
                  </a:lnTo>
                  <a:lnTo>
                    <a:pt x="195" y="65"/>
                  </a:lnTo>
                  <a:lnTo>
                    <a:pt x="197" y="65"/>
                  </a:lnTo>
                  <a:lnTo>
                    <a:pt x="199" y="65"/>
                  </a:lnTo>
                  <a:lnTo>
                    <a:pt x="201" y="65"/>
                  </a:lnTo>
                  <a:lnTo>
                    <a:pt x="204" y="65"/>
                  </a:lnTo>
                  <a:lnTo>
                    <a:pt x="206" y="65"/>
                  </a:lnTo>
                  <a:lnTo>
                    <a:pt x="208" y="65"/>
                  </a:lnTo>
                  <a:lnTo>
                    <a:pt x="210" y="65"/>
                  </a:lnTo>
                  <a:lnTo>
                    <a:pt x="214" y="65"/>
                  </a:lnTo>
                  <a:lnTo>
                    <a:pt x="216" y="65"/>
                  </a:lnTo>
                  <a:lnTo>
                    <a:pt x="218" y="65"/>
                  </a:lnTo>
                  <a:lnTo>
                    <a:pt x="220" y="65"/>
                  </a:lnTo>
                  <a:lnTo>
                    <a:pt x="222" y="65"/>
                  </a:lnTo>
                  <a:lnTo>
                    <a:pt x="225" y="65"/>
                  </a:lnTo>
                  <a:lnTo>
                    <a:pt x="225" y="72"/>
                  </a:lnTo>
                  <a:lnTo>
                    <a:pt x="227" y="82"/>
                  </a:lnTo>
                  <a:lnTo>
                    <a:pt x="227" y="89"/>
                  </a:lnTo>
                  <a:lnTo>
                    <a:pt x="229" y="97"/>
                  </a:lnTo>
                  <a:lnTo>
                    <a:pt x="231" y="106"/>
                  </a:lnTo>
                  <a:lnTo>
                    <a:pt x="231" y="114"/>
                  </a:lnTo>
                  <a:lnTo>
                    <a:pt x="233" y="122"/>
                  </a:lnTo>
                  <a:lnTo>
                    <a:pt x="235" y="129"/>
                  </a:lnTo>
                  <a:lnTo>
                    <a:pt x="235" y="131"/>
                  </a:lnTo>
                  <a:lnTo>
                    <a:pt x="237" y="131"/>
                  </a:lnTo>
                  <a:lnTo>
                    <a:pt x="237" y="133"/>
                  </a:lnTo>
                  <a:lnTo>
                    <a:pt x="237" y="133"/>
                  </a:lnTo>
                  <a:lnTo>
                    <a:pt x="239" y="133"/>
                  </a:lnTo>
                  <a:lnTo>
                    <a:pt x="239" y="135"/>
                  </a:lnTo>
                  <a:lnTo>
                    <a:pt x="241" y="135"/>
                  </a:lnTo>
                  <a:lnTo>
                    <a:pt x="241" y="135"/>
                  </a:lnTo>
                  <a:lnTo>
                    <a:pt x="245" y="135"/>
                  </a:lnTo>
                  <a:lnTo>
                    <a:pt x="246" y="135"/>
                  </a:lnTo>
                  <a:lnTo>
                    <a:pt x="248" y="135"/>
                  </a:lnTo>
                  <a:lnTo>
                    <a:pt x="252" y="133"/>
                  </a:lnTo>
                  <a:lnTo>
                    <a:pt x="254" y="133"/>
                  </a:lnTo>
                  <a:lnTo>
                    <a:pt x="256" y="133"/>
                  </a:lnTo>
                  <a:lnTo>
                    <a:pt x="260" y="133"/>
                  </a:lnTo>
                  <a:lnTo>
                    <a:pt x="262" y="133"/>
                  </a:lnTo>
                  <a:lnTo>
                    <a:pt x="266" y="133"/>
                  </a:lnTo>
                  <a:lnTo>
                    <a:pt x="267" y="131"/>
                  </a:lnTo>
                  <a:lnTo>
                    <a:pt x="269" y="131"/>
                  </a:lnTo>
                  <a:lnTo>
                    <a:pt x="271" y="131"/>
                  </a:lnTo>
                  <a:lnTo>
                    <a:pt x="275" y="129"/>
                  </a:lnTo>
                  <a:lnTo>
                    <a:pt x="277" y="129"/>
                  </a:lnTo>
                  <a:lnTo>
                    <a:pt x="279" y="127"/>
                  </a:lnTo>
                  <a:lnTo>
                    <a:pt x="281" y="127"/>
                  </a:lnTo>
                  <a:lnTo>
                    <a:pt x="283" y="125"/>
                  </a:lnTo>
                  <a:lnTo>
                    <a:pt x="285" y="124"/>
                  </a:lnTo>
                  <a:lnTo>
                    <a:pt x="285" y="124"/>
                  </a:lnTo>
                  <a:lnTo>
                    <a:pt x="286" y="122"/>
                  </a:lnTo>
                  <a:lnTo>
                    <a:pt x="286" y="120"/>
                  </a:lnTo>
                  <a:lnTo>
                    <a:pt x="286" y="118"/>
                  </a:lnTo>
                  <a:lnTo>
                    <a:pt x="286" y="114"/>
                  </a:lnTo>
                  <a:lnTo>
                    <a:pt x="286" y="112"/>
                  </a:lnTo>
                  <a:lnTo>
                    <a:pt x="286" y="106"/>
                  </a:lnTo>
                  <a:lnTo>
                    <a:pt x="286" y="99"/>
                  </a:lnTo>
                  <a:lnTo>
                    <a:pt x="285" y="93"/>
                  </a:lnTo>
                  <a:lnTo>
                    <a:pt x="285" y="85"/>
                  </a:lnTo>
                  <a:lnTo>
                    <a:pt x="285" y="80"/>
                  </a:lnTo>
                  <a:lnTo>
                    <a:pt x="283" y="74"/>
                  </a:lnTo>
                  <a:lnTo>
                    <a:pt x="283" y="66"/>
                  </a:lnTo>
                  <a:lnTo>
                    <a:pt x="281" y="61"/>
                  </a:lnTo>
                  <a:lnTo>
                    <a:pt x="279" y="57"/>
                  </a:lnTo>
                  <a:lnTo>
                    <a:pt x="277" y="51"/>
                  </a:lnTo>
                  <a:lnTo>
                    <a:pt x="275" y="47"/>
                  </a:lnTo>
                  <a:lnTo>
                    <a:pt x="273" y="44"/>
                  </a:lnTo>
                  <a:lnTo>
                    <a:pt x="271" y="40"/>
                  </a:lnTo>
                  <a:lnTo>
                    <a:pt x="269" y="34"/>
                  </a:lnTo>
                  <a:lnTo>
                    <a:pt x="267" y="30"/>
                  </a:lnTo>
                  <a:lnTo>
                    <a:pt x="266" y="26"/>
                  </a:lnTo>
                  <a:lnTo>
                    <a:pt x="264" y="23"/>
                  </a:lnTo>
                  <a:lnTo>
                    <a:pt x="260" y="19"/>
                  </a:lnTo>
                  <a:lnTo>
                    <a:pt x="258" y="15"/>
                  </a:lnTo>
                  <a:lnTo>
                    <a:pt x="256" y="11"/>
                  </a:lnTo>
                  <a:lnTo>
                    <a:pt x="254" y="9"/>
                  </a:lnTo>
                  <a:lnTo>
                    <a:pt x="252" y="7"/>
                  </a:lnTo>
                  <a:lnTo>
                    <a:pt x="250" y="5"/>
                  </a:lnTo>
                  <a:lnTo>
                    <a:pt x="248" y="5"/>
                  </a:lnTo>
                  <a:lnTo>
                    <a:pt x="246" y="5"/>
                  </a:lnTo>
                  <a:lnTo>
                    <a:pt x="245" y="4"/>
                  </a:lnTo>
                  <a:lnTo>
                    <a:pt x="241" y="4"/>
                  </a:lnTo>
                  <a:lnTo>
                    <a:pt x="239" y="4"/>
                  </a:lnTo>
                  <a:lnTo>
                    <a:pt x="237" y="4"/>
                  </a:lnTo>
                  <a:lnTo>
                    <a:pt x="235" y="4"/>
                  </a:lnTo>
                  <a:lnTo>
                    <a:pt x="233" y="4"/>
                  </a:lnTo>
                  <a:lnTo>
                    <a:pt x="229" y="4"/>
                  </a:lnTo>
                  <a:lnTo>
                    <a:pt x="227" y="4"/>
                  </a:lnTo>
                  <a:lnTo>
                    <a:pt x="225" y="4"/>
                  </a:lnTo>
                  <a:lnTo>
                    <a:pt x="224" y="4"/>
                  </a:lnTo>
                  <a:lnTo>
                    <a:pt x="222" y="4"/>
                  </a:lnTo>
                  <a:lnTo>
                    <a:pt x="218" y="4"/>
                  </a:lnTo>
                  <a:lnTo>
                    <a:pt x="216" y="4"/>
                  </a:lnTo>
                  <a:lnTo>
                    <a:pt x="214" y="4"/>
                  </a:lnTo>
                  <a:lnTo>
                    <a:pt x="210" y="4"/>
                  </a:lnTo>
                  <a:lnTo>
                    <a:pt x="208" y="4"/>
                  </a:lnTo>
                  <a:lnTo>
                    <a:pt x="204" y="4"/>
                  </a:lnTo>
                  <a:lnTo>
                    <a:pt x="203" y="4"/>
                  </a:lnTo>
                  <a:lnTo>
                    <a:pt x="199" y="4"/>
                  </a:lnTo>
                  <a:lnTo>
                    <a:pt x="195" y="4"/>
                  </a:lnTo>
                  <a:lnTo>
                    <a:pt x="193" y="4"/>
                  </a:lnTo>
                  <a:lnTo>
                    <a:pt x="189" y="4"/>
                  </a:lnTo>
                  <a:lnTo>
                    <a:pt x="187" y="4"/>
                  </a:lnTo>
                  <a:lnTo>
                    <a:pt x="184" y="5"/>
                  </a:lnTo>
                  <a:lnTo>
                    <a:pt x="182" y="5"/>
                  </a:lnTo>
                  <a:lnTo>
                    <a:pt x="178" y="5"/>
                  </a:lnTo>
                  <a:lnTo>
                    <a:pt x="174" y="5"/>
                  </a:lnTo>
                  <a:lnTo>
                    <a:pt x="172" y="5"/>
                  </a:lnTo>
                  <a:lnTo>
                    <a:pt x="168" y="5"/>
                  </a:lnTo>
                  <a:lnTo>
                    <a:pt x="166" y="5"/>
                  </a:lnTo>
                  <a:lnTo>
                    <a:pt x="163" y="5"/>
                  </a:lnTo>
                  <a:lnTo>
                    <a:pt x="163" y="5"/>
                  </a:lnTo>
                  <a:lnTo>
                    <a:pt x="161" y="4"/>
                  </a:lnTo>
                  <a:lnTo>
                    <a:pt x="161" y="4"/>
                  </a:lnTo>
                  <a:lnTo>
                    <a:pt x="159" y="2"/>
                  </a:lnTo>
                  <a:lnTo>
                    <a:pt x="159" y="2"/>
                  </a:lnTo>
                  <a:lnTo>
                    <a:pt x="157" y="0"/>
                  </a:lnTo>
                  <a:lnTo>
                    <a:pt x="157" y="0"/>
                  </a:lnTo>
                  <a:lnTo>
                    <a:pt x="155" y="0"/>
                  </a:lnTo>
                  <a:lnTo>
                    <a:pt x="153" y="0"/>
                  </a:lnTo>
                  <a:lnTo>
                    <a:pt x="149" y="0"/>
                  </a:lnTo>
                  <a:lnTo>
                    <a:pt x="145" y="2"/>
                  </a:lnTo>
                  <a:lnTo>
                    <a:pt x="142" y="2"/>
                  </a:lnTo>
                  <a:lnTo>
                    <a:pt x="140" y="2"/>
                  </a:lnTo>
                  <a:lnTo>
                    <a:pt x="136" y="4"/>
                  </a:lnTo>
                  <a:lnTo>
                    <a:pt x="132" y="4"/>
                  </a:lnTo>
                  <a:lnTo>
                    <a:pt x="130" y="4"/>
                  </a:lnTo>
                  <a:lnTo>
                    <a:pt x="126" y="5"/>
                  </a:lnTo>
                  <a:lnTo>
                    <a:pt x="122" y="5"/>
                  </a:lnTo>
                  <a:lnTo>
                    <a:pt x="121" y="5"/>
                  </a:lnTo>
                  <a:lnTo>
                    <a:pt x="117" y="7"/>
                  </a:lnTo>
                  <a:lnTo>
                    <a:pt x="113" y="7"/>
                  </a:lnTo>
                  <a:lnTo>
                    <a:pt x="111" y="9"/>
                  </a:lnTo>
                  <a:lnTo>
                    <a:pt x="107" y="9"/>
                  </a:lnTo>
                  <a:lnTo>
                    <a:pt x="105" y="11"/>
                  </a:lnTo>
                  <a:lnTo>
                    <a:pt x="103" y="11"/>
                  </a:lnTo>
                  <a:lnTo>
                    <a:pt x="102" y="11"/>
                  </a:lnTo>
                  <a:lnTo>
                    <a:pt x="102" y="11"/>
                  </a:lnTo>
                  <a:lnTo>
                    <a:pt x="100" y="11"/>
                  </a:lnTo>
                  <a:lnTo>
                    <a:pt x="100" y="13"/>
                  </a:lnTo>
                  <a:lnTo>
                    <a:pt x="98" y="13"/>
                  </a:lnTo>
                  <a:lnTo>
                    <a:pt x="96" y="13"/>
                  </a:lnTo>
                  <a:lnTo>
                    <a:pt x="96" y="13"/>
                  </a:lnTo>
                  <a:lnTo>
                    <a:pt x="94" y="15"/>
                  </a:lnTo>
                  <a:lnTo>
                    <a:pt x="94" y="15"/>
                  </a:lnTo>
                  <a:lnTo>
                    <a:pt x="92" y="15"/>
                  </a:lnTo>
                  <a:lnTo>
                    <a:pt x="92" y="17"/>
                  </a:lnTo>
                  <a:lnTo>
                    <a:pt x="90" y="17"/>
                  </a:lnTo>
                  <a:lnTo>
                    <a:pt x="90" y="17"/>
                  </a:lnTo>
                  <a:lnTo>
                    <a:pt x="88" y="17"/>
                  </a:lnTo>
                  <a:lnTo>
                    <a:pt x="88" y="19"/>
                  </a:lnTo>
                  <a:lnTo>
                    <a:pt x="84" y="21"/>
                  </a:lnTo>
                  <a:lnTo>
                    <a:pt x="82" y="23"/>
                  </a:lnTo>
                  <a:lnTo>
                    <a:pt x="81" y="23"/>
                  </a:lnTo>
                  <a:lnTo>
                    <a:pt x="79" y="25"/>
                  </a:lnTo>
                  <a:lnTo>
                    <a:pt x="79" y="26"/>
                  </a:lnTo>
                  <a:lnTo>
                    <a:pt x="77" y="28"/>
                  </a:lnTo>
                  <a:lnTo>
                    <a:pt x="75" y="32"/>
                  </a:lnTo>
                  <a:lnTo>
                    <a:pt x="73" y="34"/>
                  </a:lnTo>
                  <a:lnTo>
                    <a:pt x="71" y="36"/>
                  </a:lnTo>
                  <a:lnTo>
                    <a:pt x="69" y="38"/>
                  </a:lnTo>
                  <a:lnTo>
                    <a:pt x="69" y="40"/>
                  </a:lnTo>
                  <a:lnTo>
                    <a:pt x="67" y="44"/>
                  </a:lnTo>
                  <a:lnTo>
                    <a:pt x="67" y="45"/>
                  </a:lnTo>
                  <a:lnTo>
                    <a:pt x="65" y="47"/>
                  </a:lnTo>
                  <a:lnTo>
                    <a:pt x="63" y="49"/>
                  </a:lnTo>
                  <a:lnTo>
                    <a:pt x="63" y="53"/>
                  </a:lnTo>
                  <a:lnTo>
                    <a:pt x="61" y="53"/>
                  </a:lnTo>
                  <a:lnTo>
                    <a:pt x="61" y="55"/>
                  </a:lnTo>
                  <a:lnTo>
                    <a:pt x="61" y="57"/>
                  </a:lnTo>
                  <a:lnTo>
                    <a:pt x="60" y="59"/>
                  </a:lnTo>
                  <a:lnTo>
                    <a:pt x="60" y="59"/>
                  </a:lnTo>
                  <a:lnTo>
                    <a:pt x="58" y="61"/>
                  </a:lnTo>
                  <a:lnTo>
                    <a:pt x="58" y="63"/>
                  </a:lnTo>
                  <a:lnTo>
                    <a:pt x="58" y="63"/>
                  </a:lnTo>
                  <a:lnTo>
                    <a:pt x="54" y="63"/>
                  </a:lnTo>
                  <a:lnTo>
                    <a:pt x="52" y="63"/>
                  </a:lnTo>
                  <a:lnTo>
                    <a:pt x="50" y="63"/>
                  </a:lnTo>
                  <a:lnTo>
                    <a:pt x="48" y="63"/>
                  </a:lnTo>
                  <a:lnTo>
                    <a:pt x="46" y="61"/>
                  </a:lnTo>
                  <a:lnTo>
                    <a:pt x="44" y="61"/>
                  </a:lnTo>
                  <a:lnTo>
                    <a:pt x="42" y="61"/>
                  </a:lnTo>
                  <a:lnTo>
                    <a:pt x="40" y="61"/>
                  </a:lnTo>
                  <a:lnTo>
                    <a:pt x="39" y="59"/>
                  </a:lnTo>
                  <a:lnTo>
                    <a:pt x="37" y="59"/>
                  </a:lnTo>
                  <a:lnTo>
                    <a:pt x="35" y="59"/>
                  </a:lnTo>
                  <a:lnTo>
                    <a:pt x="33" y="59"/>
                  </a:lnTo>
                  <a:lnTo>
                    <a:pt x="31" y="57"/>
                  </a:lnTo>
                  <a:lnTo>
                    <a:pt x="29" y="57"/>
                  </a:lnTo>
                  <a:lnTo>
                    <a:pt x="27" y="57"/>
                  </a:lnTo>
                  <a:lnTo>
                    <a:pt x="25" y="55"/>
                  </a:lnTo>
                  <a:lnTo>
                    <a:pt x="21" y="57"/>
                  </a:lnTo>
                  <a:lnTo>
                    <a:pt x="20" y="59"/>
                  </a:lnTo>
                  <a:lnTo>
                    <a:pt x="18" y="61"/>
                  </a:lnTo>
                  <a:lnTo>
                    <a:pt x="16" y="63"/>
                  </a:lnTo>
                  <a:lnTo>
                    <a:pt x="14" y="65"/>
                  </a:lnTo>
                  <a:lnTo>
                    <a:pt x="12" y="68"/>
                  </a:lnTo>
                  <a:lnTo>
                    <a:pt x="10" y="70"/>
                  </a:lnTo>
                  <a:lnTo>
                    <a:pt x="8" y="72"/>
                  </a:lnTo>
                  <a:lnTo>
                    <a:pt x="6" y="74"/>
                  </a:lnTo>
                  <a:lnTo>
                    <a:pt x="6" y="76"/>
                  </a:lnTo>
                  <a:lnTo>
                    <a:pt x="4" y="80"/>
                  </a:lnTo>
                  <a:lnTo>
                    <a:pt x="4" y="82"/>
                  </a:lnTo>
                  <a:lnTo>
                    <a:pt x="2" y="84"/>
                  </a:lnTo>
                  <a:lnTo>
                    <a:pt x="2" y="87"/>
                  </a:lnTo>
                  <a:lnTo>
                    <a:pt x="2" y="89"/>
                  </a:lnTo>
                  <a:lnTo>
                    <a:pt x="0" y="93"/>
                  </a:lnTo>
                  <a:lnTo>
                    <a:pt x="0" y="97"/>
                  </a:lnTo>
                  <a:lnTo>
                    <a:pt x="2" y="103"/>
                  </a:lnTo>
                  <a:lnTo>
                    <a:pt x="2" y="106"/>
                  </a:lnTo>
                  <a:lnTo>
                    <a:pt x="4" y="112"/>
                  </a:lnTo>
                  <a:lnTo>
                    <a:pt x="4" y="118"/>
                  </a:lnTo>
                  <a:lnTo>
                    <a:pt x="6" y="124"/>
                  </a:lnTo>
                  <a:lnTo>
                    <a:pt x="8" y="129"/>
                  </a:lnTo>
                  <a:lnTo>
                    <a:pt x="10" y="135"/>
                  </a:lnTo>
                  <a:lnTo>
                    <a:pt x="14" y="135"/>
                  </a:lnTo>
                  <a:lnTo>
                    <a:pt x="18" y="135"/>
                  </a:lnTo>
                  <a:lnTo>
                    <a:pt x="20" y="135"/>
                  </a:lnTo>
                  <a:lnTo>
                    <a:pt x="23" y="135"/>
                  </a:lnTo>
                  <a:lnTo>
                    <a:pt x="27" y="135"/>
                  </a:lnTo>
                  <a:lnTo>
                    <a:pt x="29" y="133"/>
                  </a:lnTo>
                  <a:lnTo>
                    <a:pt x="33" y="133"/>
                  </a:lnTo>
                  <a:lnTo>
                    <a:pt x="37" y="133"/>
                  </a:lnTo>
                  <a:lnTo>
                    <a:pt x="39" y="133"/>
                  </a:lnTo>
                  <a:lnTo>
                    <a:pt x="42" y="133"/>
                  </a:lnTo>
                  <a:lnTo>
                    <a:pt x="46" y="133"/>
                  </a:lnTo>
                  <a:lnTo>
                    <a:pt x="48" y="133"/>
                  </a:lnTo>
                  <a:lnTo>
                    <a:pt x="52" y="133"/>
                  </a:lnTo>
                  <a:lnTo>
                    <a:pt x="56" y="133"/>
                  </a:lnTo>
                  <a:lnTo>
                    <a:pt x="58" y="133"/>
                  </a:lnTo>
                  <a:lnTo>
                    <a:pt x="61" y="133"/>
                  </a:lnTo>
                  <a:lnTo>
                    <a:pt x="60" y="141"/>
                  </a:lnTo>
                  <a:lnTo>
                    <a:pt x="60" y="146"/>
                  </a:lnTo>
                  <a:lnTo>
                    <a:pt x="60" y="154"/>
                  </a:lnTo>
                  <a:lnTo>
                    <a:pt x="60" y="162"/>
                  </a:lnTo>
                  <a:lnTo>
                    <a:pt x="60" y="169"/>
                  </a:lnTo>
                  <a:lnTo>
                    <a:pt x="60" y="175"/>
                  </a:lnTo>
                  <a:lnTo>
                    <a:pt x="60" y="183"/>
                  </a:lnTo>
                  <a:lnTo>
                    <a:pt x="60" y="190"/>
                  </a:lnTo>
                  <a:lnTo>
                    <a:pt x="61" y="190"/>
                  </a:lnTo>
                  <a:lnTo>
                    <a:pt x="61" y="190"/>
                  </a:lnTo>
                  <a:lnTo>
                    <a:pt x="63" y="190"/>
                  </a:lnTo>
                  <a:lnTo>
                    <a:pt x="65" y="190"/>
                  </a:lnTo>
                  <a:lnTo>
                    <a:pt x="65" y="190"/>
                  </a:lnTo>
                  <a:lnTo>
                    <a:pt x="67" y="192"/>
                  </a:lnTo>
                  <a:lnTo>
                    <a:pt x="69" y="192"/>
                  </a:lnTo>
                  <a:lnTo>
                    <a:pt x="69" y="192"/>
                  </a:lnTo>
                  <a:lnTo>
                    <a:pt x="71" y="192"/>
                  </a:lnTo>
                  <a:lnTo>
                    <a:pt x="73" y="192"/>
                  </a:lnTo>
                  <a:lnTo>
                    <a:pt x="73" y="192"/>
                  </a:lnTo>
                  <a:lnTo>
                    <a:pt x="75" y="192"/>
                  </a:lnTo>
                  <a:lnTo>
                    <a:pt x="77" y="192"/>
                  </a:lnTo>
                  <a:lnTo>
                    <a:pt x="77" y="192"/>
                  </a:lnTo>
                  <a:lnTo>
                    <a:pt x="79" y="194"/>
                  </a:lnTo>
                  <a:lnTo>
                    <a:pt x="81" y="194"/>
                  </a:lnTo>
                  <a:lnTo>
                    <a:pt x="79" y="194"/>
                  </a:lnTo>
                  <a:lnTo>
                    <a:pt x="77" y="196"/>
                  </a:lnTo>
                  <a:lnTo>
                    <a:pt x="75" y="196"/>
                  </a:lnTo>
                  <a:lnTo>
                    <a:pt x="73" y="196"/>
                  </a:lnTo>
                  <a:lnTo>
                    <a:pt x="71" y="198"/>
                  </a:lnTo>
                  <a:lnTo>
                    <a:pt x="69" y="198"/>
                  </a:lnTo>
                  <a:lnTo>
                    <a:pt x="67" y="200"/>
                  </a:lnTo>
                  <a:lnTo>
                    <a:pt x="65" y="200"/>
                  </a:lnTo>
                  <a:lnTo>
                    <a:pt x="63" y="202"/>
                  </a:lnTo>
                  <a:lnTo>
                    <a:pt x="61" y="202"/>
                  </a:lnTo>
                  <a:lnTo>
                    <a:pt x="60" y="204"/>
                  </a:lnTo>
                  <a:lnTo>
                    <a:pt x="58" y="204"/>
                  </a:lnTo>
                  <a:lnTo>
                    <a:pt x="56" y="205"/>
                  </a:lnTo>
                  <a:lnTo>
                    <a:pt x="54" y="205"/>
                  </a:lnTo>
                  <a:lnTo>
                    <a:pt x="52" y="207"/>
                  </a:lnTo>
                  <a:lnTo>
                    <a:pt x="50" y="209"/>
                  </a:lnTo>
                  <a:lnTo>
                    <a:pt x="50" y="209"/>
                  </a:lnTo>
                  <a:lnTo>
                    <a:pt x="48" y="211"/>
                  </a:lnTo>
                  <a:lnTo>
                    <a:pt x="48" y="213"/>
                  </a:lnTo>
                  <a:lnTo>
                    <a:pt x="48" y="215"/>
                  </a:lnTo>
                  <a:lnTo>
                    <a:pt x="48" y="217"/>
                  </a:lnTo>
                  <a:lnTo>
                    <a:pt x="48" y="219"/>
                  </a:lnTo>
                  <a:lnTo>
                    <a:pt x="48" y="219"/>
                  </a:lnTo>
                  <a:lnTo>
                    <a:pt x="48" y="221"/>
                  </a:lnTo>
                  <a:lnTo>
                    <a:pt x="48" y="234"/>
                  </a:lnTo>
                  <a:lnTo>
                    <a:pt x="48" y="247"/>
                  </a:lnTo>
                  <a:lnTo>
                    <a:pt x="50" y="261"/>
                  </a:lnTo>
                  <a:lnTo>
                    <a:pt x="50" y="274"/>
                  </a:lnTo>
                  <a:lnTo>
                    <a:pt x="52" y="287"/>
                  </a:lnTo>
                  <a:lnTo>
                    <a:pt x="54" y="301"/>
                  </a:lnTo>
                  <a:lnTo>
                    <a:pt x="54" y="314"/>
                  </a:lnTo>
                  <a:lnTo>
                    <a:pt x="56" y="327"/>
                  </a:lnTo>
                  <a:close/>
                </a:path>
              </a:pathLst>
            </a:custGeom>
            <a:solidFill>
              <a:srgbClr val="5482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52" name="Freeform 36"/>
            <p:cNvSpPr/>
            <p:nvPr/>
          </p:nvSpPr>
          <p:spPr bwMode="auto">
            <a:xfrm>
              <a:off x="1891" y="2456"/>
              <a:ext cx="286" cy="346"/>
            </a:xfrm>
            <a:custGeom>
              <a:avLst/>
              <a:gdLst>
                <a:gd name="T0" fmla="*/ 73 w 286"/>
                <a:gd name="T1" fmla="*/ 339 h 346"/>
                <a:gd name="T2" fmla="*/ 94 w 286"/>
                <a:gd name="T3" fmla="*/ 345 h 346"/>
                <a:gd name="T4" fmla="*/ 111 w 286"/>
                <a:gd name="T5" fmla="*/ 345 h 346"/>
                <a:gd name="T6" fmla="*/ 126 w 286"/>
                <a:gd name="T7" fmla="*/ 339 h 346"/>
                <a:gd name="T8" fmla="*/ 122 w 286"/>
                <a:gd name="T9" fmla="*/ 261 h 346"/>
                <a:gd name="T10" fmla="*/ 128 w 286"/>
                <a:gd name="T11" fmla="*/ 247 h 346"/>
                <a:gd name="T12" fmla="*/ 138 w 286"/>
                <a:gd name="T13" fmla="*/ 263 h 346"/>
                <a:gd name="T14" fmla="*/ 149 w 286"/>
                <a:gd name="T15" fmla="*/ 282 h 346"/>
                <a:gd name="T16" fmla="*/ 157 w 286"/>
                <a:gd name="T17" fmla="*/ 284 h 346"/>
                <a:gd name="T18" fmla="*/ 176 w 286"/>
                <a:gd name="T19" fmla="*/ 278 h 346"/>
                <a:gd name="T20" fmla="*/ 195 w 286"/>
                <a:gd name="T21" fmla="*/ 270 h 346"/>
                <a:gd name="T22" fmla="*/ 214 w 286"/>
                <a:gd name="T23" fmla="*/ 263 h 346"/>
                <a:gd name="T24" fmla="*/ 235 w 286"/>
                <a:gd name="T25" fmla="*/ 255 h 346"/>
                <a:gd name="T26" fmla="*/ 243 w 286"/>
                <a:gd name="T27" fmla="*/ 226 h 346"/>
                <a:gd name="T28" fmla="*/ 237 w 286"/>
                <a:gd name="T29" fmla="*/ 200 h 346"/>
                <a:gd name="T30" fmla="*/ 225 w 286"/>
                <a:gd name="T31" fmla="*/ 198 h 346"/>
                <a:gd name="T32" fmla="*/ 212 w 286"/>
                <a:gd name="T33" fmla="*/ 200 h 346"/>
                <a:gd name="T34" fmla="*/ 231 w 286"/>
                <a:gd name="T35" fmla="*/ 186 h 346"/>
                <a:gd name="T36" fmla="*/ 254 w 286"/>
                <a:gd name="T37" fmla="*/ 171 h 346"/>
                <a:gd name="T38" fmla="*/ 246 w 286"/>
                <a:gd name="T39" fmla="*/ 160 h 346"/>
                <a:gd name="T40" fmla="*/ 233 w 286"/>
                <a:gd name="T41" fmla="*/ 152 h 346"/>
                <a:gd name="T42" fmla="*/ 216 w 286"/>
                <a:gd name="T43" fmla="*/ 137 h 346"/>
                <a:gd name="T44" fmla="*/ 201 w 286"/>
                <a:gd name="T45" fmla="*/ 122 h 346"/>
                <a:gd name="T46" fmla="*/ 189 w 286"/>
                <a:gd name="T47" fmla="*/ 70 h 346"/>
                <a:gd name="T48" fmla="*/ 204 w 286"/>
                <a:gd name="T49" fmla="*/ 65 h 346"/>
                <a:gd name="T50" fmla="*/ 222 w 286"/>
                <a:gd name="T51" fmla="*/ 65 h 346"/>
                <a:gd name="T52" fmla="*/ 233 w 286"/>
                <a:gd name="T53" fmla="*/ 122 h 346"/>
                <a:gd name="T54" fmla="*/ 241 w 286"/>
                <a:gd name="T55" fmla="*/ 135 h 346"/>
                <a:gd name="T56" fmla="*/ 260 w 286"/>
                <a:gd name="T57" fmla="*/ 133 h 346"/>
                <a:gd name="T58" fmla="*/ 279 w 286"/>
                <a:gd name="T59" fmla="*/ 127 h 346"/>
                <a:gd name="T60" fmla="*/ 286 w 286"/>
                <a:gd name="T61" fmla="*/ 114 h 346"/>
                <a:gd name="T62" fmla="*/ 283 w 286"/>
                <a:gd name="T63" fmla="*/ 66 h 346"/>
                <a:gd name="T64" fmla="*/ 267 w 286"/>
                <a:gd name="T65" fmla="*/ 30 h 346"/>
                <a:gd name="T66" fmla="*/ 250 w 286"/>
                <a:gd name="T67" fmla="*/ 5 h 346"/>
                <a:gd name="T68" fmla="*/ 233 w 286"/>
                <a:gd name="T69" fmla="*/ 4 h 346"/>
                <a:gd name="T70" fmla="*/ 214 w 286"/>
                <a:gd name="T71" fmla="*/ 4 h 346"/>
                <a:gd name="T72" fmla="*/ 189 w 286"/>
                <a:gd name="T73" fmla="*/ 4 h 346"/>
                <a:gd name="T74" fmla="*/ 166 w 286"/>
                <a:gd name="T75" fmla="*/ 5 h 346"/>
                <a:gd name="T76" fmla="*/ 157 w 286"/>
                <a:gd name="T77" fmla="*/ 0 h 346"/>
                <a:gd name="T78" fmla="*/ 132 w 286"/>
                <a:gd name="T79" fmla="*/ 4 h 346"/>
                <a:gd name="T80" fmla="*/ 107 w 286"/>
                <a:gd name="T81" fmla="*/ 9 h 346"/>
                <a:gd name="T82" fmla="*/ 96 w 286"/>
                <a:gd name="T83" fmla="*/ 13 h 346"/>
                <a:gd name="T84" fmla="*/ 88 w 286"/>
                <a:gd name="T85" fmla="*/ 17 h 346"/>
                <a:gd name="T86" fmla="*/ 75 w 286"/>
                <a:gd name="T87" fmla="*/ 32 h 346"/>
                <a:gd name="T88" fmla="*/ 63 w 286"/>
                <a:gd name="T89" fmla="*/ 49 h 346"/>
                <a:gd name="T90" fmla="*/ 58 w 286"/>
                <a:gd name="T91" fmla="*/ 63 h 346"/>
                <a:gd name="T92" fmla="*/ 42 w 286"/>
                <a:gd name="T93" fmla="*/ 61 h 346"/>
                <a:gd name="T94" fmla="*/ 27 w 286"/>
                <a:gd name="T95" fmla="*/ 57 h 346"/>
                <a:gd name="T96" fmla="*/ 10 w 286"/>
                <a:gd name="T97" fmla="*/ 70 h 346"/>
                <a:gd name="T98" fmla="*/ 2 w 286"/>
                <a:gd name="T99" fmla="*/ 89 h 346"/>
                <a:gd name="T100" fmla="*/ 8 w 286"/>
                <a:gd name="T101" fmla="*/ 129 h 346"/>
                <a:gd name="T102" fmla="*/ 33 w 286"/>
                <a:gd name="T103" fmla="*/ 133 h 346"/>
                <a:gd name="T104" fmla="*/ 58 w 286"/>
                <a:gd name="T105" fmla="*/ 133 h 346"/>
                <a:gd name="T106" fmla="*/ 60 w 286"/>
                <a:gd name="T107" fmla="*/ 183 h 346"/>
                <a:gd name="T108" fmla="*/ 69 w 286"/>
                <a:gd name="T109" fmla="*/ 192 h 346"/>
                <a:gd name="T110" fmla="*/ 79 w 286"/>
                <a:gd name="T111" fmla="*/ 194 h 346"/>
                <a:gd name="T112" fmla="*/ 67 w 286"/>
                <a:gd name="T113" fmla="*/ 200 h 346"/>
                <a:gd name="T114" fmla="*/ 52 w 286"/>
                <a:gd name="T115" fmla="*/ 207 h 346"/>
                <a:gd name="T116" fmla="*/ 48 w 286"/>
                <a:gd name="T117" fmla="*/ 219 h 346"/>
                <a:gd name="T118" fmla="*/ 54 w 286"/>
                <a:gd name="T119" fmla="*/ 31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6" h="346">
                  <a:moveTo>
                    <a:pt x="56" y="327"/>
                  </a:moveTo>
                  <a:lnTo>
                    <a:pt x="58" y="329"/>
                  </a:lnTo>
                  <a:lnTo>
                    <a:pt x="61" y="331"/>
                  </a:lnTo>
                  <a:lnTo>
                    <a:pt x="63" y="333"/>
                  </a:lnTo>
                  <a:lnTo>
                    <a:pt x="65" y="335"/>
                  </a:lnTo>
                  <a:lnTo>
                    <a:pt x="69" y="337"/>
                  </a:lnTo>
                  <a:lnTo>
                    <a:pt x="71" y="337"/>
                  </a:lnTo>
                  <a:lnTo>
                    <a:pt x="73" y="339"/>
                  </a:lnTo>
                  <a:lnTo>
                    <a:pt x="77" y="339"/>
                  </a:lnTo>
                  <a:lnTo>
                    <a:pt x="79" y="341"/>
                  </a:lnTo>
                  <a:lnTo>
                    <a:pt x="82" y="343"/>
                  </a:lnTo>
                  <a:lnTo>
                    <a:pt x="84" y="343"/>
                  </a:lnTo>
                  <a:lnTo>
                    <a:pt x="86" y="343"/>
                  </a:lnTo>
                  <a:lnTo>
                    <a:pt x="88" y="345"/>
                  </a:lnTo>
                  <a:lnTo>
                    <a:pt x="92" y="345"/>
                  </a:lnTo>
                  <a:lnTo>
                    <a:pt x="94" y="345"/>
                  </a:lnTo>
                  <a:lnTo>
                    <a:pt x="96" y="345"/>
                  </a:lnTo>
                  <a:lnTo>
                    <a:pt x="98" y="345"/>
                  </a:lnTo>
                  <a:lnTo>
                    <a:pt x="100" y="345"/>
                  </a:lnTo>
                  <a:lnTo>
                    <a:pt x="102" y="346"/>
                  </a:lnTo>
                  <a:lnTo>
                    <a:pt x="105" y="345"/>
                  </a:lnTo>
                  <a:lnTo>
                    <a:pt x="107" y="345"/>
                  </a:lnTo>
                  <a:lnTo>
                    <a:pt x="109" y="345"/>
                  </a:lnTo>
                  <a:lnTo>
                    <a:pt x="111" y="345"/>
                  </a:lnTo>
                  <a:lnTo>
                    <a:pt x="113" y="345"/>
                  </a:lnTo>
                  <a:lnTo>
                    <a:pt x="115" y="345"/>
                  </a:lnTo>
                  <a:lnTo>
                    <a:pt x="117" y="343"/>
                  </a:lnTo>
                  <a:lnTo>
                    <a:pt x="119" y="343"/>
                  </a:lnTo>
                  <a:lnTo>
                    <a:pt x="121" y="343"/>
                  </a:lnTo>
                  <a:lnTo>
                    <a:pt x="122" y="341"/>
                  </a:lnTo>
                  <a:lnTo>
                    <a:pt x="124" y="339"/>
                  </a:lnTo>
                  <a:lnTo>
                    <a:pt x="126" y="339"/>
                  </a:lnTo>
                  <a:lnTo>
                    <a:pt x="128" y="337"/>
                  </a:lnTo>
                  <a:lnTo>
                    <a:pt x="126" y="327"/>
                  </a:lnTo>
                  <a:lnTo>
                    <a:pt x="126" y="316"/>
                  </a:lnTo>
                  <a:lnTo>
                    <a:pt x="124" y="305"/>
                  </a:lnTo>
                  <a:lnTo>
                    <a:pt x="124" y="295"/>
                  </a:lnTo>
                  <a:lnTo>
                    <a:pt x="124" y="284"/>
                  </a:lnTo>
                  <a:lnTo>
                    <a:pt x="122" y="272"/>
                  </a:lnTo>
                  <a:lnTo>
                    <a:pt x="122" y="261"/>
                  </a:lnTo>
                  <a:lnTo>
                    <a:pt x="121" y="251"/>
                  </a:lnTo>
                  <a:lnTo>
                    <a:pt x="122" y="249"/>
                  </a:lnTo>
                  <a:lnTo>
                    <a:pt x="122" y="249"/>
                  </a:lnTo>
                  <a:lnTo>
                    <a:pt x="124" y="249"/>
                  </a:lnTo>
                  <a:lnTo>
                    <a:pt x="124" y="249"/>
                  </a:lnTo>
                  <a:lnTo>
                    <a:pt x="126" y="249"/>
                  </a:lnTo>
                  <a:lnTo>
                    <a:pt x="126" y="247"/>
                  </a:lnTo>
                  <a:lnTo>
                    <a:pt x="128" y="247"/>
                  </a:lnTo>
                  <a:lnTo>
                    <a:pt x="128" y="247"/>
                  </a:lnTo>
                  <a:lnTo>
                    <a:pt x="130" y="249"/>
                  </a:lnTo>
                  <a:lnTo>
                    <a:pt x="132" y="251"/>
                  </a:lnTo>
                  <a:lnTo>
                    <a:pt x="132" y="255"/>
                  </a:lnTo>
                  <a:lnTo>
                    <a:pt x="134" y="257"/>
                  </a:lnTo>
                  <a:lnTo>
                    <a:pt x="136" y="259"/>
                  </a:lnTo>
                  <a:lnTo>
                    <a:pt x="136" y="261"/>
                  </a:lnTo>
                  <a:lnTo>
                    <a:pt x="138" y="263"/>
                  </a:lnTo>
                  <a:lnTo>
                    <a:pt x="140" y="266"/>
                  </a:lnTo>
                  <a:lnTo>
                    <a:pt x="142" y="268"/>
                  </a:lnTo>
                  <a:lnTo>
                    <a:pt x="142" y="270"/>
                  </a:lnTo>
                  <a:lnTo>
                    <a:pt x="143" y="272"/>
                  </a:lnTo>
                  <a:lnTo>
                    <a:pt x="145" y="274"/>
                  </a:lnTo>
                  <a:lnTo>
                    <a:pt x="145" y="278"/>
                  </a:lnTo>
                  <a:lnTo>
                    <a:pt x="147" y="280"/>
                  </a:lnTo>
                  <a:lnTo>
                    <a:pt x="149" y="282"/>
                  </a:lnTo>
                  <a:lnTo>
                    <a:pt x="151" y="284"/>
                  </a:lnTo>
                  <a:lnTo>
                    <a:pt x="151" y="284"/>
                  </a:lnTo>
                  <a:lnTo>
                    <a:pt x="153" y="284"/>
                  </a:lnTo>
                  <a:lnTo>
                    <a:pt x="153" y="284"/>
                  </a:lnTo>
                  <a:lnTo>
                    <a:pt x="155" y="284"/>
                  </a:lnTo>
                  <a:lnTo>
                    <a:pt x="155" y="284"/>
                  </a:lnTo>
                  <a:lnTo>
                    <a:pt x="157" y="284"/>
                  </a:lnTo>
                  <a:lnTo>
                    <a:pt x="157" y="284"/>
                  </a:lnTo>
                  <a:lnTo>
                    <a:pt x="159" y="284"/>
                  </a:lnTo>
                  <a:lnTo>
                    <a:pt x="161" y="282"/>
                  </a:lnTo>
                  <a:lnTo>
                    <a:pt x="163" y="282"/>
                  </a:lnTo>
                  <a:lnTo>
                    <a:pt x="166" y="280"/>
                  </a:lnTo>
                  <a:lnTo>
                    <a:pt x="168" y="280"/>
                  </a:lnTo>
                  <a:lnTo>
                    <a:pt x="170" y="278"/>
                  </a:lnTo>
                  <a:lnTo>
                    <a:pt x="174" y="278"/>
                  </a:lnTo>
                  <a:lnTo>
                    <a:pt x="176" y="278"/>
                  </a:lnTo>
                  <a:lnTo>
                    <a:pt x="178" y="276"/>
                  </a:lnTo>
                  <a:lnTo>
                    <a:pt x="180" y="276"/>
                  </a:lnTo>
                  <a:lnTo>
                    <a:pt x="184" y="274"/>
                  </a:lnTo>
                  <a:lnTo>
                    <a:pt x="185" y="274"/>
                  </a:lnTo>
                  <a:lnTo>
                    <a:pt x="187" y="272"/>
                  </a:lnTo>
                  <a:lnTo>
                    <a:pt x="191" y="272"/>
                  </a:lnTo>
                  <a:lnTo>
                    <a:pt x="193" y="270"/>
                  </a:lnTo>
                  <a:lnTo>
                    <a:pt x="195" y="270"/>
                  </a:lnTo>
                  <a:lnTo>
                    <a:pt x="197" y="268"/>
                  </a:lnTo>
                  <a:lnTo>
                    <a:pt x="201" y="268"/>
                  </a:lnTo>
                  <a:lnTo>
                    <a:pt x="203" y="266"/>
                  </a:lnTo>
                  <a:lnTo>
                    <a:pt x="204" y="266"/>
                  </a:lnTo>
                  <a:lnTo>
                    <a:pt x="208" y="265"/>
                  </a:lnTo>
                  <a:lnTo>
                    <a:pt x="210" y="265"/>
                  </a:lnTo>
                  <a:lnTo>
                    <a:pt x="212" y="263"/>
                  </a:lnTo>
                  <a:lnTo>
                    <a:pt x="214" y="263"/>
                  </a:lnTo>
                  <a:lnTo>
                    <a:pt x="218" y="261"/>
                  </a:lnTo>
                  <a:lnTo>
                    <a:pt x="220" y="261"/>
                  </a:lnTo>
                  <a:lnTo>
                    <a:pt x="222" y="259"/>
                  </a:lnTo>
                  <a:lnTo>
                    <a:pt x="225" y="259"/>
                  </a:lnTo>
                  <a:lnTo>
                    <a:pt x="227" y="257"/>
                  </a:lnTo>
                  <a:lnTo>
                    <a:pt x="229" y="257"/>
                  </a:lnTo>
                  <a:lnTo>
                    <a:pt x="231" y="255"/>
                  </a:lnTo>
                  <a:lnTo>
                    <a:pt x="235" y="255"/>
                  </a:lnTo>
                  <a:lnTo>
                    <a:pt x="237" y="253"/>
                  </a:lnTo>
                  <a:lnTo>
                    <a:pt x="239" y="249"/>
                  </a:lnTo>
                  <a:lnTo>
                    <a:pt x="241" y="245"/>
                  </a:lnTo>
                  <a:lnTo>
                    <a:pt x="241" y="242"/>
                  </a:lnTo>
                  <a:lnTo>
                    <a:pt x="243" y="238"/>
                  </a:lnTo>
                  <a:lnTo>
                    <a:pt x="243" y="234"/>
                  </a:lnTo>
                  <a:lnTo>
                    <a:pt x="243" y="230"/>
                  </a:lnTo>
                  <a:lnTo>
                    <a:pt x="243" y="226"/>
                  </a:lnTo>
                  <a:lnTo>
                    <a:pt x="241" y="223"/>
                  </a:lnTo>
                  <a:lnTo>
                    <a:pt x="241" y="219"/>
                  </a:lnTo>
                  <a:lnTo>
                    <a:pt x="241" y="217"/>
                  </a:lnTo>
                  <a:lnTo>
                    <a:pt x="241" y="213"/>
                  </a:lnTo>
                  <a:lnTo>
                    <a:pt x="239" y="209"/>
                  </a:lnTo>
                  <a:lnTo>
                    <a:pt x="239" y="207"/>
                  </a:lnTo>
                  <a:lnTo>
                    <a:pt x="239" y="204"/>
                  </a:lnTo>
                  <a:lnTo>
                    <a:pt x="237" y="200"/>
                  </a:lnTo>
                  <a:lnTo>
                    <a:pt x="235" y="198"/>
                  </a:lnTo>
                  <a:lnTo>
                    <a:pt x="233" y="198"/>
                  </a:lnTo>
                  <a:lnTo>
                    <a:pt x="233" y="198"/>
                  </a:lnTo>
                  <a:lnTo>
                    <a:pt x="231" y="198"/>
                  </a:lnTo>
                  <a:lnTo>
                    <a:pt x="229" y="198"/>
                  </a:lnTo>
                  <a:lnTo>
                    <a:pt x="227" y="198"/>
                  </a:lnTo>
                  <a:lnTo>
                    <a:pt x="225" y="198"/>
                  </a:lnTo>
                  <a:lnTo>
                    <a:pt x="225" y="198"/>
                  </a:lnTo>
                  <a:lnTo>
                    <a:pt x="224" y="198"/>
                  </a:lnTo>
                  <a:lnTo>
                    <a:pt x="222" y="200"/>
                  </a:lnTo>
                  <a:lnTo>
                    <a:pt x="220" y="200"/>
                  </a:lnTo>
                  <a:lnTo>
                    <a:pt x="218" y="200"/>
                  </a:lnTo>
                  <a:lnTo>
                    <a:pt x="216" y="200"/>
                  </a:lnTo>
                  <a:lnTo>
                    <a:pt x="216" y="200"/>
                  </a:lnTo>
                  <a:lnTo>
                    <a:pt x="214" y="200"/>
                  </a:lnTo>
                  <a:lnTo>
                    <a:pt x="212" y="200"/>
                  </a:lnTo>
                  <a:lnTo>
                    <a:pt x="210" y="200"/>
                  </a:lnTo>
                  <a:lnTo>
                    <a:pt x="214" y="198"/>
                  </a:lnTo>
                  <a:lnTo>
                    <a:pt x="216" y="196"/>
                  </a:lnTo>
                  <a:lnTo>
                    <a:pt x="220" y="194"/>
                  </a:lnTo>
                  <a:lnTo>
                    <a:pt x="222" y="192"/>
                  </a:lnTo>
                  <a:lnTo>
                    <a:pt x="225" y="190"/>
                  </a:lnTo>
                  <a:lnTo>
                    <a:pt x="227" y="188"/>
                  </a:lnTo>
                  <a:lnTo>
                    <a:pt x="231" y="186"/>
                  </a:lnTo>
                  <a:lnTo>
                    <a:pt x="233" y="185"/>
                  </a:lnTo>
                  <a:lnTo>
                    <a:pt x="237" y="183"/>
                  </a:lnTo>
                  <a:lnTo>
                    <a:pt x="239" y="181"/>
                  </a:lnTo>
                  <a:lnTo>
                    <a:pt x="243" y="179"/>
                  </a:lnTo>
                  <a:lnTo>
                    <a:pt x="245" y="177"/>
                  </a:lnTo>
                  <a:lnTo>
                    <a:pt x="248" y="175"/>
                  </a:lnTo>
                  <a:lnTo>
                    <a:pt x="250" y="173"/>
                  </a:lnTo>
                  <a:lnTo>
                    <a:pt x="254" y="171"/>
                  </a:lnTo>
                  <a:lnTo>
                    <a:pt x="256" y="169"/>
                  </a:lnTo>
                  <a:lnTo>
                    <a:pt x="256" y="167"/>
                  </a:lnTo>
                  <a:lnTo>
                    <a:pt x="254" y="165"/>
                  </a:lnTo>
                  <a:lnTo>
                    <a:pt x="252" y="165"/>
                  </a:lnTo>
                  <a:lnTo>
                    <a:pt x="250" y="164"/>
                  </a:lnTo>
                  <a:lnTo>
                    <a:pt x="248" y="164"/>
                  </a:lnTo>
                  <a:lnTo>
                    <a:pt x="248" y="162"/>
                  </a:lnTo>
                  <a:lnTo>
                    <a:pt x="246" y="160"/>
                  </a:lnTo>
                  <a:lnTo>
                    <a:pt x="245" y="160"/>
                  </a:lnTo>
                  <a:lnTo>
                    <a:pt x="243" y="158"/>
                  </a:lnTo>
                  <a:lnTo>
                    <a:pt x="241" y="158"/>
                  </a:lnTo>
                  <a:lnTo>
                    <a:pt x="239" y="156"/>
                  </a:lnTo>
                  <a:lnTo>
                    <a:pt x="239" y="154"/>
                  </a:lnTo>
                  <a:lnTo>
                    <a:pt x="237" y="154"/>
                  </a:lnTo>
                  <a:lnTo>
                    <a:pt x="235" y="152"/>
                  </a:lnTo>
                  <a:lnTo>
                    <a:pt x="233" y="152"/>
                  </a:lnTo>
                  <a:lnTo>
                    <a:pt x="233" y="150"/>
                  </a:lnTo>
                  <a:lnTo>
                    <a:pt x="229" y="148"/>
                  </a:lnTo>
                  <a:lnTo>
                    <a:pt x="227" y="146"/>
                  </a:lnTo>
                  <a:lnTo>
                    <a:pt x="225" y="145"/>
                  </a:lnTo>
                  <a:lnTo>
                    <a:pt x="224" y="143"/>
                  </a:lnTo>
                  <a:lnTo>
                    <a:pt x="222" y="141"/>
                  </a:lnTo>
                  <a:lnTo>
                    <a:pt x="218" y="139"/>
                  </a:lnTo>
                  <a:lnTo>
                    <a:pt x="216" y="137"/>
                  </a:lnTo>
                  <a:lnTo>
                    <a:pt x="214" y="135"/>
                  </a:lnTo>
                  <a:lnTo>
                    <a:pt x="212" y="135"/>
                  </a:lnTo>
                  <a:lnTo>
                    <a:pt x="210" y="133"/>
                  </a:lnTo>
                  <a:lnTo>
                    <a:pt x="206" y="129"/>
                  </a:lnTo>
                  <a:lnTo>
                    <a:pt x="204" y="127"/>
                  </a:lnTo>
                  <a:lnTo>
                    <a:pt x="203" y="125"/>
                  </a:lnTo>
                  <a:lnTo>
                    <a:pt x="201" y="124"/>
                  </a:lnTo>
                  <a:lnTo>
                    <a:pt x="201" y="122"/>
                  </a:lnTo>
                  <a:lnTo>
                    <a:pt x="199" y="120"/>
                  </a:lnTo>
                  <a:lnTo>
                    <a:pt x="195" y="112"/>
                  </a:lnTo>
                  <a:lnTo>
                    <a:pt x="193" y="106"/>
                  </a:lnTo>
                  <a:lnTo>
                    <a:pt x="193" y="99"/>
                  </a:lnTo>
                  <a:lnTo>
                    <a:pt x="191" y="91"/>
                  </a:lnTo>
                  <a:lnTo>
                    <a:pt x="191" y="85"/>
                  </a:lnTo>
                  <a:lnTo>
                    <a:pt x="189" y="78"/>
                  </a:lnTo>
                  <a:lnTo>
                    <a:pt x="189" y="70"/>
                  </a:lnTo>
                  <a:lnTo>
                    <a:pt x="187" y="63"/>
                  </a:lnTo>
                  <a:lnTo>
                    <a:pt x="189" y="63"/>
                  </a:lnTo>
                  <a:lnTo>
                    <a:pt x="193" y="65"/>
                  </a:lnTo>
                  <a:lnTo>
                    <a:pt x="195" y="65"/>
                  </a:lnTo>
                  <a:lnTo>
                    <a:pt x="197" y="65"/>
                  </a:lnTo>
                  <a:lnTo>
                    <a:pt x="199" y="65"/>
                  </a:lnTo>
                  <a:lnTo>
                    <a:pt x="201" y="65"/>
                  </a:lnTo>
                  <a:lnTo>
                    <a:pt x="204" y="65"/>
                  </a:lnTo>
                  <a:lnTo>
                    <a:pt x="206" y="65"/>
                  </a:lnTo>
                  <a:lnTo>
                    <a:pt x="208" y="65"/>
                  </a:lnTo>
                  <a:lnTo>
                    <a:pt x="210" y="65"/>
                  </a:lnTo>
                  <a:lnTo>
                    <a:pt x="214" y="65"/>
                  </a:lnTo>
                  <a:lnTo>
                    <a:pt x="216" y="65"/>
                  </a:lnTo>
                  <a:lnTo>
                    <a:pt x="218" y="65"/>
                  </a:lnTo>
                  <a:lnTo>
                    <a:pt x="220" y="65"/>
                  </a:lnTo>
                  <a:lnTo>
                    <a:pt x="222" y="65"/>
                  </a:lnTo>
                  <a:lnTo>
                    <a:pt x="225" y="65"/>
                  </a:lnTo>
                  <a:lnTo>
                    <a:pt x="225" y="72"/>
                  </a:lnTo>
                  <a:lnTo>
                    <a:pt x="227" y="82"/>
                  </a:lnTo>
                  <a:lnTo>
                    <a:pt x="227" y="89"/>
                  </a:lnTo>
                  <a:lnTo>
                    <a:pt x="229" y="97"/>
                  </a:lnTo>
                  <a:lnTo>
                    <a:pt x="231" y="106"/>
                  </a:lnTo>
                  <a:lnTo>
                    <a:pt x="231" y="114"/>
                  </a:lnTo>
                  <a:lnTo>
                    <a:pt x="233" y="122"/>
                  </a:lnTo>
                  <a:lnTo>
                    <a:pt x="235" y="129"/>
                  </a:lnTo>
                  <a:lnTo>
                    <a:pt x="235" y="131"/>
                  </a:lnTo>
                  <a:lnTo>
                    <a:pt x="237" y="131"/>
                  </a:lnTo>
                  <a:lnTo>
                    <a:pt x="237" y="133"/>
                  </a:lnTo>
                  <a:lnTo>
                    <a:pt x="237" y="133"/>
                  </a:lnTo>
                  <a:lnTo>
                    <a:pt x="239" y="133"/>
                  </a:lnTo>
                  <a:lnTo>
                    <a:pt x="239" y="135"/>
                  </a:lnTo>
                  <a:lnTo>
                    <a:pt x="241" y="135"/>
                  </a:lnTo>
                  <a:lnTo>
                    <a:pt x="241" y="135"/>
                  </a:lnTo>
                  <a:lnTo>
                    <a:pt x="245" y="135"/>
                  </a:lnTo>
                  <a:lnTo>
                    <a:pt x="246" y="135"/>
                  </a:lnTo>
                  <a:lnTo>
                    <a:pt x="248" y="135"/>
                  </a:lnTo>
                  <a:lnTo>
                    <a:pt x="252" y="133"/>
                  </a:lnTo>
                  <a:lnTo>
                    <a:pt x="254" y="133"/>
                  </a:lnTo>
                  <a:lnTo>
                    <a:pt x="256" y="133"/>
                  </a:lnTo>
                  <a:lnTo>
                    <a:pt x="260" y="133"/>
                  </a:lnTo>
                  <a:lnTo>
                    <a:pt x="262" y="133"/>
                  </a:lnTo>
                  <a:lnTo>
                    <a:pt x="266" y="133"/>
                  </a:lnTo>
                  <a:lnTo>
                    <a:pt x="267" y="131"/>
                  </a:lnTo>
                  <a:lnTo>
                    <a:pt x="269" y="131"/>
                  </a:lnTo>
                  <a:lnTo>
                    <a:pt x="271" y="131"/>
                  </a:lnTo>
                  <a:lnTo>
                    <a:pt x="275" y="129"/>
                  </a:lnTo>
                  <a:lnTo>
                    <a:pt x="277" y="129"/>
                  </a:lnTo>
                  <a:lnTo>
                    <a:pt x="279" y="127"/>
                  </a:lnTo>
                  <a:lnTo>
                    <a:pt x="281" y="127"/>
                  </a:lnTo>
                  <a:lnTo>
                    <a:pt x="283" y="125"/>
                  </a:lnTo>
                  <a:lnTo>
                    <a:pt x="285" y="124"/>
                  </a:lnTo>
                  <a:lnTo>
                    <a:pt x="285" y="124"/>
                  </a:lnTo>
                  <a:lnTo>
                    <a:pt x="286" y="122"/>
                  </a:lnTo>
                  <a:lnTo>
                    <a:pt x="286" y="120"/>
                  </a:lnTo>
                  <a:lnTo>
                    <a:pt x="286" y="118"/>
                  </a:lnTo>
                  <a:lnTo>
                    <a:pt x="286" y="114"/>
                  </a:lnTo>
                  <a:lnTo>
                    <a:pt x="286" y="112"/>
                  </a:lnTo>
                  <a:lnTo>
                    <a:pt x="286" y="106"/>
                  </a:lnTo>
                  <a:lnTo>
                    <a:pt x="286" y="99"/>
                  </a:lnTo>
                  <a:lnTo>
                    <a:pt x="285" y="93"/>
                  </a:lnTo>
                  <a:lnTo>
                    <a:pt x="285" y="85"/>
                  </a:lnTo>
                  <a:lnTo>
                    <a:pt x="285" y="80"/>
                  </a:lnTo>
                  <a:lnTo>
                    <a:pt x="283" y="74"/>
                  </a:lnTo>
                  <a:lnTo>
                    <a:pt x="283" y="66"/>
                  </a:lnTo>
                  <a:lnTo>
                    <a:pt x="281" y="61"/>
                  </a:lnTo>
                  <a:lnTo>
                    <a:pt x="279" y="57"/>
                  </a:lnTo>
                  <a:lnTo>
                    <a:pt x="277" y="51"/>
                  </a:lnTo>
                  <a:lnTo>
                    <a:pt x="275" y="47"/>
                  </a:lnTo>
                  <a:lnTo>
                    <a:pt x="273" y="44"/>
                  </a:lnTo>
                  <a:lnTo>
                    <a:pt x="271" y="40"/>
                  </a:lnTo>
                  <a:lnTo>
                    <a:pt x="269" y="34"/>
                  </a:lnTo>
                  <a:lnTo>
                    <a:pt x="267" y="30"/>
                  </a:lnTo>
                  <a:lnTo>
                    <a:pt x="266" y="26"/>
                  </a:lnTo>
                  <a:lnTo>
                    <a:pt x="264" y="23"/>
                  </a:lnTo>
                  <a:lnTo>
                    <a:pt x="260" y="19"/>
                  </a:lnTo>
                  <a:lnTo>
                    <a:pt x="258" y="15"/>
                  </a:lnTo>
                  <a:lnTo>
                    <a:pt x="256" y="11"/>
                  </a:lnTo>
                  <a:lnTo>
                    <a:pt x="254" y="9"/>
                  </a:lnTo>
                  <a:lnTo>
                    <a:pt x="252" y="7"/>
                  </a:lnTo>
                  <a:lnTo>
                    <a:pt x="250" y="5"/>
                  </a:lnTo>
                  <a:lnTo>
                    <a:pt x="248" y="5"/>
                  </a:lnTo>
                  <a:lnTo>
                    <a:pt x="246" y="5"/>
                  </a:lnTo>
                  <a:lnTo>
                    <a:pt x="245" y="4"/>
                  </a:lnTo>
                  <a:lnTo>
                    <a:pt x="241" y="4"/>
                  </a:lnTo>
                  <a:lnTo>
                    <a:pt x="239" y="4"/>
                  </a:lnTo>
                  <a:lnTo>
                    <a:pt x="237" y="4"/>
                  </a:lnTo>
                  <a:lnTo>
                    <a:pt x="235" y="4"/>
                  </a:lnTo>
                  <a:lnTo>
                    <a:pt x="233" y="4"/>
                  </a:lnTo>
                  <a:lnTo>
                    <a:pt x="229" y="4"/>
                  </a:lnTo>
                  <a:lnTo>
                    <a:pt x="227" y="4"/>
                  </a:lnTo>
                  <a:lnTo>
                    <a:pt x="225" y="4"/>
                  </a:lnTo>
                  <a:lnTo>
                    <a:pt x="224" y="4"/>
                  </a:lnTo>
                  <a:lnTo>
                    <a:pt x="222" y="4"/>
                  </a:lnTo>
                  <a:lnTo>
                    <a:pt x="218" y="4"/>
                  </a:lnTo>
                  <a:lnTo>
                    <a:pt x="216" y="4"/>
                  </a:lnTo>
                  <a:lnTo>
                    <a:pt x="214" y="4"/>
                  </a:lnTo>
                  <a:lnTo>
                    <a:pt x="210" y="4"/>
                  </a:lnTo>
                  <a:lnTo>
                    <a:pt x="208" y="4"/>
                  </a:lnTo>
                  <a:lnTo>
                    <a:pt x="204" y="4"/>
                  </a:lnTo>
                  <a:lnTo>
                    <a:pt x="203" y="4"/>
                  </a:lnTo>
                  <a:lnTo>
                    <a:pt x="199" y="4"/>
                  </a:lnTo>
                  <a:lnTo>
                    <a:pt x="195" y="4"/>
                  </a:lnTo>
                  <a:lnTo>
                    <a:pt x="193" y="4"/>
                  </a:lnTo>
                  <a:lnTo>
                    <a:pt x="189" y="4"/>
                  </a:lnTo>
                  <a:lnTo>
                    <a:pt x="187" y="4"/>
                  </a:lnTo>
                  <a:lnTo>
                    <a:pt x="184" y="5"/>
                  </a:lnTo>
                  <a:lnTo>
                    <a:pt x="182" y="5"/>
                  </a:lnTo>
                  <a:lnTo>
                    <a:pt x="178" y="5"/>
                  </a:lnTo>
                  <a:lnTo>
                    <a:pt x="174" y="5"/>
                  </a:lnTo>
                  <a:lnTo>
                    <a:pt x="172" y="5"/>
                  </a:lnTo>
                  <a:lnTo>
                    <a:pt x="168" y="5"/>
                  </a:lnTo>
                  <a:lnTo>
                    <a:pt x="166" y="5"/>
                  </a:lnTo>
                  <a:lnTo>
                    <a:pt x="163" y="5"/>
                  </a:lnTo>
                  <a:lnTo>
                    <a:pt x="163" y="5"/>
                  </a:lnTo>
                  <a:lnTo>
                    <a:pt x="161" y="4"/>
                  </a:lnTo>
                  <a:lnTo>
                    <a:pt x="161" y="4"/>
                  </a:lnTo>
                  <a:lnTo>
                    <a:pt x="159" y="2"/>
                  </a:lnTo>
                  <a:lnTo>
                    <a:pt x="159" y="2"/>
                  </a:lnTo>
                  <a:lnTo>
                    <a:pt x="157" y="0"/>
                  </a:lnTo>
                  <a:lnTo>
                    <a:pt x="157" y="0"/>
                  </a:lnTo>
                  <a:lnTo>
                    <a:pt x="155" y="0"/>
                  </a:lnTo>
                  <a:lnTo>
                    <a:pt x="153" y="0"/>
                  </a:lnTo>
                  <a:lnTo>
                    <a:pt x="149" y="0"/>
                  </a:lnTo>
                  <a:lnTo>
                    <a:pt x="145" y="2"/>
                  </a:lnTo>
                  <a:lnTo>
                    <a:pt x="142" y="2"/>
                  </a:lnTo>
                  <a:lnTo>
                    <a:pt x="140" y="2"/>
                  </a:lnTo>
                  <a:lnTo>
                    <a:pt x="136" y="4"/>
                  </a:lnTo>
                  <a:lnTo>
                    <a:pt x="132" y="4"/>
                  </a:lnTo>
                  <a:lnTo>
                    <a:pt x="130" y="4"/>
                  </a:lnTo>
                  <a:lnTo>
                    <a:pt x="126" y="5"/>
                  </a:lnTo>
                  <a:lnTo>
                    <a:pt x="122" y="5"/>
                  </a:lnTo>
                  <a:lnTo>
                    <a:pt x="121" y="5"/>
                  </a:lnTo>
                  <a:lnTo>
                    <a:pt x="117" y="7"/>
                  </a:lnTo>
                  <a:lnTo>
                    <a:pt x="113" y="7"/>
                  </a:lnTo>
                  <a:lnTo>
                    <a:pt x="111" y="9"/>
                  </a:lnTo>
                  <a:lnTo>
                    <a:pt x="107" y="9"/>
                  </a:lnTo>
                  <a:lnTo>
                    <a:pt x="105" y="11"/>
                  </a:lnTo>
                  <a:lnTo>
                    <a:pt x="103" y="11"/>
                  </a:lnTo>
                  <a:lnTo>
                    <a:pt x="102" y="11"/>
                  </a:lnTo>
                  <a:lnTo>
                    <a:pt x="102" y="11"/>
                  </a:lnTo>
                  <a:lnTo>
                    <a:pt x="100" y="11"/>
                  </a:lnTo>
                  <a:lnTo>
                    <a:pt x="100" y="13"/>
                  </a:lnTo>
                  <a:lnTo>
                    <a:pt x="98" y="13"/>
                  </a:lnTo>
                  <a:lnTo>
                    <a:pt x="96" y="13"/>
                  </a:lnTo>
                  <a:lnTo>
                    <a:pt x="96" y="13"/>
                  </a:lnTo>
                  <a:lnTo>
                    <a:pt x="94" y="15"/>
                  </a:lnTo>
                  <a:lnTo>
                    <a:pt x="94" y="15"/>
                  </a:lnTo>
                  <a:lnTo>
                    <a:pt x="92" y="15"/>
                  </a:lnTo>
                  <a:lnTo>
                    <a:pt x="92" y="17"/>
                  </a:lnTo>
                  <a:lnTo>
                    <a:pt x="90" y="17"/>
                  </a:lnTo>
                  <a:lnTo>
                    <a:pt x="90" y="17"/>
                  </a:lnTo>
                  <a:lnTo>
                    <a:pt x="88" y="17"/>
                  </a:lnTo>
                  <a:lnTo>
                    <a:pt x="88" y="19"/>
                  </a:lnTo>
                  <a:lnTo>
                    <a:pt x="84" y="21"/>
                  </a:lnTo>
                  <a:lnTo>
                    <a:pt x="82" y="23"/>
                  </a:lnTo>
                  <a:lnTo>
                    <a:pt x="81" y="23"/>
                  </a:lnTo>
                  <a:lnTo>
                    <a:pt x="79" y="25"/>
                  </a:lnTo>
                  <a:lnTo>
                    <a:pt x="79" y="26"/>
                  </a:lnTo>
                  <a:lnTo>
                    <a:pt x="77" y="28"/>
                  </a:lnTo>
                  <a:lnTo>
                    <a:pt x="75" y="32"/>
                  </a:lnTo>
                  <a:lnTo>
                    <a:pt x="73" y="34"/>
                  </a:lnTo>
                  <a:lnTo>
                    <a:pt x="71" y="36"/>
                  </a:lnTo>
                  <a:lnTo>
                    <a:pt x="69" y="38"/>
                  </a:lnTo>
                  <a:lnTo>
                    <a:pt x="69" y="40"/>
                  </a:lnTo>
                  <a:lnTo>
                    <a:pt x="67" y="44"/>
                  </a:lnTo>
                  <a:lnTo>
                    <a:pt x="67" y="45"/>
                  </a:lnTo>
                  <a:lnTo>
                    <a:pt x="65" y="47"/>
                  </a:lnTo>
                  <a:lnTo>
                    <a:pt x="63" y="49"/>
                  </a:lnTo>
                  <a:lnTo>
                    <a:pt x="63" y="53"/>
                  </a:lnTo>
                  <a:lnTo>
                    <a:pt x="61" y="53"/>
                  </a:lnTo>
                  <a:lnTo>
                    <a:pt x="61" y="55"/>
                  </a:lnTo>
                  <a:lnTo>
                    <a:pt x="61" y="57"/>
                  </a:lnTo>
                  <a:lnTo>
                    <a:pt x="60" y="59"/>
                  </a:lnTo>
                  <a:lnTo>
                    <a:pt x="60" y="59"/>
                  </a:lnTo>
                  <a:lnTo>
                    <a:pt x="58" y="61"/>
                  </a:lnTo>
                  <a:lnTo>
                    <a:pt x="58" y="63"/>
                  </a:lnTo>
                  <a:lnTo>
                    <a:pt x="58" y="63"/>
                  </a:lnTo>
                  <a:lnTo>
                    <a:pt x="54" y="63"/>
                  </a:lnTo>
                  <a:lnTo>
                    <a:pt x="52" y="63"/>
                  </a:lnTo>
                  <a:lnTo>
                    <a:pt x="50" y="63"/>
                  </a:lnTo>
                  <a:lnTo>
                    <a:pt x="48" y="63"/>
                  </a:lnTo>
                  <a:lnTo>
                    <a:pt x="46" y="61"/>
                  </a:lnTo>
                  <a:lnTo>
                    <a:pt x="44" y="61"/>
                  </a:lnTo>
                  <a:lnTo>
                    <a:pt x="42" y="61"/>
                  </a:lnTo>
                  <a:lnTo>
                    <a:pt x="40" y="61"/>
                  </a:lnTo>
                  <a:lnTo>
                    <a:pt x="39" y="59"/>
                  </a:lnTo>
                  <a:lnTo>
                    <a:pt x="37" y="59"/>
                  </a:lnTo>
                  <a:lnTo>
                    <a:pt x="35" y="59"/>
                  </a:lnTo>
                  <a:lnTo>
                    <a:pt x="33" y="59"/>
                  </a:lnTo>
                  <a:lnTo>
                    <a:pt x="31" y="57"/>
                  </a:lnTo>
                  <a:lnTo>
                    <a:pt x="29" y="57"/>
                  </a:lnTo>
                  <a:lnTo>
                    <a:pt x="27" y="57"/>
                  </a:lnTo>
                  <a:lnTo>
                    <a:pt x="25" y="55"/>
                  </a:lnTo>
                  <a:lnTo>
                    <a:pt x="21" y="57"/>
                  </a:lnTo>
                  <a:lnTo>
                    <a:pt x="20" y="59"/>
                  </a:lnTo>
                  <a:lnTo>
                    <a:pt x="18" y="61"/>
                  </a:lnTo>
                  <a:lnTo>
                    <a:pt x="16" y="63"/>
                  </a:lnTo>
                  <a:lnTo>
                    <a:pt x="14" y="65"/>
                  </a:lnTo>
                  <a:lnTo>
                    <a:pt x="12" y="68"/>
                  </a:lnTo>
                  <a:lnTo>
                    <a:pt x="10" y="70"/>
                  </a:lnTo>
                  <a:lnTo>
                    <a:pt x="8" y="72"/>
                  </a:lnTo>
                  <a:lnTo>
                    <a:pt x="6" y="74"/>
                  </a:lnTo>
                  <a:lnTo>
                    <a:pt x="6" y="76"/>
                  </a:lnTo>
                  <a:lnTo>
                    <a:pt x="4" y="80"/>
                  </a:lnTo>
                  <a:lnTo>
                    <a:pt x="4" y="82"/>
                  </a:lnTo>
                  <a:lnTo>
                    <a:pt x="2" y="84"/>
                  </a:lnTo>
                  <a:lnTo>
                    <a:pt x="2" y="87"/>
                  </a:lnTo>
                  <a:lnTo>
                    <a:pt x="2" y="89"/>
                  </a:lnTo>
                  <a:lnTo>
                    <a:pt x="0" y="93"/>
                  </a:lnTo>
                  <a:lnTo>
                    <a:pt x="0" y="97"/>
                  </a:lnTo>
                  <a:lnTo>
                    <a:pt x="2" y="103"/>
                  </a:lnTo>
                  <a:lnTo>
                    <a:pt x="2" y="106"/>
                  </a:lnTo>
                  <a:lnTo>
                    <a:pt x="4" y="112"/>
                  </a:lnTo>
                  <a:lnTo>
                    <a:pt x="4" y="118"/>
                  </a:lnTo>
                  <a:lnTo>
                    <a:pt x="6" y="124"/>
                  </a:lnTo>
                  <a:lnTo>
                    <a:pt x="8" y="129"/>
                  </a:lnTo>
                  <a:lnTo>
                    <a:pt x="10" y="135"/>
                  </a:lnTo>
                  <a:lnTo>
                    <a:pt x="14" y="135"/>
                  </a:lnTo>
                  <a:lnTo>
                    <a:pt x="18" y="135"/>
                  </a:lnTo>
                  <a:lnTo>
                    <a:pt x="20" y="135"/>
                  </a:lnTo>
                  <a:lnTo>
                    <a:pt x="23" y="135"/>
                  </a:lnTo>
                  <a:lnTo>
                    <a:pt x="27" y="135"/>
                  </a:lnTo>
                  <a:lnTo>
                    <a:pt x="29" y="133"/>
                  </a:lnTo>
                  <a:lnTo>
                    <a:pt x="33" y="133"/>
                  </a:lnTo>
                  <a:lnTo>
                    <a:pt x="37" y="133"/>
                  </a:lnTo>
                  <a:lnTo>
                    <a:pt x="39" y="133"/>
                  </a:lnTo>
                  <a:lnTo>
                    <a:pt x="42" y="133"/>
                  </a:lnTo>
                  <a:lnTo>
                    <a:pt x="46" y="133"/>
                  </a:lnTo>
                  <a:lnTo>
                    <a:pt x="48" y="133"/>
                  </a:lnTo>
                  <a:lnTo>
                    <a:pt x="52" y="133"/>
                  </a:lnTo>
                  <a:lnTo>
                    <a:pt x="56" y="133"/>
                  </a:lnTo>
                  <a:lnTo>
                    <a:pt x="58" y="133"/>
                  </a:lnTo>
                  <a:lnTo>
                    <a:pt x="61" y="133"/>
                  </a:lnTo>
                  <a:lnTo>
                    <a:pt x="60" y="141"/>
                  </a:lnTo>
                  <a:lnTo>
                    <a:pt x="60" y="146"/>
                  </a:lnTo>
                  <a:lnTo>
                    <a:pt x="60" y="154"/>
                  </a:lnTo>
                  <a:lnTo>
                    <a:pt x="60" y="162"/>
                  </a:lnTo>
                  <a:lnTo>
                    <a:pt x="60" y="169"/>
                  </a:lnTo>
                  <a:lnTo>
                    <a:pt x="60" y="175"/>
                  </a:lnTo>
                  <a:lnTo>
                    <a:pt x="60" y="183"/>
                  </a:lnTo>
                  <a:lnTo>
                    <a:pt x="60" y="190"/>
                  </a:lnTo>
                  <a:lnTo>
                    <a:pt x="61" y="190"/>
                  </a:lnTo>
                  <a:lnTo>
                    <a:pt x="61" y="190"/>
                  </a:lnTo>
                  <a:lnTo>
                    <a:pt x="63" y="190"/>
                  </a:lnTo>
                  <a:lnTo>
                    <a:pt x="65" y="190"/>
                  </a:lnTo>
                  <a:lnTo>
                    <a:pt x="65" y="190"/>
                  </a:lnTo>
                  <a:lnTo>
                    <a:pt x="67" y="192"/>
                  </a:lnTo>
                  <a:lnTo>
                    <a:pt x="69" y="192"/>
                  </a:lnTo>
                  <a:lnTo>
                    <a:pt x="69" y="192"/>
                  </a:lnTo>
                  <a:lnTo>
                    <a:pt x="71" y="192"/>
                  </a:lnTo>
                  <a:lnTo>
                    <a:pt x="73" y="192"/>
                  </a:lnTo>
                  <a:lnTo>
                    <a:pt x="73" y="192"/>
                  </a:lnTo>
                  <a:lnTo>
                    <a:pt x="75" y="192"/>
                  </a:lnTo>
                  <a:lnTo>
                    <a:pt x="77" y="192"/>
                  </a:lnTo>
                  <a:lnTo>
                    <a:pt x="77" y="192"/>
                  </a:lnTo>
                  <a:lnTo>
                    <a:pt x="79" y="194"/>
                  </a:lnTo>
                  <a:lnTo>
                    <a:pt x="81" y="194"/>
                  </a:lnTo>
                  <a:lnTo>
                    <a:pt x="79" y="194"/>
                  </a:lnTo>
                  <a:lnTo>
                    <a:pt x="77" y="196"/>
                  </a:lnTo>
                  <a:lnTo>
                    <a:pt x="75" y="196"/>
                  </a:lnTo>
                  <a:lnTo>
                    <a:pt x="73" y="196"/>
                  </a:lnTo>
                  <a:lnTo>
                    <a:pt x="71" y="198"/>
                  </a:lnTo>
                  <a:lnTo>
                    <a:pt x="69" y="198"/>
                  </a:lnTo>
                  <a:lnTo>
                    <a:pt x="67" y="200"/>
                  </a:lnTo>
                  <a:lnTo>
                    <a:pt x="65" y="200"/>
                  </a:lnTo>
                  <a:lnTo>
                    <a:pt x="63" y="202"/>
                  </a:lnTo>
                  <a:lnTo>
                    <a:pt x="61" y="202"/>
                  </a:lnTo>
                  <a:lnTo>
                    <a:pt x="60" y="204"/>
                  </a:lnTo>
                  <a:lnTo>
                    <a:pt x="58" y="204"/>
                  </a:lnTo>
                  <a:lnTo>
                    <a:pt x="56" y="205"/>
                  </a:lnTo>
                  <a:lnTo>
                    <a:pt x="54" y="205"/>
                  </a:lnTo>
                  <a:lnTo>
                    <a:pt x="52" y="207"/>
                  </a:lnTo>
                  <a:lnTo>
                    <a:pt x="50" y="209"/>
                  </a:lnTo>
                  <a:lnTo>
                    <a:pt x="50" y="209"/>
                  </a:lnTo>
                  <a:lnTo>
                    <a:pt x="48" y="211"/>
                  </a:lnTo>
                  <a:lnTo>
                    <a:pt x="48" y="213"/>
                  </a:lnTo>
                  <a:lnTo>
                    <a:pt x="48" y="215"/>
                  </a:lnTo>
                  <a:lnTo>
                    <a:pt x="48" y="217"/>
                  </a:lnTo>
                  <a:lnTo>
                    <a:pt x="48" y="219"/>
                  </a:lnTo>
                  <a:lnTo>
                    <a:pt x="48" y="219"/>
                  </a:lnTo>
                  <a:lnTo>
                    <a:pt x="48" y="221"/>
                  </a:lnTo>
                  <a:lnTo>
                    <a:pt x="48" y="234"/>
                  </a:lnTo>
                  <a:lnTo>
                    <a:pt x="48" y="247"/>
                  </a:lnTo>
                  <a:lnTo>
                    <a:pt x="50" y="261"/>
                  </a:lnTo>
                  <a:lnTo>
                    <a:pt x="50" y="274"/>
                  </a:lnTo>
                  <a:lnTo>
                    <a:pt x="52" y="287"/>
                  </a:lnTo>
                  <a:lnTo>
                    <a:pt x="54" y="301"/>
                  </a:lnTo>
                  <a:lnTo>
                    <a:pt x="54" y="314"/>
                  </a:lnTo>
                  <a:lnTo>
                    <a:pt x="56" y="327"/>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3" name="Freeform 37"/>
            <p:cNvSpPr/>
            <p:nvPr/>
          </p:nvSpPr>
          <p:spPr bwMode="auto">
            <a:xfrm>
              <a:off x="2124" y="2583"/>
              <a:ext cx="80" cy="56"/>
            </a:xfrm>
            <a:custGeom>
              <a:avLst/>
              <a:gdLst>
                <a:gd name="T0" fmla="*/ 12 w 80"/>
                <a:gd name="T1" fmla="*/ 8 h 56"/>
                <a:gd name="T2" fmla="*/ 15 w 80"/>
                <a:gd name="T3" fmla="*/ 8 h 56"/>
                <a:gd name="T4" fmla="*/ 21 w 80"/>
                <a:gd name="T5" fmla="*/ 6 h 56"/>
                <a:gd name="T6" fmla="*/ 25 w 80"/>
                <a:gd name="T7" fmla="*/ 6 h 56"/>
                <a:gd name="T8" fmla="*/ 31 w 80"/>
                <a:gd name="T9" fmla="*/ 6 h 56"/>
                <a:gd name="T10" fmla="*/ 34 w 80"/>
                <a:gd name="T11" fmla="*/ 4 h 56"/>
                <a:gd name="T12" fmla="*/ 40 w 80"/>
                <a:gd name="T13" fmla="*/ 2 h 56"/>
                <a:gd name="T14" fmla="*/ 46 w 80"/>
                <a:gd name="T15" fmla="*/ 0 h 56"/>
                <a:gd name="T16" fmla="*/ 50 w 80"/>
                <a:gd name="T17" fmla="*/ 2 h 56"/>
                <a:gd name="T18" fmla="*/ 55 w 80"/>
                <a:gd name="T19" fmla="*/ 4 h 56"/>
                <a:gd name="T20" fmla="*/ 57 w 80"/>
                <a:gd name="T21" fmla="*/ 8 h 56"/>
                <a:gd name="T22" fmla="*/ 59 w 80"/>
                <a:gd name="T23" fmla="*/ 14 h 56"/>
                <a:gd name="T24" fmla="*/ 61 w 80"/>
                <a:gd name="T25" fmla="*/ 16 h 56"/>
                <a:gd name="T26" fmla="*/ 63 w 80"/>
                <a:gd name="T27" fmla="*/ 14 h 56"/>
                <a:gd name="T28" fmla="*/ 67 w 80"/>
                <a:gd name="T29" fmla="*/ 10 h 56"/>
                <a:gd name="T30" fmla="*/ 71 w 80"/>
                <a:gd name="T31" fmla="*/ 8 h 56"/>
                <a:gd name="T32" fmla="*/ 73 w 80"/>
                <a:gd name="T33" fmla="*/ 4 h 56"/>
                <a:gd name="T34" fmla="*/ 76 w 80"/>
                <a:gd name="T35" fmla="*/ 2 h 56"/>
                <a:gd name="T36" fmla="*/ 78 w 80"/>
                <a:gd name="T37" fmla="*/ 2 h 56"/>
                <a:gd name="T38" fmla="*/ 80 w 80"/>
                <a:gd name="T39" fmla="*/ 4 h 56"/>
                <a:gd name="T40" fmla="*/ 80 w 80"/>
                <a:gd name="T41" fmla="*/ 8 h 56"/>
                <a:gd name="T42" fmla="*/ 80 w 80"/>
                <a:gd name="T43" fmla="*/ 16 h 56"/>
                <a:gd name="T44" fmla="*/ 78 w 80"/>
                <a:gd name="T45" fmla="*/ 23 h 56"/>
                <a:gd name="T46" fmla="*/ 76 w 80"/>
                <a:gd name="T47" fmla="*/ 31 h 56"/>
                <a:gd name="T48" fmla="*/ 74 w 80"/>
                <a:gd name="T49" fmla="*/ 35 h 56"/>
                <a:gd name="T50" fmla="*/ 73 w 80"/>
                <a:gd name="T51" fmla="*/ 37 h 56"/>
                <a:gd name="T52" fmla="*/ 69 w 80"/>
                <a:gd name="T53" fmla="*/ 37 h 56"/>
                <a:gd name="T54" fmla="*/ 65 w 80"/>
                <a:gd name="T55" fmla="*/ 38 h 56"/>
                <a:gd name="T56" fmla="*/ 65 w 80"/>
                <a:gd name="T57" fmla="*/ 40 h 56"/>
                <a:gd name="T58" fmla="*/ 65 w 80"/>
                <a:gd name="T59" fmla="*/ 44 h 56"/>
                <a:gd name="T60" fmla="*/ 63 w 80"/>
                <a:gd name="T61" fmla="*/ 48 h 56"/>
                <a:gd name="T62" fmla="*/ 59 w 80"/>
                <a:gd name="T63" fmla="*/ 48 h 56"/>
                <a:gd name="T64" fmla="*/ 57 w 80"/>
                <a:gd name="T65" fmla="*/ 50 h 56"/>
                <a:gd name="T66" fmla="*/ 53 w 80"/>
                <a:gd name="T67" fmla="*/ 50 h 56"/>
                <a:gd name="T68" fmla="*/ 52 w 80"/>
                <a:gd name="T69" fmla="*/ 52 h 56"/>
                <a:gd name="T70" fmla="*/ 50 w 80"/>
                <a:gd name="T71" fmla="*/ 54 h 56"/>
                <a:gd name="T72" fmla="*/ 48 w 80"/>
                <a:gd name="T73" fmla="*/ 54 h 56"/>
                <a:gd name="T74" fmla="*/ 46 w 80"/>
                <a:gd name="T75" fmla="*/ 56 h 56"/>
                <a:gd name="T76" fmla="*/ 44 w 80"/>
                <a:gd name="T77" fmla="*/ 56 h 56"/>
                <a:gd name="T78" fmla="*/ 38 w 80"/>
                <a:gd name="T79" fmla="*/ 54 h 56"/>
                <a:gd name="T80" fmla="*/ 34 w 80"/>
                <a:gd name="T81" fmla="*/ 54 h 56"/>
                <a:gd name="T82" fmla="*/ 31 w 80"/>
                <a:gd name="T83" fmla="*/ 52 h 56"/>
                <a:gd name="T84" fmla="*/ 25 w 80"/>
                <a:gd name="T85" fmla="*/ 50 h 56"/>
                <a:gd name="T86" fmla="*/ 21 w 80"/>
                <a:gd name="T87" fmla="*/ 48 h 56"/>
                <a:gd name="T88" fmla="*/ 15 w 80"/>
                <a:gd name="T89" fmla="*/ 46 h 56"/>
                <a:gd name="T90" fmla="*/ 12 w 80"/>
                <a:gd name="T91" fmla="*/ 44 h 56"/>
                <a:gd name="T92" fmla="*/ 8 w 80"/>
                <a:gd name="T93" fmla="*/ 42 h 56"/>
                <a:gd name="T94" fmla="*/ 4 w 80"/>
                <a:gd name="T95" fmla="*/ 40 h 56"/>
                <a:gd name="T96" fmla="*/ 2 w 80"/>
                <a:gd name="T97" fmla="*/ 37 h 56"/>
                <a:gd name="T98" fmla="*/ 0 w 80"/>
                <a:gd name="T99" fmla="*/ 35 h 56"/>
                <a:gd name="T100" fmla="*/ 0 w 80"/>
                <a:gd name="T101" fmla="*/ 29 h 56"/>
                <a:gd name="T102" fmla="*/ 2 w 80"/>
                <a:gd name="T103" fmla="*/ 23 h 56"/>
                <a:gd name="T104" fmla="*/ 4 w 80"/>
                <a:gd name="T105" fmla="*/ 18 h 56"/>
                <a:gd name="T106" fmla="*/ 8 w 80"/>
                <a:gd name="T107" fmla="*/ 1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56">
                  <a:moveTo>
                    <a:pt x="8" y="8"/>
                  </a:moveTo>
                  <a:lnTo>
                    <a:pt x="12" y="8"/>
                  </a:lnTo>
                  <a:lnTo>
                    <a:pt x="13" y="8"/>
                  </a:lnTo>
                  <a:lnTo>
                    <a:pt x="15" y="8"/>
                  </a:lnTo>
                  <a:lnTo>
                    <a:pt x="17" y="6"/>
                  </a:lnTo>
                  <a:lnTo>
                    <a:pt x="21" y="6"/>
                  </a:lnTo>
                  <a:lnTo>
                    <a:pt x="23" y="6"/>
                  </a:lnTo>
                  <a:lnTo>
                    <a:pt x="25" y="6"/>
                  </a:lnTo>
                  <a:lnTo>
                    <a:pt x="27" y="6"/>
                  </a:lnTo>
                  <a:lnTo>
                    <a:pt x="31" y="6"/>
                  </a:lnTo>
                  <a:lnTo>
                    <a:pt x="33" y="4"/>
                  </a:lnTo>
                  <a:lnTo>
                    <a:pt x="34" y="4"/>
                  </a:lnTo>
                  <a:lnTo>
                    <a:pt x="38" y="4"/>
                  </a:lnTo>
                  <a:lnTo>
                    <a:pt x="40" y="2"/>
                  </a:lnTo>
                  <a:lnTo>
                    <a:pt x="44" y="2"/>
                  </a:lnTo>
                  <a:lnTo>
                    <a:pt x="46" y="0"/>
                  </a:lnTo>
                  <a:lnTo>
                    <a:pt x="48" y="0"/>
                  </a:lnTo>
                  <a:lnTo>
                    <a:pt x="50" y="2"/>
                  </a:lnTo>
                  <a:lnTo>
                    <a:pt x="53" y="2"/>
                  </a:lnTo>
                  <a:lnTo>
                    <a:pt x="55" y="4"/>
                  </a:lnTo>
                  <a:lnTo>
                    <a:pt x="55" y="6"/>
                  </a:lnTo>
                  <a:lnTo>
                    <a:pt x="57" y="8"/>
                  </a:lnTo>
                  <a:lnTo>
                    <a:pt x="59" y="12"/>
                  </a:lnTo>
                  <a:lnTo>
                    <a:pt x="59" y="14"/>
                  </a:lnTo>
                  <a:lnTo>
                    <a:pt x="59" y="18"/>
                  </a:lnTo>
                  <a:lnTo>
                    <a:pt x="61" y="16"/>
                  </a:lnTo>
                  <a:lnTo>
                    <a:pt x="61" y="14"/>
                  </a:lnTo>
                  <a:lnTo>
                    <a:pt x="63" y="14"/>
                  </a:lnTo>
                  <a:lnTo>
                    <a:pt x="65" y="12"/>
                  </a:lnTo>
                  <a:lnTo>
                    <a:pt x="67" y="10"/>
                  </a:lnTo>
                  <a:lnTo>
                    <a:pt x="69" y="8"/>
                  </a:lnTo>
                  <a:lnTo>
                    <a:pt x="71" y="8"/>
                  </a:lnTo>
                  <a:lnTo>
                    <a:pt x="73" y="6"/>
                  </a:lnTo>
                  <a:lnTo>
                    <a:pt x="73" y="4"/>
                  </a:lnTo>
                  <a:lnTo>
                    <a:pt x="74" y="4"/>
                  </a:lnTo>
                  <a:lnTo>
                    <a:pt x="76" y="2"/>
                  </a:lnTo>
                  <a:lnTo>
                    <a:pt x="76" y="2"/>
                  </a:lnTo>
                  <a:lnTo>
                    <a:pt x="78" y="2"/>
                  </a:lnTo>
                  <a:lnTo>
                    <a:pt x="78" y="2"/>
                  </a:lnTo>
                  <a:lnTo>
                    <a:pt x="80" y="4"/>
                  </a:lnTo>
                  <a:lnTo>
                    <a:pt x="80" y="4"/>
                  </a:lnTo>
                  <a:lnTo>
                    <a:pt x="80" y="8"/>
                  </a:lnTo>
                  <a:lnTo>
                    <a:pt x="80" y="12"/>
                  </a:lnTo>
                  <a:lnTo>
                    <a:pt x="80" y="16"/>
                  </a:lnTo>
                  <a:lnTo>
                    <a:pt x="78" y="19"/>
                  </a:lnTo>
                  <a:lnTo>
                    <a:pt x="78" y="23"/>
                  </a:lnTo>
                  <a:lnTo>
                    <a:pt x="76" y="27"/>
                  </a:lnTo>
                  <a:lnTo>
                    <a:pt x="76" y="31"/>
                  </a:lnTo>
                  <a:lnTo>
                    <a:pt x="74" y="33"/>
                  </a:lnTo>
                  <a:lnTo>
                    <a:pt x="74" y="35"/>
                  </a:lnTo>
                  <a:lnTo>
                    <a:pt x="73" y="37"/>
                  </a:lnTo>
                  <a:lnTo>
                    <a:pt x="73" y="37"/>
                  </a:lnTo>
                  <a:lnTo>
                    <a:pt x="71" y="37"/>
                  </a:lnTo>
                  <a:lnTo>
                    <a:pt x="69" y="37"/>
                  </a:lnTo>
                  <a:lnTo>
                    <a:pt x="67" y="37"/>
                  </a:lnTo>
                  <a:lnTo>
                    <a:pt x="65" y="38"/>
                  </a:lnTo>
                  <a:lnTo>
                    <a:pt x="65" y="38"/>
                  </a:lnTo>
                  <a:lnTo>
                    <a:pt x="65" y="40"/>
                  </a:lnTo>
                  <a:lnTo>
                    <a:pt x="65" y="42"/>
                  </a:lnTo>
                  <a:lnTo>
                    <a:pt x="65" y="44"/>
                  </a:lnTo>
                  <a:lnTo>
                    <a:pt x="65" y="46"/>
                  </a:lnTo>
                  <a:lnTo>
                    <a:pt x="63" y="48"/>
                  </a:lnTo>
                  <a:lnTo>
                    <a:pt x="61" y="48"/>
                  </a:lnTo>
                  <a:lnTo>
                    <a:pt x="59" y="48"/>
                  </a:lnTo>
                  <a:lnTo>
                    <a:pt x="57" y="50"/>
                  </a:lnTo>
                  <a:lnTo>
                    <a:pt x="57" y="50"/>
                  </a:lnTo>
                  <a:lnTo>
                    <a:pt x="55" y="50"/>
                  </a:lnTo>
                  <a:lnTo>
                    <a:pt x="53" y="50"/>
                  </a:lnTo>
                  <a:lnTo>
                    <a:pt x="52" y="50"/>
                  </a:lnTo>
                  <a:lnTo>
                    <a:pt x="52" y="52"/>
                  </a:lnTo>
                  <a:lnTo>
                    <a:pt x="50" y="52"/>
                  </a:lnTo>
                  <a:lnTo>
                    <a:pt x="50" y="54"/>
                  </a:lnTo>
                  <a:lnTo>
                    <a:pt x="50" y="54"/>
                  </a:lnTo>
                  <a:lnTo>
                    <a:pt x="48" y="54"/>
                  </a:lnTo>
                  <a:lnTo>
                    <a:pt x="48" y="56"/>
                  </a:lnTo>
                  <a:lnTo>
                    <a:pt x="46" y="56"/>
                  </a:lnTo>
                  <a:lnTo>
                    <a:pt x="46" y="56"/>
                  </a:lnTo>
                  <a:lnTo>
                    <a:pt x="44" y="56"/>
                  </a:lnTo>
                  <a:lnTo>
                    <a:pt x="42" y="56"/>
                  </a:lnTo>
                  <a:lnTo>
                    <a:pt x="38" y="54"/>
                  </a:lnTo>
                  <a:lnTo>
                    <a:pt x="36" y="54"/>
                  </a:lnTo>
                  <a:lnTo>
                    <a:pt x="34" y="54"/>
                  </a:lnTo>
                  <a:lnTo>
                    <a:pt x="33" y="54"/>
                  </a:lnTo>
                  <a:lnTo>
                    <a:pt x="31" y="52"/>
                  </a:lnTo>
                  <a:lnTo>
                    <a:pt x="27" y="52"/>
                  </a:lnTo>
                  <a:lnTo>
                    <a:pt x="25" y="50"/>
                  </a:lnTo>
                  <a:lnTo>
                    <a:pt x="23" y="50"/>
                  </a:lnTo>
                  <a:lnTo>
                    <a:pt x="21" y="48"/>
                  </a:lnTo>
                  <a:lnTo>
                    <a:pt x="19" y="48"/>
                  </a:lnTo>
                  <a:lnTo>
                    <a:pt x="15" y="46"/>
                  </a:lnTo>
                  <a:lnTo>
                    <a:pt x="13" y="44"/>
                  </a:lnTo>
                  <a:lnTo>
                    <a:pt x="12" y="44"/>
                  </a:lnTo>
                  <a:lnTo>
                    <a:pt x="10" y="42"/>
                  </a:lnTo>
                  <a:lnTo>
                    <a:pt x="8" y="42"/>
                  </a:lnTo>
                  <a:lnTo>
                    <a:pt x="6" y="40"/>
                  </a:lnTo>
                  <a:lnTo>
                    <a:pt x="4" y="40"/>
                  </a:lnTo>
                  <a:lnTo>
                    <a:pt x="4" y="38"/>
                  </a:lnTo>
                  <a:lnTo>
                    <a:pt x="2" y="37"/>
                  </a:lnTo>
                  <a:lnTo>
                    <a:pt x="0" y="37"/>
                  </a:lnTo>
                  <a:lnTo>
                    <a:pt x="0" y="35"/>
                  </a:lnTo>
                  <a:lnTo>
                    <a:pt x="0" y="33"/>
                  </a:lnTo>
                  <a:lnTo>
                    <a:pt x="0" y="29"/>
                  </a:lnTo>
                  <a:lnTo>
                    <a:pt x="0" y="25"/>
                  </a:lnTo>
                  <a:lnTo>
                    <a:pt x="2" y="23"/>
                  </a:lnTo>
                  <a:lnTo>
                    <a:pt x="2" y="19"/>
                  </a:lnTo>
                  <a:lnTo>
                    <a:pt x="4" y="18"/>
                  </a:lnTo>
                  <a:lnTo>
                    <a:pt x="6" y="14"/>
                  </a:lnTo>
                  <a:lnTo>
                    <a:pt x="8" y="10"/>
                  </a:lnTo>
                  <a:lnTo>
                    <a:pt x="8" y="8"/>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54" name="Freeform 38"/>
            <p:cNvSpPr/>
            <p:nvPr/>
          </p:nvSpPr>
          <p:spPr bwMode="auto">
            <a:xfrm>
              <a:off x="2124" y="2583"/>
              <a:ext cx="80" cy="56"/>
            </a:xfrm>
            <a:custGeom>
              <a:avLst/>
              <a:gdLst>
                <a:gd name="T0" fmla="*/ 12 w 80"/>
                <a:gd name="T1" fmla="*/ 8 h 56"/>
                <a:gd name="T2" fmla="*/ 15 w 80"/>
                <a:gd name="T3" fmla="*/ 8 h 56"/>
                <a:gd name="T4" fmla="*/ 21 w 80"/>
                <a:gd name="T5" fmla="*/ 6 h 56"/>
                <a:gd name="T6" fmla="*/ 25 w 80"/>
                <a:gd name="T7" fmla="*/ 6 h 56"/>
                <a:gd name="T8" fmla="*/ 31 w 80"/>
                <a:gd name="T9" fmla="*/ 6 h 56"/>
                <a:gd name="T10" fmla="*/ 34 w 80"/>
                <a:gd name="T11" fmla="*/ 4 h 56"/>
                <a:gd name="T12" fmla="*/ 40 w 80"/>
                <a:gd name="T13" fmla="*/ 2 h 56"/>
                <a:gd name="T14" fmla="*/ 46 w 80"/>
                <a:gd name="T15" fmla="*/ 0 h 56"/>
                <a:gd name="T16" fmla="*/ 50 w 80"/>
                <a:gd name="T17" fmla="*/ 2 h 56"/>
                <a:gd name="T18" fmla="*/ 55 w 80"/>
                <a:gd name="T19" fmla="*/ 4 h 56"/>
                <a:gd name="T20" fmla="*/ 57 w 80"/>
                <a:gd name="T21" fmla="*/ 8 h 56"/>
                <a:gd name="T22" fmla="*/ 59 w 80"/>
                <a:gd name="T23" fmla="*/ 14 h 56"/>
                <a:gd name="T24" fmla="*/ 61 w 80"/>
                <a:gd name="T25" fmla="*/ 16 h 56"/>
                <a:gd name="T26" fmla="*/ 63 w 80"/>
                <a:gd name="T27" fmla="*/ 14 h 56"/>
                <a:gd name="T28" fmla="*/ 67 w 80"/>
                <a:gd name="T29" fmla="*/ 10 h 56"/>
                <a:gd name="T30" fmla="*/ 71 w 80"/>
                <a:gd name="T31" fmla="*/ 8 h 56"/>
                <a:gd name="T32" fmla="*/ 73 w 80"/>
                <a:gd name="T33" fmla="*/ 4 h 56"/>
                <a:gd name="T34" fmla="*/ 76 w 80"/>
                <a:gd name="T35" fmla="*/ 2 h 56"/>
                <a:gd name="T36" fmla="*/ 78 w 80"/>
                <a:gd name="T37" fmla="*/ 2 h 56"/>
                <a:gd name="T38" fmla="*/ 80 w 80"/>
                <a:gd name="T39" fmla="*/ 4 h 56"/>
                <a:gd name="T40" fmla="*/ 80 w 80"/>
                <a:gd name="T41" fmla="*/ 8 h 56"/>
                <a:gd name="T42" fmla="*/ 80 w 80"/>
                <a:gd name="T43" fmla="*/ 16 h 56"/>
                <a:gd name="T44" fmla="*/ 78 w 80"/>
                <a:gd name="T45" fmla="*/ 23 h 56"/>
                <a:gd name="T46" fmla="*/ 76 w 80"/>
                <a:gd name="T47" fmla="*/ 31 h 56"/>
                <a:gd name="T48" fmla="*/ 74 w 80"/>
                <a:gd name="T49" fmla="*/ 35 h 56"/>
                <a:gd name="T50" fmla="*/ 73 w 80"/>
                <a:gd name="T51" fmla="*/ 37 h 56"/>
                <a:gd name="T52" fmla="*/ 69 w 80"/>
                <a:gd name="T53" fmla="*/ 37 h 56"/>
                <a:gd name="T54" fmla="*/ 65 w 80"/>
                <a:gd name="T55" fmla="*/ 38 h 56"/>
                <a:gd name="T56" fmla="*/ 65 w 80"/>
                <a:gd name="T57" fmla="*/ 40 h 56"/>
                <a:gd name="T58" fmla="*/ 65 w 80"/>
                <a:gd name="T59" fmla="*/ 44 h 56"/>
                <a:gd name="T60" fmla="*/ 63 w 80"/>
                <a:gd name="T61" fmla="*/ 48 h 56"/>
                <a:gd name="T62" fmla="*/ 59 w 80"/>
                <a:gd name="T63" fmla="*/ 48 h 56"/>
                <a:gd name="T64" fmla="*/ 57 w 80"/>
                <a:gd name="T65" fmla="*/ 50 h 56"/>
                <a:gd name="T66" fmla="*/ 53 w 80"/>
                <a:gd name="T67" fmla="*/ 50 h 56"/>
                <a:gd name="T68" fmla="*/ 52 w 80"/>
                <a:gd name="T69" fmla="*/ 52 h 56"/>
                <a:gd name="T70" fmla="*/ 50 w 80"/>
                <a:gd name="T71" fmla="*/ 54 h 56"/>
                <a:gd name="T72" fmla="*/ 48 w 80"/>
                <a:gd name="T73" fmla="*/ 54 h 56"/>
                <a:gd name="T74" fmla="*/ 46 w 80"/>
                <a:gd name="T75" fmla="*/ 56 h 56"/>
                <a:gd name="T76" fmla="*/ 44 w 80"/>
                <a:gd name="T77" fmla="*/ 56 h 56"/>
                <a:gd name="T78" fmla="*/ 38 w 80"/>
                <a:gd name="T79" fmla="*/ 54 h 56"/>
                <a:gd name="T80" fmla="*/ 34 w 80"/>
                <a:gd name="T81" fmla="*/ 54 h 56"/>
                <a:gd name="T82" fmla="*/ 31 w 80"/>
                <a:gd name="T83" fmla="*/ 52 h 56"/>
                <a:gd name="T84" fmla="*/ 25 w 80"/>
                <a:gd name="T85" fmla="*/ 50 h 56"/>
                <a:gd name="T86" fmla="*/ 21 w 80"/>
                <a:gd name="T87" fmla="*/ 48 h 56"/>
                <a:gd name="T88" fmla="*/ 15 w 80"/>
                <a:gd name="T89" fmla="*/ 46 h 56"/>
                <a:gd name="T90" fmla="*/ 12 w 80"/>
                <a:gd name="T91" fmla="*/ 44 h 56"/>
                <a:gd name="T92" fmla="*/ 8 w 80"/>
                <a:gd name="T93" fmla="*/ 42 h 56"/>
                <a:gd name="T94" fmla="*/ 4 w 80"/>
                <a:gd name="T95" fmla="*/ 40 h 56"/>
                <a:gd name="T96" fmla="*/ 2 w 80"/>
                <a:gd name="T97" fmla="*/ 37 h 56"/>
                <a:gd name="T98" fmla="*/ 0 w 80"/>
                <a:gd name="T99" fmla="*/ 35 h 56"/>
                <a:gd name="T100" fmla="*/ 0 w 80"/>
                <a:gd name="T101" fmla="*/ 29 h 56"/>
                <a:gd name="T102" fmla="*/ 2 w 80"/>
                <a:gd name="T103" fmla="*/ 23 h 56"/>
                <a:gd name="T104" fmla="*/ 4 w 80"/>
                <a:gd name="T105" fmla="*/ 18 h 56"/>
                <a:gd name="T106" fmla="*/ 8 w 80"/>
                <a:gd name="T107" fmla="*/ 1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56">
                  <a:moveTo>
                    <a:pt x="8" y="8"/>
                  </a:moveTo>
                  <a:lnTo>
                    <a:pt x="12" y="8"/>
                  </a:lnTo>
                  <a:lnTo>
                    <a:pt x="13" y="8"/>
                  </a:lnTo>
                  <a:lnTo>
                    <a:pt x="15" y="8"/>
                  </a:lnTo>
                  <a:lnTo>
                    <a:pt x="17" y="6"/>
                  </a:lnTo>
                  <a:lnTo>
                    <a:pt x="21" y="6"/>
                  </a:lnTo>
                  <a:lnTo>
                    <a:pt x="23" y="6"/>
                  </a:lnTo>
                  <a:lnTo>
                    <a:pt x="25" y="6"/>
                  </a:lnTo>
                  <a:lnTo>
                    <a:pt x="27" y="6"/>
                  </a:lnTo>
                  <a:lnTo>
                    <a:pt x="31" y="6"/>
                  </a:lnTo>
                  <a:lnTo>
                    <a:pt x="33" y="4"/>
                  </a:lnTo>
                  <a:lnTo>
                    <a:pt x="34" y="4"/>
                  </a:lnTo>
                  <a:lnTo>
                    <a:pt x="38" y="4"/>
                  </a:lnTo>
                  <a:lnTo>
                    <a:pt x="40" y="2"/>
                  </a:lnTo>
                  <a:lnTo>
                    <a:pt x="44" y="2"/>
                  </a:lnTo>
                  <a:lnTo>
                    <a:pt x="46" y="0"/>
                  </a:lnTo>
                  <a:lnTo>
                    <a:pt x="48" y="0"/>
                  </a:lnTo>
                  <a:lnTo>
                    <a:pt x="50" y="2"/>
                  </a:lnTo>
                  <a:lnTo>
                    <a:pt x="53" y="2"/>
                  </a:lnTo>
                  <a:lnTo>
                    <a:pt x="55" y="4"/>
                  </a:lnTo>
                  <a:lnTo>
                    <a:pt x="55" y="6"/>
                  </a:lnTo>
                  <a:lnTo>
                    <a:pt x="57" y="8"/>
                  </a:lnTo>
                  <a:lnTo>
                    <a:pt x="59" y="12"/>
                  </a:lnTo>
                  <a:lnTo>
                    <a:pt x="59" y="14"/>
                  </a:lnTo>
                  <a:lnTo>
                    <a:pt x="59" y="18"/>
                  </a:lnTo>
                  <a:lnTo>
                    <a:pt x="61" y="16"/>
                  </a:lnTo>
                  <a:lnTo>
                    <a:pt x="61" y="14"/>
                  </a:lnTo>
                  <a:lnTo>
                    <a:pt x="63" y="14"/>
                  </a:lnTo>
                  <a:lnTo>
                    <a:pt x="65" y="12"/>
                  </a:lnTo>
                  <a:lnTo>
                    <a:pt x="67" y="10"/>
                  </a:lnTo>
                  <a:lnTo>
                    <a:pt x="69" y="8"/>
                  </a:lnTo>
                  <a:lnTo>
                    <a:pt x="71" y="8"/>
                  </a:lnTo>
                  <a:lnTo>
                    <a:pt x="73" y="6"/>
                  </a:lnTo>
                  <a:lnTo>
                    <a:pt x="73" y="4"/>
                  </a:lnTo>
                  <a:lnTo>
                    <a:pt x="74" y="4"/>
                  </a:lnTo>
                  <a:lnTo>
                    <a:pt x="76" y="2"/>
                  </a:lnTo>
                  <a:lnTo>
                    <a:pt x="76" y="2"/>
                  </a:lnTo>
                  <a:lnTo>
                    <a:pt x="78" y="2"/>
                  </a:lnTo>
                  <a:lnTo>
                    <a:pt x="78" y="2"/>
                  </a:lnTo>
                  <a:lnTo>
                    <a:pt x="80" y="4"/>
                  </a:lnTo>
                  <a:lnTo>
                    <a:pt x="80" y="4"/>
                  </a:lnTo>
                  <a:lnTo>
                    <a:pt x="80" y="8"/>
                  </a:lnTo>
                  <a:lnTo>
                    <a:pt x="80" y="12"/>
                  </a:lnTo>
                  <a:lnTo>
                    <a:pt x="80" y="16"/>
                  </a:lnTo>
                  <a:lnTo>
                    <a:pt x="78" y="19"/>
                  </a:lnTo>
                  <a:lnTo>
                    <a:pt x="78" y="23"/>
                  </a:lnTo>
                  <a:lnTo>
                    <a:pt x="76" y="27"/>
                  </a:lnTo>
                  <a:lnTo>
                    <a:pt x="76" y="31"/>
                  </a:lnTo>
                  <a:lnTo>
                    <a:pt x="74" y="33"/>
                  </a:lnTo>
                  <a:lnTo>
                    <a:pt x="74" y="35"/>
                  </a:lnTo>
                  <a:lnTo>
                    <a:pt x="73" y="37"/>
                  </a:lnTo>
                  <a:lnTo>
                    <a:pt x="73" y="37"/>
                  </a:lnTo>
                  <a:lnTo>
                    <a:pt x="71" y="37"/>
                  </a:lnTo>
                  <a:lnTo>
                    <a:pt x="69" y="37"/>
                  </a:lnTo>
                  <a:lnTo>
                    <a:pt x="67" y="37"/>
                  </a:lnTo>
                  <a:lnTo>
                    <a:pt x="65" y="38"/>
                  </a:lnTo>
                  <a:lnTo>
                    <a:pt x="65" y="38"/>
                  </a:lnTo>
                  <a:lnTo>
                    <a:pt x="65" y="40"/>
                  </a:lnTo>
                  <a:lnTo>
                    <a:pt x="65" y="42"/>
                  </a:lnTo>
                  <a:lnTo>
                    <a:pt x="65" y="44"/>
                  </a:lnTo>
                  <a:lnTo>
                    <a:pt x="65" y="46"/>
                  </a:lnTo>
                  <a:lnTo>
                    <a:pt x="63" y="48"/>
                  </a:lnTo>
                  <a:lnTo>
                    <a:pt x="61" y="48"/>
                  </a:lnTo>
                  <a:lnTo>
                    <a:pt x="59" y="48"/>
                  </a:lnTo>
                  <a:lnTo>
                    <a:pt x="57" y="50"/>
                  </a:lnTo>
                  <a:lnTo>
                    <a:pt x="57" y="50"/>
                  </a:lnTo>
                  <a:lnTo>
                    <a:pt x="55" y="50"/>
                  </a:lnTo>
                  <a:lnTo>
                    <a:pt x="53" y="50"/>
                  </a:lnTo>
                  <a:lnTo>
                    <a:pt x="52" y="50"/>
                  </a:lnTo>
                  <a:lnTo>
                    <a:pt x="52" y="52"/>
                  </a:lnTo>
                  <a:lnTo>
                    <a:pt x="50" y="52"/>
                  </a:lnTo>
                  <a:lnTo>
                    <a:pt x="50" y="54"/>
                  </a:lnTo>
                  <a:lnTo>
                    <a:pt x="50" y="54"/>
                  </a:lnTo>
                  <a:lnTo>
                    <a:pt x="48" y="54"/>
                  </a:lnTo>
                  <a:lnTo>
                    <a:pt x="48" y="56"/>
                  </a:lnTo>
                  <a:lnTo>
                    <a:pt x="46" y="56"/>
                  </a:lnTo>
                  <a:lnTo>
                    <a:pt x="46" y="56"/>
                  </a:lnTo>
                  <a:lnTo>
                    <a:pt x="44" y="56"/>
                  </a:lnTo>
                  <a:lnTo>
                    <a:pt x="42" y="56"/>
                  </a:lnTo>
                  <a:lnTo>
                    <a:pt x="38" y="54"/>
                  </a:lnTo>
                  <a:lnTo>
                    <a:pt x="36" y="54"/>
                  </a:lnTo>
                  <a:lnTo>
                    <a:pt x="34" y="54"/>
                  </a:lnTo>
                  <a:lnTo>
                    <a:pt x="33" y="54"/>
                  </a:lnTo>
                  <a:lnTo>
                    <a:pt x="31" y="52"/>
                  </a:lnTo>
                  <a:lnTo>
                    <a:pt x="27" y="52"/>
                  </a:lnTo>
                  <a:lnTo>
                    <a:pt x="25" y="50"/>
                  </a:lnTo>
                  <a:lnTo>
                    <a:pt x="23" y="50"/>
                  </a:lnTo>
                  <a:lnTo>
                    <a:pt x="21" y="48"/>
                  </a:lnTo>
                  <a:lnTo>
                    <a:pt x="19" y="48"/>
                  </a:lnTo>
                  <a:lnTo>
                    <a:pt x="15" y="46"/>
                  </a:lnTo>
                  <a:lnTo>
                    <a:pt x="13" y="44"/>
                  </a:lnTo>
                  <a:lnTo>
                    <a:pt x="12" y="44"/>
                  </a:lnTo>
                  <a:lnTo>
                    <a:pt x="10" y="42"/>
                  </a:lnTo>
                  <a:lnTo>
                    <a:pt x="8" y="42"/>
                  </a:lnTo>
                  <a:lnTo>
                    <a:pt x="6" y="40"/>
                  </a:lnTo>
                  <a:lnTo>
                    <a:pt x="4" y="40"/>
                  </a:lnTo>
                  <a:lnTo>
                    <a:pt x="4" y="38"/>
                  </a:lnTo>
                  <a:lnTo>
                    <a:pt x="2" y="37"/>
                  </a:lnTo>
                  <a:lnTo>
                    <a:pt x="0" y="37"/>
                  </a:lnTo>
                  <a:lnTo>
                    <a:pt x="0" y="35"/>
                  </a:lnTo>
                  <a:lnTo>
                    <a:pt x="0" y="33"/>
                  </a:lnTo>
                  <a:lnTo>
                    <a:pt x="0" y="29"/>
                  </a:lnTo>
                  <a:lnTo>
                    <a:pt x="0" y="25"/>
                  </a:lnTo>
                  <a:lnTo>
                    <a:pt x="2" y="23"/>
                  </a:lnTo>
                  <a:lnTo>
                    <a:pt x="2" y="19"/>
                  </a:lnTo>
                  <a:lnTo>
                    <a:pt x="4" y="18"/>
                  </a:lnTo>
                  <a:lnTo>
                    <a:pt x="6" y="14"/>
                  </a:lnTo>
                  <a:lnTo>
                    <a:pt x="8" y="10"/>
                  </a:lnTo>
                  <a:lnTo>
                    <a:pt x="8" y="8"/>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5" name="Freeform 39"/>
            <p:cNvSpPr/>
            <p:nvPr/>
          </p:nvSpPr>
          <p:spPr bwMode="auto">
            <a:xfrm>
              <a:off x="2155" y="2621"/>
              <a:ext cx="21" cy="12"/>
            </a:xfrm>
            <a:custGeom>
              <a:avLst/>
              <a:gdLst>
                <a:gd name="T0" fmla="*/ 21 w 21"/>
                <a:gd name="T1" fmla="*/ 12 h 12"/>
                <a:gd name="T2" fmla="*/ 19 w 21"/>
                <a:gd name="T3" fmla="*/ 12 h 12"/>
                <a:gd name="T4" fmla="*/ 19 w 21"/>
                <a:gd name="T5" fmla="*/ 12 h 12"/>
                <a:gd name="T6" fmla="*/ 17 w 21"/>
                <a:gd name="T7" fmla="*/ 12 h 12"/>
                <a:gd name="T8" fmla="*/ 15 w 21"/>
                <a:gd name="T9" fmla="*/ 12 h 12"/>
                <a:gd name="T10" fmla="*/ 13 w 21"/>
                <a:gd name="T11" fmla="*/ 10 h 12"/>
                <a:gd name="T12" fmla="*/ 11 w 21"/>
                <a:gd name="T13" fmla="*/ 10 h 12"/>
                <a:gd name="T14" fmla="*/ 11 w 21"/>
                <a:gd name="T15" fmla="*/ 10 h 12"/>
                <a:gd name="T16" fmla="*/ 9 w 21"/>
                <a:gd name="T17" fmla="*/ 8 h 12"/>
                <a:gd name="T18" fmla="*/ 7 w 21"/>
                <a:gd name="T19" fmla="*/ 8 h 12"/>
                <a:gd name="T20" fmla="*/ 7 w 21"/>
                <a:gd name="T21" fmla="*/ 6 h 12"/>
                <a:gd name="T22" fmla="*/ 5 w 21"/>
                <a:gd name="T23" fmla="*/ 6 h 12"/>
                <a:gd name="T24" fmla="*/ 3 w 21"/>
                <a:gd name="T25" fmla="*/ 4 h 12"/>
                <a:gd name="T26" fmla="*/ 3 w 21"/>
                <a:gd name="T27" fmla="*/ 4 h 12"/>
                <a:gd name="T28" fmla="*/ 2 w 21"/>
                <a:gd name="T29" fmla="*/ 2 h 12"/>
                <a:gd name="T30" fmla="*/ 0 w 21"/>
                <a:gd name="T31" fmla="*/ 2 h 12"/>
                <a:gd name="T32" fmla="*/ 0 w 21"/>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2">
                  <a:moveTo>
                    <a:pt x="21" y="12"/>
                  </a:moveTo>
                  <a:lnTo>
                    <a:pt x="19" y="12"/>
                  </a:lnTo>
                  <a:lnTo>
                    <a:pt x="19" y="12"/>
                  </a:lnTo>
                  <a:lnTo>
                    <a:pt x="17" y="12"/>
                  </a:lnTo>
                  <a:lnTo>
                    <a:pt x="15" y="12"/>
                  </a:lnTo>
                  <a:lnTo>
                    <a:pt x="13" y="10"/>
                  </a:lnTo>
                  <a:lnTo>
                    <a:pt x="11" y="10"/>
                  </a:lnTo>
                  <a:lnTo>
                    <a:pt x="11" y="10"/>
                  </a:lnTo>
                  <a:lnTo>
                    <a:pt x="9" y="8"/>
                  </a:lnTo>
                  <a:lnTo>
                    <a:pt x="7" y="8"/>
                  </a:lnTo>
                  <a:lnTo>
                    <a:pt x="7" y="6"/>
                  </a:lnTo>
                  <a:lnTo>
                    <a:pt x="5" y="6"/>
                  </a:lnTo>
                  <a:lnTo>
                    <a:pt x="3" y="4"/>
                  </a:lnTo>
                  <a:lnTo>
                    <a:pt x="3" y="4"/>
                  </a:lnTo>
                  <a:lnTo>
                    <a:pt x="2" y="2"/>
                  </a:lnTo>
                  <a:lnTo>
                    <a:pt x="0" y="2"/>
                  </a:lnTo>
                  <a:lnTo>
                    <a:pt x="0"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6" name="Freeform 40"/>
            <p:cNvSpPr/>
            <p:nvPr/>
          </p:nvSpPr>
          <p:spPr bwMode="auto">
            <a:xfrm>
              <a:off x="2164" y="2606"/>
              <a:ext cx="23" cy="15"/>
            </a:xfrm>
            <a:custGeom>
              <a:avLst/>
              <a:gdLst>
                <a:gd name="T0" fmla="*/ 23 w 23"/>
                <a:gd name="T1" fmla="*/ 15 h 15"/>
                <a:gd name="T2" fmla="*/ 21 w 23"/>
                <a:gd name="T3" fmla="*/ 15 h 15"/>
                <a:gd name="T4" fmla="*/ 21 w 23"/>
                <a:gd name="T5" fmla="*/ 15 h 15"/>
                <a:gd name="T6" fmla="*/ 19 w 23"/>
                <a:gd name="T7" fmla="*/ 15 h 15"/>
                <a:gd name="T8" fmla="*/ 17 w 23"/>
                <a:gd name="T9" fmla="*/ 14 h 15"/>
                <a:gd name="T10" fmla="*/ 15 w 23"/>
                <a:gd name="T11" fmla="*/ 14 h 15"/>
                <a:gd name="T12" fmla="*/ 13 w 23"/>
                <a:gd name="T13" fmla="*/ 14 h 15"/>
                <a:gd name="T14" fmla="*/ 12 w 23"/>
                <a:gd name="T15" fmla="*/ 12 h 15"/>
                <a:gd name="T16" fmla="*/ 10 w 23"/>
                <a:gd name="T17" fmla="*/ 12 h 15"/>
                <a:gd name="T18" fmla="*/ 8 w 23"/>
                <a:gd name="T19" fmla="*/ 10 h 15"/>
                <a:gd name="T20" fmla="*/ 6 w 23"/>
                <a:gd name="T21" fmla="*/ 10 h 15"/>
                <a:gd name="T22" fmla="*/ 6 w 23"/>
                <a:gd name="T23" fmla="*/ 8 h 15"/>
                <a:gd name="T24" fmla="*/ 4 w 23"/>
                <a:gd name="T25" fmla="*/ 6 h 15"/>
                <a:gd name="T26" fmla="*/ 2 w 23"/>
                <a:gd name="T27" fmla="*/ 6 h 15"/>
                <a:gd name="T28" fmla="*/ 2 w 23"/>
                <a:gd name="T29" fmla="*/ 4 h 15"/>
                <a:gd name="T30" fmla="*/ 0 w 23"/>
                <a:gd name="T31" fmla="*/ 2 h 15"/>
                <a:gd name="T32" fmla="*/ 0 w 23"/>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5">
                  <a:moveTo>
                    <a:pt x="23" y="15"/>
                  </a:moveTo>
                  <a:lnTo>
                    <a:pt x="21" y="15"/>
                  </a:lnTo>
                  <a:lnTo>
                    <a:pt x="21" y="15"/>
                  </a:lnTo>
                  <a:lnTo>
                    <a:pt x="19" y="15"/>
                  </a:lnTo>
                  <a:lnTo>
                    <a:pt x="17" y="14"/>
                  </a:lnTo>
                  <a:lnTo>
                    <a:pt x="15" y="14"/>
                  </a:lnTo>
                  <a:lnTo>
                    <a:pt x="13" y="14"/>
                  </a:lnTo>
                  <a:lnTo>
                    <a:pt x="12" y="12"/>
                  </a:lnTo>
                  <a:lnTo>
                    <a:pt x="10" y="12"/>
                  </a:lnTo>
                  <a:lnTo>
                    <a:pt x="8" y="10"/>
                  </a:lnTo>
                  <a:lnTo>
                    <a:pt x="6" y="10"/>
                  </a:lnTo>
                  <a:lnTo>
                    <a:pt x="6" y="8"/>
                  </a:lnTo>
                  <a:lnTo>
                    <a:pt x="4" y="6"/>
                  </a:lnTo>
                  <a:lnTo>
                    <a:pt x="2" y="6"/>
                  </a:lnTo>
                  <a:lnTo>
                    <a:pt x="2" y="4"/>
                  </a:lnTo>
                  <a:lnTo>
                    <a:pt x="0" y="2"/>
                  </a:lnTo>
                  <a:lnTo>
                    <a:pt x="0"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7" name="Freeform 41"/>
            <p:cNvSpPr/>
            <p:nvPr/>
          </p:nvSpPr>
          <p:spPr bwMode="auto">
            <a:xfrm>
              <a:off x="2002" y="2671"/>
              <a:ext cx="21" cy="34"/>
            </a:xfrm>
            <a:custGeom>
              <a:avLst/>
              <a:gdLst>
                <a:gd name="T0" fmla="*/ 21 w 21"/>
                <a:gd name="T1" fmla="*/ 0 h 34"/>
                <a:gd name="T2" fmla="*/ 10 w 21"/>
                <a:gd name="T3" fmla="*/ 34 h 34"/>
                <a:gd name="T4" fmla="*/ 8 w 21"/>
                <a:gd name="T5" fmla="*/ 32 h 34"/>
                <a:gd name="T6" fmla="*/ 8 w 21"/>
                <a:gd name="T7" fmla="*/ 30 h 34"/>
                <a:gd name="T8" fmla="*/ 6 w 21"/>
                <a:gd name="T9" fmla="*/ 27 h 34"/>
                <a:gd name="T10" fmla="*/ 4 w 21"/>
                <a:gd name="T11" fmla="*/ 25 h 34"/>
                <a:gd name="T12" fmla="*/ 2 w 21"/>
                <a:gd name="T13" fmla="*/ 21 h 34"/>
                <a:gd name="T14" fmla="*/ 2 w 21"/>
                <a:gd name="T15" fmla="*/ 19 h 34"/>
                <a:gd name="T16" fmla="*/ 0 w 21"/>
                <a:gd name="T17" fmla="*/ 17 h 34"/>
                <a:gd name="T18" fmla="*/ 0 w 21"/>
                <a:gd name="T19"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4">
                  <a:moveTo>
                    <a:pt x="21" y="0"/>
                  </a:moveTo>
                  <a:lnTo>
                    <a:pt x="10" y="34"/>
                  </a:lnTo>
                  <a:lnTo>
                    <a:pt x="8" y="32"/>
                  </a:lnTo>
                  <a:lnTo>
                    <a:pt x="8" y="30"/>
                  </a:lnTo>
                  <a:lnTo>
                    <a:pt x="6" y="27"/>
                  </a:lnTo>
                  <a:lnTo>
                    <a:pt x="4" y="25"/>
                  </a:lnTo>
                  <a:lnTo>
                    <a:pt x="2" y="21"/>
                  </a:lnTo>
                  <a:lnTo>
                    <a:pt x="2" y="19"/>
                  </a:lnTo>
                  <a:lnTo>
                    <a:pt x="0" y="17"/>
                  </a:lnTo>
                  <a:lnTo>
                    <a:pt x="0" y="15"/>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8" name="Freeform 42"/>
            <p:cNvSpPr/>
            <p:nvPr/>
          </p:nvSpPr>
          <p:spPr bwMode="auto">
            <a:xfrm>
              <a:off x="2019" y="2667"/>
              <a:ext cx="65" cy="36"/>
            </a:xfrm>
            <a:custGeom>
              <a:avLst/>
              <a:gdLst>
                <a:gd name="T0" fmla="*/ 0 w 65"/>
                <a:gd name="T1" fmla="*/ 36 h 36"/>
                <a:gd name="T2" fmla="*/ 2 w 65"/>
                <a:gd name="T3" fmla="*/ 36 h 36"/>
                <a:gd name="T4" fmla="*/ 8 w 65"/>
                <a:gd name="T5" fmla="*/ 34 h 36"/>
                <a:gd name="T6" fmla="*/ 12 w 65"/>
                <a:gd name="T7" fmla="*/ 34 h 36"/>
                <a:gd name="T8" fmla="*/ 15 w 65"/>
                <a:gd name="T9" fmla="*/ 33 h 36"/>
                <a:gd name="T10" fmla="*/ 21 w 65"/>
                <a:gd name="T11" fmla="*/ 31 h 36"/>
                <a:gd name="T12" fmla="*/ 25 w 65"/>
                <a:gd name="T13" fmla="*/ 29 h 36"/>
                <a:gd name="T14" fmla="*/ 31 w 65"/>
                <a:gd name="T15" fmla="*/ 25 h 36"/>
                <a:gd name="T16" fmla="*/ 36 w 65"/>
                <a:gd name="T17" fmla="*/ 23 h 36"/>
                <a:gd name="T18" fmla="*/ 40 w 65"/>
                <a:gd name="T19" fmla="*/ 19 h 36"/>
                <a:gd name="T20" fmla="*/ 46 w 65"/>
                <a:gd name="T21" fmla="*/ 17 h 36"/>
                <a:gd name="T22" fmla="*/ 50 w 65"/>
                <a:gd name="T23" fmla="*/ 14 h 36"/>
                <a:gd name="T24" fmla="*/ 54 w 65"/>
                <a:gd name="T25" fmla="*/ 10 h 36"/>
                <a:gd name="T26" fmla="*/ 59 w 65"/>
                <a:gd name="T27" fmla="*/ 8 h 36"/>
                <a:gd name="T28" fmla="*/ 61 w 65"/>
                <a:gd name="T29" fmla="*/ 4 h 36"/>
                <a:gd name="T30" fmla="*/ 63 w 65"/>
                <a:gd name="T31" fmla="*/ 2 h 36"/>
                <a:gd name="T32" fmla="*/ 65 w 65"/>
                <a:gd name="T3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36">
                  <a:moveTo>
                    <a:pt x="0" y="36"/>
                  </a:moveTo>
                  <a:lnTo>
                    <a:pt x="2" y="36"/>
                  </a:lnTo>
                  <a:lnTo>
                    <a:pt x="8" y="34"/>
                  </a:lnTo>
                  <a:lnTo>
                    <a:pt x="12" y="34"/>
                  </a:lnTo>
                  <a:lnTo>
                    <a:pt x="15" y="33"/>
                  </a:lnTo>
                  <a:lnTo>
                    <a:pt x="21" y="31"/>
                  </a:lnTo>
                  <a:lnTo>
                    <a:pt x="25" y="29"/>
                  </a:lnTo>
                  <a:lnTo>
                    <a:pt x="31" y="25"/>
                  </a:lnTo>
                  <a:lnTo>
                    <a:pt x="36" y="23"/>
                  </a:lnTo>
                  <a:lnTo>
                    <a:pt x="40" y="19"/>
                  </a:lnTo>
                  <a:lnTo>
                    <a:pt x="46" y="17"/>
                  </a:lnTo>
                  <a:lnTo>
                    <a:pt x="50" y="14"/>
                  </a:lnTo>
                  <a:lnTo>
                    <a:pt x="54" y="10"/>
                  </a:lnTo>
                  <a:lnTo>
                    <a:pt x="59" y="8"/>
                  </a:lnTo>
                  <a:lnTo>
                    <a:pt x="61" y="4"/>
                  </a:lnTo>
                  <a:lnTo>
                    <a:pt x="63" y="2"/>
                  </a:lnTo>
                  <a:lnTo>
                    <a:pt x="65"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59" name="Freeform 43"/>
            <p:cNvSpPr/>
            <p:nvPr/>
          </p:nvSpPr>
          <p:spPr bwMode="auto">
            <a:xfrm>
              <a:off x="2067" y="2742"/>
              <a:ext cx="42" cy="13"/>
            </a:xfrm>
            <a:custGeom>
              <a:avLst/>
              <a:gdLst>
                <a:gd name="T0" fmla="*/ 0 w 42"/>
                <a:gd name="T1" fmla="*/ 13 h 13"/>
                <a:gd name="T2" fmla="*/ 2 w 42"/>
                <a:gd name="T3" fmla="*/ 11 h 13"/>
                <a:gd name="T4" fmla="*/ 4 w 42"/>
                <a:gd name="T5" fmla="*/ 11 h 13"/>
                <a:gd name="T6" fmla="*/ 8 w 42"/>
                <a:gd name="T7" fmla="*/ 9 h 13"/>
                <a:gd name="T8" fmla="*/ 9 w 42"/>
                <a:gd name="T9" fmla="*/ 9 h 13"/>
                <a:gd name="T10" fmla="*/ 13 w 42"/>
                <a:gd name="T11" fmla="*/ 7 h 13"/>
                <a:gd name="T12" fmla="*/ 15 w 42"/>
                <a:gd name="T13" fmla="*/ 5 h 13"/>
                <a:gd name="T14" fmla="*/ 19 w 42"/>
                <a:gd name="T15" fmla="*/ 5 h 13"/>
                <a:gd name="T16" fmla="*/ 21 w 42"/>
                <a:gd name="T17" fmla="*/ 3 h 13"/>
                <a:gd name="T18" fmla="*/ 23 w 42"/>
                <a:gd name="T19" fmla="*/ 3 h 13"/>
                <a:gd name="T20" fmla="*/ 27 w 42"/>
                <a:gd name="T21" fmla="*/ 1 h 13"/>
                <a:gd name="T22" fmla="*/ 28 w 42"/>
                <a:gd name="T23" fmla="*/ 1 h 13"/>
                <a:gd name="T24" fmla="*/ 32 w 42"/>
                <a:gd name="T25" fmla="*/ 0 h 13"/>
                <a:gd name="T26" fmla="*/ 34 w 42"/>
                <a:gd name="T27" fmla="*/ 0 h 13"/>
                <a:gd name="T28" fmla="*/ 38 w 42"/>
                <a:gd name="T29" fmla="*/ 0 h 13"/>
                <a:gd name="T30" fmla="*/ 40 w 42"/>
                <a:gd name="T31" fmla="*/ 0 h 13"/>
                <a:gd name="T32" fmla="*/ 42 w 42"/>
                <a:gd name="T3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13">
                  <a:moveTo>
                    <a:pt x="0" y="13"/>
                  </a:moveTo>
                  <a:lnTo>
                    <a:pt x="2" y="11"/>
                  </a:lnTo>
                  <a:lnTo>
                    <a:pt x="4" y="11"/>
                  </a:lnTo>
                  <a:lnTo>
                    <a:pt x="8" y="9"/>
                  </a:lnTo>
                  <a:lnTo>
                    <a:pt x="9" y="9"/>
                  </a:lnTo>
                  <a:lnTo>
                    <a:pt x="13" y="7"/>
                  </a:lnTo>
                  <a:lnTo>
                    <a:pt x="15" y="5"/>
                  </a:lnTo>
                  <a:lnTo>
                    <a:pt x="19" y="5"/>
                  </a:lnTo>
                  <a:lnTo>
                    <a:pt x="21" y="3"/>
                  </a:lnTo>
                  <a:lnTo>
                    <a:pt x="23" y="3"/>
                  </a:lnTo>
                  <a:lnTo>
                    <a:pt x="27" y="1"/>
                  </a:lnTo>
                  <a:lnTo>
                    <a:pt x="28" y="1"/>
                  </a:lnTo>
                  <a:lnTo>
                    <a:pt x="32" y="0"/>
                  </a:lnTo>
                  <a:lnTo>
                    <a:pt x="34" y="0"/>
                  </a:lnTo>
                  <a:lnTo>
                    <a:pt x="38" y="0"/>
                  </a:lnTo>
                  <a:lnTo>
                    <a:pt x="40" y="0"/>
                  </a:lnTo>
                  <a:lnTo>
                    <a:pt x="42"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0" name="Freeform 44"/>
            <p:cNvSpPr/>
            <p:nvPr/>
          </p:nvSpPr>
          <p:spPr bwMode="auto">
            <a:xfrm>
              <a:off x="2027" y="2458"/>
              <a:ext cx="74" cy="209"/>
            </a:xfrm>
            <a:custGeom>
              <a:avLst/>
              <a:gdLst>
                <a:gd name="T0" fmla="*/ 74 w 74"/>
                <a:gd name="T1" fmla="*/ 198 h 209"/>
                <a:gd name="T2" fmla="*/ 72 w 74"/>
                <a:gd name="T3" fmla="*/ 198 h 209"/>
                <a:gd name="T4" fmla="*/ 68 w 74"/>
                <a:gd name="T5" fmla="*/ 200 h 209"/>
                <a:gd name="T6" fmla="*/ 67 w 74"/>
                <a:gd name="T7" fmla="*/ 200 h 209"/>
                <a:gd name="T8" fmla="*/ 65 w 74"/>
                <a:gd name="T9" fmla="*/ 202 h 209"/>
                <a:gd name="T10" fmla="*/ 61 w 74"/>
                <a:gd name="T11" fmla="*/ 202 h 209"/>
                <a:gd name="T12" fmla="*/ 59 w 74"/>
                <a:gd name="T13" fmla="*/ 203 h 209"/>
                <a:gd name="T14" fmla="*/ 57 w 74"/>
                <a:gd name="T15" fmla="*/ 203 h 209"/>
                <a:gd name="T16" fmla="*/ 53 w 74"/>
                <a:gd name="T17" fmla="*/ 203 h 209"/>
                <a:gd name="T18" fmla="*/ 51 w 74"/>
                <a:gd name="T19" fmla="*/ 205 h 209"/>
                <a:gd name="T20" fmla="*/ 49 w 74"/>
                <a:gd name="T21" fmla="*/ 205 h 209"/>
                <a:gd name="T22" fmla="*/ 46 w 74"/>
                <a:gd name="T23" fmla="*/ 207 h 209"/>
                <a:gd name="T24" fmla="*/ 44 w 74"/>
                <a:gd name="T25" fmla="*/ 207 h 209"/>
                <a:gd name="T26" fmla="*/ 42 w 74"/>
                <a:gd name="T27" fmla="*/ 207 h 209"/>
                <a:gd name="T28" fmla="*/ 38 w 74"/>
                <a:gd name="T29" fmla="*/ 209 h 209"/>
                <a:gd name="T30" fmla="*/ 36 w 74"/>
                <a:gd name="T31" fmla="*/ 209 h 209"/>
                <a:gd name="T32" fmla="*/ 34 w 74"/>
                <a:gd name="T33" fmla="*/ 209 h 209"/>
                <a:gd name="T34" fmla="*/ 25 w 74"/>
                <a:gd name="T35" fmla="*/ 200 h 209"/>
                <a:gd name="T36" fmla="*/ 17 w 74"/>
                <a:gd name="T37" fmla="*/ 188 h 209"/>
                <a:gd name="T38" fmla="*/ 11 w 74"/>
                <a:gd name="T39" fmla="*/ 177 h 209"/>
                <a:gd name="T40" fmla="*/ 7 w 74"/>
                <a:gd name="T41" fmla="*/ 163 h 209"/>
                <a:gd name="T42" fmla="*/ 4 w 74"/>
                <a:gd name="T43" fmla="*/ 152 h 209"/>
                <a:gd name="T44" fmla="*/ 2 w 74"/>
                <a:gd name="T45" fmla="*/ 139 h 209"/>
                <a:gd name="T46" fmla="*/ 2 w 74"/>
                <a:gd name="T47" fmla="*/ 125 h 209"/>
                <a:gd name="T48" fmla="*/ 0 w 74"/>
                <a:gd name="T49" fmla="*/ 112 h 209"/>
                <a:gd name="T50" fmla="*/ 2 w 74"/>
                <a:gd name="T51" fmla="*/ 99 h 209"/>
                <a:gd name="T52" fmla="*/ 4 w 74"/>
                <a:gd name="T53" fmla="*/ 85 h 209"/>
                <a:gd name="T54" fmla="*/ 6 w 74"/>
                <a:gd name="T55" fmla="*/ 72 h 209"/>
                <a:gd name="T56" fmla="*/ 7 w 74"/>
                <a:gd name="T57" fmla="*/ 57 h 209"/>
                <a:gd name="T58" fmla="*/ 11 w 74"/>
                <a:gd name="T59" fmla="*/ 43 h 209"/>
                <a:gd name="T60" fmla="*/ 15 w 74"/>
                <a:gd name="T61" fmla="*/ 28 h 209"/>
                <a:gd name="T62" fmla="*/ 19 w 74"/>
                <a:gd name="T63" fmla="*/ 15 h 209"/>
                <a:gd name="T64" fmla="*/ 25 w 74"/>
                <a:gd name="T65"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209">
                  <a:moveTo>
                    <a:pt x="74" y="198"/>
                  </a:moveTo>
                  <a:lnTo>
                    <a:pt x="72" y="198"/>
                  </a:lnTo>
                  <a:lnTo>
                    <a:pt x="68" y="200"/>
                  </a:lnTo>
                  <a:lnTo>
                    <a:pt x="67" y="200"/>
                  </a:lnTo>
                  <a:lnTo>
                    <a:pt x="65" y="202"/>
                  </a:lnTo>
                  <a:lnTo>
                    <a:pt x="61" y="202"/>
                  </a:lnTo>
                  <a:lnTo>
                    <a:pt x="59" y="203"/>
                  </a:lnTo>
                  <a:lnTo>
                    <a:pt x="57" y="203"/>
                  </a:lnTo>
                  <a:lnTo>
                    <a:pt x="53" y="203"/>
                  </a:lnTo>
                  <a:lnTo>
                    <a:pt x="51" y="205"/>
                  </a:lnTo>
                  <a:lnTo>
                    <a:pt x="49" y="205"/>
                  </a:lnTo>
                  <a:lnTo>
                    <a:pt x="46" y="207"/>
                  </a:lnTo>
                  <a:lnTo>
                    <a:pt x="44" y="207"/>
                  </a:lnTo>
                  <a:lnTo>
                    <a:pt x="42" y="207"/>
                  </a:lnTo>
                  <a:lnTo>
                    <a:pt x="38" y="209"/>
                  </a:lnTo>
                  <a:lnTo>
                    <a:pt x="36" y="209"/>
                  </a:lnTo>
                  <a:lnTo>
                    <a:pt x="34" y="209"/>
                  </a:lnTo>
                  <a:lnTo>
                    <a:pt x="25" y="200"/>
                  </a:lnTo>
                  <a:lnTo>
                    <a:pt x="17" y="188"/>
                  </a:lnTo>
                  <a:lnTo>
                    <a:pt x="11" y="177"/>
                  </a:lnTo>
                  <a:lnTo>
                    <a:pt x="7" y="163"/>
                  </a:lnTo>
                  <a:lnTo>
                    <a:pt x="4" y="152"/>
                  </a:lnTo>
                  <a:lnTo>
                    <a:pt x="2" y="139"/>
                  </a:lnTo>
                  <a:lnTo>
                    <a:pt x="2" y="125"/>
                  </a:lnTo>
                  <a:lnTo>
                    <a:pt x="0" y="112"/>
                  </a:lnTo>
                  <a:lnTo>
                    <a:pt x="2" y="99"/>
                  </a:lnTo>
                  <a:lnTo>
                    <a:pt x="4" y="85"/>
                  </a:lnTo>
                  <a:lnTo>
                    <a:pt x="6" y="72"/>
                  </a:lnTo>
                  <a:lnTo>
                    <a:pt x="7" y="57"/>
                  </a:lnTo>
                  <a:lnTo>
                    <a:pt x="11" y="43"/>
                  </a:lnTo>
                  <a:lnTo>
                    <a:pt x="15" y="28"/>
                  </a:lnTo>
                  <a:lnTo>
                    <a:pt x="19" y="15"/>
                  </a:lnTo>
                  <a:lnTo>
                    <a:pt x="25"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1" name="Freeform 45"/>
            <p:cNvSpPr/>
            <p:nvPr/>
          </p:nvSpPr>
          <p:spPr bwMode="auto">
            <a:xfrm>
              <a:off x="2116" y="2503"/>
              <a:ext cx="2" cy="18"/>
            </a:xfrm>
            <a:custGeom>
              <a:avLst/>
              <a:gdLst>
                <a:gd name="T0" fmla="*/ 0 w 2"/>
                <a:gd name="T1" fmla="*/ 18 h 18"/>
                <a:gd name="T2" fmla="*/ 0 w 2"/>
                <a:gd name="T3" fmla="*/ 14 h 18"/>
                <a:gd name="T4" fmla="*/ 0 w 2"/>
                <a:gd name="T5" fmla="*/ 12 h 18"/>
                <a:gd name="T6" fmla="*/ 0 w 2"/>
                <a:gd name="T7" fmla="*/ 8 h 18"/>
                <a:gd name="T8" fmla="*/ 0 w 2"/>
                <a:gd name="T9" fmla="*/ 6 h 18"/>
                <a:gd name="T10" fmla="*/ 0 w 2"/>
                <a:gd name="T11" fmla="*/ 6 h 18"/>
                <a:gd name="T12" fmla="*/ 0 w 2"/>
                <a:gd name="T13" fmla="*/ 4 h 18"/>
                <a:gd name="T14" fmla="*/ 0 w 2"/>
                <a:gd name="T15" fmla="*/ 2 h 18"/>
                <a:gd name="T16" fmla="*/ 2 w 2"/>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8">
                  <a:moveTo>
                    <a:pt x="0" y="18"/>
                  </a:moveTo>
                  <a:lnTo>
                    <a:pt x="0" y="14"/>
                  </a:lnTo>
                  <a:lnTo>
                    <a:pt x="0" y="12"/>
                  </a:lnTo>
                  <a:lnTo>
                    <a:pt x="0" y="8"/>
                  </a:lnTo>
                  <a:lnTo>
                    <a:pt x="0" y="6"/>
                  </a:lnTo>
                  <a:lnTo>
                    <a:pt x="0" y="6"/>
                  </a:lnTo>
                  <a:lnTo>
                    <a:pt x="0" y="4"/>
                  </a:lnTo>
                  <a:lnTo>
                    <a:pt x="0" y="2"/>
                  </a:lnTo>
                  <a:lnTo>
                    <a:pt x="2"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2" name="Line 46"/>
            <p:cNvSpPr>
              <a:spLocks noChangeShapeType="1"/>
            </p:cNvSpPr>
            <p:nvPr/>
          </p:nvSpPr>
          <p:spPr bwMode="auto">
            <a:xfrm flipV="1">
              <a:off x="2107" y="2503"/>
              <a:ext cx="1" cy="16"/>
            </a:xfrm>
            <a:prstGeom prst="line">
              <a:avLst/>
            </a:prstGeom>
            <a:noFill/>
            <a:ln w="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3263" name="Freeform 47"/>
            <p:cNvSpPr/>
            <p:nvPr/>
          </p:nvSpPr>
          <p:spPr bwMode="auto">
            <a:xfrm>
              <a:off x="2031" y="2463"/>
              <a:ext cx="30" cy="113"/>
            </a:xfrm>
            <a:custGeom>
              <a:avLst/>
              <a:gdLst>
                <a:gd name="T0" fmla="*/ 23 w 30"/>
                <a:gd name="T1" fmla="*/ 0 h 113"/>
                <a:gd name="T2" fmla="*/ 30 w 30"/>
                <a:gd name="T3" fmla="*/ 63 h 113"/>
                <a:gd name="T4" fmla="*/ 13 w 30"/>
                <a:gd name="T5" fmla="*/ 61 h 113"/>
                <a:gd name="T6" fmla="*/ 24 w 30"/>
                <a:gd name="T7" fmla="*/ 71 h 113"/>
                <a:gd name="T8" fmla="*/ 0 w 30"/>
                <a:gd name="T9" fmla="*/ 113 h 113"/>
              </a:gdLst>
              <a:ahLst/>
              <a:cxnLst>
                <a:cxn ang="0">
                  <a:pos x="T0" y="T1"/>
                </a:cxn>
                <a:cxn ang="0">
                  <a:pos x="T2" y="T3"/>
                </a:cxn>
                <a:cxn ang="0">
                  <a:pos x="T4" y="T5"/>
                </a:cxn>
                <a:cxn ang="0">
                  <a:pos x="T6" y="T7"/>
                </a:cxn>
                <a:cxn ang="0">
                  <a:pos x="T8" y="T9"/>
                </a:cxn>
              </a:cxnLst>
              <a:rect l="0" t="0" r="r" b="b"/>
              <a:pathLst>
                <a:path w="30" h="113">
                  <a:moveTo>
                    <a:pt x="23" y="0"/>
                  </a:moveTo>
                  <a:lnTo>
                    <a:pt x="30" y="63"/>
                  </a:lnTo>
                  <a:lnTo>
                    <a:pt x="13" y="61"/>
                  </a:lnTo>
                  <a:lnTo>
                    <a:pt x="24" y="71"/>
                  </a:lnTo>
                  <a:lnTo>
                    <a:pt x="0" y="113"/>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4" name="Freeform 48"/>
            <p:cNvSpPr/>
            <p:nvPr/>
          </p:nvSpPr>
          <p:spPr bwMode="auto">
            <a:xfrm>
              <a:off x="1968" y="2477"/>
              <a:ext cx="23" cy="104"/>
            </a:xfrm>
            <a:custGeom>
              <a:avLst/>
              <a:gdLst>
                <a:gd name="T0" fmla="*/ 23 w 23"/>
                <a:gd name="T1" fmla="*/ 0 h 104"/>
                <a:gd name="T2" fmla="*/ 4 w 23"/>
                <a:gd name="T3" fmla="*/ 40 h 104"/>
                <a:gd name="T4" fmla="*/ 15 w 23"/>
                <a:gd name="T5" fmla="*/ 45 h 104"/>
                <a:gd name="T6" fmla="*/ 0 w 23"/>
                <a:gd name="T7" fmla="*/ 57 h 104"/>
                <a:gd name="T8" fmla="*/ 4 w 23"/>
                <a:gd name="T9" fmla="*/ 104 h 104"/>
              </a:gdLst>
              <a:ahLst/>
              <a:cxnLst>
                <a:cxn ang="0">
                  <a:pos x="T0" y="T1"/>
                </a:cxn>
                <a:cxn ang="0">
                  <a:pos x="T2" y="T3"/>
                </a:cxn>
                <a:cxn ang="0">
                  <a:pos x="T4" y="T5"/>
                </a:cxn>
                <a:cxn ang="0">
                  <a:pos x="T6" y="T7"/>
                </a:cxn>
                <a:cxn ang="0">
                  <a:pos x="T8" y="T9"/>
                </a:cxn>
              </a:cxnLst>
              <a:rect l="0" t="0" r="r" b="b"/>
              <a:pathLst>
                <a:path w="23" h="104">
                  <a:moveTo>
                    <a:pt x="23" y="0"/>
                  </a:moveTo>
                  <a:lnTo>
                    <a:pt x="4" y="40"/>
                  </a:lnTo>
                  <a:lnTo>
                    <a:pt x="15" y="45"/>
                  </a:lnTo>
                  <a:lnTo>
                    <a:pt x="0" y="57"/>
                  </a:lnTo>
                  <a:lnTo>
                    <a:pt x="4" y="10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5" name="Freeform 49"/>
            <p:cNvSpPr/>
            <p:nvPr/>
          </p:nvSpPr>
          <p:spPr bwMode="auto">
            <a:xfrm>
              <a:off x="1975" y="2460"/>
              <a:ext cx="75" cy="161"/>
            </a:xfrm>
            <a:custGeom>
              <a:avLst/>
              <a:gdLst>
                <a:gd name="T0" fmla="*/ 0 w 75"/>
                <a:gd name="T1" fmla="*/ 150 h 161"/>
                <a:gd name="T2" fmla="*/ 2 w 75"/>
                <a:gd name="T3" fmla="*/ 133 h 161"/>
                <a:gd name="T4" fmla="*/ 4 w 75"/>
                <a:gd name="T5" fmla="*/ 116 h 161"/>
                <a:gd name="T6" fmla="*/ 6 w 75"/>
                <a:gd name="T7" fmla="*/ 99 h 161"/>
                <a:gd name="T8" fmla="*/ 8 w 75"/>
                <a:gd name="T9" fmla="*/ 81 h 161"/>
                <a:gd name="T10" fmla="*/ 12 w 75"/>
                <a:gd name="T11" fmla="*/ 64 h 161"/>
                <a:gd name="T12" fmla="*/ 16 w 75"/>
                <a:gd name="T13" fmla="*/ 47 h 161"/>
                <a:gd name="T14" fmla="*/ 21 w 75"/>
                <a:gd name="T15" fmla="*/ 30 h 161"/>
                <a:gd name="T16" fmla="*/ 27 w 75"/>
                <a:gd name="T17" fmla="*/ 21 h 161"/>
                <a:gd name="T18" fmla="*/ 33 w 75"/>
                <a:gd name="T19" fmla="*/ 19 h 161"/>
                <a:gd name="T20" fmla="*/ 40 w 75"/>
                <a:gd name="T21" fmla="*/ 15 h 161"/>
                <a:gd name="T22" fmla="*/ 46 w 75"/>
                <a:gd name="T23" fmla="*/ 13 h 161"/>
                <a:gd name="T24" fmla="*/ 52 w 75"/>
                <a:gd name="T25" fmla="*/ 9 h 161"/>
                <a:gd name="T26" fmla="*/ 58 w 75"/>
                <a:gd name="T27" fmla="*/ 7 h 161"/>
                <a:gd name="T28" fmla="*/ 65 w 75"/>
                <a:gd name="T29" fmla="*/ 3 h 161"/>
                <a:gd name="T30" fmla="*/ 71 w 75"/>
                <a:gd name="T31" fmla="*/ 0 h 161"/>
                <a:gd name="T32" fmla="*/ 71 w 75"/>
                <a:gd name="T33" fmla="*/ 11 h 161"/>
                <a:gd name="T34" fmla="*/ 65 w 75"/>
                <a:gd name="T35" fmla="*/ 34 h 161"/>
                <a:gd name="T36" fmla="*/ 61 w 75"/>
                <a:gd name="T37" fmla="*/ 55 h 161"/>
                <a:gd name="T38" fmla="*/ 58 w 75"/>
                <a:gd name="T39" fmla="*/ 76 h 161"/>
                <a:gd name="T40" fmla="*/ 56 w 75"/>
                <a:gd name="T41" fmla="*/ 95 h 161"/>
                <a:gd name="T42" fmla="*/ 54 w 75"/>
                <a:gd name="T43" fmla="*/ 114 h 161"/>
                <a:gd name="T44" fmla="*/ 54 w 75"/>
                <a:gd name="T45" fmla="*/ 131 h 161"/>
                <a:gd name="T46" fmla="*/ 56 w 75"/>
                <a:gd name="T47" fmla="*/ 148 h 161"/>
                <a:gd name="T48" fmla="*/ 54 w 75"/>
                <a:gd name="T49" fmla="*/ 158 h 161"/>
                <a:gd name="T50" fmla="*/ 46 w 75"/>
                <a:gd name="T51" fmla="*/ 160 h 161"/>
                <a:gd name="T52" fmla="*/ 38 w 75"/>
                <a:gd name="T53" fmla="*/ 160 h 161"/>
                <a:gd name="T54" fmla="*/ 31 w 75"/>
                <a:gd name="T55" fmla="*/ 161 h 161"/>
                <a:gd name="T56" fmla="*/ 23 w 75"/>
                <a:gd name="T57" fmla="*/ 161 h 161"/>
                <a:gd name="T58" fmla="*/ 18 w 75"/>
                <a:gd name="T59" fmla="*/ 161 h 161"/>
                <a:gd name="T60" fmla="*/ 10 w 75"/>
                <a:gd name="T61" fmla="*/ 161 h 161"/>
                <a:gd name="T62" fmla="*/ 4 w 75"/>
                <a:gd name="T63" fmla="*/ 16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161">
                  <a:moveTo>
                    <a:pt x="0" y="160"/>
                  </a:moveTo>
                  <a:lnTo>
                    <a:pt x="0" y="150"/>
                  </a:lnTo>
                  <a:lnTo>
                    <a:pt x="0" y="142"/>
                  </a:lnTo>
                  <a:lnTo>
                    <a:pt x="2" y="133"/>
                  </a:lnTo>
                  <a:lnTo>
                    <a:pt x="2" y="125"/>
                  </a:lnTo>
                  <a:lnTo>
                    <a:pt x="4" y="116"/>
                  </a:lnTo>
                  <a:lnTo>
                    <a:pt x="4" y="106"/>
                  </a:lnTo>
                  <a:lnTo>
                    <a:pt x="6" y="99"/>
                  </a:lnTo>
                  <a:lnTo>
                    <a:pt x="8" y="89"/>
                  </a:lnTo>
                  <a:lnTo>
                    <a:pt x="8" y="81"/>
                  </a:lnTo>
                  <a:lnTo>
                    <a:pt x="10" y="72"/>
                  </a:lnTo>
                  <a:lnTo>
                    <a:pt x="12" y="64"/>
                  </a:lnTo>
                  <a:lnTo>
                    <a:pt x="14" y="55"/>
                  </a:lnTo>
                  <a:lnTo>
                    <a:pt x="16" y="47"/>
                  </a:lnTo>
                  <a:lnTo>
                    <a:pt x="19" y="40"/>
                  </a:lnTo>
                  <a:lnTo>
                    <a:pt x="21" y="30"/>
                  </a:lnTo>
                  <a:lnTo>
                    <a:pt x="23" y="22"/>
                  </a:lnTo>
                  <a:lnTo>
                    <a:pt x="27" y="21"/>
                  </a:lnTo>
                  <a:lnTo>
                    <a:pt x="29" y="19"/>
                  </a:lnTo>
                  <a:lnTo>
                    <a:pt x="33" y="19"/>
                  </a:lnTo>
                  <a:lnTo>
                    <a:pt x="37" y="17"/>
                  </a:lnTo>
                  <a:lnTo>
                    <a:pt x="40" y="15"/>
                  </a:lnTo>
                  <a:lnTo>
                    <a:pt x="42" y="13"/>
                  </a:lnTo>
                  <a:lnTo>
                    <a:pt x="46" y="13"/>
                  </a:lnTo>
                  <a:lnTo>
                    <a:pt x="48" y="11"/>
                  </a:lnTo>
                  <a:lnTo>
                    <a:pt x="52" y="9"/>
                  </a:lnTo>
                  <a:lnTo>
                    <a:pt x="56" y="7"/>
                  </a:lnTo>
                  <a:lnTo>
                    <a:pt x="58" y="7"/>
                  </a:lnTo>
                  <a:lnTo>
                    <a:pt x="61" y="5"/>
                  </a:lnTo>
                  <a:lnTo>
                    <a:pt x="65" y="3"/>
                  </a:lnTo>
                  <a:lnTo>
                    <a:pt x="67" y="1"/>
                  </a:lnTo>
                  <a:lnTo>
                    <a:pt x="71" y="0"/>
                  </a:lnTo>
                  <a:lnTo>
                    <a:pt x="75" y="0"/>
                  </a:lnTo>
                  <a:lnTo>
                    <a:pt x="71" y="11"/>
                  </a:lnTo>
                  <a:lnTo>
                    <a:pt x="69" y="22"/>
                  </a:lnTo>
                  <a:lnTo>
                    <a:pt x="65" y="34"/>
                  </a:lnTo>
                  <a:lnTo>
                    <a:pt x="63" y="43"/>
                  </a:lnTo>
                  <a:lnTo>
                    <a:pt x="61" y="55"/>
                  </a:lnTo>
                  <a:lnTo>
                    <a:pt x="59" y="64"/>
                  </a:lnTo>
                  <a:lnTo>
                    <a:pt x="58" y="76"/>
                  </a:lnTo>
                  <a:lnTo>
                    <a:pt x="58" y="85"/>
                  </a:lnTo>
                  <a:lnTo>
                    <a:pt x="56" y="95"/>
                  </a:lnTo>
                  <a:lnTo>
                    <a:pt x="56" y="104"/>
                  </a:lnTo>
                  <a:lnTo>
                    <a:pt x="54" y="114"/>
                  </a:lnTo>
                  <a:lnTo>
                    <a:pt x="54" y="123"/>
                  </a:lnTo>
                  <a:lnTo>
                    <a:pt x="54" y="131"/>
                  </a:lnTo>
                  <a:lnTo>
                    <a:pt x="56" y="141"/>
                  </a:lnTo>
                  <a:lnTo>
                    <a:pt x="56" y="148"/>
                  </a:lnTo>
                  <a:lnTo>
                    <a:pt x="58" y="156"/>
                  </a:lnTo>
                  <a:lnTo>
                    <a:pt x="54" y="158"/>
                  </a:lnTo>
                  <a:lnTo>
                    <a:pt x="50" y="158"/>
                  </a:lnTo>
                  <a:lnTo>
                    <a:pt x="46" y="160"/>
                  </a:lnTo>
                  <a:lnTo>
                    <a:pt x="42" y="160"/>
                  </a:lnTo>
                  <a:lnTo>
                    <a:pt x="38" y="160"/>
                  </a:lnTo>
                  <a:lnTo>
                    <a:pt x="35" y="161"/>
                  </a:lnTo>
                  <a:lnTo>
                    <a:pt x="31" y="161"/>
                  </a:lnTo>
                  <a:lnTo>
                    <a:pt x="27" y="161"/>
                  </a:lnTo>
                  <a:lnTo>
                    <a:pt x="23" y="161"/>
                  </a:lnTo>
                  <a:lnTo>
                    <a:pt x="19" y="161"/>
                  </a:lnTo>
                  <a:lnTo>
                    <a:pt x="18" y="161"/>
                  </a:lnTo>
                  <a:lnTo>
                    <a:pt x="14" y="161"/>
                  </a:lnTo>
                  <a:lnTo>
                    <a:pt x="10" y="161"/>
                  </a:lnTo>
                  <a:lnTo>
                    <a:pt x="6" y="161"/>
                  </a:lnTo>
                  <a:lnTo>
                    <a:pt x="4" y="160"/>
                  </a:lnTo>
                  <a:lnTo>
                    <a:pt x="0" y="160"/>
                  </a:lnTo>
                  <a:close/>
                </a:path>
              </a:pathLst>
            </a:custGeom>
            <a:solidFill>
              <a:srgbClr val="FFFF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66" name="Freeform 50"/>
            <p:cNvSpPr/>
            <p:nvPr/>
          </p:nvSpPr>
          <p:spPr bwMode="auto">
            <a:xfrm>
              <a:off x="1975" y="2460"/>
              <a:ext cx="75" cy="161"/>
            </a:xfrm>
            <a:custGeom>
              <a:avLst/>
              <a:gdLst>
                <a:gd name="T0" fmla="*/ 0 w 75"/>
                <a:gd name="T1" fmla="*/ 150 h 161"/>
                <a:gd name="T2" fmla="*/ 2 w 75"/>
                <a:gd name="T3" fmla="*/ 133 h 161"/>
                <a:gd name="T4" fmla="*/ 4 w 75"/>
                <a:gd name="T5" fmla="*/ 116 h 161"/>
                <a:gd name="T6" fmla="*/ 6 w 75"/>
                <a:gd name="T7" fmla="*/ 99 h 161"/>
                <a:gd name="T8" fmla="*/ 8 w 75"/>
                <a:gd name="T9" fmla="*/ 81 h 161"/>
                <a:gd name="T10" fmla="*/ 12 w 75"/>
                <a:gd name="T11" fmla="*/ 64 h 161"/>
                <a:gd name="T12" fmla="*/ 16 w 75"/>
                <a:gd name="T13" fmla="*/ 47 h 161"/>
                <a:gd name="T14" fmla="*/ 21 w 75"/>
                <a:gd name="T15" fmla="*/ 30 h 161"/>
                <a:gd name="T16" fmla="*/ 27 w 75"/>
                <a:gd name="T17" fmla="*/ 21 h 161"/>
                <a:gd name="T18" fmla="*/ 33 w 75"/>
                <a:gd name="T19" fmla="*/ 19 h 161"/>
                <a:gd name="T20" fmla="*/ 40 w 75"/>
                <a:gd name="T21" fmla="*/ 15 h 161"/>
                <a:gd name="T22" fmla="*/ 46 w 75"/>
                <a:gd name="T23" fmla="*/ 13 h 161"/>
                <a:gd name="T24" fmla="*/ 52 w 75"/>
                <a:gd name="T25" fmla="*/ 9 h 161"/>
                <a:gd name="T26" fmla="*/ 58 w 75"/>
                <a:gd name="T27" fmla="*/ 7 h 161"/>
                <a:gd name="T28" fmla="*/ 65 w 75"/>
                <a:gd name="T29" fmla="*/ 3 h 161"/>
                <a:gd name="T30" fmla="*/ 71 w 75"/>
                <a:gd name="T31" fmla="*/ 0 h 161"/>
                <a:gd name="T32" fmla="*/ 71 w 75"/>
                <a:gd name="T33" fmla="*/ 11 h 161"/>
                <a:gd name="T34" fmla="*/ 65 w 75"/>
                <a:gd name="T35" fmla="*/ 34 h 161"/>
                <a:gd name="T36" fmla="*/ 61 w 75"/>
                <a:gd name="T37" fmla="*/ 55 h 161"/>
                <a:gd name="T38" fmla="*/ 58 w 75"/>
                <a:gd name="T39" fmla="*/ 76 h 161"/>
                <a:gd name="T40" fmla="*/ 56 w 75"/>
                <a:gd name="T41" fmla="*/ 95 h 161"/>
                <a:gd name="T42" fmla="*/ 54 w 75"/>
                <a:gd name="T43" fmla="*/ 114 h 161"/>
                <a:gd name="T44" fmla="*/ 54 w 75"/>
                <a:gd name="T45" fmla="*/ 131 h 161"/>
                <a:gd name="T46" fmla="*/ 56 w 75"/>
                <a:gd name="T47" fmla="*/ 148 h 161"/>
                <a:gd name="T48" fmla="*/ 54 w 75"/>
                <a:gd name="T49" fmla="*/ 158 h 161"/>
                <a:gd name="T50" fmla="*/ 46 w 75"/>
                <a:gd name="T51" fmla="*/ 160 h 161"/>
                <a:gd name="T52" fmla="*/ 38 w 75"/>
                <a:gd name="T53" fmla="*/ 160 h 161"/>
                <a:gd name="T54" fmla="*/ 31 w 75"/>
                <a:gd name="T55" fmla="*/ 161 h 161"/>
                <a:gd name="T56" fmla="*/ 23 w 75"/>
                <a:gd name="T57" fmla="*/ 161 h 161"/>
                <a:gd name="T58" fmla="*/ 18 w 75"/>
                <a:gd name="T59" fmla="*/ 161 h 161"/>
                <a:gd name="T60" fmla="*/ 10 w 75"/>
                <a:gd name="T61" fmla="*/ 161 h 161"/>
                <a:gd name="T62" fmla="*/ 4 w 75"/>
                <a:gd name="T63" fmla="*/ 16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161">
                  <a:moveTo>
                    <a:pt x="0" y="160"/>
                  </a:moveTo>
                  <a:lnTo>
                    <a:pt x="0" y="150"/>
                  </a:lnTo>
                  <a:lnTo>
                    <a:pt x="0" y="142"/>
                  </a:lnTo>
                  <a:lnTo>
                    <a:pt x="2" y="133"/>
                  </a:lnTo>
                  <a:lnTo>
                    <a:pt x="2" y="125"/>
                  </a:lnTo>
                  <a:lnTo>
                    <a:pt x="4" y="116"/>
                  </a:lnTo>
                  <a:lnTo>
                    <a:pt x="4" y="106"/>
                  </a:lnTo>
                  <a:lnTo>
                    <a:pt x="6" y="99"/>
                  </a:lnTo>
                  <a:lnTo>
                    <a:pt x="8" y="89"/>
                  </a:lnTo>
                  <a:lnTo>
                    <a:pt x="8" y="81"/>
                  </a:lnTo>
                  <a:lnTo>
                    <a:pt x="10" y="72"/>
                  </a:lnTo>
                  <a:lnTo>
                    <a:pt x="12" y="64"/>
                  </a:lnTo>
                  <a:lnTo>
                    <a:pt x="14" y="55"/>
                  </a:lnTo>
                  <a:lnTo>
                    <a:pt x="16" y="47"/>
                  </a:lnTo>
                  <a:lnTo>
                    <a:pt x="19" y="40"/>
                  </a:lnTo>
                  <a:lnTo>
                    <a:pt x="21" y="30"/>
                  </a:lnTo>
                  <a:lnTo>
                    <a:pt x="23" y="22"/>
                  </a:lnTo>
                  <a:lnTo>
                    <a:pt x="27" y="21"/>
                  </a:lnTo>
                  <a:lnTo>
                    <a:pt x="29" y="19"/>
                  </a:lnTo>
                  <a:lnTo>
                    <a:pt x="33" y="19"/>
                  </a:lnTo>
                  <a:lnTo>
                    <a:pt x="37" y="17"/>
                  </a:lnTo>
                  <a:lnTo>
                    <a:pt x="40" y="15"/>
                  </a:lnTo>
                  <a:lnTo>
                    <a:pt x="42" y="13"/>
                  </a:lnTo>
                  <a:lnTo>
                    <a:pt x="46" y="13"/>
                  </a:lnTo>
                  <a:lnTo>
                    <a:pt x="48" y="11"/>
                  </a:lnTo>
                  <a:lnTo>
                    <a:pt x="52" y="9"/>
                  </a:lnTo>
                  <a:lnTo>
                    <a:pt x="56" y="7"/>
                  </a:lnTo>
                  <a:lnTo>
                    <a:pt x="58" y="7"/>
                  </a:lnTo>
                  <a:lnTo>
                    <a:pt x="61" y="5"/>
                  </a:lnTo>
                  <a:lnTo>
                    <a:pt x="65" y="3"/>
                  </a:lnTo>
                  <a:lnTo>
                    <a:pt x="67" y="1"/>
                  </a:lnTo>
                  <a:lnTo>
                    <a:pt x="71" y="0"/>
                  </a:lnTo>
                  <a:lnTo>
                    <a:pt x="75" y="0"/>
                  </a:lnTo>
                  <a:lnTo>
                    <a:pt x="71" y="11"/>
                  </a:lnTo>
                  <a:lnTo>
                    <a:pt x="69" y="22"/>
                  </a:lnTo>
                  <a:lnTo>
                    <a:pt x="65" y="34"/>
                  </a:lnTo>
                  <a:lnTo>
                    <a:pt x="63" y="43"/>
                  </a:lnTo>
                  <a:lnTo>
                    <a:pt x="61" y="55"/>
                  </a:lnTo>
                  <a:lnTo>
                    <a:pt x="59" y="64"/>
                  </a:lnTo>
                  <a:lnTo>
                    <a:pt x="58" y="76"/>
                  </a:lnTo>
                  <a:lnTo>
                    <a:pt x="58" y="85"/>
                  </a:lnTo>
                  <a:lnTo>
                    <a:pt x="56" y="95"/>
                  </a:lnTo>
                  <a:lnTo>
                    <a:pt x="56" y="104"/>
                  </a:lnTo>
                  <a:lnTo>
                    <a:pt x="54" y="114"/>
                  </a:lnTo>
                  <a:lnTo>
                    <a:pt x="54" y="123"/>
                  </a:lnTo>
                  <a:lnTo>
                    <a:pt x="54" y="131"/>
                  </a:lnTo>
                  <a:lnTo>
                    <a:pt x="56" y="141"/>
                  </a:lnTo>
                  <a:lnTo>
                    <a:pt x="56" y="148"/>
                  </a:lnTo>
                  <a:lnTo>
                    <a:pt x="58" y="156"/>
                  </a:lnTo>
                  <a:lnTo>
                    <a:pt x="54" y="158"/>
                  </a:lnTo>
                  <a:lnTo>
                    <a:pt x="50" y="158"/>
                  </a:lnTo>
                  <a:lnTo>
                    <a:pt x="46" y="160"/>
                  </a:lnTo>
                  <a:lnTo>
                    <a:pt x="42" y="160"/>
                  </a:lnTo>
                  <a:lnTo>
                    <a:pt x="38" y="160"/>
                  </a:lnTo>
                  <a:lnTo>
                    <a:pt x="35" y="161"/>
                  </a:lnTo>
                  <a:lnTo>
                    <a:pt x="31" y="161"/>
                  </a:lnTo>
                  <a:lnTo>
                    <a:pt x="27" y="161"/>
                  </a:lnTo>
                  <a:lnTo>
                    <a:pt x="23" y="161"/>
                  </a:lnTo>
                  <a:lnTo>
                    <a:pt x="19" y="161"/>
                  </a:lnTo>
                  <a:lnTo>
                    <a:pt x="18" y="161"/>
                  </a:lnTo>
                  <a:lnTo>
                    <a:pt x="14" y="161"/>
                  </a:lnTo>
                  <a:lnTo>
                    <a:pt x="10" y="161"/>
                  </a:lnTo>
                  <a:lnTo>
                    <a:pt x="6" y="161"/>
                  </a:lnTo>
                  <a:lnTo>
                    <a:pt x="4" y="160"/>
                  </a:lnTo>
                  <a:lnTo>
                    <a:pt x="0" y="16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7" name="Freeform 51"/>
            <p:cNvSpPr/>
            <p:nvPr/>
          </p:nvSpPr>
          <p:spPr bwMode="auto">
            <a:xfrm>
              <a:off x="1968" y="2633"/>
              <a:ext cx="65" cy="17"/>
            </a:xfrm>
            <a:custGeom>
              <a:avLst/>
              <a:gdLst>
                <a:gd name="T0" fmla="*/ 0 w 65"/>
                <a:gd name="T1" fmla="*/ 17 h 17"/>
                <a:gd name="T2" fmla="*/ 4 w 65"/>
                <a:gd name="T3" fmla="*/ 15 h 17"/>
                <a:gd name="T4" fmla="*/ 7 w 65"/>
                <a:gd name="T5" fmla="*/ 13 h 17"/>
                <a:gd name="T6" fmla="*/ 11 w 65"/>
                <a:gd name="T7" fmla="*/ 11 h 17"/>
                <a:gd name="T8" fmla="*/ 15 w 65"/>
                <a:gd name="T9" fmla="*/ 9 h 17"/>
                <a:gd name="T10" fmla="*/ 19 w 65"/>
                <a:gd name="T11" fmla="*/ 8 h 17"/>
                <a:gd name="T12" fmla="*/ 23 w 65"/>
                <a:gd name="T13" fmla="*/ 6 h 17"/>
                <a:gd name="T14" fmla="*/ 26 w 65"/>
                <a:gd name="T15" fmla="*/ 6 h 17"/>
                <a:gd name="T16" fmla="*/ 30 w 65"/>
                <a:gd name="T17" fmla="*/ 4 h 17"/>
                <a:gd name="T18" fmla="*/ 34 w 65"/>
                <a:gd name="T19" fmla="*/ 2 h 17"/>
                <a:gd name="T20" fmla="*/ 40 w 65"/>
                <a:gd name="T21" fmla="*/ 2 h 17"/>
                <a:gd name="T22" fmla="*/ 44 w 65"/>
                <a:gd name="T23" fmla="*/ 2 h 17"/>
                <a:gd name="T24" fmla="*/ 47 w 65"/>
                <a:gd name="T25" fmla="*/ 0 h 17"/>
                <a:gd name="T26" fmla="*/ 51 w 65"/>
                <a:gd name="T27" fmla="*/ 0 h 17"/>
                <a:gd name="T28" fmla="*/ 55 w 65"/>
                <a:gd name="T29" fmla="*/ 0 h 17"/>
                <a:gd name="T30" fmla="*/ 61 w 65"/>
                <a:gd name="T31" fmla="*/ 0 h 17"/>
                <a:gd name="T32" fmla="*/ 65 w 65"/>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
                  <a:moveTo>
                    <a:pt x="0" y="17"/>
                  </a:moveTo>
                  <a:lnTo>
                    <a:pt x="4" y="15"/>
                  </a:lnTo>
                  <a:lnTo>
                    <a:pt x="7" y="13"/>
                  </a:lnTo>
                  <a:lnTo>
                    <a:pt x="11" y="11"/>
                  </a:lnTo>
                  <a:lnTo>
                    <a:pt x="15" y="9"/>
                  </a:lnTo>
                  <a:lnTo>
                    <a:pt x="19" y="8"/>
                  </a:lnTo>
                  <a:lnTo>
                    <a:pt x="23" y="6"/>
                  </a:lnTo>
                  <a:lnTo>
                    <a:pt x="26" y="6"/>
                  </a:lnTo>
                  <a:lnTo>
                    <a:pt x="30" y="4"/>
                  </a:lnTo>
                  <a:lnTo>
                    <a:pt x="34" y="2"/>
                  </a:lnTo>
                  <a:lnTo>
                    <a:pt x="40" y="2"/>
                  </a:lnTo>
                  <a:lnTo>
                    <a:pt x="44" y="2"/>
                  </a:lnTo>
                  <a:lnTo>
                    <a:pt x="47" y="0"/>
                  </a:lnTo>
                  <a:lnTo>
                    <a:pt x="51" y="0"/>
                  </a:lnTo>
                  <a:lnTo>
                    <a:pt x="55" y="0"/>
                  </a:lnTo>
                  <a:lnTo>
                    <a:pt x="61" y="0"/>
                  </a:lnTo>
                  <a:lnTo>
                    <a:pt x="65"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8" name="Freeform 52"/>
            <p:cNvSpPr/>
            <p:nvPr/>
          </p:nvSpPr>
          <p:spPr bwMode="auto">
            <a:xfrm>
              <a:off x="1975" y="2620"/>
              <a:ext cx="4" cy="26"/>
            </a:xfrm>
            <a:custGeom>
              <a:avLst/>
              <a:gdLst>
                <a:gd name="T0" fmla="*/ 0 w 4"/>
                <a:gd name="T1" fmla="*/ 0 h 26"/>
                <a:gd name="T2" fmla="*/ 0 w 4"/>
                <a:gd name="T3" fmla="*/ 3 h 26"/>
                <a:gd name="T4" fmla="*/ 0 w 4"/>
                <a:gd name="T5" fmla="*/ 7 h 26"/>
                <a:gd name="T6" fmla="*/ 0 w 4"/>
                <a:gd name="T7" fmla="*/ 9 h 26"/>
                <a:gd name="T8" fmla="*/ 0 w 4"/>
                <a:gd name="T9" fmla="*/ 13 h 26"/>
                <a:gd name="T10" fmla="*/ 2 w 4"/>
                <a:gd name="T11" fmla="*/ 17 h 26"/>
                <a:gd name="T12" fmla="*/ 2 w 4"/>
                <a:gd name="T13" fmla="*/ 21 h 26"/>
                <a:gd name="T14" fmla="*/ 2 w 4"/>
                <a:gd name="T15" fmla="*/ 24 h 26"/>
                <a:gd name="T16" fmla="*/ 4 w 4"/>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6">
                  <a:moveTo>
                    <a:pt x="0" y="0"/>
                  </a:moveTo>
                  <a:lnTo>
                    <a:pt x="0" y="3"/>
                  </a:lnTo>
                  <a:lnTo>
                    <a:pt x="0" y="7"/>
                  </a:lnTo>
                  <a:lnTo>
                    <a:pt x="0" y="9"/>
                  </a:lnTo>
                  <a:lnTo>
                    <a:pt x="0" y="13"/>
                  </a:lnTo>
                  <a:lnTo>
                    <a:pt x="2" y="17"/>
                  </a:lnTo>
                  <a:lnTo>
                    <a:pt x="2" y="21"/>
                  </a:lnTo>
                  <a:lnTo>
                    <a:pt x="2" y="24"/>
                  </a:lnTo>
                  <a:lnTo>
                    <a:pt x="4" y="26"/>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69" name="Freeform 53"/>
            <p:cNvSpPr/>
            <p:nvPr/>
          </p:nvSpPr>
          <p:spPr bwMode="auto">
            <a:xfrm>
              <a:off x="1991" y="2494"/>
              <a:ext cx="40" cy="32"/>
            </a:xfrm>
            <a:custGeom>
              <a:avLst/>
              <a:gdLst>
                <a:gd name="T0" fmla="*/ 40 w 40"/>
                <a:gd name="T1" fmla="*/ 32 h 32"/>
                <a:gd name="T2" fmla="*/ 15 w 40"/>
                <a:gd name="T3" fmla="*/ 0 h 32"/>
                <a:gd name="T4" fmla="*/ 0 w 40"/>
                <a:gd name="T5" fmla="*/ 23 h 32"/>
              </a:gdLst>
              <a:ahLst/>
              <a:cxnLst>
                <a:cxn ang="0">
                  <a:pos x="T0" y="T1"/>
                </a:cxn>
                <a:cxn ang="0">
                  <a:pos x="T2" y="T3"/>
                </a:cxn>
                <a:cxn ang="0">
                  <a:pos x="T4" y="T5"/>
                </a:cxn>
              </a:cxnLst>
              <a:rect l="0" t="0" r="r" b="b"/>
              <a:pathLst>
                <a:path w="40" h="32">
                  <a:moveTo>
                    <a:pt x="40" y="32"/>
                  </a:moveTo>
                  <a:lnTo>
                    <a:pt x="15" y="0"/>
                  </a:lnTo>
                  <a:lnTo>
                    <a:pt x="0" y="23"/>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0" name="Freeform 54"/>
            <p:cNvSpPr/>
            <p:nvPr/>
          </p:nvSpPr>
          <p:spPr bwMode="auto">
            <a:xfrm>
              <a:off x="1996" y="2494"/>
              <a:ext cx="111" cy="105"/>
            </a:xfrm>
            <a:custGeom>
              <a:avLst/>
              <a:gdLst>
                <a:gd name="T0" fmla="*/ 10 w 111"/>
                <a:gd name="T1" fmla="*/ 4 h 105"/>
                <a:gd name="T2" fmla="*/ 4 w 111"/>
                <a:gd name="T3" fmla="*/ 9 h 105"/>
                <a:gd name="T4" fmla="*/ 0 w 111"/>
                <a:gd name="T5" fmla="*/ 15 h 105"/>
                <a:gd name="T6" fmla="*/ 2 w 111"/>
                <a:gd name="T7" fmla="*/ 19 h 105"/>
                <a:gd name="T8" fmla="*/ 6 w 111"/>
                <a:gd name="T9" fmla="*/ 25 h 105"/>
                <a:gd name="T10" fmla="*/ 6 w 111"/>
                <a:gd name="T11" fmla="*/ 32 h 105"/>
                <a:gd name="T12" fmla="*/ 6 w 111"/>
                <a:gd name="T13" fmla="*/ 51 h 105"/>
                <a:gd name="T14" fmla="*/ 6 w 111"/>
                <a:gd name="T15" fmla="*/ 61 h 105"/>
                <a:gd name="T16" fmla="*/ 10 w 111"/>
                <a:gd name="T17" fmla="*/ 70 h 105"/>
                <a:gd name="T18" fmla="*/ 14 w 111"/>
                <a:gd name="T19" fmla="*/ 80 h 105"/>
                <a:gd name="T20" fmla="*/ 17 w 111"/>
                <a:gd name="T21" fmla="*/ 87 h 105"/>
                <a:gd name="T22" fmla="*/ 23 w 111"/>
                <a:gd name="T23" fmla="*/ 95 h 105"/>
                <a:gd name="T24" fmla="*/ 29 w 111"/>
                <a:gd name="T25" fmla="*/ 103 h 105"/>
                <a:gd name="T26" fmla="*/ 38 w 111"/>
                <a:gd name="T27" fmla="*/ 105 h 105"/>
                <a:gd name="T28" fmla="*/ 50 w 111"/>
                <a:gd name="T29" fmla="*/ 105 h 105"/>
                <a:gd name="T30" fmla="*/ 63 w 111"/>
                <a:gd name="T31" fmla="*/ 101 h 105"/>
                <a:gd name="T32" fmla="*/ 77 w 111"/>
                <a:gd name="T33" fmla="*/ 99 h 105"/>
                <a:gd name="T34" fmla="*/ 88 w 111"/>
                <a:gd name="T35" fmla="*/ 95 h 105"/>
                <a:gd name="T36" fmla="*/ 94 w 111"/>
                <a:gd name="T37" fmla="*/ 87 h 105"/>
                <a:gd name="T38" fmla="*/ 98 w 111"/>
                <a:gd name="T39" fmla="*/ 80 h 105"/>
                <a:gd name="T40" fmla="*/ 103 w 111"/>
                <a:gd name="T41" fmla="*/ 72 h 105"/>
                <a:gd name="T42" fmla="*/ 107 w 111"/>
                <a:gd name="T43" fmla="*/ 65 h 105"/>
                <a:gd name="T44" fmla="*/ 111 w 111"/>
                <a:gd name="T45" fmla="*/ 57 h 105"/>
                <a:gd name="T46" fmla="*/ 107 w 111"/>
                <a:gd name="T47" fmla="*/ 51 h 105"/>
                <a:gd name="T48" fmla="*/ 99 w 111"/>
                <a:gd name="T49" fmla="*/ 46 h 105"/>
                <a:gd name="T50" fmla="*/ 94 w 111"/>
                <a:gd name="T51" fmla="*/ 40 h 105"/>
                <a:gd name="T52" fmla="*/ 88 w 111"/>
                <a:gd name="T53" fmla="*/ 34 h 105"/>
                <a:gd name="T54" fmla="*/ 82 w 111"/>
                <a:gd name="T55" fmla="*/ 30 h 105"/>
                <a:gd name="T56" fmla="*/ 75 w 111"/>
                <a:gd name="T57" fmla="*/ 34 h 105"/>
                <a:gd name="T58" fmla="*/ 69 w 111"/>
                <a:gd name="T59" fmla="*/ 46 h 105"/>
                <a:gd name="T60" fmla="*/ 61 w 111"/>
                <a:gd name="T61" fmla="*/ 55 h 105"/>
                <a:gd name="T62" fmla="*/ 54 w 111"/>
                <a:gd name="T63" fmla="*/ 61 h 105"/>
                <a:gd name="T64" fmla="*/ 44 w 111"/>
                <a:gd name="T65" fmla="*/ 67 h 105"/>
                <a:gd name="T66" fmla="*/ 35 w 111"/>
                <a:gd name="T67" fmla="*/ 67 h 105"/>
                <a:gd name="T68" fmla="*/ 27 w 111"/>
                <a:gd name="T69" fmla="*/ 63 h 105"/>
                <a:gd name="T70" fmla="*/ 23 w 111"/>
                <a:gd name="T71" fmla="*/ 57 h 105"/>
                <a:gd name="T72" fmla="*/ 19 w 111"/>
                <a:gd name="T73" fmla="*/ 47 h 105"/>
                <a:gd name="T74" fmla="*/ 17 w 111"/>
                <a:gd name="T75" fmla="*/ 38 h 105"/>
                <a:gd name="T76" fmla="*/ 16 w 111"/>
                <a:gd name="T77" fmla="*/ 28 h 105"/>
                <a:gd name="T78" fmla="*/ 19 w 111"/>
                <a:gd name="T79" fmla="*/ 25 h 105"/>
                <a:gd name="T80" fmla="*/ 21 w 111"/>
                <a:gd name="T81" fmla="*/ 21 h 105"/>
                <a:gd name="T82" fmla="*/ 23 w 111"/>
                <a:gd name="T83" fmla="*/ 15 h 105"/>
                <a:gd name="T84" fmla="*/ 17 w 111"/>
                <a:gd name="T85" fmla="*/ 9 h 105"/>
                <a:gd name="T86" fmla="*/ 14 w 111"/>
                <a:gd name="T87"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105">
                  <a:moveTo>
                    <a:pt x="12" y="0"/>
                  </a:moveTo>
                  <a:lnTo>
                    <a:pt x="10" y="2"/>
                  </a:lnTo>
                  <a:lnTo>
                    <a:pt x="10" y="4"/>
                  </a:lnTo>
                  <a:lnTo>
                    <a:pt x="8" y="6"/>
                  </a:lnTo>
                  <a:lnTo>
                    <a:pt x="6" y="7"/>
                  </a:lnTo>
                  <a:lnTo>
                    <a:pt x="4" y="9"/>
                  </a:lnTo>
                  <a:lnTo>
                    <a:pt x="4" y="11"/>
                  </a:lnTo>
                  <a:lnTo>
                    <a:pt x="2" y="13"/>
                  </a:lnTo>
                  <a:lnTo>
                    <a:pt x="0" y="15"/>
                  </a:lnTo>
                  <a:lnTo>
                    <a:pt x="2" y="17"/>
                  </a:lnTo>
                  <a:lnTo>
                    <a:pt x="2" y="19"/>
                  </a:lnTo>
                  <a:lnTo>
                    <a:pt x="2" y="19"/>
                  </a:lnTo>
                  <a:lnTo>
                    <a:pt x="4" y="21"/>
                  </a:lnTo>
                  <a:lnTo>
                    <a:pt x="4" y="23"/>
                  </a:lnTo>
                  <a:lnTo>
                    <a:pt x="6" y="25"/>
                  </a:lnTo>
                  <a:lnTo>
                    <a:pt x="6" y="25"/>
                  </a:lnTo>
                  <a:lnTo>
                    <a:pt x="8" y="27"/>
                  </a:lnTo>
                  <a:lnTo>
                    <a:pt x="6" y="32"/>
                  </a:lnTo>
                  <a:lnTo>
                    <a:pt x="6" y="40"/>
                  </a:lnTo>
                  <a:lnTo>
                    <a:pt x="6" y="46"/>
                  </a:lnTo>
                  <a:lnTo>
                    <a:pt x="6" y="51"/>
                  </a:lnTo>
                  <a:lnTo>
                    <a:pt x="6" y="55"/>
                  </a:lnTo>
                  <a:lnTo>
                    <a:pt x="6" y="57"/>
                  </a:lnTo>
                  <a:lnTo>
                    <a:pt x="6" y="61"/>
                  </a:lnTo>
                  <a:lnTo>
                    <a:pt x="8" y="63"/>
                  </a:lnTo>
                  <a:lnTo>
                    <a:pt x="8" y="67"/>
                  </a:lnTo>
                  <a:lnTo>
                    <a:pt x="10" y="70"/>
                  </a:lnTo>
                  <a:lnTo>
                    <a:pt x="10" y="72"/>
                  </a:lnTo>
                  <a:lnTo>
                    <a:pt x="12" y="76"/>
                  </a:lnTo>
                  <a:lnTo>
                    <a:pt x="14" y="80"/>
                  </a:lnTo>
                  <a:lnTo>
                    <a:pt x="14" y="82"/>
                  </a:lnTo>
                  <a:lnTo>
                    <a:pt x="16" y="86"/>
                  </a:lnTo>
                  <a:lnTo>
                    <a:pt x="17" y="87"/>
                  </a:lnTo>
                  <a:lnTo>
                    <a:pt x="19" y="91"/>
                  </a:lnTo>
                  <a:lnTo>
                    <a:pt x="21" y="93"/>
                  </a:lnTo>
                  <a:lnTo>
                    <a:pt x="23" y="95"/>
                  </a:lnTo>
                  <a:lnTo>
                    <a:pt x="23" y="97"/>
                  </a:lnTo>
                  <a:lnTo>
                    <a:pt x="27" y="101"/>
                  </a:lnTo>
                  <a:lnTo>
                    <a:pt x="29" y="103"/>
                  </a:lnTo>
                  <a:lnTo>
                    <a:pt x="31" y="103"/>
                  </a:lnTo>
                  <a:lnTo>
                    <a:pt x="35" y="105"/>
                  </a:lnTo>
                  <a:lnTo>
                    <a:pt x="38" y="105"/>
                  </a:lnTo>
                  <a:lnTo>
                    <a:pt x="42" y="105"/>
                  </a:lnTo>
                  <a:lnTo>
                    <a:pt x="46" y="105"/>
                  </a:lnTo>
                  <a:lnTo>
                    <a:pt x="50" y="105"/>
                  </a:lnTo>
                  <a:lnTo>
                    <a:pt x="54" y="103"/>
                  </a:lnTo>
                  <a:lnTo>
                    <a:pt x="59" y="103"/>
                  </a:lnTo>
                  <a:lnTo>
                    <a:pt x="63" y="101"/>
                  </a:lnTo>
                  <a:lnTo>
                    <a:pt x="67" y="101"/>
                  </a:lnTo>
                  <a:lnTo>
                    <a:pt x="73" y="101"/>
                  </a:lnTo>
                  <a:lnTo>
                    <a:pt x="77" y="99"/>
                  </a:lnTo>
                  <a:lnTo>
                    <a:pt x="82" y="99"/>
                  </a:lnTo>
                  <a:lnTo>
                    <a:pt x="88" y="97"/>
                  </a:lnTo>
                  <a:lnTo>
                    <a:pt x="88" y="95"/>
                  </a:lnTo>
                  <a:lnTo>
                    <a:pt x="90" y="93"/>
                  </a:lnTo>
                  <a:lnTo>
                    <a:pt x="92" y="89"/>
                  </a:lnTo>
                  <a:lnTo>
                    <a:pt x="94" y="87"/>
                  </a:lnTo>
                  <a:lnTo>
                    <a:pt x="96" y="86"/>
                  </a:lnTo>
                  <a:lnTo>
                    <a:pt x="96" y="82"/>
                  </a:lnTo>
                  <a:lnTo>
                    <a:pt x="98" y="80"/>
                  </a:lnTo>
                  <a:lnTo>
                    <a:pt x="99" y="78"/>
                  </a:lnTo>
                  <a:lnTo>
                    <a:pt x="101" y="74"/>
                  </a:lnTo>
                  <a:lnTo>
                    <a:pt x="103" y="72"/>
                  </a:lnTo>
                  <a:lnTo>
                    <a:pt x="105" y="68"/>
                  </a:lnTo>
                  <a:lnTo>
                    <a:pt x="105" y="67"/>
                  </a:lnTo>
                  <a:lnTo>
                    <a:pt x="107" y="65"/>
                  </a:lnTo>
                  <a:lnTo>
                    <a:pt x="109" y="61"/>
                  </a:lnTo>
                  <a:lnTo>
                    <a:pt x="111" y="59"/>
                  </a:lnTo>
                  <a:lnTo>
                    <a:pt x="111" y="57"/>
                  </a:lnTo>
                  <a:lnTo>
                    <a:pt x="111" y="55"/>
                  </a:lnTo>
                  <a:lnTo>
                    <a:pt x="109" y="53"/>
                  </a:lnTo>
                  <a:lnTo>
                    <a:pt x="107" y="51"/>
                  </a:lnTo>
                  <a:lnTo>
                    <a:pt x="105" y="49"/>
                  </a:lnTo>
                  <a:lnTo>
                    <a:pt x="101" y="47"/>
                  </a:lnTo>
                  <a:lnTo>
                    <a:pt x="99" y="46"/>
                  </a:lnTo>
                  <a:lnTo>
                    <a:pt x="98" y="44"/>
                  </a:lnTo>
                  <a:lnTo>
                    <a:pt x="96" y="42"/>
                  </a:lnTo>
                  <a:lnTo>
                    <a:pt x="94" y="40"/>
                  </a:lnTo>
                  <a:lnTo>
                    <a:pt x="92" y="38"/>
                  </a:lnTo>
                  <a:lnTo>
                    <a:pt x="90" y="36"/>
                  </a:lnTo>
                  <a:lnTo>
                    <a:pt x="88" y="34"/>
                  </a:lnTo>
                  <a:lnTo>
                    <a:pt x="86" y="34"/>
                  </a:lnTo>
                  <a:lnTo>
                    <a:pt x="82" y="32"/>
                  </a:lnTo>
                  <a:lnTo>
                    <a:pt x="82" y="30"/>
                  </a:lnTo>
                  <a:lnTo>
                    <a:pt x="80" y="28"/>
                  </a:lnTo>
                  <a:lnTo>
                    <a:pt x="77" y="32"/>
                  </a:lnTo>
                  <a:lnTo>
                    <a:pt x="75" y="34"/>
                  </a:lnTo>
                  <a:lnTo>
                    <a:pt x="73" y="38"/>
                  </a:lnTo>
                  <a:lnTo>
                    <a:pt x="71" y="42"/>
                  </a:lnTo>
                  <a:lnTo>
                    <a:pt x="69" y="46"/>
                  </a:lnTo>
                  <a:lnTo>
                    <a:pt x="65" y="47"/>
                  </a:lnTo>
                  <a:lnTo>
                    <a:pt x="63" y="51"/>
                  </a:lnTo>
                  <a:lnTo>
                    <a:pt x="61" y="55"/>
                  </a:lnTo>
                  <a:lnTo>
                    <a:pt x="59" y="57"/>
                  </a:lnTo>
                  <a:lnTo>
                    <a:pt x="56" y="59"/>
                  </a:lnTo>
                  <a:lnTo>
                    <a:pt x="54" y="61"/>
                  </a:lnTo>
                  <a:lnTo>
                    <a:pt x="50" y="63"/>
                  </a:lnTo>
                  <a:lnTo>
                    <a:pt x="46" y="65"/>
                  </a:lnTo>
                  <a:lnTo>
                    <a:pt x="44" y="67"/>
                  </a:lnTo>
                  <a:lnTo>
                    <a:pt x="40" y="67"/>
                  </a:lnTo>
                  <a:lnTo>
                    <a:pt x="37" y="67"/>
                  </a:lnTo>
                  <a:lnTo>
                    <a:pt x="35" y="67"/>
                  </a:lnTo>
                  <a:lnTo>
                    <a:pt x="31" y="67"/>
                  </a:lnTo>
                  <a:lnTo>
                    <a:pt x="29" y="65"/>
                  </a:lnTo>
                  <a:lnTo>
                    <a:pt x="27" y="63"/>
                  </a:lnTo>
                  <a:lnTo>
                    <a:pt x="25" y="61"/>
                  </a:lnTo>
                  <a:lnTo>
                    <a:pt x="23" y="59"/>
                  </a:lnTo>
                  <a:lnTo>
                    <a:pt x="23" y="57"/>
                  </a:lnTo>
                  <a:lnTo>
                    <a:pt x="21" y="55"/>
                  </a:lnTo>
                  <a:lnTo>
                    <a:pt x="19" y="51"/>
                  </a:lnTo>
                  <a:lnTo>
                    <a:pt x="19" y="47"/>
                  </a:lnTo>
                  <a:lnTo>
                    <a:pt x="17" y="46"/>
                  </a:lnTo>
                  <a:lnTo>
                    <a:pt x="17" y="42"/>
                  </a:lnTo>
                  <a:lnTo>
                    <a:pt x="17" y="38"/>
                  </a:lnTo>
                  <a:lnTo>
                    <a:pt x="17" y="34"/>
                  </a:lnTo>
                  <a:lnTo>
                    <a:pt x="16" y="32"/>
                  </a:lnTo>
                  <a:lnTo>
                    <a:pt x="16" y="28"/>
                  </a:lnTo>
                  <a:lnTo>
                    <a:pt x="17" y="27"/>
                  </a:lnTo>
                  <a:lnTo>
                    <a:pt x="17" y="27"/>
                  </a:lnTo>
                  <a:lnTo>
                    <a:pt x="19" y="25"/>
                  </a:lnTo>
                  <a:lnTo>
                    <a:pt x="19" y="23"/>
                  </a:lnTo>
                  <a:lnTo>
                    <a:pt x="21" y="21"/>
                  </a:lnTo>
                  <a:lnTo>
                    <a:pt x="21" y="21"/>
                  </a:lnTo>
                  <a:lnTo>
                    <a:pt x="23" y="19"/>
                  </a:lnTo>
                  <a:lnTo>
                    <a:pt x="23" y="17"/>
                  </a:lnTo>
                  <a:lnTo>
                    <a:pt x="23" y="15"/>
                  </a:lnTo>
                  <a:lnTo>
                    <a:pt x="21" y="13"/>
                  </a:lnTo>
                  <a:lnTo>
                    <a:pt x="19" y="11"/>
                  </a:lnTo>
                  <a:lnTo>
                    <a:pt x="17" y="9"/>
                  </a:lnTo>
                  <a:lnTo>
                    <a:pt x="16" y="7"/>
                  </a:lnTo>
                  <a:lnTo>
                    <a:pt x="16" y="6"/>
                  </a:lnTo>
                  <a:lnTo>
                    <a:pt x="14" y="4"/>
                  </a:lnTo>
                  <a:lnTo>
                    <a:pt x="12" y="0"/>
                  </a:lnTo>
                  <a:close/>
                </a:path>
              </a:pathLst>
            </a:custGeom>
            <a:solidFill>
              <a:srgbClr val="FF8F8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71" name="Freeform 55"/>
            <p:cNvSpPr/>
            <p:nvPr/>
          </p:nvSpPr>
          <p:spPr bwMode="auto">
            <a:xfrm>
              <a:off x="1996" y="2494"/>
              <a:ext cx="111" cy="105"/>
            </a:xfrm>
            <a:custGeom>
              <a:avLst/>
              <a:gdLst>
                <a:gd name="T0" fmla="*/ 10 w 111"/>
                <a:gd name="T1" fmla="*/ 4 h 105"/>
                <a:gd name="T2" fmla="*/ 4 w 111"/>
                <a:gd name="T3" fmla="*/ 9 h 105"/>
                <a:gd name="T4" fmla="*/ 0 w 111"/>
                <a:gd name="T5" fmla="*/ 15 h 105"/>
                <a:gd name="T6" fmla="*/ 2 w 111"/>
                <a:gd name="T7" fmla="*/ 19 h 105"/>
                <a:gd name="T8" fmla="*/ 6 w 111"/>
                <a:gd name="T9" fmla="*/ 25 h 105"/>
                <a:gd name="T10" fmla="*/ 6 w 111"/>
                <a:gd name="T11" fmla="*/ 32 h 105"/>
                <a:gd name="T12" fmla="*/ 6 w 111"/>
                <a:gd name="T13" fmla="*/ 51 h 105"/>
                <a:gd name="T14" fmla="*/ 6 w 111"/>
                <a:gd name="T15" fmla="*/ 61 h 105"/>
                <a:gd name="T16" fmla="*/ 10 w 111"/>
                <a:gd name="T17" fmla="*/ 70 h 105"/>
                <a:gd name="T18" fmla="*/ 14 w 111"/>
                <a:gd name="T19" fmla="*/ 80 h 105"/>
                <a:gd name="T20" fmla="*/ 17 w 111"/>
                <a:gd name="T21" fmla="*/ 87 h 105"/>
                <a:gd name="T22" fmla="*/ 23 w 111"/>
                <a:gd name="T23" fmla="*/ 95 h 105"/>
                <a:gd name="T24" fmla="*/ 29 w 111"/>
                <a:gd name="T25" fmla="*/ 103 h 105"/>
                <a:gd name="T26" fmla="*/ 38 w 111"/>
                <a:gd name="T27" fmla="*/ 105 h 105"/>
                <a:gd name="T28" fmla="*/ 50 w 111"/>
                <a:gd name="T29" fmla="*/ 105 h 105"/>
                <a:gd name="T30" fmla="*/ 63 w 111"/>
                <a:gd name="T31" fmla="*/ 101 h 105"/>
                <a:gd name="T32" fmla="*/ 77 w 111"/>
                <a:gd name="T33" fmla="*/ 99 h 105"/>
                <a:gd name="T34" fmla="*/ 88 w 111"/>
                <a:gd name="T35" fmla="*/ 95 h 105"/>
                <a:gd name="T36" fmla="*/ 94 w 111"/>
                <a:gd name="T37" fmla="*/ 87 h 105"/>
                <a:gd name="T38" fmla="*/ 98 w 111"/>
                <a:gd name="T39" fmla="*/ 80 h 105"/>
                <a:gd name="T40" fmla="*/ 103 w 111"/>
                <a:gd name="T41" fmla="*/ 72 h 105"/>
                <a:gd name="T42" fmla="*/ 107 w 111"/>
                <a:gd name="T43" fmla="*/ 65 h 105"/>
                <a:gd name="T44" fmla="*/ 111 w 111"/>
                <a:gd name="T45" fmla="*/ 57 h 105"/>
                <a:gd name="T46" fmla="*/ 107 w 111"/>
                <a:gd name="T47" fmla="*/ 51 h 105"/>
                <a:gd name="T48" fmla="*/ 99 w 111"/>
                <a:gd name="T49" fmla="*/ 46 h 105"/>
                <a:gd name="T50" fmla="*/ 94 w 111"/>
                <a:gd name="T51" fmla="*/ 40 h 105"/>
                <a:gd name="T52" fmla="*/ 88 w 111"/>
                <a:gd name="T53" fmla="*/ 34 h 105"/>
                <a:gd name="T54" fmla="*/ 82 w 111"/>
                <a:gd name="T55" fmla="*/ 30 h 105"/>
                <a:gd name="T56" fmla="*/ 75 w 111"/>
                <a:gd name="T57" fmla="*/ 34 h 105"/>
                <a:gd name="T58" fmla="*/ 69 w 111"/>
                <a:gd name="T59" fmla="*/ 46 h 105"/>
                <a:gd name="T60" fmla="*/ 61 w 111"/>
                <a:gd name="T61" fmla="*/ 55 h 105"/>
                <a:gd name="T62" fmla="*/ 54 w 111"/>
                <a:gd name="T63" fmla="*/ 61 h 105"/>
                <a:gd name="T64" fmla="*/ 44 w 111"/>
                <a:gd name="T65" fmla="*/ 67 h 105"/>
                <a:gd name="T66" fmla="*/ 35 w 111"/>
                <a:gd name="T67" fmla="*/ 67 h 105"/>
                <a:gd name="T68" fmla="*/ 27 w 111"/>
                <a:gd name="T69" fmla="*/ 63 h 105"/>
                <a:gd name="T70" fmla="*/ 23 w 111"/>
                <a:gd name="T71" fmla="*/ 57 h 105"/>
                <a:gd name="T72" fmla="*/ 19 w 111"/>
                <a:gd name="T73" fmla="*/ 47 h 105"/>
                <a:gd name="T74" fmla="*/ 17 w 111"/>
                <a:gd name="T75" fmla="*/ 38 h 105"/>
                <a:gd name="T76" fmla="*/ 16 w 111"/>
                <a:gd name="T77" fmla="*/ 28 h 105"/>
                <a:gd name="T78" fmla="*/ 19 w 111"/>
                <a:gd name="T79" fmla="*/ 25 h 105"/>
                <a:gd name="T80" fmla="*/ 21 w 111"/>
                <a:gd name="T81" fmla="*/ 21 h 105"/>
                <a:gd name="T82" fmla="*/ 23 w 111"/>
                <a:gd name="T83" fmla="*/ 15 h 105"/>
                <a:gd name="T84" fmla="*/ 17 w 111"/>
                <a:gd name="T85" fmla="*/ 9 h 105"/>
                <a:gd name="T86" fmla="*/ 14 w 111"/>
                <a:gd name="T87"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105">
                  <a:moveTo>
                    <a:pt x="12" y="0"/>
                  </a:moveTo>
                  <a:lnTo>
                    <a:pt x="10" y="2"/>
                  </a:lnTo>
                  <a:lnTo>
                    <a:pt x="10" y="4"/>
                  </a:lnTo>
                  <a:lnTo>
                    <a:pt x="8" y="6"/>
                  </a:lnTo>
                  <a:lnTo>
                    <a:pt x="6" y="7"/>
                  </a:lnTo>
                  <a:lnTo>
                    <a:pt x="4" y="9"/>
                  </a:lnTo>
                  <a:lnTo>
                    <a:pt x="4" y="11"/>
                  </a:lnTo>
                  <a:lnTo>
                    <a:pt x="2" y="13"/>
                  </a:lnTo>
                  <a:lnTo>
                    <a:pt x="0" y="15"/>
                  </a:lnTo>
                  <a:lnTo>
                    <a:pt x="2" y="17"/>
                  </a:lnTo>
                  <a:lnTo>
                    <a:pt x="2" y="19"/>
                  </a:lnTo>
                  <a:lnTo>
                    <a:pt x="2" y="19"/>
                  </a:lnTo>
                  <a:lnTo>
                    <a:pt x="4" y="21"/>
                  </a:lnTo>
                  <a:lnTo>
                    <a:pt x="4" y="23"/>
                  </a:lnTo>
                  <a:lnTo>
                    <a:pt x="6" y="25"/>
                  </a:lnTo>
                  <a:lnTo>
                    <a:pt x="6" y="25"/>
                  </a:lnTo>
                  <a:lnTo>
                    <a:pt x="8" y="27"/>
                  </a:lnTo>
                  <a:lnTo>
                    <a:pt x="6" y="32"/>
                  </a:lnTo>
                  <a:lnTo>
                    <a:pt x="6" y="40"/>
                  </a:lnTo>
                  <a:lnTo>
                    <a:pt x="6" y="46"/>
                  </a:lnTo>
                  <a:lnTo>
                    <a:pt x="6" y="51"/>
                  </a:lnTo>
                  <a:lnTo>
                    <a:pt x="6" y="55"/>
                  </a:lnTo>
                  <a:lnTo>
                    <a:pt x="6" y="57"/>
                  </a:lnTo>
                  <a:lnTo>
                    <a:pt x="6" y="61"/>
                  </a:lnTo>
                  <a:lnTo>
                    <a:pt x="8" y="63"/>
                  </a:lnTo>
                  <a:lnTo>
                    <a:pt x="8" y="67"/>
                  </a:lnTo>
                  <a:lnTo>
                    <a:pt x="10" y="70"/>
                  </a:lnTo>
                  <a:lnTo>
                    <a:pt x="10" y="72"/>
                  </a:lnTo>
                  <a:lnTo>
                    <a:pt x="12" y="76"/>
                  </a:lnTo>
                  <a:lnTo>
                    <a:pt x="14" y="80"/>
                  </a:lnTo>
                  <a:lnTo>
                    <a:pt x="14" y="82"/>
                  </a:lnTo>
                  <a:lnTo>
                    <a:pt x="16" y="86"/>
                  </a:lnTo>
                  <a:lnTo>
                    <a:pt x="17" y="87"/>
                  </a:lnTo>
                  <a:lnTo>
                    <a:pt x="19" y="91"/>
                  </a:lnTo>
                  <a:lnTo>
                    <a:pt x="21" y="93"/>
                  </a:lnTo>
                  <a:lnTo>
                    <a:pt x="23" y="95"/>
                  </a:lnTo>
                  <a:lnTo>
                    <a:pt x="23" y="97"/>
                  </a:lnTo>
                  <a:lnTo>
                    <a:pt x="27" y="101"/>
                  </a:lnTo>
                  <a:lnTo>
                    <a:pt x="29" y="103"/>
                  </a:lnTo>
                  <a:lnTo>
                    <a:pt x="31" y="103"/>
                  </a:lnTo>
                  <a:lnTo>
                    <a:pt x="35" y="105"/>
                  </a:lnTo>
                  <a:lnTo>
                    <a:pt x="38" y="105"/>
                  </a:lnTo>
                  <a:lnTo>
                    <a:pt x="42" y="105"/>
                  </a:lnTo>
                  <a:lnTo>
                    <a:pt x="46" y="105"/>
                  </a:lnTo>
                  <a:lnTo>
                    <a:pt x="50" y="105"/>
                  </a:lnTo>
                  <a:lnTo>
                    <a:pt x="54" y="103"/>
                  </a:lnTo>
                  <a:lnTo>
                    <a:pt x="59" y="103"/>
                  </a:lnTo>
                  <a:lnTo>
                    <a:pt x="63" y="101"/>
                  </a:lnTo>
                  <a:lnTo>
                    <a:pt x="67" y="101"/>
                  </a:lnTo>
                  <a:lnTo>
                    <a:pt x="73" y="101"/>
                  </a:lnTo>
                  <a:lnTo>
                    <a:pt x="77" y="99"/>
                  </a:lnTo>
                  <a:lnTo>
                    <a:pt x="82" y="99"/>
                  </a:lnTo>
                  <a:lnTo>
                    <a:pt x="88" y="97"/>
                  </a:lnTo>
                  <a:lnTo>
                    <a:pt x="88" y="95"/>
                  </a:lnTo>
                  <a:lnTo>
                    <a:pt x="90" y="93"/>
                  </a:lnTo>
                  <a:lnTo>
                    <a:pt x="92" y="89"/>
                  </a:lnTo>
                  <a:lnTo>
                    <a:pt x="94" y="87"/>
                  </a:lnTo>
                  <a:lnTo>
                    <a:pt x="96" y="86"/>
                  </a:lnTo>
                  <a:lnTo>
                    <a:pt x="96" y="82"/>
                  </a:lnTo>
                  <a:lnTo>
                    <a:pt x="98" y="80"/>
                  </a:lnTo>
                  <a:lnTo>
                    <a:pt x="99" y="78"/>
                  </a:lnTo>
                  <a:lnTo>
                    <a:pt x="101" y="74"/>
                  </a:lnTo>
                  <a:lnTo>
                    <a:pt x="103" y="72"/>
                  </a:lnTo>
                  <a:lnTo>
                    <a:pt x="105" y="68"/>
                  </a:lnTo>
                  <a:lnTo>
                    <a:pt x="105" y="67"/>
                  </a:lnTo>
                  <a:lnTo>
                    <a:pt x="107" y="65"/>
                  </a:lnTo>
                  <a:lnTo>
                    <a:pt x="109" y="61"/>
                  </a:lnTo>
                  <a:lnTo>
                    <a:pt x="111" y="59"/>
                  </a:lnTo>
                  <a:lnTo>
                    <a:pt x="111" y="57"/>
                  </a:lnTo>
                  <a:lnTo>
                    <a:pt x="111" y="55"/>
                  </a:lnTo>
                  <a:lnTo>
                    <a:pt x="109" y="53"/>
                  </a:lnTo>
                  <a:lnTo>
                    <a:pt x="107" y="51"/>
                  </a:lnTo>
                  <a:lnTo>
                    <a:pt x="105" y="49"/>
                  </a:lnTo>
                  <a:lnTo>
                    <a:pt x="101" y="47"/>
                  </a:lnTo>
                  <a:lnTo>
                    <a:pt x="99" y="46"/>
                  </a:lnTo>
                  <a:lnTo>
                    <a:pt x="98" y="44"/>
                  </a:lnTo>
                  <a:lnTo>
                    <a:pt x="96" y="42"/>
                  </a:lnTo>
                  <a:lnTo>
                    <a:pt x="94" y="40"/>
                  </a:lnTo>
                  <a:lnTo>
                    <a:pt x="92" y="38"/>
                  </a:lnTo>
                  <a:lnTo>
                    <a:pt x="90" y="36"/>
                  </a:lnTo>
                  <a:lnTo>
                    <a:pt x="88" y="34"/>
                  </a:lnTo>
                  <a:lnTo>
                    <a:pt x="86" y="34"/>
                  </a:lnTo>
                  <a:lnTo>
                    <a:pt x="82" y="32"/>
                  </a:lnTo>
                  <a:lnTo>
                    <a:pt x="82" y="30"/>
                  </a:lnTo>
                  <a:lnTo>
                    <a:pt x="80" y="28"/>
                  </a:lnTo>
                  <a:lnTo>
                    <a:pt x="77" y="32"/>
                  </a:lnTo>
                  <a:lnTo>
                    <a:pt x="75" y="34"/>
                  </a:lnTo>
                  <a:lnTo>
                    <a:pt x="73" y="38"/>
                  </a:lnTo>
                  <a:lnTo>
                    <a:pt x="71" y="42"/>
                  </a:lnTo>
                  <a:lnTo>
                    <a:pt x="69" y="46"/>
                  </a:lnTo>
                  <a:lnTo>
                    <a:pt x="65" y="47"/>
                  </a:lnTo>
                  <a:lnTo>
                    <a:pt x="63" y="51"/>
                  </a:lnTo>
                  <a:lnTo>
                    <a:pt x="61" y="55"/>
                  </a:lnTo>
                  <a:lnTo>
                    <a:pt x="59" y="57"/>
                  </a:lnTo>
                  <a:lnTo>
                    <a:pt x="56" y="59"/>
                  </a:lnTo>
                  <a:lnTo>
                    <a:pt x="54" y="61"/>
                  </a:lnTo>
                  <a:lnTo>
                    <a:pt x="50" y="63"/>
                  </a:lnTo>
                  <a:lnTo>
                    <a:pt x="46" y="65"/>
                  </a:lnTo>
                  <a:lnTo>
                    <a:pt x="44" y="67"/>
                  </a:lnTo>
                  <a:lnTo>
                    <a:pt x="40" y="67"/>
                  </a:lnTo>
                  <a:lnTo>
                    <a:pt x="37" y="67"/>
                  </a:lnTo>
                  <a:lnTo>
                    <a:pt x="35" y="67"/>
                  </a:lnTo>
                  <a:lnTo>
                    <a:pt x="31" y="67"/>
                  </a:lnTo>
                  <a:lnTo>
                    <a:pt x="29" y="65"/>
                  </a:lnTo>
                  <a:lnTo>
                    <a:pt x="27" y="63"/>
                  </a:lnTo>
                  <a:lnTo>
                    <a:pt x="25" y="61"/>
                  </a:lnTo>
                  <a:lnTo>
                    <a:pt x="23" y="59"/>
                  </a:lnTo>
                  <a:lnTo>
                    <a:pt x="23" y="57"/>
                  </a:lnTo>
                  <a:lnTo>
                    <a:pt x="21" y="55"/>
                  </a:lnTo>
                  <a:lnTo>
                    <a:pt x="19" y="51"/>
                  </a:lnTo>
                  <a:lnTo>
                    <a:pt x="19" y="47"/>
                  </a:lnTo>
                  <a:lnTo>
                    <a:pt x="17" y="46"/>
                  </a:lnTo>
                  <a:lnTo>
                    <a:pt x="17" y="42"/>
                  </a:lnTo>
                  <a:lnTo>
                    <a:pt x="17" y="38"/>
                  </a:lnTo>
                  <a:lnTo>
                    <a:pt x="17" y="34"/>
                  </a:lnTo>
                  <a:lnTo>
                    <a:pt x="16" y="32"/>
                  </a:lnTo>
                  <a:lnTo>
                    <a:pt x="16" y="28"/>
                  </a:lnTo>
                  <a:lnTo>
                    <a:pt x="17" y="27"/>
                  </a:lnTo>
                  <a:lnTo>
                    <a:pt x="17" y="27"/>
                  </a:lnTo>
                  <a:lnTo>
                    <a:pt x="19" y="25"/>
                  </a:lnTo>
                  <a:lnTo>
                    <a:pt x="19" y="23"/>
                  </a:lnTo>
                  <a:lnTo>
                    <a:pt x="21" y="21"/>
                  </a:lnTo>
                  <a:lnTo>
                    <a:pt x="21" y="21"/>
                  </a:lnTo>
                  <a:lnTo>
                    <a:pt x="23" y="19"/>
                  </a:lnTo>
                  <a:lnTo>
                    <a:pt x="23" y="17"/>
                  </a:lnTo>
                  <a:lnTo>
                    <a:pt x="23" y="15"/>
                  </a:lnTo>
                  <a:lnTo>
                    <a:pt x="21" y="13"/>
                  </a:lnTo>
                  <a:lnTo>
                    <a:pt x="19" y="11"/>
                  </a:lnTo>
                  <a:lnTo>
                    <a:pt x="17" y="9"/>
                  </a:lnTo>
                  <a:lnTo>
                    <a:pt x="16" y="7"/>
                  </a:lnTo>
                  <a:lnTo>
                    <a:pt x="16" y="6"/>
                  </a:lnTo>
                  <a:lnTo>
                    <a:pt x="14" y="4"/>
                  </a:lnTo>
                  <a:lnTo>
                    <a:pt x="12"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2" name="Freeform 56"/>
            <p:cNvSpPr/>
            <p:nvPr/>
          </p:nvSpPr>
          <p:spPr bwMode="auto">
            <a:xfrm>
              <a:off x="1905" y="2515"/>
              <a:ext cx="15" cy="72"/>
            </a:xfrm>
            <a:custGeom>
              <a:avLst/>
              <a:gdLst>
                <a:gd name="T0" fmla="*/ 13 w 15"/>
                <a:gd name="T1" fmla="*/ 0 h 72"/>
                <a:gd name="T2" fmla="*/ 15 w 15"/>
                <a:gd name="T3" fmla="*/ 4 h 72"/>
                <a:gd name="T4" fmla="*/ 15 w 15"/>
                <a:gd name="T5" fmla="*/ 7 h 72"/>
                <a:gd name="T6" fmla="*/ 15 w 15"/>
                <a:gd name="T7" fmla="*/ 13 h 72"/>
                <a:gd name="T8" fmla="*/ 15 w 15"/>
                <a:gd name="T9" fmla="*/ 17 h 72"/>
                <a:gd name="T10" fmla="*/ 15 w 15"/>
                <a:gd name="T11" fmla="*/ 23 h 72"/>
                <a:gd name="T12" fmla="*/ 15 w 15"/>
                <a:gd name="T13" fmla="*/ 28 h 72"/>
                <a:gd name="T14" fmla="*/ 15 w 15"/>
                <a:gd name="T15" fmla="*/ 34 h 72"/>
                <a:gd name="T16" fmla="*/ 15 w 15"/>
                <a:gd name="T17" fmla="*/ 40 h 72"/>
                <a:gd name="T18" fmla="*/ 15 w 15"/>
                <a:gd name="T19" fmla="*/ 44 h 72"/>
                <a:gd name="T20" fmla="*/ 13 w 15"/>
                <a:gd name="T21" fmla="*/ 49 h 72"/>
                <a:gd name="T22" fmla="*/ 13 w 15"/>
                <a:gd name="T23" fmla="*/ 55 h 72"/>
                <a:gd name="T24" fmla="*/ 11 w 15"/>
                <a:gd name="T25" fmla="*/ 59 h 72"/>
                <a:gd name="T26" fmla="*/ 9 w 15"/>
                <a:gd name="T27" fmla="*/ 63 h 72"/>
                <a:gd name="T28" fmla="*/ 7 w 15"/>
                <a:gd name="T29" fmla="*/ 66 h 72"/>
                <a:gd name="T30" fmla="*/ 4 w 15"/>
                <a:gd name="T31" fmla="*/ 70 h 72"/>
                <a:gd name="T32" fmla="*/ 0 w 15"/>
                <a:gd name="T33"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72">
                  <a:moveTo>
                    <a:pt x="13" y="0"/>
                  </a:moveTo>
                  <a:lnTo>
                    <a:pt x="15" y="4"/>
                  </a:lnTo>
                  <a:lnTo>
                    <a:pt x="15" y="7"/>
                  </a:lnTo>
                  <a:lnTo>
                    <a:pt x="15" y="13"/>
                  </a:lnTo>
                  <a:lnTo>
                    <a:pt x="15" y="17"/>
                  </a:lnTo>
                  <a:lnTo>
                    <a:pt x="15" y="23"/>
                  </a:lnTo>
                  <a:lnTo>
                    <a:pt x="15" y="28"/>
                  </a:lnTo>
                  <a:lnTo>
                    <a:pt x="15" y="34"/>
                  </a:lnTo>
                  <a:lnTo>
                    <a:pt x="15" y="40"/>
                  </a:lnTo>
                  <a:lnTo>
                    <a:pt x="15" y="44"/>
                  </a:lnTo>
                  <a:lnTo>
                    <a:pt x="13" y="49"/>
                  </a:lnTo>
                  <a:lnTo>
                    <a:pt x="13" y="55"/>
                  </a:lnTo>
                  <a:lnTo>
                    <a:pt x="11" y="59"/>
                  </a:lnTo>
                  <a:lnTo>
                    <a:pt x="9" y="63"/>
                  </a:lnTo>
                  <a:lnTo>
                    <a:pt x="7" y="66"/>
                  </a:lnTo>
                  <a:lnTo>
                    <a:pt x="4" y="70"/>
                  </a:lnTo>
                  <a:lnTo>
                    <a:pt x="0" y="72"/>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3" name="Freeform 57"/>
            <p:cNvSpPr/>
            <p:nvPr/>
          </p:nvSpPr>
          <p:spPr bwMode="auto">
            <a:xfrm>
              <a:off x="1952" y="2547"/>
              <a:ext cx="6" cy="42"/>
            </a:xfrm>
            <a:custGeom>
              <a:avLst/>
              <a:gdLst>
                <a:gd name="T0" fmla="*/ 0 w 6"/>
                <a:gd name="T1" fmla="*/ 42 h 42"/>
                <a:gd name="T2" fmla="*/ 0 w 6"/>
                <a:gd name="T3" fmla="*/ 36 h 42"/>
                <a:gd name="T4" fmla="*/ 0 w 6"/>
                <a:gd name="T5" fmla="*/ 31 h 42"/>
                <a:gd name="T6" fmla="*/ 2 w 6"/>
                <a:gd name="T7" fmla="*/ 27 h 42"/>
                <a:gd name="T8" fmla="*/ 2 w 6"/>
                <a:gd name="T9" fmla="*/ 21 h 42"/>
                <a:gd name="T10" fmla="*/ 2 w 6"/>
                <a:gd name="T11" fmla="*/ 15 h 42"/>
                <a:gd name="T12" fmla="*/ 2 w 6"/>
                <a:gd name="T13" fmla="*/ 10 h 42"/>
                <a:gd name="T14" fmla="*/ 4 w 6"/>
                <a:gd name="T15" fmla="*/ 6 h 42"/>
                <a:gd name="T16" fmla="*/ 6 w 6"/>
                <a:gd name="T17" fmla="*/ 0 h 42"/>
                <a:gd name="T18" fmla="*/ 6 w 6"/>
                <a:gd name="T19" fmla="*/ 0 h 42"/>
                <a:gd name="T20" fmla="*/ 6 w 6"/>
                <a:gd name="T21" fmla="*/ 0 h 42"/>
                <a:gd name="T22" fmla="*/ 6 w 6"/>
                <a:gd name="T23" fmla="*/ 0 h 42"/>
                <a:gd name="T24" fmla="*/ 6 w 6"/>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2">
                  <a:moveTo>
                    <a:pt x="0" y="42"/>
                  </a:moveTo>
                  <a:lnTo>
                    <a:pt x="0" y="36"/>
                  </a:lnTo>
                  <a:lnTo>
                    <a:pt x="0" y="31"/>
                  </a:lnTo>
                  <a:lnTo>
                    <a:pt x="2" y="27"/>
                  </a:lnTo>
                  <a:lnTo>
                    <a:pt x="2" y="21"/>
                  </a:lnTo>
                  <a:lnTo>
                    <a:pt x="2" y="15"/>
                  </a:lnTo>
                  <a:lnTo>
                    <a:pt x="2" y="10"/>
                  </a:lnTo>
                  <a:lnTo>
                    <a:pt x="4" y="6"/>
                  </a:lnTo>
                  <a:lnTo>
                    <a:pt x="6" y="0"/>
                  </a:lnTo>
                  <a:lnTo>
                    <a:pt x="6" y="0"/>
                  </a:lnTo>
                  <a:lnTo>
                    <a:pt x="6" y="0"/>
                  </a:lnTo>
                  <a:lnTo>
                    <a:pt x="6" y="0"/>
                  </a:lnTo>
                  <a:lnTo>
                    <a:pt x="6"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4" name="Freeform 58"/>
            <p:cNvSpPr/>
            <p:nvPr/>
          </p:nvSpPr>
          <p:spPr bwMode="auto">
            <a:xfrm>
              <a:off x="1949" y="2519"/>
              <a:ext cx="13" cy="19"/>
            </a:xfrm>
            <a:custGeom>
              <a:avLst/>
              <a:gdLst>
                <a:gd name="T0" fmla="*/ 13 w 13"/>
                <a:gd name="T1" fmla="*/ 15 h 19"/>
                <a:gd name="T2" fmla="*/ 13 w 13"/>
                <a:gd name="T3" fmla="*/ 13 h 19"/>
                <a:gd name="T4" fmla="*/ 11 w 13"/>
                <a:gd name="T5" fmla="*/ 11 h 19"/>
                <a:gd name="T6" fmla="*/ 9 w 13"/>
                <a:gd name="T7" fmla="*/ 9 h 19"/>
                <a:gd name="T8" fmla="*/ 7 w 13"/>
                <a:gd name="T9" fmla="*/ 7 h 19"/>
                <a:gd name="T10" fmla="*/ 5 w 13"/>
                <a:gd name="T11" fmla="*/ 5 h 19"/>
                <a:gd name="T12" fmla="*/ 3 w 13"/>
                <a:gd name="T13" fmla="*/ 3 h 19"/>
                <a:gd name="T14" fmla="*/ 2 w 13"/>
                <a:gd name="T15" fmla="*/ 2 h 19"/>
                <a:gd name="T16" fmla="*/ 0 w 13"/>
                <a:gd name="T17" fmla="*/ 0 h 19"/>
                <a:gd name="T18" fmla="*/ 0 w 13"/>
                <a:gd name="T19" fmla="*/ 3 h 19"/>
                <a:gd name="T20" fmla="*/ 0 w 13"/>
                <a:gd name="T21" fmla="*/ 9 h 19"/>
                <a:gd name="T22" fmla="*/ 0 w 13"/>
                <a:gd name="T23" fmla="*/ 13 h 19"/>
                <a:gd name="T24" fmla="*/ 0 w 13"/>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9">
                  <a:moveTo>
                    <a:pt x="13" y="15"/>
                  </a:moveTo>
                  <a:lnTo>
                    <a:pt x="13" y="13"/>
                  </a:lnTo>
                  <a:lnTo>
                    <a:pt x="11" y="11"/>
                  </a:lnTo>
                  <a:lnTo>
                    <a:pt x="9" y="9"/>
                  </a:lnTo>
                  <a:lnTo>
                    <a:pt x="7" y="7"/>
                  </a:lnTo>
                  <a:lnTo>
                    <a:pt x="5" y="5"/>
                  </a:lnTo>
                  <a:lnTo>
                    <a:pt x="3" y="3"/>
                  </a:lnTo>
                  <a:lnTo>
                    <a:pt x="2" y="2"/>
                  </a:lnTo>
                  <a:lnTo>
                    <a:pt x="0" y="0"/>
                  </a:lnTo>
                  <a:lnTo>
                    <a:pt x="0" y="3"/>
                  </a:lnTo>
                  <a:lnTo>
                    <a:pt x="0" y="9"/>
                  </a:lnTo>
                  <a:lnTo>
                    <a:pt x="0" y="13"/>
                  </a:lnTo>
                  <a:lnTo>
                    <a:pt x="0" y="19"/>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5" name="Freeform 59"/>
            <p:cNvSpPr/>
            <p:nvPr/>
          </p:nvSpPr>
          <p:spPr bwMode="auto">
            <a:xfrm>
              <a:off x="1863" y="2490"/>
              <a:ext cx="57" cy="76"/>
            </a:xfrm>
            <a:custGeom>
              <a:avLst/>
              <a:gdLst>
                <a:gd name="T0" fmla="*/ 57 w 57"/>
                <a:gd name="T1" fmla="*/ 61 h 76"/>
                <a:gd name="T2" fmla="*/ 57 w 57"/>
                <a:gd name="T3" fmla="*/ 53 h 76"/>
                <a:gd name="T4" fmla="*/ 57 w 57"/>
                <a:gd name="T5" fmla="*/ 42 h 76"/>
                <a:gd name="T6" fmla="*/ 57 w 57"/>
                <a:gd name="T7" fmla="*/ 32 h 76"/>
                <a:gd name="T8" fmla="*/ 55 w 57"/>
                <a:gd name="T9" fmla="*/ 25 h 76"/>
                <a:gd name="T10" fmla="*/ 51 w 57"/>
                <a:gd name="T11" fmla="*/ 21 h 76"/>
                <a:gd name="T12" fmla="*/ 49 w 57"/>
                <a:gd name="T13" fmla="*/ 17 h 76"/>
                <a:gd name="T14" fmla="*/ 46 w 57"/>
                <a:gd name="T15" fmla="*/ 13 h 76"/>
                <a:gd name="T16" fmla="*/ 44 w 57"/>
                <a:gd name="T17" fmla="*/ 10 h 76"/>
                <a:gd name="T18" fmla="*/ 42 w 57"/>
                <a:gd name="T19" fmla="*/ 8 h 76"/>
                <a:gd name="T20" fmla="*/ 40 w 57"/>
                <a:gd name="T21" fmla="*/ 4 h 76"/>
                <a:gd name="T22" fmla="*/ 38 w 57"/>
                <a:gd name="T23" fmla="*/ 2 h 76"/>
                <a:gd name="T24" fmla="*/ 36 w 57"/>
                <a:gd name="T25" fmla="*/ 0 h 76"/>
                <a:gd name="T26" fmla="*/ 34 w 57"/>
                <a:gd name="T27" fmla="*/ 0 h 76"/>
                <a:gd name="T28" fmla="*/ 30 w 57"/>
                <a:gd name="T29" fmla="*/ 0 h 76"/>
                <a:gd name="T30" fmla="*/ 30 w 57"/>
                <a:gd name="T31" fmla="*/ 0 h 76"/>
                <a:gd name="T32" fmla="*/ 27 w 57"/>
                <a:gd name="T33" fmla="*/ 4 h 76"/>
                <a:gd name="T34" fmla="*/ 23 w 57"/>
                <a:gd name="T35" fmla="*/ 8 h 76"/>
                <a:gd name="T36" fmla="*/ 19 w 57"/>
                <a:gd name="T37" fmla="*/ 13 h 76"/>
                <a:gd name="T38" fmla="*/ 17 w 57"/>
                <a:gd name="T39" fmla="*/ 17 h 76"/>
                <a:gd name="T40" fmla="*/ 15 w 57"/>
                <a:gd name="T41" fmla="*/ 21 h 76"/>
                <a:gd name="T42" fmla="*/ 13 w 57"/>
                <a:gd name="T43" fmla="*/ 21 h 76"/>
                <a:gd name="T44" fmla="*/ 11 w 57"/>
                <a:gd name="T45" fmla="*/ 21 h 76"/>
                <a:gd name="T46" fmla="*/ 9 w 57"/>
                <a:gd name="T47" fmla="*/ 21 h 76"/>
                <a:gd name="T48" fmla="*/ 6 w 57"/>
                <a:gd name="T49" fmla="*/ 21 h 76"/>
                <a:gd name="T50" fmla="*/ 0 w 57"/>
                <a:gd name="T51" fmla="*/ 25 h 76"/>
                <a:gd name="T52" fmla="*/ 0 w 57"/>
                <a:gd name="T53" fmla="*/ 29 h 76"/>
                <a:gd name="T54" fmla="*/ 4 w 57"/>
                <a:gd name="T55" fmla="*/ 34 h 76"/>
                <a:gd name="T56" fmla="*/ 4 w 57"/>
                <a:gd name="T57" fmla="*/ 40 h 76"/>
                <a:gd name="T58" fmla="*/ 0 w 57"/>
                <a:gd name="T59" fmla="*/ 44 h 76"/>
                <a:gd name="T60" fmla="*/ 2 w 57"/>
                <a:gd name="T61" fmla="*/ 48 h 76"/>
                <a:gd name="T62" fmla="*/ 7 w 57"/>
                <a:gd name="T63" fmla="*/ 51 h 76"/>
                <a:gd name="T64" fmla="*/ 7 w 57"/>
                <a:gd name="T65" fmla="*/ 57 h 76"/>
                <a:gd name="T66" fmla="*/ 4 w 57"/>
                <a:gd name="T67" fmla="*/ 59 h 76"/>
                <a:gd name="T68" fmla="*/ 6 w 57"/>
                <a:gd name="T69" fmla="*/ 63 h 76"/>
                <a:gd name="T70" fmla="*/ 9 w 57"/>
                <a:gd name="T71" fmla="*/ 67 h 76"/>
                <a:gd name="T72" fmla="*/ 15 w 57"/>
                <a:gd name="T73" fmla="*/ 69 h 76"/>
                <a:gd name="T74" fmla="*/ 17 w 57"/>
                <a:gd name="T75" fmla="*/ 69 h 76"/>
                <a:gd name="T76" fmla="*/ 19 w 57"/>
                <a:gd name="T77" fmla="*/ 71 h 76"/>
                <a:gd name="T78" fmla="*/ 21 w 57"/>
                <a:gd name="T79" fmla="*/ 71 h 76"/>
                <a:gd name="T80" fmla="*/ 25 w 57"/>
                <a:gd name="T81" fmla="*/ 72 h 76"/>
                <a:gd name="T82" fmla="*/ 27 w 57"/>
                <a:gd name="T83" fmla="*/ 74 h 76"/>
                <a:gd name="T84" fmla="*/ 30 w 57"/>
                <a:gd name="T85" fmla="*/ 74 h 76"/>
                <a:gd name="T86" fmla="*/ 34 w 57"/>
                <a:gd name="T87" fmla="*/ 76 h 76"/>
                <a:gd name="T88" fmla="*/ 38 w 57"/>
                <a:gd name="T89" fmla="*/ 74 h 76"/>
                <a:gd name="T90" fmla="*/ 42 w 57"/>
                <a:gd name="T91" fmla="*/ 72 h 76"/>
                <a:gd name="T92" fmla="*/ 44 w 57"/>
                <a:gd name="T93" fmla="*/ 71 h 76"/>
                <a:gd name="T94" fmla="*/ 46 w 57"/>
                <a:gd name="T95" fmla="*/ 67 h 76"/>
                <a:gd name="T96" fmla="*/ 49 w 57"/>
                <a:gd name="T97" fmla="*/ 67 h 76"/>
                <a:gd name="T98" fmla="*/ 51 w 57"/>
                <a:gd name="T99" fmla="*/ 65 h 76"/>
                <a:gd name="T100" fmla="*/ 53 w 57"/>
                <a:gd name="T101" fmla="*/ 67 h 76"/>
                <a:gd name="T102" fmla="*/ 55 w 57"/>
                <a:gd name="T103"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76">
                  <a:moveTo>
                    <a:pt x="55" y="67"/>
                  </a:moveTo>
                  <a:lnTo>
                    <a:pt x="57" y="61"/>
                  </a:lnTo>
                  <a:lnTo>
                    <a:pt x="57" y="57"/>
                  </a:lnTo>
                  <a:lnTo>
                    <a:pt x="57" y="53"/>
                  </a:lnTo>
                  <a:lnTo>
                    <a:pt x="57" y="48"/>
                  </a:lnTo>
                  <a:lnTo>
                    <a:pt x="57" y="42"/>
                  </a:lnTo>
                  <a:lnTo>
                    <a:pt x="57" y="38"/>
                  </a:lnTo>
                  <a:lnTo>
                    <a:pt x="57" y="32"/>
                  </a:lnTo>
                  <a:lnTo>
                    <a:pt x="55" y="27"/>
                  </a:lnTo>
                  <a:lnTo>
                    <a:pt x="55" y="25"/>
                  </a:lnTo>
                  <a:lnTo>
                    <a:pt x="53" y="23"/>
                  </a:lnTo>
                  <a:lnTo>
                    <a:pt x="51" y="21"/>
                  </a:lnTo>
                  <a:lnTo>
                    <a:pt x="51" y="19"/>
                  </a:lnTo>
                  <a:lnTo>
                    <a:pt x="49" y="17"/>
                  </a:lnTo>
                  <a:lnTo>
                    <a:pt x="48" y="15"/>
                  </a:lnTo>
                  <a:lnTo>
                    <a:pt x="46" y="13"/>
                  </a:lnTo>
                  <a:lnTo>
                    <a:pt x="46" y="11"/>
                  </a:lnTo>
                  <a:lnTo>
                    <a:pt x="44" y="10"/>
                  </a:lnTo>
                  <a:lnTo>
                    <a:pt x="44" y="8"/>
                  </a:lnTo>
                  <a:lnTo>
                    <a:pt x="42" y="8"/>
                  </a:lnTo>
                  <a:lnTo>
                    <a:pt x="42" y="6"/>
                  </a:lnTo>
                  <a:lnTo>
                    <a:pt x="40" y="4"/>
                  </a:lnTo>
                  <a:lnTo>
                    <a:pt x="40" y="4"/>
                  </a:lnTo>
                  <a:lnTo>
                    <a:pt x="38" y="2"/>
                  </a:lnTo>
                  <a:lnTo>
                    <a:pt x="36" y="2"/>
                  </a:lnTo>
                  <a:lnTo>
                    <a:pt x="36" y="0"/>
                  </a:lnTo>
                  <a:lnTo>
                    <a:pt x="34" y="0"/>
                  </a:lnTo>
                  <a:lnTo>
                    <a:pt x="34" y="0"/>
                  </a:lnTo>
                  <a:lnTo>
                    <a:pt x="32" y="0"/>
                  </a:lnTo>
                  <a:lnTo>
                    <a:pt x="30" y="0"/>
                  </a:lnTo>
                  <a:lnTo>
                    <a:pt x="30" y="0"/>
                  </a:lnTo>
                  <a:lnTo>
                    <a:pt x="30" y="0"/>
                  </a:lnTo>
                  <a:lnTo>
                    <a:pt x="28" y="2"/>
                  </a:lnTo>
                  <a:lnTo>
                    <a:pt x="27" y="4"/>
                  </a:lnTo>
                  <a:lnTo>
                    <a:pt x="25" y="6"/>
                  </a:lnTo>
                  <a:lnTo>
                    <a:pt x="23" y="8"/>
                  </a:lnTo>
                  <a:lnTo>
                    <a:pt x="21" y="11"/>
                  </a:lnTo>
                  <a:lnTo>
                    <a:pt x="19" y="13"/>
                  </a:lnTo>
                  <a:lnTo>
                    <a:pt x="17" y="15"/>
                  </a:lnTo>
                  <a:lnTo>
                    <a:pt x="17" y="17"/>
                  </a:lnTo>
                  <a:lnTo>
                    <a:pt x="15" y="21"/>
                  </a:lnTo>
                  <a:lnTo>
                    <a:pt x="15" y="21"/>
                  </a:lnTo>
                  <a:lnTo>
                    <a:pt x="13" y="21"/>
                  </a:lnTo>
                  <a:lnTo>
                    <a:pt x="13" y="21"/>
                  </a:lnTo>
                  <a:lnTo>
                    <a:pt x="11" y="21"/>
                  </a:lnTo>
                  <a:lnTo>
                    <a:pt x="11" y="21"/>
                  </a:lnTo>
                  <a:lnTo>
                    <a:pt x="11" y="21"/>
                  </a:lnTo>
                  <a:lnTo>
                    <a:pt x="9" y="21"/>
                  </a:lnTo>
                  <a:lnTo>
                    <a:pt x="9" y="21"/>
                  </a:lnTo>
                  <a:lnTo>
                    <a:pt x="6" y="21"/>
                  </a:lnTo>
                  <a:lnTo>
                    <a:pt x="2" y="23"/>
                  </a:lnTo>
                  <a:lnTo>
                    <a:pt x="0" y="25"/>
                  </a:lnTo>
                  <a:lnTo>
                    <a:pt x="0" y="27"/>
                  </a:lnTo>
                  <a:lnTo>
                    <a:pt x="0" y="29"/>
                  </a:lnTo>
                  <a:lnTo>
                    <a:pt x="2" y="31"/>
                  </a:lnTo>
                  <a:lnTo>
                    <a:pt x="4" y="34"/>
                  </a:lnTo>
                  <a:lnTo>
                    <a:pt x="7" y="36"/>
                  </a:lnTo>
                  <a:lnTo>
                    <a:pt x="4" y="40"/>
                  </a:lnTo>
                  <a:lnTo>
                    <a:pt x="2" y="42"/>
                  </a:lnTo>
                  <a:lnTo>
                    <a:pt x="0" y="44"/>
                  </a:lnTo>
                  <a:lnTo>
                    <a:pt x="0" y="46"/>
                  </a:lnTo>
                  <a:lnTo>
                    <a:pt x="2" y="48"/>
                  </a:lnTo>
                  <a:lnTo>
                    <a:pt x="4" y="50"/>
                  </a:lnTo>
                  <a:lnTo>
                    <a:pt x="7" y="51"/>
                  </a:lnTo>
                  <a:lnTo>
                    <a:pt x="9" y="55"/>
                  </a:lnTo>
                  <a:lnTo>
                    <a:pt x="7" y="57"/>
                  </a:lnTo>
                  <a:lnTo>
                    <a:pt x="6" y="59"/>
                  </a:lnTo>
                  <a:lnTo>
                    <a:pt x="4" y="59"/>
                  </a:lnTo>
                  <a:lnTo>
                    <a:pt x="4" y="61"/>
                  </a:lnTo>
                  <a:lnTo>
                    <a:pt x="6" y="63"/>
                  </a:lnTo>
                  <a:lnTo>
                    <a:pt x="6" y="65"/>
                  </a:lnTo>
                  <a:lnTo>
                    <a:pt x="9" y="67"/>
                  </a:lnTo>
                  <a:lnTo>
                    <a:pt x="13" y="69"/>
                  </a:lnTo>
                  <a:lnTo>
                    <a:pt x="15" y="69"/>
                  </a:lnTo>
                  <a:lnTo>
                    <a:pt x="15" y="69"/>
                  </a:lnTo>
                  <a:lnTo>
                    <a:pt x="17" y="69"/>
                  </a:lnTo>
                  <a:lnTo>
                    <a:pt x="19" y="69"/>
                  </a:lnTo>
                  <a:lnTo>
                    <a:pt x="19" y="71"/>
                  </a:lnTo>
                  <a:lnTo>
                    <a:pt x="21" y="71"/>
                  </a:lnTo>
                  <a:lnTo>
                    <a:pt x="21" y="71"/>
                  </a:lnTo>
                  <a:lnTo>
                    <a:pt x="23" y="71"/>
                  </a:lnTo>
                  <a:lnTo>
                    <a:pt x="25" y="72"/>
                  </a:lnTo>
                  <a:lnTo>
                    <a:pt x="27" y="72"/>
                  </a:lnTo>
                  <a:lnTo>
                    <a:pt x="27" y="74"/>
                  </a:lnTo>
                  <a:lnTo>
                    <a:pt x="28" y="74"/>
                  </a:lnTo>
                  <a:lnTo>
                    <a:pt x="30" y="74"/>
                  </a:lnTo>
                  <a:lnTo>
                    <a:pt x="32" y="76"/>
                  </a:lnTo>
                  <a:lnTo>
                    <a:pt x="34" y="76"/>
                  </a:lnTo>
                  <a:lnTo>
                    <a:pt x="36" y="76"/>
                  </a:lnTo>
                  <a:lnTo>
                    <a:pt x="38" y="74"/>
                  </a:lnTo>
                  <a:lnTo>
                    <a:pt x="40" y="74"/>
                  </a:lnTo>
                  <a:lnTo>
                    <a:pt x="42" y="72"/>
                  </a:lnTo>
                  <a:lnTo>
                    <a:pt x="42" y="71"/>
                  </a:lnTo>
                  <a:lnTo>
                    <a:pt x="44" y="71"/>
                  </a:lnTo>
                  <a:lnTo>
                    <a:pt x="46" y="69"/>
                  </a:lnTo>
                  <a:lnTo>
                    <a:pt x="46" y="67"/>
                  </a:lnTo>
                  <a:lnTo>
                    <a:pt x="48" y="67"/>
                  </a:lnTo>
                  <a:lnTo>
                    <a:pt x="49" y="67"/>
                  </a:lnTo>
                  <a:lnTo>
                    <a:pt x="49" y="65"/>
                  </a:lnTo>
                  <a:lnTo>
                    <a:pt x="51" y="65"/>
                  </a:lnTo>
                  <a:lnTo>
                    <a:pt x="51" y="65"/>
                  </a:lnTo>
                  <a:lnTo>
                    <a:pt x="53" y="67"/>
                  </a:lnTo>
                  <a:lnTo>
                    <a:pt x="53" y="67"/>
                  </a:lnTo>
                  <a:lnTo>
                    <a:pt x="55" y="67"/>
                  </a:lnTo>
                  <a:lnTo>
                    <a:pt x="55" y="67"/>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76" name="Freeform 60"/>
            <p:cNvSpPr/>
            <p:nvPr/>
          </p:nvSpPr>
          <p:spPr bwMode="auto">
            <a:xfrm>
              <a:off x="1863" y="2490"/>
              <a:ext cx="57" cy="76"/>
            </a:xfrm>
            <a:custGeom>
              <a:avLst/>
              <a:gdLst>
                <a:gd name="T0" fmla="*/ 57 w 57"/>
                <a:gd name="T1" fmla="*/ 61 h 76"/>
                <a:gd name="T2" fmla="*/ 57 w 57"/>
                <a:gd name="T3" fmla="*/ 53 h 76"/>
                <a:gd name="T4" fmla="*/ 57 w 57"/>
                <a:gd name="T5" fmla="*/ 42 h 76"/>
                <a:gd name="T6" fmla="*/ 57 w 57"/>
                <a:gd name="T7" fmla="*/ 32 h 76"/>
                <a:gd name="T8" fmla="*/ 55 w 57"/>
                <a:gd name="T9" fmla="*/ 25 h 76"/>
                <a:gd name="T10" fmla="*/ 51 w 57"/>
                <a:gd name="T11" fmla="*/ 21 h 76"/>
                <a:gd name="T12" fmla="*/ 49 w 57"/>
                <a:gd name="T13" fmla="*/ 17 h 76"/>
                <a:gd name="T14" fmla="*/ 46 w 57"/>
                <a:gd name="T15" fmla="*/ 13 h 76"/>
                <a:gd name="T16" fmla="*/ 44 w 57"/>
                <a:gd name="T17" fmla="*/ 10 h 76"/>
                <a:gd name="T18" fmla="*/ 42 w 57"/>
                <a:gd name="T19" fmla="*/ 8 h 76"/>
                <a:gd name="T20" fmla="*/ 40 w 57"/>
                <a:gd name="T21" fmla="*/ 4 h 76"/>
                <a:gd name="T22" fmla="*/ 38 w 57"/>
                <a:gd name="T23" fmla="*/ 2 h 76"/>
                <a:gd name="T24" fmla="*/ 36 w 57"/>
                <a:gd name="T25" fmla="*/ 0 h 76"/>
                <a:gd name="T26" fmla="*/ 34 w 57"/>
                <a:gd name="T27" fmla="*/ 0 h 76"/>
                <a:gd name="T28" fmla="*/ 30 w 57"/>
                <a:gd name="T29" fmla="*/ 0 h 76"/>
                <a:gd name="T30" fmla="*/ 30 w 57"/>
                <a:gd name="T31" fmla="*/ 0 h 76"/>
                <a:gd name="T32" fmla="*/ 27 w 57"/>
                <a:gd name="T33" fmla="*/ 4 h 76"/>
                <a:gd name="T34" fmla="*/ 23 w 57"/>
                <a:gd name="T35" fmla="*/ 8 h 76"/>
                <a:gd name="T36" fmla="*/ 19 w 57"/>
                <a:gd name="T37" fmla="*/ 13 h 76"/>
                <a:gd name="T38" fmla="*/ 17 w 57"/>
                <a:gd name="T39" fmla="*/ 17 h 76"/>
                <a:gd name="T40" fmla="*/ 15 w 57"/>
                <a:gd name="T41" fmla="*/ 21 h 76"/>
                <a:gd name="T42" fmla="*/ 13 w 57"/>
                <a:gd name="T43" fmla="*/ 21 h 76"/>
                <a:gd name="T44" fmla="*/ 11 w 57"/>
                <a:gd name="T45" fmla="*/ 21 h 76"/>
                <a:gd name="T46" fmla="*/ 9 w 57"/>
                <a:gd name="T47" fmla="*/ 21 h 76"/>
                <a:gd name="T48" fmla="*/ 6 w 57"/>
                <a:gd name="T49" fmla="*/ 21 h 76"/>
                <a:gd name="T50" fmla="*/ 0 w 57"/>
                <a:gd name="T51" fmla="*/ 25 h 76"/>
                <a:gd name="T52" fmla="*/ 0 w 57"/>
                <a:gd name="T53" fmla="*/ 29 h 76"/>
                <a:gd name="T54" fmla="*/ 4 w 57"/>
                <a:gd name="T55" fmla="*/ 34 h 76"/>
                <a:gd name="T56" fmla="*/ 4 w 57"/>
                <a:gd name="T57" fmla="*/ 40 h 76"/>
                <a:gd name="T58" fmla="*/ 0 w 57"/>
                <a:gd name="T59" fmla="*/ 44 h 76"/>
                <a:gd name="T60" fmla="*/ 2 w 57"/>
                <a:gd name="T61" fmla="*/ 48 h 76"/>
                <a:gd name="T62" fmla="*/ 7 w 57"/>
                <a:gd name="T63" fmla="*/ 51 h 76"/>
                <a:gd name="T64" fmla="*/ 7 w 57"/>
                <a:gd name="T65" fmla="*/ 57 h 76"/>
                <a:gd name="T66" fmla="*/ 4 w 57"/>
                <a:gd name="T67" fmla="*/ 59 h 76"/>
                <a:gd name="T68" fmla="*/ 6 w 57"/>
                <a:gd name="T69" fmla="*/ 63 h 76"/>
                <a:gd name="T70" fmla="*/ 9 w 57"/>
                <a:gd name="T71" fmla="*/ 67 h 76"/>
                <a:gd name="T72" fmla="*/ 15 w 57"/>
                <a:gd name="T73" fmla="*/ 69 h 76"/>
                <a:gd name="T74" fmla="*/ 17 w 57"/>
                <a:gd name="T75" fmla="*/ 69 h 76"/>
                <a:gd name="T76" fmla="*/ 19 w 57"/>
                <a:gd name="T77" fmla="*/ 71 h 76"/>
                <a:gd name="T78" fmla="*/ 21 w 57"/>
                <a:gd name="T79" fmla="*/ 71 h 76"/>
                <a:gd name="T80" fmla="*/ 25 w 57"/>
                <a:gd name="T81" fmla="*/ 72 h 76"/>
                <a:gd name="T82" fmla="*/ 27 w 57"/>
                <a:gd name="T83" fmla="*/ 74 h 76"/>
                <a:gd name="T84" fmla="*/ 30 w 57"/>
                <a:gd name="T85" fmla="*/ 74 h 76"/>
                <a:gd name="T86" fmla="*/ 34 w 57"/>
                <a:gd name="T87" fmla="*/ 76 h 76"/>
                <a:gd name="T88" fmla="*/ 38 w 57"/>
                <a:gd name="T89" fmla="*/ 74 h 76"/>
                <a:gd name="T90" fmla="*/ 42 w 57"/>
                <a:gd name="T91" fmla="*/ 72 h 76"/>
                <a:gd name="T92" fmla="*/ 44 w 57"/>
                <a:gd name="T93" fmla="*/ 71 h 76"/>
                <a:gd name="T94" fmla="*/ 46 w 57"/>
                <a:gd name="T95" fmla="*/ 67 h 76"/>
                <a:gd name="T96" fmla="*/ 49 w 57"/>
                <a:gd name="T97" fmla="*/ 67 h 76"/>
                <a:gd name="T98" fmla="*/ 51 w 57"/>
                <a:gd name="T99" fmla="*/ 65 h 76"/>
                <a:gd name="T100" fmla="*/ 53 w 57"/>
                <a:gd name="T101" fmla="*/ 67 h 76"/>
                <a:gd name="T102" fmla="*/ 55 w 57"/>
                <a:gd name="T103"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76">
                  <a:moveTo>
                    <a:pt x="55" y="67"/>
                  </a:moveTo>
                  <a:lnTo>
                    <a:pt x="57" y="61"/>
                  </a:lnTo>
                  <a:lnTo>
                    <a:pt x="57" y="57"/>
                  </a:lnTo>
                  <a:lnTo>
                    <a:pt x="57" y="53"/>
                  </a:lnTo>
                  <a:lnTo>
                    <a:pt x="57" y="48"/>
                  </a:lnTo>
                  <a:lnTo>
                    <a:pt x="57" y="42"/>
                  </a:lnTo>
                  <a:lnTo>
                    <a:pt x="57" y="38"/>
                  </a:lnTo>
                  <a:lnTo>
                    <a:pt x="57" y="32"/>
                  </a:lnTo>
                  <a:lnTo>
                    <a:pt x="55" y="27"/>
                  </a:lnTo>
                  <a:lnTo>
                    <a:pt x="55" y="25"/>
                  </a:lnTo>
                  <a:lnTo>
                    <a:pt x="53" y="23"/>
                  </a:lnTo>
                  <a:lnTo>
                    <a:pt x="51" y="21"/>
                  </a:lnTo>
                  <a:lnTo>
                    <a:pt x="51" y="19"/>
                  </a:lnTo>
                  <a:lnTo>
                    <a:pt x="49" y="17"/>
                  </a:lnTo>
                  <a:lnTo>
                    <a:pt x="48" y="15"/>
                  </a:lnTo>
                  <a:lnTo>
                    <a:pt x="46" y="13"/>
                  </a:lnTo>
                  <a:lnTo>
                    <a:pt x="46" y="11"/>
                  </a:lnTo>
                  <a:lnTo>
                    <a:pt x="44" y="10"/>
                  </a:lnTo>
                  <a:lnTo>
                    <a:pt x="44" y="8"/>
                  </a:lnTo>
                  <a:lnTo>
                    <a:pt x="42" y="8"/>
                  </a:lnTo>
                  <a:lnTo>
                    <a:pt x="42" y="6"/>
                  </a:lnTo>
                  <a:lnTo>
                    <a:pt x="40" y="4"/>
                  </a:lnTo>
                  <a:lnTo>
                    <a:pt x="40" y="4"/>
                  </a:lnTo>
                  <a:lnTo>
                    <a:pt x="38" y="2"/>
                  </a:lnTo>
                  <a:lnTo>
                    <a:pt x="36" y="2"/>
                  </a:lnTo>
                  <a:lnTo>
                    <a:pt x="36" y="0"/>
                  </a:lnTo>
                  <a:lnTo>
                    <a:pt x="34" y="0"/>
                  </a:lnTo>
                  <a:lnTo>
                    <a:pt x="34" y="0"/>
                  </a:lnTo>
                  <a:lnTo>
                    <a:pt x="32" y="0"/>
                  </a:lnTo>
                  <a:lnTo>
                    <a:pt x="30" y="0"/>
                  </a:lnTo>
                  <a:lnTo>
                    <a:pt x="30" y="0"/>
                  </a:lnTo>
                  <a:lnTo>
                    <a:pt x="30" y="0"/>
                  </a:lnTo>
                  <a:lnTo>
                    <a:pt x="28" y="2"/>
                  </a:lnTo>
                  <a:lnTo>
                    <a:pt x="27" y="4"/>
                  </a:lnTo>
                  <a:lnTo>
                    <a:pt x="25" y="6"/>
                  </a:lnTo>
                  <a:lnTo>
                    <a:pt x="23" y="8"/>
                  </a:lnTo>
                  <a:lnTo>
                    <a:pt x="21" y="11"/>
                  </a:lnTo>
                  <a:lnTo>
                    <a:pt x="19" y="13"/>
                  </a:lnTo>
                  <a:lnTo>
                    <a:pt x="17" y="15"/>
                  </a:lnTo>
                  <a:lnTo>
                    <a:pt x="17" y="17"/>
                  </a:lnTo>
                  <a:lnTo>
                    <a:pt x="15" y="21"/>
                  </a:lnTo>
                  <a:lnTo>
                    <a:pt x="15" y="21"/>
                  </a:lnTo>
                  <a:lnTo>
                    <a:pt x="13" y="21"/>
                  </a:lnTo>
                  <a:lnTo>
                    <a:pt x="13" y="21"/>
                  </a:lnTo>
                  <a:lnTo>
                    <a:pt x="11" y="21"/>
                  </a:lnTo>
                  <a:lnTo>
                    <a:pt x="11" y="21"/>
                  </a:lnTo>
                  <a:lnTo>
                    <a:pt x="11" y="21"/>
                  </a:lnTo>
                  <a:lnTo>
                    <a:pt x="9" y="21"/>
                  </a:lnTo>
                  <a:lnTo>
                    <a:pt x="9" y="21"/>
                  </a:lnTo>
                  <a:lnTo>
                    <a:pt x="6" y="21"/>
                  </a:lnTo>
                  <a:lnTo>
                    <a:pt x="2" y="23"/>
                  </a:lnTo>
                  <a:lnTo>
                    <a:pt x="0" y="25"/>
                  </a:lnTo>
                  <a:lnTo>
                    <a:pt x="0" y="27"/>
                  </a:lnTo>
                  <a:lnTo>
                    <a:pt x="0" y="29"/>
                  </a:lnTo>
                  <a:lnTo>
                    <a:pt x="2" y="31"/>
                  </a:lnTo>
                  <a:lnTo>
                    <a:pt x="4" y="34"/>
                  </a:lnTo>
                  <a:lnTo>
                    <a:pt x="7" y="36"/>
                  </a:lnTo>
                  <a:lnTo>
                    <a:pt x="4" y="40"/>
                  </a:lnTo>
                  <a:lnTo>
                    <a:pt x="2" y="42"/>
                  </a:lnTo>
                  <a:lnTo>
                    <a:pt x="0" y="44"/>
                  </a:lnTo>
                  <a:lnTo>
                    <a:pt x="0" y="46"/>
                  </a:lnTo>
                  <a:lnTo>
                    <a:pt x="2" y="48"/>
                  </a:lnTo>
                  <a:lnTo>
                    <a:pt x="4" y="50"/>
                  </a:lnTo>
                  <a:lnTo>
                    <a:pt x="7" y="51"/>
                  </a:lnTo>
                  <a:lnTo>
                    <a:pt x="9" y="55"/>
                  </a:lnTo>
                  <a:lnTo>
                    <a:pt x="7" y="57"/>
                  </a:lnTo>
                  <a:lnTo>
                    <a:pt x="6" y="59"/>
                  </a:lnTo>
                  <a:lnTo>
                    <a:pt x="4" y="59"/>
                  </a:lnTo>
                  <a:lnTo>
                    <a:pt x="4" y="61"/>
                  </a:lnTo>
                  <a:lnTo>
                    <a:pt x="6" y="63"/>
                  </a:lnTo>
                  <a:lnTo>
                    <a:pt x="6" y="65"/>
                  </a:lnTo>
                  <a:lnTo>
                    <a:pt x="9" y="67"/>
                  </a:lnTo>
                  <a:lnTo>
                    <a:pt x="13" y="69"/>
                  </a:lnTo>
                  <a:lnTo>
                    <a:pt x="15" y="69"/>
                  </a:lnTo>
                  <a:lnTo>
                    <a:pt x="15" y="69"/>
                  </a:lnTo>
                  <a:lnTo>
                    <a:pt x="17" y="69"/>
                  </a:lnTo>
                  <a:lnTo>
                    <a:pt x="19" y="69"/>
                  </a:lnTo>
                  <a:lnTo>
                    <a:pt x="19" y="71"/>
                  </a:lnTo>
                  <a:lnTo>
                    <a:pt x="21" y="71"/>
                  </a:lnTo>
                  <a:lnTo>
                    <a:pt x="21" y="71"/>
                  </a:lnTo>
                  <a:lnTo>
                    <a:pt x="23" y="71"/>
                  </a:lnTo>
                  <a:lnTo>
                    <a:pt x="25" y="72"/>
                  </a:lnTo>
                  <a:lnTo>
                    <a:pt x="27" y="72"/>
                  </a:lnTo>
                  <a:lnTo>
                    <a:pt x="27" y="74"/>
                  </a:lnTo>
                  <a:lnTo>
                    <a:pt x="28" y="74"/>
                  </a:lnTo>
                  <a:lnTo>
                    <a:pt x="30" y="74"/>
                  </a:lnTo>
                  <a:lnTo>
                    <a:pt x="32" y="76"/>
                  </a:lnTo>
                  <a:lnTo>
                    <a:pt x="34" y="76"/>
                  </a:lnTo>
                  <a:lnTo>
                    <a:pt x="36" y="76"/>
                  </a:lnTo>
                  <a:lnTo>
                    <a:pt x="38" y="74"/>
                  </a:lnTo>
                  <a:lnTo>
                    <a:pt x="40" y="74"/>
                  </a:lnTo>
                  <a:lnTo>
                    <a:pt x="42" y="72"/>
                  </a:lnTo>
                  <a:lnTo>
                    <a:pt x="42" y="71"/>
                  </a:lnTo>
                  <a:lnTo>
                    <a:pt x="44" y="71"/>
                  </a:lnTo>
                  <a:lnTo>
                    <a:pt x="46" y="69"/>
                  </a:lnTo>
                  <a:lnTo>
                    <a:pt x="46" y="67"/>
                  </a:lnTo>
                  <a:lnTo>
                    <a:pt x="48" y="67"/>
                  </a:lnTo>
                  <a:lnTo>
                    <a:pt x="49" y="67"/>
                  </a:lnTo>
                  <a:lnTo>
                    <a:pt x="49" y="65"/>
                  </a:lnTo>
                  <a:lnTo>
                    <a:pt x="51" y="65"/>
                  </a:lnTo>
                  <a:lnTo>
                    <a:pt x="51" y="65"/>
                  </a:lnTo>
                  <a:lnTo>
                    <a:pt x="53" y="67"/>
                  </a:lnTo>
                  <a:lnTo>
                    <a:pt x="53" y="67"/>
                  </a:lnTo>
                  <a:lnTo>
                    <a:pt x="55" y="67"/>
                  </a:lnTo>
                  <a:lnTo>
                    <a:pt x="55" y="67"/>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7" name="Freeform 61"/>
            <p:cNvSpPr/>
            <p:nvPr/>
          </p:nvSpPr>
          <p:spPr bwMode="auto">
            <a:xfrm>
              <a:off x="1869" y="2511"/>
              <a:ext cx="45" cy="21"/>
            </a:xfrm>
            <a:custGeom>
              <a:avLst/>
              <a:gdLst>
                <a:gd name="T0" fmla="*/ 0 w 45"/>
                <a:gd name="T1" fmla="*/ 15 h 21"/>
                <a:gd name="T2" fmla="*/ 1 w 45"/>
                <a:gd name="T3" fmla="*/ 17 h 21"/>
                <a:gd name="T4" fmla="*/ 5 w 45"/>
                <a:gd name="T5" fmla="*/ 17 h 21"/>
                <a:gd name="T6" fmla="*/ 7 w 45"/>
                <a:gd name="T7" fmla="*/ 19 h 21"/>
                <a:gd name="T8" fmla="*/ 11 w 45"/>
                <a:gd name="T9" fmla="*/ 19 h 21"/>
                <a:gd name="T10" fmla="*/ 15 w 45"/>
                <a:gd name="T11" fmla="*/ 21 h 21"/>
                <a:gd name="T12" fmla="*/ 19 w 45"/>
                <a:gd name="T13" fmla="*/ 21 h 21"/>
                <a:gd name="T14" fmla="*/ 22 w 45"/>
                <a:gd name="T15" fmla="*/ 21 h 21"/>
                <a:gd name="T16" fmla="*/ 26 w 45"/>
                <a:gd name="T17" fmla="*/ 21 h 21"/>
                <a:gd name="T18" fmla="*/ 30 w 45"/>
                <a:gd name="T19" fmla="*/ 21 h 21"/>
                <a:gd name="T20" fmla="*/ 34 w 45"/>
                <a:gd name="T21" fmla="*/ 19 h 21"/>
                <a:gd name="T22" fmla="*/ 38 w 45"/>
                <a:gd name="T23" fmla="*/ 19 h 21"/>
                <a:gd name="T24" fmla="*/ 42 w 45"/>
                <a:gd name="T25" fmla="*/ 17 h 21"/>
                <a:gd name="T26" fmla="*/ 43 w 45"/>
                <a:gd name="T27" fmla="*/ 15 h 21"/>
                <a:gd name="T28" fmla="*/ 45 w 45"/>
                <a:gd name="T29" fmla="*/ 15 h 21"/>
                <a:gd name="T30" fmla="*/ 45 w 45"/>
                <a:gd name="T31" fmla="*/ 11 h 21"/>
                <a:gd name="T32" fmla="*/ 45 w 45"/>
                <a:gd name="T33" fmla="*/ 10 h 21"/>
                <a:gd name="T34" fmla="*/ 43 w 45"/>
                <a:gd name="T35" fmla="*/ 8 h 21"/>
                <a:gd name="T36" fmla="*/ 43 w 45"/>
                <a:gd name="T37" fmla="*/ 8 h 21"/>
                <a:gd name="T38" fmla="*/ 42 w 45"/>
                <a:gd name="T39" fmla="*/ 6 h 21"/>
                <a:gd name="T40" fmla="*/ 40 w 45"/>
                <a:gd name="T41" fmla="*/ 4 h 21"/>
                <a:gd name="T42" fmla="*/ 38 w 45"/>
                <a:gd name="T43" fmla="*/ 4 h 21"/>
                <a:gd name="T44" fmla="*/ 36 w 45"/>
                <a:gd name="T45" fmla="*/ 2 h 21"/>
                <a:gd name="T46" fmla="*/ 34 w 45"/>
                <a:gd name="T47" fmla="*/ 2 h 21"/>
                <a:gd name="T48" fmla="*/ 30 w 45"/>
                <a:gd name="T49" fmla="*/ 2 h 21"/>
                <a:gd name="T50" fmla="*/ 28 w 45"/>
                <a:gd name="T51" fmla="*/ 2 h 21"/>
                <a:gd name="T52" fmla="*/ 24 w 45"/>
                <a:gd name="T53" fmla="*/ 0 h 21"/>
                <a:gd name="T54" fmla="*/ 22 w 45"/>
                <a:gd name="T55" fmla="*/ 0 h 21"/>
                <a:gd name="T56" fmla="*/ 21 w 45"/>
                <a:gd name="T57" fmla="*/ 0 h 21"/>
                <a:gd name="T58" fmla="*/ 17 w 45"/>
                <a:gd name="T59" fmla="*/ 0 h 21"/>
                <a:gd name="T60" fmla="*/ 15 w 45"/>
                <a:gd name="T61" fmla="*/ 0 h 21"/>
                <a:gd name="T62" fmla="*/ 13 w 45"/>
                <a:gd name="T63" fmla="*/ 0 h 21"/>
                <a:gd name="T64" fmla="*/ 11 w 45"/>
                <a:gd name="T6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 h="21">
                  <a:moveTo>
                    <a:pt x="0" y="15"/>
                  </a:moveTo>
                  <a:lnTo>
                    <a:pt x="1" y="17"/>
                  </a:lnTo>
                  <a:lnTo>
                    <a:pt x="5" y="17"/>
                  </a:lnTo>
                  <a:lnTo>
                    <a:pt x="7" y="19"/>
                  </a:lnTo>
                  <a:lnTo>
                    <a:pt x="11" y="19"/>
                  </a:lnTo>
                  <a:lnTo>
                    <a:pt x="15" y="21"/>
                  </a:lnTo>
                  <a:lnTo>
                    <a:pt x="19" y="21"/>
                  </a:lnTo>
                  <a:lnTo>
                    <a:pt x="22" y="21"/>
                  </a:lnTo>
                  <a:lnTo>
                    <a:pt x="26" y="21"/>
                  </a:lnTo>
                  <a:lnTo>
                    <a:pt x="30" y="21"/>
                  </a:lnTo>
                  <a:lnTo>
                    <a:pt x="34" y="19"/>
                  </a:lnTo>
                  <a:lnTo>
                    <a:pt x="38" y="19"/>
                  </a:lnTo>
                  <a:lnTo>
                    <a:pt x="42" y="17"/>
                  </a:lnTo>
                  <a:lnTo>
                    <a:pt x="43" y="15"/>
                  </a:lnTo>
                  <a:lnTo>
                    <a:pt x="45" y="15"/>
                  </a:lnTo>
                  <a:lnTo>
                    <a:pt x="45" y="11"/>
                  </a:lnTo>
                  <a:lnTo>
                    <a:pt x="45" y="10"/>
                  </a:lnTo>
                  <a:lnTo>
                    <a:pt x="43" y="8"/>
                  </a:lnTo>
                  <a:lnTo>
                    <a:pt x="43" y="8"/>
                  </a:lnTo>
                  <a:lnTo>
                    <a:pt x="42" y="6"/>
                  </a:lnTo>
                  <a:lnTo>
                    <a:pt x="40" y="4"/>
                  </a:lnTo>
                  <a:lnTo>
                    <a:pt x="38" y="4"/>
                  </a:lnTo>
                  <a:lnTo>
                    <a:pt x="36" y="2"/>
                  </a:lnTo>
                  <a:lnTo>
                    <a:pt x="34" y="2"/>
                  </a:lnTo>
                  <a:lnTo>
                    <a:pt x="30" y="2"/>
                  </a:lnTo>
                  <a:lnTo>
                    <a:pt x="28" y="2"/>
                  </a:lnTo>
                  <a:lnTo>
                    <a:pt x="24" y="0"/>
                  </a:lnTo>
                  <a:lnTo>
                    <a:pt x="22" y="0"/>
                  </a:lnTo>
                  <a:lnTo>
                    <a:pt x="21" y="0"/>
                  </a:lnTo>
                  <a:lnTo>
                    <a:pt x="17" y="0"/>
                  </a:lnTo>
                  <a:lnTo>
                    <a:pt x="15" y="0"/>
                  </a:lnTo>
                  <a:lnTo>
                    <a:pt x="13" y="0"/>
                  </a:lnTo>
                  <a:lnTo>
                    <a:pt x="11"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8" name="Freeform 62"/>
            <p:cNvSpPr/>
            <p:nvPr/>
          </p:nvSpPr>
          <p:spPr bwMode="auto">
            <a:xfrm>
              <a:off x="1872" y="2532"/>
              <a:ext cx="35" cy="13"/>
            </a:xfrm>
            <a:custGeom>
              <a:avLst/>
              <a:gdLst>
                <a:gd name="T0" fmla="*/ 31 w 35"/>
                <a:gd name="T1" fmla="*/ 0 h 13"/>
                <a:gd name="T2" fmla="*/ 33 w 35"/>
                <a:gd name="T3" fmla="*/ 0 h 13"/>
                <a:gd name="T4" fmla="*/ 33 w 35"/>
                <a:gd name="T5" fmla="*/ 2 h 13"/>
                <a:gd name="T6" fmla="*/ 35 w 35"/>
                <a:gd name="T7" fmla="*/ 2 h 13"/>
                <a:gd name="T8" fmla="*/ 35 w 35"/>
                <a:gd name="T9" fmla="*/ 4 h 13"/>
                <a:gd name="T10" fmla="*/ 35 w 35"/>
                <a:gd name="T11" fmla="*/ 6 h 13"/>
                <a:gd name="T12" fmla="*/ 35 w 35"/>
                <a:gd name="T13" fmla="*/ 6 h 13"/>
                <a:gd name="T14" fmla="*/ 35 w 35"/>
                <a:gd name="T15" fmla="*/ 8 h 13"/>
                <a:gd name="T16" fmla="*/ 35 w 35"/>
                <a:gd name="T17" fmla="*/ 9 h 13"/>
                <a:gd name="T18" fmla="*/ 35 w 35"/>
                <a:gd name="T19" fmla="*/ 9 h 13"/>
                <a:gd name="T20" fmla="*/ 33 w 35"/>
                <a:gd name="T21" fmla="*/ 11 h 13"/>
                <a:gd name="T22" fmla="*/ 31 w 35"/>
                <a:gd name="T23" fmla="*/ 11 h 13"/>
                <a:gd name="T24" fmla="*/ 29 w 35"/>
                <a:gd name="T25" fmla="*/ 11 h 13"/>
                <a:gd name="T26" fmla="*/ 25 w 35"/>
                <a:gd name="T27" fmla="*/ 13 h 13"/>
                <a:gd name="T28" fmla="*/ 23 w 35"/>
                <a:gd name="T29" fmla="*/ 13 h 13"/>
                <a:gd name="T30" fmla="*/ 21 w 35"/>
                <a:gd name="T31" fmla="*/ 13 h 13"/>
                <a:gd name="T32" fmla="*/ 19 w 35"/>
                <a:gd name="T33" fmla="*/ 13 h 13"/>
                <a:gd name="T34" fmla="*/ 18 w 35"/>
                <a:gd name="T35" fmla="*/ 13 h 13"/>
                <a:gd name="T36" fmla="*/ 14 w 35"/>
                <a:gd name="T37" fmla="*/ 13 h 13"/>
                <a:gd name="T38" fmla="*/ 12 w 35"/>
                <a:gd name="T39" fmla="*/ 13 h 13"/>
                <a:gd name="T40" fmla="*/ 10 w 35"/>
                <a:gd name="T41" fmla="*/ 13 h 13"/>
                <a:gd name="T42" fmla="*/ 8 w 35"/>
                <a:gd name="T43" fmla="*/ 13 h 13"/>
                <a:gd name="T44" fmla="*/ 4 w 35"/>
                <a:gd name="T45" fmla="*/ 13 h 13"/>
                <a:gd name="T46" fmla="*/ 2 w 35"/>
                <a:gd name="T47" fmla="*/ 13 h 13"/>
                <a:gd name="T48" fmla="*/ 0 w 35"/>
                <a:gd name="T4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3">
                  <a:moveTo>
                    <a:pt x="31" y="0"/>
                  </a:moveTo>
                  <a:lnTo>
                    <a:pt x="33" y="0"/>
                  </a:lnTo>
                  <a:lnTo>
                    <a:pt x="33" y="2"/>
                  </a:lnTo>
                  <a:lnTo>
                    <a:pt x="35" y="2"/>
                  </a:lnTo>
                  <a:lnTo>
                    <a:pt x="35" y="4"/>
                  </a:lnTo>
                  <a:lnTo>
                    <a:pt x="35" y="6"/>
                  </a:lnTo>
                  <a:lnTo>
                    <a:pt x="35" y="6"/>
                  </a:lnTo>
                  <a:lnTo>
                    <a:pt x="35" y="8"/>
                  </a:lnTo>
                  <a:lnTo>
                    <a:pt x="35" y="9"/>
                  </a:lnTo>
                  <a:lnTo>
                    <a:pt x="35" y="9"/>
                  </a:lnTo>
                  <a:lnTo>
                    <a:pt x="33" y="11"/>
                  </a:lnTo>
                  <a:lnTo>
                    <a:pt x="31" y="11"/>
                  </a:lnTo>
                  <a:lnTo>
                    <a:pt x="29" y="11"/>
                  </a:lnTo>
                  <a:lnTo>
                    <a:pt x="25" y="13"/>
                  </a:lnTo>
                  <a:lnTo>
                    <a:pt x="23" y="13"/>
                  </a:lnTo>
                  <a:lnTo>
                    <a:pt x="21" y="13"/>
                  </a:lnTo>
                  <a:lnTo>
                    <a:pt x="19" y="13"/>
                  </a:lnTo>
                  <a:lnTo>
                    <a:pt x="18" y="13"/>
                  </a:lnTo>
                  <a:lnTo>
                    <a:pt x="14" y="13"/>
                  </a:lnTo>
                  <a:lnTo>
                    <a:pt x="12" y="13"/>
                  </a:lnTo>
                  <a:lnTo>
                    <a:pt x="10" y="13"/>
                  </a:lnTo>
                  <a:lnTo>
                    <a:pt x="8" y="13"/>
                  </a:lnTo>
                  <a:lnTo>
                    <a:pt x="4" y="13"/>
                  </a:lnTo>
                  <a:lnTo>
                    <a:pt x="2" y="13"/>
                  </a:lnTo>
                  <a:lnTo>
                    <a:pt x="0" y="13"/>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79" name="Freeform 63"/>
            <p:cNvSpPr/>
            <p:nvPr/>
          </p:nvSpPr>
          <p:spPr bwMode="auto">
            <a:xfrm>
              <a:off x="1882" y="2545"/>
              <a:ext cx="17" cy="16"/>
            </a:xfrm>
            <a:custGeom>
              <a:avLst/>
              <a:gdLst>
                <a:gd name="T0" fmla="*/ 0 w 17"/>
                <a:gd name="T1" fmla="*/ 16 h 16"/>
                <a:gd name="T2" fmla="*/ 2 w 17"/>
                <a:gd name="T3" fmla="*/ 16 h 16"/>
                <a:gd name="T4" fmla="*/ 4 w 17"/>
                <a:gd name="T5" fmla="*/ 16 h 16"/>
                <a:gd name="T6" fmla="*/ 6 w 17"/>
                <a:gd name="T7" fmla="*/ 14 h 16"/>
                <a:gd name="T8" fmla="*/ 8 w 17"/>
                <a:gd name="T9" fmla="*/ 14 h 16"/>
                <a:gd name="T10" fmla="*/ 8 w 17"/>
                <a:gd name="T11" fmla="*/ 14 h 16"/>
                <a:gd name="T12" fmla="*/ 9 w 17"/>
                <a:gd name="T13" fmla="*/ 14 h 16"/>
                <a:gd name="T14" fmla="*/ 11 w 17"/>
                <a:gd name="T15" fmla="*/ 14 h 16"/>
                <a:gd name="T16" fmla="*/ 11 w 17"/>
                <a:gd name="T17" fmla="*/ 14 h 16"/>
                <a:gd name="T18" fmla="*/ 15 w 17"/>
                <a:gd name="T19" fmla="*/ 12 h 16"/>
                <a:gd name="T20" fmla="*/ 17 w 17"/>
                <a:gd name="T21" fmla="*/ 10 h 16"/>
                <a:gd name="T22" fmla="*/ 17 w 17"/>
                <a:gd name="T23" fmla="*/ 8 h 16"/>
                <a:gd name="T24" fmla="*/ 17 w 17"/>
                <a:gd name="T25" fmla="*/ 6 h 16"/>
                <a:gd name="T26" fmla="*/ 17 w 17"/>
                <a:gd name="T27" fmla="*/ 4 h 16"/>
                <a:gd name="T28" fmla="*/ 15 w 17"/>
                <a:gd name="T29" fmla="*/ 4 h 16"/>
                <a:gd name="T30" fmla="*/ 13 w 17"/>
                <a:gd name="T31" fmla="*/ 2 h 16"/>
                <a:gd name="T32" fmla="*/ 11 w 17"/>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6">
                  <a:moveTo>
                    <a:pt x="0" y="16"/>
                  </a:moveTo>
                  <a:lnTo>
                    <a:pt x="2" y="16"/>
                  </a:lnTo>
                  <a:lnTo>
                    <a:pt x="4" y="16"/>
                  </a:lnTo>
                  <a:lnTo>
                    <a:pt x="6" y="14"/>
                  </a:lnTo>
                  <a:lnTo>
                    <a:pt x="8" y="14"/>
                  </a:lnTo>
                  <a:lnTo>
                    <a:pt x="8" y="14"/>
                  </a:lnTo>
                  <a:lnTo>
                    <a:pt x="9" y="14"/>
                  </a:lnTo>
                  <a:lnTo>
                    <a:pt x="11" y="14"/>
                  </a:lnTo>
                  <a:lnTo>
                    <a:pt x="11" y="14"/>
                  </a:lnTo>
                  <a:lnTo>
                    <a:pt x="15" y="12"/>
                  </a:lnTo>
                  <a:lnTo>
                    <a:pt x="17" y="10"/>
                  </a:lnTo>
                  <a:lnTo>
                    <a:pt x="17" y="8"/>
                  </a:lnTo>
                  <a:lnTo>
                    <a:pt x="17" y="6"/>
                  </a:lnTo>
                  <a:lnTo>
                    <a:pt x="17" y="4"/>
                  </a:lnTo>
                  <a:lnTo>
                    <a:pt x="15" y="4"/>
                  </a:lnTo>
                  <a:lnTo>
                    <a:pt x="13" y="2"/>
                  </a:lnTo>
                  <a:lnTo>
                    <a:pt x="11"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0" name="Freeform 64"/>
            <p:cNvSpPr/>
            <p:nvPr/>
          </p:nvSpPr>
          <p:spPr bwMode="auto">
            <a:xfrm>
              <a:off x="2172" y="2465"/>
              <a:ext cx="25" cy="71"/>
            </a:xfrm>
            <a:custGeom>
              <a:avLst/>
              <a:gdLst>
                <a:gd name="T0" fmla="*/ 0 w 25"/>
                <a:gd name="T1" fmla="*/ 0 h 71"/>
                <a:gd name="T2" fmla="*/ 4 w 25"/>
                <a:gd name="T3" fmla="*/ 4 h 71"/>
                <a:gd name="T4" fmla="*/ 5 w 25"/>
                <a:gd name="T5" fmla="*/ 8 h 71"/>
                <a:gd name="T6" fmla="*/ 7 w 25"/>
                <a:gd name="T7" fmla="*/ 12 h 71"/>
                <a:gd name="T8" fmla="*/ 9 w 25"/>
                <a:gd name="T9" fmla="*/ 16 h 71"/>
                <a:gd name="T10" fmla="*/ 11 w 25"/>
                <a:gd name="T11" fmla="*/ 19 h 71"/>
                <a:gd name="T12" fmla="*/ 13 w 25"/>
                <a:gd name="T13" fmla="*/ 25 h 71"/>
                <a:gd name="T14" fmla="*/ 15 w 25"/>
                <a:gd name="T15" fmla="*/ 29 h 71"/>
                <a:gd name="T16" fmla="*/ 17 w 25"/>
                <a:gd name="T17" fmla="*/ 35 h 71"/>
                <a:gd name="T18" fmla="*/ 19 w 25"/>
                <a:gd name="T19" fmla="*/ 38 h 71"/>
                <a:gd name="T20" fmla="*/ 21 w 25"/>
                <a:gd name="T21" fmla="*/ 44 h 71"/>
                <a:gd name="T22" fmla="*/ 23 w 25"/>
                <a:gd name="T23" fmla="*/ 48 h 71"/>
                <a:gd name="T24" fmla="*/ 23 w 25"/>
                <a:gd name="T25" fmla="*/ 54 h 71"/>
                <a:gd name="T26" fmla="*/ 25 w 25"/>
                <a:gd name="T27" fmla="*/ 57 h 71"/>
                <a:gd name="T28" fmla="*/ 25 w 25"/>
                <a:gd name="T29" fmla="*/ 63 h 71"/>
                <a:gd name="T30" fmla="*/ 25 w 25"/>
                <a:gd name="T31" fmla="*/ 67 h 71"/>
                <a:gd name="T32" fmla="*/ 25 w 25"/>
                <a:gd name="T3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71">
                  <a:moveTo>
                    <a:pt x="0" y="0"/>
                  </a:moveTo>
                  <a:lnTo>
                    <a:pt x="4" y="4"/>
                  </a:lnTo>
                  <a:lnTo>
                    <a:pt x="5" y="8"/>
                  </a:lnTo>
                  <a:lnTo>
                    <a:pt x="7" y="12"/>
                  </a:lnTo>
                  <a:lnTo>
                    <a:pt x="9" y="16"/>
                  </a:lnTo>
                  <a:lnTo>
                    <a:pt x="11" y="19"/>
                  </a:lnTo>
                  <a:lnTo>
                    <a:pt x="13" y="25"/>
                  </a:lnTo>
                  <a:lnTo>
                    <a:pt x="15" y="29"/>
                  </a:lnTo>
                  <a:lnTo>
                    <a:pt x="17" y="35"/>
                  </a:lnTo>
                  <a:lnTo>
                    <a:pt x="19" y="38"/>
                  </a:lnTo>
                  <a:lnTo>
                    <a:pt x="21" y="44"/>
                  </a:lnTo>
                  <a:lnTo>
                    <a:pt x="23" y="48"/>
                  </a:lnTo>
                  <a:lnTo>
                    <a:pt x="23" y="54"/>
                  </a:lnTo>
                  <a:lnTo>
                    <a:pt x="25" y="57"/>
                  </a:lnTo>
                  <a:lnTo>
                    <a:pt x="25" y="63"/>
                  </a:lnTo>
                  <a:lnTo>
                    <a:pt x="25" y="67"/>
                  </a:lnTo>
                  <a:lnTo>
                    <a:pt x="25" y="71"/>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1" name="Freeform 65"/>
            <p:cNvSpPr/>
            <p:nvPr/>
          </p:nvSpPr>
          <p:spPr bwMode="auto">
            <a:xfrm>
              <a:off x="2198" y="2475"/>
              <a:ext cx="10" cy="53"/>
            </a:xfrm>
            <a:custGeom>
              <a:avLst/>
              <a:gdLst>
                <a:gd name="T0" fmla="*/ 0 w 10"/>
                <a:gd name="T1" fmla="*/ 0 h 53"/>
                <a:gd name="T2" fmla="*/ 2 w 10"/>
                <a:gd name="T3" fmla="*/ 6 h 53"/>
                <a:gd name="T4" fmla="*/ 2 w 10"/>
                <a:gd name="T5" fmla="*/ 13 h 53"/>
                <a:gd name="T6" fmla="*/ 4 w 10"/>
                <a:gd name="T7" fmla="*/ 19 h 53"/>
                <a:gd name="T8" fmla="*/ 6 w 10"/>
                <a:gd name="T9" fmla="*/ 26 h 53"/>
                <a:gd name="T10" fmla="*/ 8 w 10"/>
                <a:gd name="T11" fmla="*/ 32 h 53"/>
                <a:gd name="T12" fmla="*/ 8 w 10"/>
                <a:gd name="T13" fmla="*/ 40 h 53"/>
                <a:gd name="T14" fmla="*/ 10 w 10"/>
                <a:gd name="T15" fmla="*/ 47 h 53"/>
                <a:gd name="T16" fmla="*/ 10 w 1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53">
                  <a:moveTo>
                    <a:pt x="0" y="0"/>
                  </a:moveTo>
                  <a:lnTo>
                    <a:pt x="2" y="6"/>
                  </a:lnTo>
                  <a:lnTo>
                    <a:pt x="2" y="13"/>
                  </a:lnTo>
                  <a:lnTo>
                    <a:pt x="4" y="19"/>
                  </a:lnTo>
                  <a:lnTo>
                    <a:pt x="6" y="26"/>
                  </a:lnTo>
                  <a:lnTo>
                    <a:pt x="8" y="32"/>
                  </a:lnTo>
                  <a:lnTo>
                    <a:pt x="8" y="40"/>
                  </a:lnTo>
                  <a:lnTo>
                    <a:pt x="10" y="47"/>
                  </a:lnTo>
                  <a:lnTo>
                    <a:pt x="10" y="53"/>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2" name="Freeform 66"/>
            <p:cNvSpPr/>
            <p:nvPr/>
          </p:nvSpPr>
          <p:spPr bwMode="auto">
            <a:xfrm>
              <a:off x="1937" y="2364"/>
              <a:ext cx="132" cy="132"/>
            </a:xfrm>
            <a:custGeom>
              <a:avLst/>
              <a:gdLst>
                <a:gd name="T0" fmla="*/ 76 w 132"/>
                <a:gd name="T1" fmla="*/ 126 h 132"/>
                <a:gd name="T2" fmla="*/ 86 w 132"/>
                <a:gd name="T3" fmla="*/ 117 h 132"/>
                <a:gd name="T4" fmla="*/ 97 w 132"/>
                <a:gd name="T5" fmla="*/ 107 h 132"/>
                <a:gd name="T6" fmla="*/ 107 w 132"/>
                <a:gd name="T7" fmla="*/ 99 h 132"/>
                <a:gd name="T8" fmla="*/ 111 w 132"/>
                <a:gd name="T9" fmla="*/ 96 h 132"/>
                <a:gd name="T10" fmla="*/ 113 w 132"/>
                <a:gd name="T11" fmla="*/ 92 h 132"/>
                <a:gd name="T12" fmla="*/ 113 w 132"/>
                <a:gd name="T13" fmla="*/ 84 h 132"/>
                <a:gd name="T14" fmla="*/ 117 w 132"/>
                <a:gd name="T15" fmla="*/ 78 h 132"/>
                <a:gd name="T16" fmla="*/ 122 w 132"/>
                <a:gd name="T17" fmla="*/ 76 h 132"/>
                <a:gd name="T18" fmla="*/ 126 w 132"/>
                <a:gd name="T19" fmla="*/ 75 h 132"/>
                <a:gd name="T20" fmla="*/ 130 w 132"/>
                <a:gd name="T21" fmla="*/ 71 h 132"/>
                <a:gd name="T22" fmla="*/ 132 w 132"/>
                <a:gd name="T23" fmla="*/ 63 h 132"/>
                <a:gd name="T24" fmla="*/ 132 w 132"/>
                <a:gd name="T25" fmla="*/ 56 h 132"/>
                <a:gd name="T26" fmla="*/ 130 w 132"/>
                <a:gd name="T27" fmla="*/ 48 h 132"/>
                <a:gd name="T28" fmla="*/ 128 w 132"/>
                <a:gd name="T29" fmla="*/ 42 h 132"/>
                <a:gd name="T30" fmla="*/ 122 w 132"/>
                <a:gd name="T31" fmla="*/ 40 h 132"/>
                <a:gd name="T32" fmla="*/ 117 w 132"/>
                <a:gd name="T33" fmla="*/ 44 h 132"/>
                <a:gd name="T34" fmla="*/ 109 w 132"/>
                <a:gd name="T35" fmla="*/ 50 h 132"/>
                <a:gd name="T36" fmla="*/ 103 w 132"/>
                <a:gd name="T37" fmla="*/ 59 h 132"/>
                <a:gd name="T38" fmla="*/ 103 w 132"/>
                <a:gd name="T39" fmla="*/ 50 h 132"/>
                <a:gd name="T40" fmla="*/ 101 w 132"/>
                <a:gd name="T41" fmla="*/ 36 h 132"/>
                <a:gd name="T42" fmla="*/ 96 w 132"/>
                <a:gd name="T43" fmla="*/ 31 h 132"/>
                <a:gd name="T44" fmla="*/ 90 w 132"/>
                <a:gd name="T45" fmla="*/ 27 h 132"/>
                <a:gd name="T46" fmla="*/ 82 w 132"/>
                <a:gd name="T47" fmla="*/ 23 h 132"/>
                <a:gd name="T48" fmla="*/ 76 w 132"/>
                <a:gd name="T49" fmla="*/ 19 h 132"/>
                <a:gd name="T50" fmla="*/ 69 w 132"/>
                <a:gd name="T51" fmla="*/ 16 h 132"/>
                <a:gd name="T52" fmla="*/ 61 w 132"/>
                <a:gd name="T53" fmla="*/ 12 h 132"/>
                <a:gd name="T54" fmla="*/ 59 w 132"/>
                <a:gd name="T55" fmla="*/ 4 h 132"/>
                <a:gd name="T56" fmla="*/ 56 w 132"/>
                <a:gd name="T57" fmla="*/ 4 h 132"/>
                <a:gd name="T58" fmla="*/ 52 w 132"/>
                <a:gd name="T59" fmla="*/ 6 h 132"/>
                <a:gd name="T60" fmla="*/ 48 w 132"/>
                <a:gd name="T61" fmla="*/ 8 h 132"/>
                <a:gd name="T62" fmla="*/ 46 w 132"/>
                <a:gd name="T63" fmla="*/ 10 h 132"/>
                <a:gd name="T64" fmla="*/ 44 w 132"/>
                <a:gd name="T65" fmla="*/ 14 h 132"/>
                <a:gd name="T66" fmla="*/ 42 w 132"/>
                <a:gd name="T67" fmla="*/ 19 h 132"/>
                <a:gd name="T68" fmla="*/ 40 w 132"/>
                <a:gd name="T69" fmla="*/ 21 h 132"/>
                <a:gd name="T70" fmla="*/ 38 w 132"/>
                <a:gd name="T71" fmla="*/ 23 h 132"/>
                <a:gd name="T72" fmla="*/ 35 w 132"/>
                <a:gd name="T73" fmla="*/ 29 h 132"/>
                <a:gd name="T74" fmla="*/ 33 w 132"/>
                <a:gd name="T75" fmla="*/ 36 h 132"/>
                <a:gd name="T76" fmla="*/ 27 w 132"/>
                <a:gd name="T77" fmla="*/ 38 h 132"/>
                <a:gd name="T78" fmla="*/ 19 w 132"/>
                <a:gd name="T79" fmla="*/ 38 h 132"/>
                <a:gd name="T80" fmla="*/ 12 w 132"/>
                <a:gd name="T81" fmla="*/ 40 h 132"/>
                <a:gd name="T82" fmla="*/ 2 w 132"/>
                <a:gd name="T83" fmla="*/ 42 h 132"/>
                <a:gd name="T84" fmla="*/ 6 w 132"/>
                <a:gd name="T85" fmla="*/ 48 h 132"/>
                <a:gd name="T86" fmla="*/ 14 w 132"/>
                <a:gd name="T87" fmla="*/ 54 h 132"/>
                <a:gd name="T88" fmla="*/ 23 w 132"/>
                <a:gd name="T89" fmla="*/ 59 h 132"/>
                <a:gd name="T90" fmla="*/ 31 w 132"/>
                <a:gd name="T91" fmla="*/ 63 h 132"/>
                <a:gd name="T92" fmla="*/ 31 w 132"/>
                <a:gd name="T93" fmla="*/ 69 h 132"/>
                <a:gd name="T94" fmla="*/ 29 w 132"/>
                <a:gd name="T95" fmla="*/ 75 h 132"/>
                <a:gd name="T96" fmla="*/ 33 w 132"/>
                <a:gd name="T97" fmla="*/ 76 h 132"/>
                <a:gd name="T98" fmla="*/ 38 w 132"/>
                <a:gd name="T99" fmla="*/ 76 h 132"/>
                <a:gd name="T100" fmla="*/ 36 w 132"/>
                <a:gd name="T101" fmla="*/ 78 h 132"/>
                <a:gd name="T102" fmla="*/ 35 w 132"/>
                <a:gd name="T103" fmla="*/ 80 h 132"/>
                <a:gd name="T104" fmla="*/ 36 w 132"/>
                <a:gd name="T105" fmla="*/ 84 h 132"/>
                <a:gd name="T106" fmla="*/ 40 w 132"/>
                <a:gd name="T107" fmla="*/ 88 h 132"/>
                <a:gd name="T108" fmla="*/ 48 w 132"/>
                <a:gd name="T109" fmla="*/ 97 h 132"/>
                <a:gd name="T110" fmla="*/ 56 w 132"/>
                <a:gd name="T111" fmla="*/ 107 h 132"/>
                <a:gd name="T112" fmla="*/ 61 w 132"/>
                <a:gd name="T113" fmla="*/ 118 h 132"/>
                <a:gd name="T114" fmla="*/ 69 w 132"/>
                <a:gd name="T115" fmla="*/ 13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132">
                  <a:moveTo>
                    <a:pt x="71" y="132"/>
                  </a:moveTo>
                  <a:lnTo>
                    <a:pt x="73" y="130"/>
                  </a:lnTo>
                  <a:lnTo>
                    <a:pt x="75" y="128"/>
                  </a:lnTo>
                  <a:lnTo>
                    <a:pt x="76" y="126"/>
                  </a:lnTo>
                  <a:lnTo>
                    <a:pt x="80" y="122"/>
                  </a:lnTo>
                  <a:lnTo>
                    <a:pt x="82" y="120"/>
                  </a:lnTo>
                  <a:lnTo>
                    <a:pt x="84" y="118"/>
                  </a:lnTo>
                  <a:lnTo>
                    <a:pt x="86" y="117"/>
                  </a:lnTo>
                  <a:lnTo>
                    <a:pt x="90" y="115"/>
                  </a:lnTo>
                  <a:lnTo>
                    <a:pt x="92" y="113"/>
                  </a:lnTo>
                  <a:lnTo>
                    <a:pt x="94" y="109"/>
                  </a:lnTo>
                  <a:lnTo>
                    <a:pt x="97" y="107"/>
                  </a:lnTo>
                  <a:lnTo>
                    <a:pt x="99" y="105"/>
                  </a:lnTo>
                  <a:lnTo>
                    <a:pt x="101" y="103"/>
                  </a:lnTo>
                  <a:lnTo>
                    <a:pt x="103" y="101"/>
                  </a:lnTo>
                  <a:lnTo>
                    <a:pt x="107" y="99"/>
                  </a:lnTo>
                  <a:lnTo>
                    <a:pt x="109" y="97"/>
                  </a:lnTo>
                  <a:lnTo>
                    <a:pt x="109" y="96"/>
                  </a:lnTo>
                  <a:lnTo>
                    <a:pt x="111" y="96"/>
                  </a:lnTo>
                  <a:lnTo>
                    <a:pt x="111" y="96"/>
                  </a:lnTo>
                  <a:lnTo>
                    <a:pt x="111" y="94"/>
                  </a:lnTo>
                  <a:lnTo>
                    <a:pt x="111" y="94"/>
                  </a:lnTo>
                  <a:lnTo>
                    <a:pt x="113" y="94"/>
                  </a:lnTo>
                  <a:lnTo>
                    <a:pt x="113" y="92"/>
                  </a:lnTo>
                  <a:lnTo>
                    <a:pt x="113" y="92"/>
                  </a:lnTo>
                  <a:lnTo>
                    <a:pt x="113" y="88"/>
                  </a:lnTo>
                  <a:lnTo>
                    <a:pt x="113" y="86"/>
                  </a:lnTo>
                  <a:lnTo>
                    <a:pt x="113" y="84"/>
                  </a:lnTo>
                  <a:lnTo>
                    <a:pt x="115" y="80"/>
                  </a:lnTo>
                  <a:lnTo>
                    <a:pt x="115" y="80"/>
                  </a:lnTo>
                  <a:lnTo>
                    <a:pt x="117" y="78"/>
                  </a:lnTo>
                  <a:lnTo>
                    <a:pt x="117" y="78"/>
                  </a:lnTo>
                  <a:lnTo>
                    <a:pt x="118" y="78"/>
                  </a:lnTo>
                  <a:lnTo>
                    <a:pt x="118" y="78"/>
                  </a:lnTo>
                  <a:lnTo>
                    <a:pt x="120" y="76"/>
                  </a:lnTo>
                  <a:lnTo>
                    <a:pt x="122" y="76"/>
                  </a:lnTo>
                  <a:lnTo>
                    <a:pt x="122" y="76"/>
                  </a:lnTo>
                  <a:lnTo>
                    <a:pt x="124" y="75"/>
                  </a:lnTo>
                  <a:lnTo>
                    <a:pt x="124" y="75"/>
                  </a:lnTo>
                  <a:lnTo>
                    <a:pt x="126" y="75"/>
                  </a:lnTo>
                  <a:lnTo>
                    <a:pt x="128" y="73"/>
                  </a:lnTo>
                  <a:lnTo>
                    <a:pt x="128" y="73"/>
                  </a:lnTo>
                  <a:lnTo>
                    <a:pt x="130" y="73"/>
                  </a:lnTo>
                  <a:lnTo>
                    <a:pt x="130" y="71"/>
                  </a:lnTo>
                  <a:lnTo>
                    <a:pt x="130" y="71"/>
                  </a:lnTo>
                  <a:lnTo>
                    <a:pt x="132" y="67"/>
                  </a:lnTo>
                  <a:lnTo>
                    <a:pt x="132" y="65"/>
                  </a:lnTo>
                  <a:lnTo>
                    <a:pt x="132" y="63"/>
                  </a:lnTo>
                  <a:lnTo>
                    <a:pt x="132" y="61"/>
                  </a:lnTo>
                  <a:lnTo>
                    <a:pt x="132" y="59"/>
                  </a:lnTo>
                  <a:lnTo>
                    <a:pt x="132" y="57"/>
                  </a:lnTo>
                  <a:lnTo>
                    <a:pt x="132" y="56"/>
                  </a:lnTo>
                  <a:lnTo>
                    <a:pt x="132" y="52"/>
                  </a:lnTo>
                  <a:lnTo>
                    <a:pt x="132" y="50"/>
                  </a:lnTo>
                  <a:lnTo>
                    <a:pt x="130" y="50"/>
                  </a:lnTo>
                  <a:lnTo>
                    <a:pt x="130" y="48"/>
                  </a:lnTo>
                  <a:lnTo>
                    <a:pt x="130" y="46"/>
                  </a:lnTo>
                  <a:lnTo>
                    <a:pt x="130" y="44"/>
                  </a:lnTo>
                  <a:lnTo>
                    <a:pt x="128" y="44"/>
                  </a:lnTo>
                  <a:lnTo>
                    <a:pt x="128" y="42"/>
                  </a:lnTo>
                  <a:lnTo>
                    <a:pt x="126" y="42"/>
                  </a:lnTo>
                  <a:lnTo>
                    <a:pt x="124" y="42"/>
                  </a:lnTo>
                  <a:lnTo>
                    <a:pt x="122" y="40"/>
                  </a:lnTo>
                  <a:lnTo>
                    <a:pt x="122" y="40"/>
                  </a:lnTo>
                  <a:lnTo>
                    <a:pt x="120" y="42"/>
                  </a:lnTo>
                  <a:lnTo>
                    <a:pt x="118" y="42"/>
                  </a:lnTo>
                  <a:lnTo>
                    <a:pt x="117" y="42"/>
                  </a:lnTo>
                  <a:lnTo>
                    <a:pt x="117" y="44"/>
                  </a:lnTo>
                  <a:lnTo>
                    <a:pt x="115" y="44"/>
                  </a:lnTo>
                  <a:lnTo>
                    <a:pt x="113" y="46"/>
                  </a:lnTo>
                  <a:lnTo>
                    <a:pt x="111" y="48"/>
                  </a:lnTo>
                  <a:lnTo>
                    <a:pt x="109" y="50"/>
                  </a:lnTo>
                  <a:lnTo>
                    <a:pt x="107" y="52"/>
                  </a:lnTo>
                  <a:lnTo>
                    <a:pt x="105" y="56"/>
                  </a:lnTo>
                  <a:lnTo>
                    <a:pt x="103" y="57"/>
                  </a:lnTo>
                  <a:lnTo>
                    <a:pt x="103" y="59"/>
                  </a:lnTo>
                  <a:lnTo>
                    <a:pt x="101" y="61"/>
                  </a:lnTo>
                  <a:lnTo>
                    <a:pt x="101" y="57"/>
                  </a:lnTo>
                  <a:lnTo>
                    <a:pt x="101" y="54"/>
                  </a:lnTo>
                  <a:lnTo>
                    <a:pt x="103" y="50"/>
                  </a:lnTo>
                  <a:lnTo>
                    <a:pt x="103" y="44"/>
                  </a:lnTo>
                  <a:lnTo>
                    <a:pt x="103" y="42"/>
                  </a:lnTo>
                  <a:lnTo>
                    <a:pt x="103" y="38"/>
                  </a:lnTo>
                  <a:lnTo>
                    <a:pt x="101" y="36"/>
                  </a:lnTo>
                  <a:lnTo>
                    <a:pt x="101" y="35"/>
                  </a:lnTo>
                  <a:lnTo>
                    <a:pt x="99" y="33"/>
                  </a:lnTo>
                  <a:lnTo>
                    <a:pt x="97" y="33"/>
                  </a:lnTo>
                  <a:lnTo>
                    <a:pt x="96" y="31"/>
                  </a:lnTo>
                  <a:lnTo>
                    <a:pt x="96" y="29"/>
                  </a:lnTo>
                  <a:lnTo>
                    <a:pt x="94" y="29"/>
                  </a:lnTo>
                  <a:lnTo>
                    <a:pt x="92" y="27"/>
                  </a:lnTo>
                  <a:lnTo>
                    <a:pt x="90" y="27"/>
                  </a:lnTo>
                  <a:lnTo>
                    <a:pt x="88" y="25"/>
                  </a:lnTo>
                  <a:lnTo>
                    <a:pt x="86" y="25"/>
                  </a:lnTo>
                  <a:lnTo>
                    <a:pt x="84" y="23"/>
                  </a:lnTo>
                  <a:lnTo>
                    <a:pt x="82" y="23"/>
                  </a:lnTo>
                  <a:lnTo>
                    <a:pt x="80" y="21"/>
                  </a:lnTo>
                  <a:lnTo>
                    <a:pt x="80" y="19"/>
                  </a:lnTo>
                  <a:lnTo>
                    <a:pt x="78" y="19"/>
                  </a:lnTo>
                  <a:lnTo>
                    <a:pt x="76" y="19"/>
                  </a:lnTo>
                  <a:lnTo>
                    <a:pt x="75" y="17"/>
                  </a:lnTo>
                  <a:lnTo>
                    <a:pt x="73" y="17"/>
                  </a:lnTo>
                  <a:lnTo>
                    <a:pt x="71" y="16"/>
                  </a:lnTo>
                  <a:lnTo>
                    <a:pt x="69" y="16"/>
                  </a:lnTo>
                  <a:lnTo>
                    <a:pt x="67" y="16"/>
                  </a:lnTo>
                  <a:lnTo>
                    <a:pt x="65" y="14"/>
                  </a:lnTo>
                  <a:lnTo>
                    <a:pt x="63" y="14"/>
                  </a:lnTo>
                  <a:lnTo>
                    <a:pt x="61" y="12"/>
                  </a:lnTo>
                  <a:lnTo>
                    <a:pt x="61" y="12"/>
                  </a:lnTo>
                  <a:lnTo>
                    <a:pt x="59" y="10"/>
                  </a:lnTo>
                  <a:lnTo>
                    <a:pt x="59" y="6"/>
                  </a:lnTo>
                  <a:lnTo>
                    <a:pt x="59" y="4"/>
                  </a:lnTo>
                  <a:lnTo>
                    <a:pt x="57" y="0"/>
                  </a:lnTo>
                  <a:lnTo>
                    <a:pt x="57" y="2"/>
                  </a:lnTo>
                  <a:lnTo>
                    <a:pt x="56" y="2"/>
                  </a:lnTo>
                  <a:lnTo>
                    <a:pt x="56" y="4"/>
                  </a:lnTo>
                  <a:lnTo>
                    <a:pt x="54" y="4"/>
                  </a:lnTo>
                  <a:lnTo>
                    <a:pt x="54" y="4"/>
                  </a:lnTo>
                  <a:lnTo>
                    <a:pt x="52" y="6"/>
                  </a:lnTo>
                  <a:lnTo>
                    <a:pt x="52" y="6"/>
                  </a:lnTo>
                  <a:lnTo>
                    <a:pt x="50" y="8"/>
                  </a:lnTo>
                  <a:lnTo>
                    <a:pt x="50" y="8"/>
                  </a:lnTo>
                  <a:lnTo>
                    <a:pt x="50" y="8"/>
                  </a:lnTo>
                  <a:lnTo>
                    <a:pt x="48" y="8"/>
                  </a:lnTo>
                  <a:lnTo>
                    <a:pt x="48" y="8"/>
                  </a:lnTo>
                  <a:lnTo>
                    <a:pt x="48" y="8"/>
                  </a:lnTo>
                  <a:lnTo>
                    <a:pt x="46" y="10"/>
                  </a:lnTo>
                  <a:lnTo>
                    <a:pt x="46" y="10"/>
                  </a:lnTo>
                  <a:lnTo>
                    <a:pt x="46" y="10"/>
                  </a:lnTo>
                  <a:lnTo>
                    <a:pt x="44" y="12"/>
                  </a:lnTo>
                  <a:lnTo>
                    <a:pt x="44" y="12"/>
                  </a:lnTo>
                  <a:lnTo>
                    <a:pt x="44" y="14"/>
                  </a:lnTo>
                  <a:lnTo>
                    <a:pt x="44" y="16"/>
                  </a:lnTo>
                  <a:lnTo>
                    <a:pt x="42" y="16"/>
                  </a:lnTo>
                  <a:lnTo>
                    <a:pt x="42" y="17"/>
                  </a:lnTo>
                  <a:lnTo>
                    <a:pt x="42" y="19"/>
                  </a:lnTo>
                  <a:lnTo>
                    <a:pt x="42" y="19"/>
                  </a:lnTo>
                  <a:lnTo>
                    <a:pt x="40" y="19"/>
                  </a:lnTo>
                  <a:lnTo>
                    <a:pt x="40" y="21"/>
                  </a:lnTo>
                  <a:lnTo>
                    <a:pt x="40" y="21"/>
                  </a:lnTo>
                  <a:lnTo>
                    <a:pt x="38" y="21"/>
                  </a:lnTo>
                  <a:lnTo>
                    <a:pt x="38" y="21"/>
                  </a:lnTo>
                  <a:lnTo>
                    <a:pt x="38" y="23"/>
                  </a:lnTo>
                  <a:lnTo>
                    <a:pt x="38" y="23"/>
                  </a:lnTo>
                  <a:lnTo>
                    <a:pt x="36" y="23"/>
                  </a:lnTo>
                  <a:lnTo>
                    <a:pt x="36" y="25"/>
                  </a:lnTo>
                  <a:lnTo>
                    <a:pt x="36" y="27"/>
                  </a:lnTo>
                  <a:lnTo>
                    <a:pt x="35" y="29"/>
                  </a:lnTo>
                  <a:lnTo>
                    <a:pt x="35" y="31"/>
                  </a:lnTo>
                  <a:lnTo>
                    <a:pt x="35" y="33"/>
                  </a:lnTo>
                  <a:lnTo>
                    <a:pt x="35" y="35"/>
                  </a:lnTo>
                  <a:lnTo>
                    <a:pt x="33" y="36"/>
                  </a:lnTo>
                  <a:lnTo>
                    <a:pt x="33" y="38"/>
                  </a:lnTo>
                  <a:lnTo>
                    <a:pt x="31" y="38"/>
                  </a:lnTo>
                  <a:lnTo>
                    <a:pt x="29" y="38"/>
                  </a:lnTo>
                  <a:lnTo>
                    <a:pt x="27" y="38"/>
                  </a:lnTo>
                  <a:lnTo>
                    <a:pt x="25" y="38"/>
                  </a:lnTo>
                  <a:lnTo>
                    <a:pt x="23" y="38"/>
                  </a:lnTo>
                  <a:lnTo>
                    <a:pt x="21" y="38"/>
                  </a:lnTo>
                  <a:lnTo>
                    <a:pt x="19" y="38"/>
                  </a:lnTo>
                  <a:lnTo>
                    <a:pt x="17" y="38"/>
                  </a:lnTo>
                  <a:lnTo>
                    <a:pt x="15" y="40"/>
                  </a:lnTo>
                  <a:lnTo>
                    <a:pt x="14" y="40"/>
                  </a:lnTo>
                  <a:lnTo>
                    <a:pt x="12" y="40"/>
                  </a:lnTo>
                  <a:lnTo>
                    <a:pt x="10" y="40"/>
                  </a:lnTo>
                  <a:lnTo>
                    <a:pt x="6" y="42"/>
                  </a:lnTo>
                  <a:lnTo>
                    <a:pt x="4" y="42"/>
                  </a:lnTo>
                  <a:lnTo>
                    <a:pt x="2" y="42"/>
                  </a:lnTo>
                  <a:lnTo>
                    <a:pt x="0" y="42"/>
                  </a:lnTo>
                  <a:lnTo>
                    <a:pt x="2" y="44"/>
                  </a:lnTo>
                  <a:lnTo>
                    <a:pt x="4" y="46"/>
                  </a:lnTo>
                  <a:lnTo>
                    <a:pt x="6" y="48"/>
                  </a:lnTo>
                  <a:lnTo>
                    <a:pt x="8" y="50"/>
                  </a:lnTo>
                  <a:lnTo>
                    <a:pt x="10" y="50"/>
                  </a:lnTo>
                  <a:lnTo>
                    <a:pt x="12" y="52"/>
                  </a:lnTo>
                  <a:lnTo>
                    <a:pt x="14" y="54"/>
                  </a:lnTo>
                  <a:lnTo>
                    <a:pt x="15" y="56"/>
                  </a:lnTo>
                  <a:lnTo>
                    <a:pt x="17" y="56"/>
                  </a:lnTo>
                  <a:lnTo>
                    <a:pt x="19" y="57"/>
                  </a:lnTo>
                  <a:lnTo>
                    <a:pt x="23" y="59"/>
                  </a:lnTo>
                  <a:lnTo>
                    <a:pt x="25" y="59"/>
                  </a:lnTo>
                  <a:lnTo>
                    <a:pt x="27" y="61"/>
                  </a:lnTo>
                  <a:lnTo>
                    <a:pt x="29" y="61"/>
                  </a:lnTo>
                  <a:lnTo>
                    <a:pt x="31" y="63"/>
                  </a:lnTo>
                  <a:lnTo>
                    <a:pt x="33" y="63"/>
                  </a:lnTo>
                  <a:lnTo>
                    <a:pt x="33" y="65"/>
                  </a:lnTo>
                  <a:lnTo>
                    <a:pt x="33" y="67"/>
                  </a:lnTo>
                  <a:lnTo>
                    <a:pt x="31" y="69"/>
                  </a:lnTo>
                  <a:lnTo>
                    <a:pt x="31" y="69"/>
                  </a:lnTo>
                  <a:lnTo>
                    <a:pt x="31" y="71"/>
                  </a:lnTo>
                  <a:lnTo>
                    <a:pt x="31" y="73"/>
                  </a:lnTo>
                  <a:lnTo>
                    <a:pt x="29" y="75"/>
                  </a:lnTo>
                  <a:lnTo>
                    <a:pt x="29" y="75"/>
                  </a:lnTo>
                  <a:lnTo>
                    <a:pt x="31" y="76"/>
                  </a:lnTo>
                  <a:lnTo>
                    <a:pt x="31" y="76"/>
                  </a:lnTo>
                  <a:lnTo>
                    <a:pt x="33" y="76"/>
                  </a:lnTo>
                  <a:lnTo>
                    <a:pt x="35" y="76"/>
                  </a:lnTo>
                  <a:lnTo>
                    <a:pt x="35" y="76"/>
                  </a:lnTo>
                  <a:lnTo>
                    <a:pt x="36" y="76"/>
                  </a:lnTo>
                  <a:lnTo>
                    <a:pt x="38" y="76"/>
                  </a:lnTo>
                  <a:lnTo>
                    <a:pt x="38" y="76"/>
                  </a:lnTo>
                  <a:lnTo>
                    <a:pt x="38" y="78"/>
                  </a:lnTo>
                  <a:lnTo>
                    <a:pt x="36" y="78"/>
                  </a:lnTo>
                  <a:lnTo>
                    <a:pt x="36" y="78"/>
                  </a:lnTo>
                  <a:lnTo>
                    <a:pt x="35" y="80"/>
                  </a:lnTo>
                  <a:lnTo>
                    <a:pt x="35" y="80"/>
                  </a:lnTo>
                  <a:lnTo>
                    <a:pt x="35" y="80"/>
                  </a:lnTo>
                  <a:lnTo>
                    <a:pt x="35" y="80"/>
                  </a:lnTo>
                  <a:lnTo>
                    <a:pt x="35" y="82"/>
                  </a:lnTo>
                  <a:lnTo>
                    <a:pt x="35" y="82"/>
                  </a:lnTo>
                  <a:lnTo>
                    <a:pt x="35" y="84"/>
                  </a:lnTo>
                  <a:lnTo>
                    <a:pt x="36" y="84"/>
                  </a:lnTo>
                  <a:lnTo>
                    <a:pt x="38" y="86"/>
                  </a:lnTo>
                  <a:lnTo>
                    <a:pt x="38" y="86"/>
                  </a:lnTo>
                  <a:lnTo>
                    <a:pt x="40" y="88"/>
                  </a:lnTo>
                  <a:lnTo>
                    <a:pt x="40" y="88"/>
                  </a:lnTo>
                  <a:lnTo>
                    <a:pt x="42" y="90"/>
                  </a:lnTo>
                  <a:lnTo>
                    <a:pt x="44" y="92"/>
                  </a:lnTo>
                  <a:lnTo>
                    <a:pt x="46" y="94"/>
                  </a:lnTo>
                  <a:lnTo>
                    <a:pt x="48" y="97"/>
                  </a:lnTo>
                  <a:lnTo>
                    <a:pt x="50" y="99"/>
                  </a:lnTo>
                  <a:lnTo>
                    <a:pt x="52" y="101"/>
                  </a:lnTo>
                  <a:lnTo>
                    <a:pt x="54" y="105"/>
                  </a:lnTo>
                  <a:lnTo>
                    <a:pt x="56" y="107"/>
                  </a:lnTo>
                  <a:lnTo>
                    <a:pt x="56" y="111"/>
                  </a:lnTo>
                  <a:lnTo>
                    <a:pt x="57" y="113"/>
                  </a:lnTo>
                  <a:lnTo>
                    <a:pt x="59" y="115"/>
                  </a:lnTo>
                  <a:lnTo>
                    <a:pt x="61" y="118"/>
                  </a:lnTo>
                  <a:lnTo>
                    <a:pt x="63" y="120"/>
                  </a:lnTo>
                  <a:lnTo>
                    <a:pt x="65" y="124"/>
                  </a:lnTo>
                  <a:lnTo>
                    <a:pt x="67" y="126"/>
                  </a:lnTo>
                  <a:lnTo>
                    <a:pt x="69" y="130"/>
                  </a:lnTo>
                  <a:lnTo>
                    <a:pt x="71" y="132"/>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83" name="Freeform 67"/>
            <p:cNvSpPr/>
            <p:nvPr/>
          </p:nvSpPr>
          <p:spPr bwMode="auto">
            <a:xfrm>
              <a:off x="1937" y="2364"/>
              <a:ext cx="132" cy="132"/>
            </a:xfrm>
            <a:custGeom>
              <a:avLst/>
              <a:gdLst>
                <a:gd name="T0" fmla="*/ 76 w 132"/>
                <a:gd name="T1" fmla="*/ 126 h 132"/>
                <a:gd name="T2" fmla="*/ 86 w 132"/>
                <a:gd name="T3" fmla="*/ 117 h 132"/>
                <a:gd name="T4" fmla="*/ 97 w 132"/>
                <a:gd name="T5" fmla="*/ 107 h 132"/>
                <a:gd name="T6" fmla="*/ 107 w 132"/>
                <a:gd name="T7" fmla="*/ 99 h 132"/>
                <a:gd name="T8" fmla="*/ 111 w 132"/>
                <a:gd name="T9" fmla="*/ 96 h 132"/>
                <a:gd name="T10" fmla="*/ 113 w 132"/>
                <a:gd name="T11" fmla="*/ 92 h 132"/>
                <a:gd name="T12" fmla="*/ 113 w 132"/>
                <a:gd name="T13" fmla="*/ 84 h 132"/>
                <a:gd name="T14" fmla="*/ 117 w 132"/>
                <a:gd name="T15" fmla="*/ 78 h 132"/>
                <a:gd name="T16" fmla="*/ 122 w 132"/>
                <a:gd name="T17" fmla="*/ 76 h 132"/>
                <a:gd name="T18" fmla="*/ 126 w 132"/>
                <a:gd name="T19" fmla="*/ 75 h 132"/>
                <a:gd name="T20" fmla="*/ 130 w 132"/>
                <a:gd name="T21" fmla="*/ 71 h 132"/>
                <a:gd name="T22" fmla="*/ 132 w 132"/>
                <a:gd name="T23" fmla="*/ 63 h 132"/>
                <a:gd name="T24" fmla="*/ 132 w 132"/>
                <a:gd name="T25" fmla="*/ 56 h 132"/>
                <a:gd name="T26" fmla="*/ 130 w 132"/>
                <a:gd name="T27" fmla="*/ 48 h 132"/>
                <a:gd name="T28" fmla="*/ 128 w 132"/>
                <a:gd name="T29" fmla="*/ 42 h 132"/>
                <a:gd name="T30" fmla="*/ 122 w 132"/>
                <a:gd name="T31" fmla="*/ 40 h 132"/>
                <a:gd name="T32" fmla="*/ 117 w 132"/>
                <a:gd name="T33" fmla="*/ 44 h 132"/>
                <a:gd name="T34" fmla="*/ 109 w 132"/>
                <a:gd name="T35" fmla="*/ 50 h 132"/>
                <a:gd name="T36" fmla="*/ 103 w 132"/>
                <a:gd name="T37" fmla="*/ 59 h 132"/>
                <a:gd name="T38" fmla="*/ 103 w 132"/>
                <a:gd name="T39" fmla="*/ 50 h 132"/>
                <a:gd name="T40" fmla="*/ 101 w 132"/>
                <a:gd name="T41" fmla="*/ 36 h 132"/>
                <a:gd name="T42" fmla="*/ 96 w 132"/>
                <a:gd name="T43" fmla="*/ 31 h 132"/>
                <a:gd name="T44" fmla="*/ 90 w 132"/>
                <a:gd name="T45" fmla="*/ 27 h 132"/>
                <a:gd name="T46" fmla="*/ 82 w 132"/>
                <a:gd name="T47" fmla="*/ 23 h 132"/>
                <a:gd name="T48" fmla="*/ 76 w 132"/>
                <a:gd name="T49" fmla="*/ 19 h 132"/>
                <a:gd name="T50" fmla="*/ 69 w 132"/>
                <a:gd name="T51" fmla="*/ 16 h 132"/>
                <a:gd name="T52" fmla="*/ 61 w 132"/>
                <a:gd name="T53" fmla="*/ 12 h 132"/>
                <a:gd name="T54" fmla="*/ 59 w 132"/>
                <a:gd name="T55" fmla="*/ 4 h 132"/>
                <a:gd name="T56" fmla="*/ 56 w 132"/>
                <a:gd name="T57" fmla="*/ 4 h 132"/>
                <a:gd name="T58" fmla="*/ 52 w 132"/>
                <a:gd name="T59" fmla="*/ 6 h 132"/>
                <a:gd name="T60" fmla="*/ 48 w 132"/>
                <a:gd name="T61" fmla="*/ 8 h 132"/>
                <a:gd name="T62" fmla="*/ 46 w 132"/>
                <a:gd name="T63" fmla="*/ 10 h 132"/>
                <a:gd name="T64" fmla="*/ 44 w 132"/>
                <a:gd name="T65" fmla="*/ 14 h 132"/>
                <a:gd name="T66" fmla="*/ 42 w 132"/>
                <a:gd name="T67" fmla="*/ 19 h 132"/>
                <a:gd name="T68" fmla="*/ 40 w 132"/>
                <a:gd name="T69" fmla="*/ 21 h 132"/>
                <a:gd name="T70" fmla="*/ 38 w 132"/>
                <a:gd name="T71" fmla="*/ 23 h 132"/>
                <a:gd name="T72" fmla="*/ 35 w 132"/>
                <a:gd name="T73" fmla="*/ 29 h 132"/>
                <a:gd name="T74" fmla="*/ 33 w 132"/>
                <a:gd name="T75" fmla="*/ 36 h 132"/>
                <a:gd name="T76" fmla="*/ 27 w 132"/>
                <a:gd name="T77" fmla="*/ 38 h 132"/>
                <a:gd name="T78" fmla="*/ 19 w 132"/>
                <a:gd name="T79" fmla="*/ 38 h 132"/>
                <a:gd name="T80" fmla="*/ 12 w 132"/>
                <a:gd name="T81" fmla="*/ 40 h 132"/>
                <a:gd name="T82" fmla="*/ 2 w 132"/>
                <a:gd name="T83" fmla="*/ 42 h 132"/>
                <a:gd name="T84" fmla="*/ 6 w 132"/>
                <a:gd name="T85" fmla="*/ 48 h 132"/>
                <a:gd name="T86" fmla="*/ 14 w 132"/>
                <a:gd name="T87" fmla="*/ 54 h 132"/>
                <a:gd name="T88" fmla="*/ 23 w 132"/>
                <a:gd name="T89" fmla="*/ 59 h 132"/>
                <a:gd name="T90" fmla="*/ 31 w 132"/>
                <a:gd name="T91" fmla="*/ 63 h 132"/>
                <a:gd name="T92" fmla="*/ 31 w 132"/>
                <a:gd name="T93" fmla="*/ 69 h 132"/>
                <a:gd name="T94" fmla="*/ 29 w 132"/>
                <a:gd name="T95" fmla="*/ 75 h 132"/>
                <a:gd name="T96" fmla="*/ 33 w 132"/>
                <a:gd name="T97" fmla="*/ 76 h 132"/>
                <a:gd name="T98" fmla="*/ 38 w 132"/>
                <a:gd name="T99" fmla="*/ 76 h 132"/>
                <a:gd name="T100" fmla="*/ 36 w 132"/>
                <a:gd name="T101" fmla="*/ 78 h 132"/>
                <a:gd name="T102" fmla="*/ 35 w 132"/>
                <a:gd name="T103" fmla="*/ 80 h 132"/>
                <a:gd name="T104" fmla="*/ 36 w 132"/>
                <a:gd name="T105" fmla="*/ 84 h 132"/>
                <a:gd name="T106" fmla="*/ 40 w 132"/>
                <a:gd name="T107" fmla="*/ 88 h 132"/>
                <a:gd name="T108" fmla="*/ 48 w 132"/>
                <a:gd name="T109" fmla="*/ 97 h 132"/>
                <a:gd name="T110" fmla="*/ 56 w 132"/>
                <a:gd name="T111" fmla="*/ 107 h 132"/>
                <a:gd name="T112" fmla="*/ 61 w 132"/>
                <a:gd name="T113" fmla="*/ 118 h 132"/>
                <a:gd name="T114" fmla="*/ 69 w 132"/>
                <a:gd name="T115" fmla="*/ 13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132">
                  <a:moveTo>
                    <a:pt x="71" y="132"/>
                  </a:moveTo>
                  <a:lnTo>
                    <a:pt x="73" y="130"/>
                  </a:lnTo>
                  <a:lnTo>
                    <a:pt x="75" y="128"/>
                  </a:lnTo>
                  <a:lnTo>
                    <a:pt x="76" y="126"/>
                  </a:lnTo>
                  <a:lnTo>
                    <a:pt x="80" y="122"/>
                  </a:lnTo>
                  <a:lnTo>
                    <a:pt x="82" y="120"/>
                  </a:lnTo>
                  <a:lnTo>
                    <a:pt x="84" y="118"/>
                  </a:lnTo>
                  <a:lnTo>
                    <a:pt x="86" y="117"/>
                  </a:lnTo>
                  <a:lnTo>
                    <a:pt x="90" y="115"/>
                  </a:lnTo>
                  <a:lnTo>
                    <a:pt x="92" y="113"/>
                  </a:lnTo>
                  <a:lnTo>
                    <a:pt x="94" y="109"/>
                  </a:lnTo>
                  <a:lnTo>
                    <a:pt x="97" y="107"/>
                  </a:lnTo>
                  <a:lnTo>
                    <a:pt x="99" y="105"/>
                  </a:lnTo>
                  <a:lnTo>
                    <a:pt x="101" y="103"/>
                  </a:lnTo>
                  <a:lnTo>
                    <a:pt x="103" y="101"/>
                  </a:lnTo>
                  <a:lnTo>
                    <a:pt x="107" y="99"/>
                  </a:lnTo>
                  <a:lnTo>
                    <a:pt x="109" y="97"/>
                  </a:lnTo>
                  <a:lnTo>
                    <a:pt x="109" y="96"/>
                  </a:lnTo>
                  <a:lnTo>
                    <a:pt x="111" y="96"/>
                  </a:lnTo>
                  <a:lnTo>
                    <a:pt x="111" y="96"/>
                  </a:lnTo>
                  <a:lnTo>
                    <a:pt x="111" y="94"/>
                  </a:lnTo>
                  <a:lnTo>
                    <a:pt x="111" y="94"/>
                  </a:lnTo>
                  <a:lnTo>
                    <a:pt x="113" y="94"/>
                  </a:lnTo>
                  <a:lnTo>
                    <a:pt x="113" y="92"/>
                  </a:lnTo>
                  <a:lnTo>
                    <a:pt x="113" y="92"/>
                  </a:lnTo>
                  <a:lnTo>
                    <a:pt x="113" y="88"/>
                  </a:lnTo>
                  <a:lnTo>
                    <a:pt x="113" y="86"/>
                  </a:lnTo>
                  <a:lnTo>
                    <a:pt x="113" y="84"/>
                  </a:lnTo>
                  <a:lnTo>
                    <a:pt x="115" y="80"/>
                  </a:lnTo>
                  <a:lnTo>
                    <a:pt x="115" y="80"/>
                  </a:lnTo>
                  <a:lnTo>
                    <a:pt x="117" y="78"/>
                  </a:lnTo>
                  <a:lnTo>
                    <a:pt x="117" y="78"/>
                  </a:lnTo>
                  <a:lnTo>
                    <a:pt x="118" y="78"/>
                  </a:lnTo>
                  <a:lnTo>
                    <a:pt x="118" y="78"/>
                  </a:lnTo>
                  <a:lnTo>
                    <a:pt x="120" y="76"/>
                  </a:lnTo>
                  <a:lnTo>
                    <a:pt x="122" y="76"/>
                  </a:lnTo>
                  <a:lnTo>
                    <a:pt x="122" y="76"/>
                  </a:lnTo>
                  <a:lnTo>
                    <a:pt x="124" y="75"/>
                  </a:lnTo>
                  <a:lnTo>
                    <a:pt x="124" y="75"/>
                  </a:lnTo>
                  <a:lnTo>
                    <a:pt x="126" y="75"/>
                  </a:lnTo>
                  <a:lnTo>
                    <a:pt x="128" y="73"/>
                  </a:lnTo>
                  <a:lnTo>
                    <a:pt x="128" y="73"/>
                  </a:lnTo>
                  <a:lnTo>
                    <a:pt x="130" y="73"/>
                  </a:lnTo>
                  <a:lnTo>
                    <a:pt x="130" y="71"/>
                  </a:lnTo>
                  <a:lnTo>
                    <a:pt x="130" y="71"/>
                  </a:lnTo>
                  <a:lnTo>
                    <a:pt x="132" y="67"/>
                  </a:lnTo>
                  <a:lnTo>
                    <a:pt x="132" y="65"/>
                  </a:lnTo>
                  <a:lnTo>
                    <a:pt x="132" y="63"/>
                  </a:lnTo>
                  <a:lnTo>
                    <a:pt x="132" y="61"/>
                  </a:lnTo>
                  <a:lnTo>
                    <a:pt x="132" y="59"/>
                  </a:lnTo>
                  <a:lnTo>
                    <a:pt x="132" y="57"/>
                  </a:lnTo>
                  <a:lnTo>
                    <a:pt x="132" y="56"/>
                  </a:lnTo>
                  <a:lnTo>
                    <a:pt x="132" y="52"/>
                  </a:lnTo>
                  <a:lnTo>
                    <a:pt x="132" y="50"/>
                  </a:lnTo>
                  <a:lnTo>
                    <a:pt x="130" y="50"/>
                  </a:lnTo>
                  <a:lnTo>
                    <a:pt x="130" y="48"/>
                  </a:lnTo>
                  <a:lnTo>
                    <a:pt x="130" y="46"/>
                  </a:lnTo>
                  <a:lnTo>
                    <a:pt x="130" y="44"/>
                  </a:lnTo>
                  <a:lnTo>
                    <a:pt x="128" y="44"/>
                  </a:lnTo>
                  <a:lnTo>
                    <a:pt x="128" y="42"/>
                  </a:lnTo>
                  <a:lnTo>
                    <a:pt x="126" y="42"/>
                  </a:lnTo>
                  <a:lnTo>
                    <a:pt x="124" y="42"/>
                  </a:lnTo>
                  <a:lnTo>
                    <a:pt x="122" y="40"/>
                  </a:lnTo>
                  <a:lnTo>
                    <a:pt x="122" y="40"/>
                  </a:lnTo>
                  <a:lnTo>
                    <a:pt x="120" y="42"/>
                  </a:lnTo>
                  <a:lnTo>
                    <a:pt x="118" y="42"/>
                  </a:lnTo>
                  <a:lnTo>
                    <a:pt x="117" y="42"/>
                  </a:lnTo>
                  <a:lnTo>
                    <a:pt x="117" y="44"/>
                  </a:lnTo>
                  <a:lnTo>
                    <a:pt x="115" y="44"/>
                  </a:lnTo>
                  <a:lnTo>
                    <a:pt x="113" y="46"/>
                  </a:lnTo>
                  <a:lnTo>
                    <a:pt x="111" y="48"/>
                  </a:lnTo>
                  <a:lnTo>
                    <a:pt x="109" y="50"/>
                  </a:lnTo>
                  <a:lnTo>
                    <a:pt x="107" y="52"/>
                  </a:lnTo>
                  <a:lnTo>
                    <a:pt x="105" y="56"/>
                  </a:lnTo>
                  <a:lnTo>
                    <a:pt x="103" y="57"/>
                  </a:lnTo>
                  <a:lnTo>
                    <a:pt x="103" y="59"/>
                  </a:lnTo>
                  <a:lnTo>
                    <a:pt x="101" y="61"/>
                  </a:lnTo>
                  <a:lnTo>
                    <a:pt x="101" y="57"/>
                  </a:lnTo>
                  <a:lnTo>
                    <a:pt x="101" y="54"/>
                  </a:lnTo>
                  <a:lnTo>
                    <a:pt x="103" y="50"/>
                  </a:lnTo>
                  <a:lnTo>
                    <a:pt x="103" y="44"/>
                  </a:lnTo>
                  <a:lnTo>
                    <a:pt x="103" y="42"/>
                  </a:lnTo>
                  <a:lnTo>
                    <a:pt x="103" y="38"/>
                  </a:lnTo>
                  <a:lnTo>
                    <a:pt x="101" y="36"/>
                  </a:lnTo>
                  <a:lnTo>
                    <a:pt x="101" y="35"/>
                  </a:lnTo>
                  <a:lnTo>
                    <a:pt x="99" y="33"/>
                  </a:lnTo>
                  <a:lnTo>
                    <a:pt x="97" y="33"/>
                  </a:lnTo>
                  <a:lnTo>
                    <a:pt x="96" y="31"/>
                  </a:lnTo>
                  <a:lnTo>
                    <a:pt x="96" y="29"/>
                  </a:lnTo>
                  <a:lnTo>
                    <a:pt x="94" y="29"/>
                  </a:lnTo>
                  <a:lnTo>
                    <a:pt x="92" y="27"/>
                  </a:lnTo>
                  <a:lnTo>
                    <a:pt x="90" y="27"/>
                  </a:lnTo>
                  <a:lnTo>
                    <a:pt x="88" y="25"/>
                  </a:lnTo>
                  <a:lnTo>
                    <a:pt x="86" y="25"/>
                  </a:lnTo>
                  <a:lnTo>
                    <a:pt x="84" y="23"/>
                  </a:lnTo>
                  <a:lnTo>
                    <a:pt x="82" y="23"/>
                  </a:lnTo>
                  <a:lnTo>
                    <a:pt x="80" y="21"/>
                  </a:lnTo>
                  <a:lnTo>
                    <a:pt x="80" y="19"/>
                  </a:lnTo>
                  <a:lnTo>
                    <a:pt x="78" y="19"/>
                  </a:lnTo>
                  <a:lnTo>
                    <a:pt x="76" y="19"/>
                  </a:lnTo>
                  <a:lnTo>
                    <a:pt x="75" y="17"/>
                  </a:lnTo>
                  <a:lnTo>
                    <a:pt x="73" y="17"/>
                  </a:lnTo>
                  <a:lnTo>
                    <a:pt x="71" y="16"/>
                  </a:lnTo>
                  <a:lnTo>
                    <a:pt x="69" y="16"/>
                  </a:lnTo>
                  <a:lnTo>
                    <a:pt x="67" y="16"/>
                  </a:lnTo>
                  <a:lnTo>
                    <a:pt x="65" y="14"/>
                  </a:lnTo>
                  <a:lnTo>
                    <a:pt x="63" y="14"/>
                  </a:lnTo>
                  <a:lnTo>
                    <a:pt x="61" y="12"/>
                  </a:lnTo>
                  <a:lnTo>
                    <a:pt x="61" y="12"/>
                  </a:lnTo>
                  <a:lnTo>
                    <a:pt x="59" y="10"/>
                  </a:lnTo>
                  <a:lnTo>
                    <a:pt x="59" y="6"/>
                  </a:lnTo>
                  <a:lnTo>
                    <a:pt x="59" y="4"/>
                  </a:lnTo>
                  <a:lnTo>
                    <a:pt x="57" y="0"/>
                  </a:lnTo>
                  <a:lnTo>
                    <a:pt x="57" y="2"/>
                  </a:lnTo>
                  <a:lnTo>
                    <a:pt x="56" y="2"/>
                  </a:lnTo>
                  <a:lnTo>
                    <a:pt x="56" y="4"/>
                  </a:lnTo>
                  <a:lnTo>
                    <a:pt x="54" y="4"/>
                  </a:lnTo>
                  <a:lnTo>
                    <a:pt x="54" y="4"/>
                  </a:lnTo>
                  <a:lnTo>
                    <a:pt x="52" y="6"/>
                  </a:lnTo>
                  <a:lnTo>
                    <a:pt x="52" y="6"/>
                  </a:lnTo>
                  <a:lnTo>
                    <a:pt x="50" y="8"/>
                  </a:lnTo>
                  <a:lnTo>
                    <a:pt x="50" y="8"/>
                  </a:lnTo>
                  <a:lnTo>
                    <a:pt x="50" y="8"/>
                  </a:lnTo>
                  <a:lnTo>
                    <a:pt x="48" y="8"/>
                  </a:lnTo>
                  <a:lnTo>
                    <a:pt x="48" y="8"/>
                  </a:lnTo>
                  <a:lnTo>
                    <a:pt x="48" y="8"/>
                  </a:lnTo>
                  <a:lnTo>
                    <a:pt x="46" y="10"/>
                  </a:lnTo>
                  <a:lnTo>
                    <a:pt x="46" y="10"/>
                  </a:lnTo>
                  <a:lnTo>
                    <a:pt x="46" y="10"/>
                  </a:lnTo>
                  <a:lnTo>
                    <a:pt x="44" y="12"/>
                  </a:lnTo>
                  <a:lnTo>
                    <a:pt x="44" y="12"/>
                  </a:lnTo>
                  <a:lnTo>
                    <a:pt x="44" y="14"/>
                  </a:lnTo>
                  <a:lnTo>
                    <a:pt x="44" y="16"/>
                  </a:lnTo>
                  <a:lnTo>
                    <a:pt x="42" y="16"/>
                  </a:lnTo>
                  <a:lnTo>
                    <a:pt x="42" y="17"/>
                  </a:lnTo>
                  <a:lnTo>
                    <a:pt x="42" y="19"/>
                  </a:lnTo>
                  <a:lnTo>
                    <a:pt x="42" y="19"/>
                  </a:lnTo>
                  <a:lnTo>
                    <a:pt x="40" y="19"/>
                  </a:lnTo>
                  <a:lnTo>
                    <a:pt x="40" y="21"/>
                  </a:lnTo>
                  <a:lnTo>
                    <a:pt x="40" y="21"/>
                  </a:lnTo>
                  <a:lnTo>
                    <a:pt x="38" y="21"/>
                  </a:lnTo>
                  <a:lnTo>
                    <a:pt x="38" y="21"/>
                  </a:lnTo>
                  <a:lnTo>
                    <a:pt x="38" y="23"/>
                  </a:lnTo>
                  <a:lnTo>
                    <a:pt x="38" y="23"/>
                  </a:lnTo>
                  <a:lnTo>
                    <a:pt x="36" y="23"/>
                  </a:lnTo>
                  <a:lnTo>
                    <a:pt x="36" y="25"/>
                  </a:lnTo>
                  <a:lnTo>
                    <a:pt x="36" y="27"/>
                  </a:lnTo>
                  <a:lnTo>
                    <a:pt x="35" y="29"/>
                  </a:lnTo>
                  <a:lnTo>
                    <a:pt x="35" y="31"/>
                  </a:lnTo>
                  <a:lnTo>
                    <a:pt x="35" y="33"/>
                  </a:lnTo>
                  <a:lnTo>
                    <a:pt x="35" y="35"/>
                  </a:lnTo>
                  <a:lnTo>
                    <a:pt x="33" y="36"/>
                  </a:lnTo>
                  <a:lnTo>
                    <a:pt x="33" y="38"/>
                  </a:lnTo>
                  <a:lnTo>
                    <a:pt x="31" y="38"/>
                  </a:lnTo>
                  <a:lnTo>
                    <a:pt x="29" y="38"/>
                  </a:lnTo>
                  <a:lnTo>
                    <a:pt x="27" y="38"/>
                  </a:lnTo>
                  <a:lnTo>
                    <a:pt x="25" y="38"/>
                  </a:lnTo>
                  <a:lnTo>
                    <a:pt x="23" y="38"/>
                  </a:lnTo>
                  <a:lnTo>
                    <a:pt x="21" y="38"/>
                  </a:lnTo>
                  <a:lnTo>
                    <a:pt x="19" y="38"/>
                  </a:lnTo>
                  <a:lnTo>
                    <a:pt x="17" y="38"/>
                  </a:lnTo>
                  <a:lnTo>
                    <a:pt x="15" y="40"/>
                  </a:lnTo>
                  <a:lnTo>
                    <a:pt x="14" y="40"/>
                  </a:lnTo>
                  <a:lnTo>
                    <a:pt x="12" y="40"/>
                  </a:lnTo>
                  <a:lnTo>
                    <a:pt x="10" y="40"/>
                  </a:lnTo>
                  <a:lnTo>
                    <a:pt x="6" y="42"/>
                  </a:lnTo>
                  <a:lnTo>
                    <a:pt x="4" y="42"/>
                  </a:lnTo>
                  <a:lnTo>
                    <a:pt x="2" y="42"/>
                  </a:lnTo>
                  <a:lnTo>
                    <a:pt x="0" y="42"/>
                  </a:lnTo>
                  <a:lnTo>
                    <a:pt x="2" y="44"/>
                  </a:lnTo>
                  <a:lnTo>
                    <a:pt x="4" y="46"/>
                  </a:lnTo>
                  <a:lnTo>
                    <a:pt x="6" y="48"/>
                  </a:lnTo>
                  <a:lnTo>
                    <a:pt x="8" y="50"/>
                  </a:lnTo>
                  <a:lnTo>
                    <a:pt x="10" y="50"/>
                  </a:lnTo>
                  <a:lnTo>
                    <a:pt x="12" y="52"/>
                  </a:lnTo>
                  <a:lnTo>
                    <a:pt x="14" y="54"/>
                  </a:lnTo>
                  <a:lnTo>
                    <a:pt x="15" y="56"/>
                  </a:lnTo>
                  <a:lnTo>
                    <a:pt x="17" y="56"/>
                  </a:lnTo>
                  <a:lnTo>
                    <a:pt x="19" y="57"/>
                  </a:lnTo>
                  <a:lnTo>
                    <a:pt x="23" y="59"/>
                  </a:lnTo>
                  <a:lnTo>
                    <a:pt x="25" y="59"/>
                  </a:lnTo>
                  <a:lnTo>
                    <a:pt x="27" y="61"/>
                  </a:lnTo>
                  <a:lnTo>
                    <a:pt x="29" y="61"/>
                  </a:lnTo>
                  <a:lnTo>
                    <a:pt x="31" y="63"/>
                  </a:lnTo>
                  <a:lnTo>
                    <a:pt x="33" y="63"/>
                  </a:lnTo>
                  <a:lnTo>
                    <a:pt x="33" y="65"/>
                  </a:lnTo>
                  <a:lnTo>
                    <a:pt x="33" y="67"/>
                  </a:lnTo>
                  <a:lnTo>
                    <a:pt x="31" y="69"/>
                  </a:lnTo>
                  <a:lnTo>
                    <a:pt x="31" y="69"/>
                  </a:lnTo>
                  <a:lnTo>
                    <a:pt x="31" y="71"/>
                  </a:lnTo>
                  <a:lnTo>
                    <a:pt x="31" y="73"/>
                  </a:lnTo>
                  <a:lnTo>
                    <a:pt x="29" y="75"/>
                  </a:lnTo>
                  <a:lnTo>
                    <a:pt x="29" y="75"/>
                  </a:lnTo>
                  <a:lnTo>
                    <a:pt x="31" y="76"/>
                  </a:lnTo>
                  <a:lnTo>
                    <a:pt x="31" y="76"/>
                  </a:lnTo>
                  <a:lnTo>
                    <a:pt x="33" y="76"/>
                  </a:lnTo>
                  <a:lnTo>
                    <a:pt x="35" y="76"/>
                  </a:lnTo>
                  <a:lnTo>
                    <a:pt x="35" y="76"/>
                  </a:lnTo>
                  <a:lnTo>
                    <a:pt x="36" y="76"/>
                  </a:lnTo>
                  <a:lnTo>
                    <a:pt x="38" y="76"/>
                  </a:lnTo>
                  <a:lnTo>
                    <a:pt x="38" y="76"/>
                  </a:lnTo>
                  <a:lnTo>
                    <a:pt x="38" y="78"/>
                  </a:lnTo>
                  <a:lnTo>
                    <a:pt x="36" y="78"/>
                  </a:lnTo>
                  <a:lnTo>
                    <a:pt x="36" y="78"/>
                  </a:lnTo>
                  <a:lnTo>
                    <a:pt x="35" y="80"/>
                  </a:lnTo>
                  <a:lnTo>
                    <a:pt x="35" y="80"/>
                  </a:lnTo>
                  <a:lnTo>
                    <a:pt x="35" y="80"/>
                  </a:lnTo>
                  <a:lnTo>
                    <a:pt x="35" y="80"/>
                  </a:lnTo>
                  <a:lnTo>
                    <a:pt x="35" y="82"/>
                  </a:lnTo>
                  <a:lnTo>
                    <a:pt x="35" y="82"/>
                  </a:lnTo>
                  <a:lnTo>
                    <a:pt x="35" y="84"/>
                  </a:lnTo>
                  <a:lnTo>
                    <a:pt x="36" y="84"/>
                  </a:lnTo>
                  <a:lnTo>
                    <a:pt x="38" y="86"/>
                  </a:lnTo>
                  <a:lnTo>
                    <a:pt x="38" y="86"/>
                  </a:lnTo>
                  <a:lnTo>
                    <a:pt x="40" y="88"/>
                  </a:lnTo>
                  <a:lnTo>
                    <a:pt x="40" y="88"/>
                  </a:lnTo>
                  <a:lnTo>
                    <a:pt x="42" y="90"/>
                  </a:lnTo>
                  <a:lnTo>
                    <a:pt x="44" y="92"/>
                  </a:lnTo>
                  <a:lnTo>
                    <a:pt x="46" y="94"/>
                  </a:lnTo>
                  <a:lnTo>
                    <a:pt x="48" y="97"/>
                  </a:lnTo>
                  <a:lnTo>
                    <a:pt x="50" y="99"/>
                  </a:lnTo>
                  <a:lnTo>
                    <a:pt x="52" y="101"/>
                  </a:lnTo>
                  <a:lnTo>
                    <a:pt x="54" y="105"/>
                  </a:lnTo>
                  <a:lnTo>
                    <a:pt x="56" y="107"/>
                  </a:lnTo>
                  <a:lnTo>
                    <a:pt x="56" y="111"/>
                  </a:lnTo>
                  <a:lnTo>
                    <a:pt x="57" y="113"/>
                  </a:lnTo>
                  <a:lnTo>
                    <a:pt x="59" y="115"/>
                  </a:lnTo>
                  <a:lnTo>
                    <a:pt x="61" y="118"/>
                  </a:lnTo>
                  <a:lnTo>
                    <a:pt x="63" y="120"/>
                  </a:lnTo>
                  <a:lnTo>
                    <a:pt x="65" y="124"/>
                  </a:lnTo>
                  <a:lnTo>
                    <a:pt x="67" y="126"/>
                  </a:lnTo>
                  <a:lnTo>
                    <a:pt x="69" y="130"/>
                  </a:lnTo>
                  <a:lnTo>
                    <a:pt x="71" y="132"/>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4" name="Freeform 68"/>
            <p:cNvSpPr/>
            <p:nvPr/>
          </p:nvSpPr>
          <p:spPr bwMode="auto">
            <a:xfrm>
              <a:off x="1975" y="2440"/>
              <a:ext cx="25" cy="8"/>
            </a:xfrm>
            <a:custGeom>
              <a:avLst/>
              <a:gdLst>
                <a:gd name="T0" fmla="*/ 0 w 25"/>
                <a:gd name="T1" fmla="*/ 0 h 8"/>
                <a:gd name="T2" fmla="*/ 2 w 25"/>
                <a:gd name="T3" fmla="*/ 0 h 8"/>
                <a:gd name="T4" fmla="*/ 2 w 25"/>
                <a:gd name="T5" fmla="*/ 0 h 8"/>
                <a:gd name="T6" fmla="*/ 4 w 25"/>
                <a:gd name="T7" fmla="*/ 0 h 8"/>
                <a:gd name="T8" fmla="*/ 6 w 25"/>
                <a:gd name="T9" fmla="*/ 0 h 8"/>
                <a:gd name="T10" fmla="*/ 8 w 25"/>
                <a:gd name="T11" fmla="*/ 2 h 8"/>
                <a:gd name="T12" fmla="*/ 10 w 25"/>
                <a:gd name="T13" fmla="*/ 2 h 8"/>
                <a:gd name="T14" fmla="*/ 12 w 25"/>
                <a:gd name="T15" fmla="*/ 2 h 8"/>
                <a:gd name="T16" fmla="*/ 14 w 25"/>
                <a:gd name="T17" fmla="*/ 2 h 8"/>
                <a:gd name="T18" fmla="*/ 16 w 25"/>
                <a:gd name="T19" fmla="*/ 4 h 8"/>
                <a:gd name="T20" fmla="*/ 18 w 25"/>
                <a:gd name="T21" fmla="*/ 4 h 8"/>
                <a:gd name="T22" fmla="*/ 19 w 25"/>
                <a:gd name="T23" fmla="*/ 4 h 8"/>
                <a:gd name="T24" fmla="*/ 21 w 25"/>
                <a:gd name="T25" fmla="*/ 6 h 8"/>
                <a:gd name="T26" fmla="*/ 23 w 25"/>
                <a:gd name="T27" fmla="*/ 6 h 8"/>
                <a:gd name="T28" fmla="*/ 23 w 25"/>
                <a:gd name="T29" fmla="*/ 8 h 8"/>
                <a:gd name="T30" fmla="*/ 25 w 25"/>
                <a:gd name="T31" fmla="*/ 8 h 8"/>
                <a:gd name="T32" fmla="*/ 25 w 25"/>
                <a:gd name="T3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8">
                  <a:moveTo>
                    <a:pt x="0" y="0"/>
                  </a:moveTo>
                  <a:lnTo>
                    <a:pt x="2" y="0"/>
                  </a:lnTo>
                  <a:lnTo>
                    <a:pt x="2" y="0"/>
                  </a:lnTo>
                  <a:lnTo>
                    <a:pt x="4" y="0"/>
                  </a:lnTo>
                  <a:lnTo>
                    <a:pt x="6" y="0"/>
                  </a:lnTo>
                  <a:lnTo>
                    <a:pt x="8" y="2"/>
                  </a:lnTo>
                  <a:lnTo>
                    <a:pt x="10" y="2"/>
                  </a:lnTo>
                  <a:lnTo>
                    <a:pt x="12" y="2"/>
                  </a:lnTo>
                  <a:lnTo>
                    <a:pt x="14" y="2"/>
                  </a:lnTo>
                  <a:lnTo>
                    <a:pt x="16" y="4"/>
                  </a:lnTo>
                  <a:lnTo>
                    <a:pt x="18" y="4"/>
                  </a:lnTo>
                  <a:lnTo>
                    <a:pt x="19" y="4"/>
                  </a:lnTo>
                  <a:lnTo>
                    <a:pt x="21" y="6"/>
                  </a:lnTo>
                  <a:lnTo>
                    <a:pt x="23" y="6"/>
                  </a:lnTo>
                  <a:lnTo>
                    <a:pt x="23" y="8"/>
                  </a:lnTo>
                  <a:lnTo>
                    <a:pt x="25" y="8"/>
                  </a:lnTo>
                  <a:lnTo>
                    <a:pt x="25" y="8"/>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5" name="Freeform 69"/>
            <p:cNvSpPr/>
            <p:nvPr/>
          </p:nvSpPr>
          <p:spPr bwMode="auto">
            <a:xfrm>
              <a:off x="1970" y="2402"/>
              <a:ext cx="21" cy="4"/>
            </a:xfrm>
            <a:custGeom>
              <a:avLst/>
              <a:gdLst>
                <a:gd name="T0" fmla="*/ 0 w 21"/>
                <a:gd name="T1" fmla="*/ 0 h 4"/>
                <a:gd name="T2" fmla="*/ 2 w 21"/>
                <a:gd name="T3" fmla="*/ 0 h 4"/>
                <a:gd name="T4" fmla="*/ 2 w 21"/>
                <a:gd name="T5" fmla="*/ 0 h 4"/>
                <a:gd name="T6" fmla="*/ 3 w 21"/>
                <a:gd name="T7" fmla="*/ 0 h 4"/>
                <a:gd name="T8" fmla="*/ 5 w 21"/>
                <a:gd name="T9" fmla="*/ 0 h 4"/>
                <a:gd name="T10" fmla="*/ 5 w 21"/>
                <a:gd name="T11" fmla="*/ 2 h 4"/>
                <a:gd name="T12" fmla="*/ 7 w 21"/>
                <a:gd name="T13" fmla="*/ 2 h 4"/>
                <a:gd name="T14" fmla="*/ 9 w 21"/>
                <a:gd name="T15" fmla="*/ 2 h 4"/>
                <a:gd name="T16" fmla="*/ 11 w 21"/>
                <a:gd name="T17" fmla="*/ 2 h 4"/>
                <a:gd name="T18" fmla="*/ 11 w 21"/>
                <a:gd name="T19" fmla="*/ 2 h 4"/>
                <a:gd name="T20" fmla="*/ 13 w 21"/>
                <a:gd name="T21" fmla="*/ 2 h 4"/>
                <a:gd name="T22" fmla="*/ 13 w 21"/>
                <a:gd name="T23" fmla="*/ 2 h 4"/>
                <a:gd name="T24" fmla="*/ 15 w 21"/>
                <a:gd name="T25" fmla="*/ 2 h 4"/>
                <a:gd name="T26" fmla="*/ 17 w 21"/>
                <a:gd name="T27" fmla="*/ 2 h 4"/>
                <a:gd name="T28" fmla="*/ 17 w 21"/>
                <a:gd name="T29" fmla="*/ 4 h 4"/>
                <a:gd name="T30" fmla="*/ 19 w 21"/>
                <a:gd name="T31" fmla="*/ 4 h 4"/>
                <a:gd name="T32" fmla="*/ 21 w 21"/>
                <a:gd name="T3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4">
                  <a:moveTo>
                    <a:pt x="0" y="0"/>
                  </a:moveTo>
                  <a:lnTo>
                    <a:pt x="2" y="0"/>
                  </a:lnTo>
                  <a:lnTo>
                    <a:pt x="2" y="0"/>
                  </a:lnTo>
                  <a:lnTo>
                    <a:pt x="3" y="0"/>
                  </a:lnTo>
                  <a:lnTo>
                    <a:pt x="5" y="0"/>
                  </a:lnTo>
                  <a:lnTo>
                    <a:pt x="5" y="2"/>
                  </a:lnTo>
                  <a:lnTo>
                    <a:pt x="7" y="2"/>
                  </a:lnTo>
                  <a:lnTo>
                    <a:pt x="9" y="2"/>
                  </a:lnTo>
                  <a:lnTo>
                    <a:pt x="11" y="2"/>
                  </a:lnTo>
                  <a:lnTo>
                    <a:pt x="11" y="2"/>
                  </a:lnTo>
                  <a:lnTo>
                    <a:pt x="13" y="2"/>
                  </a:lnTo>
                  <a:lnTo>
                    <a:pt x="13" y="2"/>
                  </a:lnTo>
                  <a:lnTo>
                    <a:pt x="15" y="2"/>
                  </a:lnTo>
                  <a:lnTo>
                    <a:pt x="17" y="2"/>
                  </a:lnTo>
                  <a:lnTo>
                    <a:pt x="17" y="4"/>
                  </a:lnTo>
                  <a:lnTo>
                    <a:pt x="19" y="4"/>
                  </a:lnTo>
                  <a:lnTo>
                    <a:pt x="21" y="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6" name="Line 70"/>
            <p:cNvSpPr>
              <a:spLocks noChangeShapeType="1"/>
            </p:cNvSpPr>
            <p:nvPr/>
          </p:nvSpPr>
          <p:spPr bwMode="auto">
            <a:xfrm>
              <a:off x="1994" y="2402"/>
              <a:ext cx="1" cy="6"/>
            </a:xfrm>
            <a:prstGeom prst="line">
              <a:avLst/>
            </a:prstGeom>
            <a:noFill/>
            <a:ln w="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3287" name="Freeform 71"/>
            <p:cNvSpPr/>
            <p:nvPr/>
          </p:nvSpPr>
          <p:spPr bwMode="auto">
            <a:xfrm>
              <a:off x="1993" y="2393"/>
              <a:ext cx="22" cy="15"/>
            </a:xfrm>
            <a:custGeom>
              <a:avLst/>
              <a:gdLst>
                <a:gd name="T0" fmla="*/ 0 w 22"/>
                <a:gd name="T1" fmla="*/ 0 h 15"/>
                <a:gd name="T2" fmla="*/ 1 w 22"/>
                <a:gd name="T3" fmla="*/ 0 h 15"/>
                <a:gd name="T4" fmla="*/ 3 w 22"/>
                <a:gd name="T5" fmla="*/ 0 h 15"/>
                <a:gd name="T6" fmla="*/ 5 w 22"/>
                <a:gd name="T7" fmla="*/ 0 h 15"/>
                <a:gd name="T8" fmla="*/ 7 w 22"/>
                <a:gd name="T9" fmla="*/ 2 h 15"/>
                <a:gd name="T10" fmla="*/ 9 w 22"/>
                <a:gd name="T11" fmla="*/ 2 h 15"/>
                <a:gd name="T12" fmla="*/ 11 w 22"/>
                <a:gd name="T13" fmla="*/ 2 h 15"/>
                <a:gd name="T14" fmla="*/ 13 w 22"/>
                <a:gd name="T15" fmla="*/ 4 h 15"/>
                <a:gd name="T16" fmla="*/ 13 w 22"/>
                <a:gd name="T17" fmla="*/ 4 h 15"/>
                <a:gd name="T18" fmla="*/ 15 w 22"/>
                <a:gd name="T19" fmla="*/ 6 h 15"/>
                <a:gd name="T20" fmla="*/ 17 w 22"/>
                <a:gd name="T21" fmla="*/ 6 h 15"/>
                <a:gd name="T22" fmla="*/ 17 w 22"/>
                <a:gd name="T23" fmla="*/ 7 h 15"/>
                <a:gd name="T24" fmla="*/ 19 w 22"/>
                <a:gd name="T25" fmla="*/ 9 h 15"/>
                <a:gd name="T26" fmla="*/ 19 w 22"/>
                <a:gd name="T27" fmla="*/ 11 h 15"/>
                <a:gd name="T28" fmla="*/ 20 w 22"/>
                <a:gd name="T29" fmla="*/ 11 h 15"/>
                <a:gd name="T30" fmla="*/ 20 w 22"/>
                <a:gd name="T31" fmla="*/ 13 h 15"/>
                <a:gd name="T32" fmla="*/ 22 w 22"/>
                <a:gd name="T3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15">
                  <a:moveTo>
                    <a:pt x="0" y="0"/>
                  </a:moveTo>
                  <a:lnTo>
                    <a:pt x="1" y="0"/>
                  </a:lnTo>
                  <a:lnTo>
                    <a:pt x="3" y="0"/>
                  </a:lnTo>
                  <a:lnTo>
                    <a:pt x="5" y="0"/>
                  </a:lnTo>
                  <a:lnTo>
                    <a:pt x="7" y="2"/>
                  </a:lnTo>
                  <a:lnTo>
                    <a:pt x="9" y="2"/>
                  </a:lnTo>
                  <a:lnTo>
                    <a:pt x="11" y="2"/>
                  </a:lnTo>
                  <a:lnTo>
                    <a:pt x="13" y="4"/>
                  </a:lnTo>
                  <a:lnTo>
                    <a:pt x="13" y="4"/>
                  </a:lnTo>
                  <a:lnTo>
                    <a:pt x="15" y="6"/>
                  </a:lnTo>
                  <a:lnTo>
                    <a:pt x="17" y="6"/>
                  </a:lnTo>
                  <a:lnTo>
                    <a:pt x="17" y="7"/>
                  </a:lnTo>
                  <a:lnTo>
                    <a:pt x="19" y="9"/>
                  </a:lnTo>
                  <a:lnTo>
                    <a:pt x="19" y="11"/>
                  </a:lnTo>
                  <a:lnTo>
                    <a:pt x="20" y="11"/>
                  </a:lnTo>
                  <a:lnTo>
                    <a:pt x="20" y="13"/>
                  </a:lnTo>
                  <a:lnTo>
                    <a:pt x="22" y="15"/>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88" name="Line 72"/>
            <p:cNvSpPr>
              <a:spLocks noChangeShapeType="1"/>
            </p:cNvSpPr>
            <p:nvPr/>
          </p:nvSpPr>
          <p:spPr bwMode="auto">
            <a:xfrm>
              <a:off x="1975" y="2395"/>
              <a:ext cx="1" cy="4"/>
            </a:xfrm>
            <a:prstGeom prst="line">
              <a:avLst/>
            </a:prstGeom>
            <a:noFill/>
            <a:ln w="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3289" name="Line 73"/>
            <p:cNvSpPr>
              <a:spLocks noChangeShapeType="1"/>
            </p:cNvSpPr>
            <p:nvPr/>
          </p:nvSpPr>
          <p:spPr bwMode="auto">
            <a:xfrm flipV="1">
              <a:off x="1970" y="2383"/>
              <a:ext cx="17" cy="2"/>
            </a:xfrm>
            <a:prstGeom prst="line">
              <a:avLst/>
            </a:prstGeom>
            <a:noFill/>
            <a:ln w="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3290" name="Freeform 74"/>
            <p:cNvSpPr/>
            <p:nvPr/>
          </p:nvSpPr>
          <p:spPr bwMode="auto">
            <a:xfrm>
              <a:off x="1994" y="2353"/>
              <a:ext cx="2" cy="11"/>
            </a:xfrm>
            <a:custGeom>
              <a:avLst/>
              <a:gdLst>
                <a:gd name="T0" fmla="*/ 0 w 2"/>
                <a:gd name="T1" fmla="*/ 11 h 11"/>
                <a:gd name="T2" fmla="*/ 0 w 2"/>
                <a:gd name="T3" fmla="*/ 9 h 11"/>
                <a:gd name="T4" fmla="*/ 2 w 2"/>
                <a:gd name="T5" fmla="*/ 6 h 11"/>
                <a:gd name="T6" fmla="*/ 2 w 2"/>
                <a:gd name="T7" fmla="*/ 4 h 11"/>
                <a:gd name="T8" fmla="*/ 2 w 2"/>
                <a:gd name="T9" fmla="*/ 0 h 11"/>
              </a:gdLst>
              <a:ahLst/>
              <a:cxnLst>
                <a:cxn ang="0">
                  <a:pos x="T0" y="T1"/>
                </a:cxn>
                <a:cxn ang="0">
                  <a:pos x="T2" y="T3"/>
                </a:cxn>
                <a:cxn ang="0">
                  <a:pos x="T4" y="T5"/>
                </a:cxn>
                <a:cxn ang="0">
                  <a:pos x="T6" y="T7"/>
                </a:cxn>
                <a:cxn ang="0">
                  <a:pos x="T8" y="T9"/>
                </a:cxn>
              </a:cxnLst>
              <a:rect l="0" t="0" r="r" b="b"/>
              <a:pathLst>
                <a:path w="2" h="11">
                  <a:moveTo>
                    <a:pt x="0" y="11"/>
                  </a:moveTo>
                  <a:lnTo>
                    <a:pt x="0" y="9"/>
                  </a:lnTo>
                  <a:lnTo>
                    <a:pt x="2" y="6"/>
                  </a:lnTo>
                  <a:lnTo>
                    <a:pt x="2" y="4"/>
                  </a:lnTo>
                  <a:lnTo>
                    <a:pt x="2"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1" name="Freeform 75"/>
            <p:cNvSpPr/>
            <p:nvPr/>
          </p:nvSpPr>
          <p:spPr bwMode="auto">
            <a:xfrm>
              <a:off x="1935" y="2366"/>
              <a:ext cx="23" cy="15"/>
            </a:xfrm>
            <a:custGeom>
              <a:avLst/>
              <a:gdLst>
                <a:gd name="T0" fmla="*/ 23 w 23"/>
                <a:gd name="T1" fmla="*/ 10 h 15"/>
                <a:gd name="T2" fmla="*/ 23 w 23"/>
                <a:gd name="T3" fmla="*/ 8 h 15"/>
                <a:gd name="T4" fmla="*/ 21 w 23"/>
                <a:gd name="T5" fmla="*/ 6 h 15"/>
                <a:gd name="T6" fmla="*/ 19 w 23"/>
                <a:gd name="T7" fmla="*/ 4 h 15"/>
                <a:gd name="T8" fmla="*/ 17 w 23"/>
                <a:gd name="T9" fmla="*/ 2 h 15"/>
                <a:gd name="T10" fmla="*/ 16 w 23"/>
                <a:gd name="T11" fmla="*/ 2 h 15"/>
                <a:gd name="T12" fmla="*/ 14 w 23"/>
                <a:gd name="T13" fmla="*/ 0 h 15"/>
                <a:gd name="T14" fmla="*/ 12 w 23"/>
                <a:gd name="T15" fmla="*/ 0 h 15"/>
                <a:gd name="T16" fmla="*/ 10 w 23"/>
                <a:gd name="T17" fmla="*/ 0 h 15"/>
                <a:gd name="T18" fmla="*/ 8 w 23"/>
                <a:gd name="T19" fmla="*/ 2 h 15"/>
                <a:gd name="T20" fmla="*/ 6 w 23"/>
                <a:gd name="T21" fmla="*/ 2 h 15"/>
                <a:gd name="T22" fmla="*/ 4 w 23"/>
                <a:gd name="T23" fmla="*/ 2 h 15"/>
                <a:gd name="T24" fmla="*/ 2 w 23"/>
                <a:gd name="T25" fmla="*/ 4 h 15"/>
                <a:gd name="T26" fmla="*/ 2 w 23"/>
                <a:gd name="T27" fmla="*/ 4 h 15"/>
                <a:gd name="T28" fmla="*/ 0 w 23"/>
                <a:gd name="T29" fmla="*/ 6 h 15"/>
                <a:gd name="T30" fmla="*/ 0 w 23"/>
                <a:gd name="T31" fmla="*/ 6 h 15"/>
                <a:gd name="T32" fmla="*/ 0 w 23"/>
                <a:gd name="T33" fmla="*/ 8 h 15"/>
                <a:gd name="T34" fmla="*/ 0 w 23"/>
                <a:gd name="T35" fmla="*/ 10 h 15"/>
                <a:gd name="T36" fmla="*/ 0 w 23"/>
                <a:gd name="T37" fmla="*/ 12 h 15"/>
                <a:gd name="T38" fmla="*/ 2 w 23"/>
                <a:gd name="T39" fmla="*/ 14 h 15"/>
                <a:gd name="T40" fmla="*/ 4 w 23"/>
                <a:gd name="T41" fmla="*/ 14 h 15"/>
                <a:gd name="T42" fmla="*/ 6 w 23"/>
                <a:gd name="T43" fmla="*/ 15 h 15"/>
                <a:gd name="T44" fmla="*/ 8 w 23"/>
                <a:gd name="T45" fmla="*/ 15 h 15"/>
                <a:gd name="T46" fmla="*/ 10 w 23"/>
                <a:gd name="T47" fmla="*/ 15 h 15"/>
                <a:gd name="T48" fmla="*/ 10 w 23"/>
                <a:gd name="T49" fmla="*/ 14 h 15"/>
                <a:gd name="T50" fmla="*/ 12 w 23"/>
                <a:gd name="T51" fmla="*/ 14 h 15"/>
                <a:gd name="T52" fmla="*/ 14 w 23"/>
                <a:gd name="T53" fmla="*/ 12 h 15"/>
                <a:gd name="T54" fmla="*/ 14 w 23"/>
                <a:gd name="T55" fmla="*/ 12 h 15"/>
                <a:gd name="T56" fmla="*/ 16 w 23"/>
                <a:gd name="T57" fmla="*/ 10 h 15"/>
                <a:gd name="T58" fmla="*/ 17 w 23"/>
                <a:gd name="T59" fmla="*/ 10 h 15"/>
                <a:gd name="T60" fmla="*/ 19 w 23"/>
                <a:gd name="T61" fmla="*/ 10 h 15"/>
                <a:gd name="T62" fmla="*/ 21 w 23"/>
                <a:gd name="T63" fmla="*/ 10 h 15"/>
                <a:gd name="T64" fmla="*/ 23 w 23"/>
                <a:gd name="T6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15">
                  <a:moveTo>
                    <a:pt x="23" y="10"/>
                  </a:moveTo>
                  <a:lnTo>
                    <a:pt x="23" y="8"/>
                  </a:lnTo>
                  <a:lnTo>
                    <a:pt x="21" y="6"/>
                  </a:lnTo>
                  <a:lnTo>
                    <a:pt x="19" y="4"/>
                  </a:lnTo>
                  <a:lnTo>
                    <a:pt x="17" y="2"/>
                  </a:lnTo>
                  <a:lnTo>
                    <a:pt x="16" y="2"/>
                  </a:lnTo>
                  <a:lnTo>
                    <a:pt x="14" y="0"/>
                  </a:lnTo>
                  <a:lnTo>
                    <a:pt x="12" y="0"/>
                  </a:lnTo>
                  <a:lnTo>
                    <a:pt x="10" y="0"/>
                  </a:lnTo>
                  <a:lnTo>
                    <a:pt x="8" y="2"/>
                  </a:lnTo>
                  <a:lnTo>
                    <a:pt x="6" y="2"/>
                  </a:lnTo>
                  <a:lnTo>
                    <a:pt x="4" y="2"/>
                  </a:lnTo>
                  <a:lnTo>
                    <a:pt x="2" y="4"/>
                  </a:lnTo>
                  <a:lnTo>
                    <a:pt x="2" y="4"/>
                  </a:lnTo>
                  <a:lnTo>
                    <a:pt x="0" y="6"/>
                  </a:lnTo>
                  <a:lnTo>
                    <a:pt x="0" y="6"/>
                  </a:lnTo>
                  <a:lnTo>
                    <a:pt x="0" y="8"/>
                  </a:lnTo>
                  <a:lnTo>
                    <a:pt x="0" y="10"/>
                  </a:lnTo>
                  <a:lnTo>
                    <a:pt x="0" y="12"/>
                  </a:lnTo>
                  <a:lnTo>
                    <a:pt x="2" y="14"/>
                  </a:lnTo>
                  <a:lnTo>
                    <a:pt x="4" y="14"/>
                  </a:lnTo>
                  <a:lnTo>
                    <a:pt x="6" y="15"/>
                  </a:lnTo>
                  <a:lnTo>
                    <a:pt x="8" y="15"/>
                  </a:lnTo>
                  <a:lnTo>
                    <a:pt x="10" y="15"/>
                  </a:lnTo>
                  <a:lnTo>
                    <a:pt x="10" y="14"/>
                  </a:lnTo>
                  <a:lnTo>
                    <a:pt x="12" y="14"/>
                  </a:lnTo>
                  <a:lnTo>
                    <a:pt x="14" y="12"/>
                  </a:lnTo>
                  <a:lnTo>
                    <a:pt x="14" y="12"/>
                  </a:lnTo>
                  <a:lnTo>
                    <a:pt x="16" y="10"/>
                  </a:lnTo>
                  <a:lnTo>
                    <a:pt x="17" y="10"/>
                  </a:lnTo>
                  <a:lnTo>
                    <a:pt x="19" y="10"/>
                  </a:lnTo>
                  <a:lnTo>
                    <a:pt x="21" y="10"/>
                  </a:lnTo>
                  <a:lnTo>
                    <a:pt x="23" y="1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2" name="Freeform 76"/>
            <p:cNvSpPr/>
            <p:nvPr/>
          </p:nvSpPr>
          <p:spPr bwMode="auto">
            <a:xfrm>
              <a:off x="2090" y="2395"/>
              <a:ext cx="25" cy="19"/>
            </a:xfrm>
            <a:custGeom>
              <a:avLst/>
              <a:gdLst>
                <a:gd name="T0" fmla="*/ 0 w 25"/>
                <a:gd name="T1" fmla="*/ 9 h 19"/>
                <a:gd name="T2" fmla="*/ 2 w 25"/>
                <a:gd name="T3" fmla="*/ 7 h 19"/>
                <a:gd name="T4" fmla="*/ 4 w 25"/>
                <a:gd name="T5" fmla="*/ 5 h 19"/>
                <a:gd name="T6" fmla="*/ 4 w 25"/>
                <a:gd name="T7" fmla="*/ 4 h 19"/>
                <a:gd name="T8" fmla="*/ 5 w 25"/>
                <a:gd name="T9" fmla="*/ 4 h 19"/>
                <a:gd name="T10" fmla="*/ 7 w 25"/>
                <a:gd name="T11" fmla="*/ 2 h 19"/>
                <a:gd name="T12" fmla="*/ 11 w 25"/>
                <a:gd name="T13" fmla="*/ 0 h 19"/>
                <a:gd name="T14" fmla="*/ 13 w 25"/>
                <a:gd name="T15" fmla="*/ 0 h 19"/>
                <a:gd name="T16" fmla="*/ 15 w 25"/>
                <a:gd name="T17" fmla="*/ 0 h 19"/>
                <a:gd name="T18" fmla="*/ 17 w 25"/>
                <a:gd name="T19" fmla="*/ 2 h 19"/>
                <a:gd name="T20" fmla="*/ 17 w 25"/>
                <a:gd name="T21" fmla="*/ 2 h 19"/>
                <a:gd name="T22" fmla="*/ 19 w 25"/>
                <a:gd name="T23" fmla="*/ 2 h 19"/>
                <a:gd name="T24" fmla="*/ 21 w 25"/>
                <a:gd name="T25" fmla="*/ 4 h 19"/>
                <a:gd name="T26" fmla="*/ 23 w 25"/>
                <a:gd name="T27" fmla="*/ 4 h 19"/>
                <a:gd name="T28" fmla="*/ 23 w 25"/>
                <a:gd name="T29" fmla="*/ 5 h 19"/>
                <a:gd name="T30" fmla="*/ 25 w 25"/>
                <a:gd name="T31" fmla="*/ 5 h 19"/>
                <a:gd name="T32" fmla="*/ 25 w 25"/>
                <a:gd name="T33" fmla="*/ 7 h 19"/>
                <a:gd name="T34" fmla="*/ 25 w 25"/>
                <a:gd name="T35" fmla="*/ 11 h 19"/>
                <a:gd name="T36" fmla="*/ 25 w 25"/>
                <a:gd name="T37" fmla="*/ 15 h 19"/>
                <a:gd name="T38" fmla="*/ 25 w 25"/>
                <a:gd name="T39" fmla="*/ 17 h 19"/>
                <a:gd name="T40" fmla="*/ 23 w 25"/>
                <a:gd name="T41" fmla="*/ 19 h 19"/>
                <a:gd name="T42" fmla="*/ 21 w 25"/>
                <a:gd name="T43" fmla="*/ 19 h 19"/>
                <a:gd name="T44" fmla="*/ 19 w 25"/>
                <a:gd name="T45" fmla="*/ 19 h 19"/>
                <a:gd name="T46" fmla="*/ 17 w 25"/>
                <a:gd name="T47" fmla="*/ 17 h 19"/>
                <a:gd name="T48" fmla="*/ 13 w 25"/>
                <a:gd name="T49" fmla="*/ 13 h 19"/>
                <a:gd name="T50" fmla="*/ 13 w 25"/>
                <a:gd name="T51" fmla="*/ 13 h 19"/>
                <a:gd name="T52" fmla="*/ 11 w 25"/>
                <a:gd name="T53" fmla="*/ 11 h 19"/>
                <a:gd name="T54" fmla="*/ 9 w 25"/>
                <a:gd name="T55" fmla="*/ 11 h 19"/>
                <a:gd name="T56" fmla="*/ 9 w 25"/>
                <a:gd name="T57" fmla="*/ 9 h 19"/>
                <a:gd name="T58" fmla="*/ 7 w 25"/>
                <a:gd name="T59" fmla="*/ 9 h 19"/>
                <a:gd name="T60" fmla="*/ 5 w 25"/>
                <a:gd name="T61" fmla="*/ 9 h 19"/>
                <a:gd name="T62" fmla="*/ 4 w 25"/>
                <a:gd name="T63" fmla="*/ 9 h 19"/>
                <a:gd name="T64" fmla="*/ 0 w 25"/>
                <a:gd name="T65"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9">
                  <a:moveTo>
                    <a:pt x="0" y="9"/>
                  </a:moveTo>
                  <a:lnTo>
                    <a:pt x="2" y="7"/>
                  </a:lnTo>
                  <a:lnTo>
                    <a:pt x="4" y="5"/>
                  </a:lnTo>
                  <a:lnTo>
                    <a:pt x="4" y="4"/>
                  </a:lnTo>
                  <a:lnTo>
                    <a:pt x="5" y="4"/>
                  </a:lnTo>
                  <a:lnTo>
                    <a:pt x="7" y="2"/>
                  </a:lnTo>
                  <a:lnTo>
                    <a:pt x="11" y="0"/>
                  </a:lnTo>
                  <a:lnTo>
                    <a:pt x="13" y="0"/>
                  </a:lnTo>
                  <a:lnTo>
                    <a:pt x="15" y="0"/>
                  </a:lnTo>
                  <a:lnTo>
                    <a:pt x="17" y="2"/>
                  </a:lnTo>
                  <a:lnTo>
                    <a:pt x="17" y="2"/>
                  </a:lnTo>
                  <a:lnTo>
                    <a:pt x="19" y="2"/>
                  </a:lnTo>
                  <a:lnTo>
                    <a:pt x="21" y="4"/>
                  </a:lnTo>
                  <a:lnTo>
                    <a:pt x="23" y="4"/>
                  </a:lnTo>
                  <a:lnTo>
                    <a:pt x="23" y="5"/>
                  </a:lnTo>
                  <a:lnTo>
                    <a:pt x="25" y="5"/>
                  </a:lnTo>
                  <a:lnTo>
                    <a:pt x="25" y="7"/>
                  </a:lnTo>
                  <a:lnTo>
                    <a:pt x="25" y="11"/>
                  </a:lnTo>
                  <a:lnTo>
                    <a:pt x="25" y="15"/>
                  </a:lnTo>
                  <a:lnTo>
                    <a:pt x="25" y="17"/>
                  </a:lnTo>
                  <a:lnTo>
                    <a:pt x="23" y="19"/>
                  </a:lnTo>
                  <a:lnTo>
                    <a:pt x="21" y="19"/>
                  </a:lnTo>
                  <a:lnTo>
                    <a:pt x="19" y="19"/>
                  </a:lnTo>
                  <a:lnTo>
                    <a:pt x="17" y="17"/>
                  </a:lnTo>
                  <a:lnTo>
                    <a:pt x="13" y="13"/>
                  </a:lnTo>
                  <a:lnTo>
                    <a:pt x="13" y="13"/>
                  </a:lnTo>
                  <a:lnTo>
                    <a:pt x="11" y="11"/>
                  </a:lnTo>
                  <a:lnTo>
                    <a:pt x="9" y="11"/>
                  </a:lnTo>
                  <a:lnTo>
                    <a:pt x="9" y="9"/>
                  </a:lnTo>
                  <a:lnTo>
                    <a:pt x="7" y="9"/>
                  </a:lnTo>
                  <a:lnTo>
                    <a:pt x="5" y="9"/>
                  </a:lnTo>
                  <a:lnTo>
                    <a:pt x="4" y="9"/>
                  </a:lnTo>
                  <a:lnTo>
                    <a:pt x="0" y="9"/>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3" name="Freeform 77"/>
            <p:cNvSpPr/>
            <p:nvPr/>
          </p:nvSpPr>
          <p:spPr bwMode="auto">
            <a:xfrm>
              <a:off x="2084" y="2353"/>
              <a:ext cx="27" cy="19"/>
            </a:xfrm>
            <a:custGeom>
              <a:avLst/>
              <a:gdLst>
                <a:gd name="T0" fmla="*/ 0 w 27"/>
                <a:gd name="T1" fmla="*/ 9 h 19"/>
                <a:gd name="T2" fmla="*/ 2 w 27"/>
                <a:gd name="T3" fmla="*/ 7 h 19"/>
                <a:gd name="T4" fmla="*/ 4 w 27"/>
                <a:gd name="T5" fmla="*/ 6 h 19"/>
                <a:gd name="T6" fmla="*/ 6 w 27"/>
                <a:gd name="T7" fmla="*/ 4 h 19"/>
                <a:gd name="T8" fmla="*/ 6 w 27"/>
                <a:gd name="T9" fmla="*/ 2 h 19"/>
                <a:gd name="T10" fmla="*/ 10 w 27"/>
                <a:gd name="T11" fmla="*/ 2 h 19"/>
                <a:gd name="T12" fmla="*/ 11 w 27"/>
                <a:gd name="T13" fmla="*/ 0 h 19"/>
                <a:gd name="T14" fmla="*/ 13 w 27"/>
                <a:gd name="T15" fmla="*/ 0 h 19"/>
                <a:gd name="T16" fmla="*/ 15 w 27"/>
                <a:gd name="T17" fmla="*/ 0 h 19"/>
                <a:gd name="T18" fmla="*/ 17 w 27"/>
                <a:gd name="T19" fmla="*/ 2 h 19"/>
                <a:gd name="T20" fmla="*/ 19 w 27"/>
                <a:gd name="T21" fmla="*/ 2 h 19"/>
                <a:gd name="T22" fmla="*/ 19 w 27"/>
                <a:gd name="T23" fmla="*/ 2 h 19"/>
                <a:gd name="T24" fmla="*/ 21 w 27"/>
                <a:gd name="T25" fmla="*/ 4 h 19"/>
                <a:gd name="T26" fmla="*/ 23 w 27"/>
                <a:gd name="T27" fmla="*/ 4 h 19"/>
                <a:gd name="T28" fmla="*/ 23 w 27"/>
                <a:gd name="T29" fmla="*/ 6 h 19"/>
                <a:gd name="T30" fmla="*/ 25 w 27"/>
                <a:gd name="T31" fmla="*/ 7 h 19"/>
                <a:gd name="T32" fmla="*/ 25 w 27"/>
                <a:gd name="T33" fmla="*/ 7 h 19"/>
                <a:gd name="T34" fmla="*/ 27 w 27"/>
                <a:gd name="T35" fmla="*/ 11 h 19"/>
                <a:gd name="T36" fmla="*/ 27 w 27"/>
                <a:gd name="T37" fmla="*/ 15 h 19"/>
                <a:gd name="T38" fmla="*/ 25 w 27"/>
                <a:gd name="T39" fmla="*/ 17 h 19"/>
                <a:gd name="T40" fmla="*/ 23 w 27"/>
                <a:gd name="T41" fmla="*/ 19 h 19"/>
                <a:gd name="T42" fmla="*/ 21 w 27"/>
                <a:gd name="T43" fmla="*/ 19 h 19"/>
                <a:gd name="T44" fmla="*/ 19 w 27"/>
                <a:gd name="T45" fmla="*/ 19 h 19"/>
                <a:gd name="T46" fmla="*/ 17 w 27"/>
                <a:gd name="T47" fmla="*/ 17 h 19"/>
                <a:gd name="T48" fmla="*/ 13 w 27"/>
                <a:gd name="T49" fmla="*/ 13 h 19"/>
                <a:gd name="T50" fmla="*/ 13 w 27"/>
                <a:gd name="T51" fmla="*/ 13 h 19"/>
                <a:gd name="T52" fmla="*/ 11 w 27"/>
                <a:gd name="T53" fmla="*/ 11 h 19"/>
                <a:gd name="T54" fmla="*/ 11 w 27"/>
                <a:gd name="T55" fmla="*/ 11 h 19"/>
                <a:gd name="T56" fmla="*/ 10 w 27"/>
                <a:gd name="T57" fmla="*/ 9 h 19"/>
                <a:gd name="T58" fmla="*/ 8 w 27"/>
                <a:gd name="T59" fmla="*/ 9 h 19"/>
                <a:gd name="T60" fmla="*/ 6 w 27"/>
                <a:gd name="T61" fmla="*/ 9 h 19"/>
                <a:gd name="T62" fmla="*/ 4 w 27"/>
                <a:gd name="T63" fmla="*/ 9 h 19"/>
                <a:gd name="T64" fmla="*/ 0 w 27"/>
                <a:gd name="T65"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 h="19">
                  <a:moveTo>
                    <a:pt x="0" y="9"/>
                  </a:moveTo>
                  <a:lnTo>
                    <a:pt x="2" y="7"/>
                  </a:lnTo>
                  <a:lnTo>
                    <a:pt x="4" y="6"/>
                  </a:lnTo>
                  <a:lnTo>
                    <a:pt x="6" y="4"/>
                  </a:lnTo>
                  <a:lnTo>
                    <a:pt x="6" y="2"/>
                  </a:lnTo>
                  <a:lnTo>
                    <a:pt x="10" y="2"/>
                  </a:lnTo>
                  <a:lnTo>
                    <a:pt x="11" y="0"/>
                  </a:lnTo>
                  <a:lnTo>
                    <a:pt x="13" y="0"/>
                  </a:lnTo>
                  <a:lnTo>
                    <a:pt x="15" y="0"/>
                  </a:lnTo>
                  <a:lnTo>
                    <a:pt x="17" y="2"/>
                  </a:lnTo>
                  <a:lnTo>
                    <a:pt x="19" y="2"/>
                  </a:lnTo>
                  <a:lnTo>
                    <a:pt x="19" y="2"/>
                  </a:lnTo>
                  <a:lnTo>
                    <a:pt x="21" y="4"/>
                  </a:lnTo>
                  <a:lnTo>
                    <a:pt x="23" y="4"/>
                  </a:lnTo>
                  <a:lnTo>
                    <a:pt x="23" y="6"/>
                  </a:lnTo>
                  <a:lnTo>
                    <a:pt x="25" y="7"/>
                  </a:lnTo>
                  <a:lnTo>
                    <a:pt x="25" y="7"/>
                  </a:lnTo>
                  <a:lnTo>
                    <a:pt x="27" y="11"/>
                  </a:lnTo>
                  <a:lnTo>
                    <a:pt x="27" y="15"/>
                  </a:lnTo>
                  <a:lnTo>
                    <a:pt x="25" y="17"/>
                  </a:lnTo>
                  <a:lnTo>
                    <a:pt x="23" y="19"/>
                  </a:lnTo>
                  <a:lnTo>
                    <a:pt x="21" y="19"/>
                  </a:lnTo>
                  <a:lnTo>
                    <a:pt x="19" y="19"/>
                  </a:lnTo>
                  <a:lnTo>
                    <a:pt x="17" y="17"/>
                  </a:lnTo>
                  <a:lnTo>
                    <a:pt x="13" y="13"/>
                  </a:lnTo>
                  <a:lnTo>
                    <a:pt x="13" y="13"/>
                  </a:lnTo>
                  <a:lnTo>
                    <a:pt x="11" y="11"/>
                  </a:lnTo>
                  <a:lnTo>
                    <a:pt x="11" y="11"/>
                  </a:lnTo>
                  <a:lnTo>
                    <a:pt x="10" y="9"/>
                  </a:lnTo>
                  <a:lnTo>
                    <a:pt x="8" y="9"/>
                  </a:lnTo>
                  <a:lnTo>
                    <a:pt x="6" y="9"/>
                  </a:lnTo>
                  <a:lnTo>
                    <a:pt x="4" y="9"/>
                  </a:lnTo>
                  <a:lnTo>
                    <a:pt x="0" y="9"/>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4" name="Freeform 78"/>
            <p:cNvSpPr/>
            <p:nvPr/>
          </p:nvSpPr>
          <p:spPr bwMode="auto">
            <a:xfrm>
              <a:off x="2038" y="2444"/>
              <a:ext cx="14" cy="4"/>
            </a:xfrm>
            <a:custGeom>
              <a:avLst/>
              <a:gdLst>
                <a:gd name="T0" fmla="*/ 14 w 14"/>
                <a:gd name="T1" fmla="*/ 0 h 4"/>
                <a:gd name="T2" fmla="*/ 12 w 14"/>
                <a:gd name="T3" fmla="*/ 0 h 4"/>
                <a:gd name="T4" fmla="*/ 10 w 14"/>
                <a:gd name="T5" fmla="*/ 0 h 4"/>
                <a:gd name="T6" fmla="*/ 8 w 14"/>
                <a:gd name="T7" fmla="*/ 0 h 4"/>
                <a:gd name="T8" fmla="*/ 6 w 14"/>
                <a:gd name="T9" fmla="*/ 2 h 4"/>
                <a:gd name="T10" fmla="*/ 4 w 14"/>
                <a:gd name="T11" fmla="*/ 2 h 4"/>
                <a:gd name="T12" fmla="*/ 2 w 14"/>
                <a:gd name="T13" fmla="*/ 2 h 4"/>
                <a:gd name="T14" fmla="*/ 2 w 14"/>
                <a:gd name="T15" fmla="*/ 2 h 4"/>
                <a:gd name="T16" fmla="*/ 0 w 14"/>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4" y="0"/>
                  </a:moveTo>
                  <a:lnTo>
                    <a:pt x="12" y="0"/>
                  </a:lnTo>
                  <a:lnTo>
                    <a:pt x="10" y="0"/>
                  </a:lnTo>
                  <a:lnTo>
                    <a:pt x="8" y="0"/>
                  </a:lnTo>
                  <a:lnTo>
                    <a:pt x="6" y="2"/>
                  </a:lnTo>
                  <a:lnTo>
                    <a:pt x="4" y="2"/>
                  </a:lnTo>
                  <a:lnTo>
                    <a:pt x="2" y="2"/>
                  </a:lnTo>
                  <a:lnTo>
                    <a:pt x="2" y="2"/>
                  </a:lnTo>
                  <a:lnTo>
                    <a:pt x="0" y="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5" name="Freeform 79"/>
            <p:cNvSpPr/>
            <p:nvPr/>
          </p:nvSpPr>
          <p:spPr bwMode="auto">
            <a:xfrm>
              <a:off x="1552" y="2726"/>
              <a:ext cx="137" cy="50"/>
            </a:xfrm>
            <a:custGeom>
              <a:avLst/>
              <a:gdLst>
                <a:gd name="T0" fmla="*/ 4 w 137"/>
                <a:gd name="T1" fmla="*/ 35 h 50"/>
                <a:gd name="T2" fmla="*/ 11 w 137"/>
                <a:gd name="T3" fmla="*/ 38 h 50"/>
                <a:gd name="T4" fmla="*/ 19 w 137"/>
                <a:gd name="T5" fmla="*/ 42 h 50"/>
                <a:gd name="T6" fmla="*/ 27 w 137"/>
                <a:gd name="T7" fmla="*/ 44 h 50"/>
                <a:gd name="T8" fmla="*/ 34 w 137"/>
                <a:gd name="T9" fmla="*/ 48 h 50"/>
                <a:gd name="T10" fmla="*/ 42 w 137"/>
                <a:gd name="T11" fmla="*/ 48 h 50"/>
                <a:gd name="T12" fmla="*/ 51 w 137"/>
                <a:gd name="T13" fmla="*/ 50 h 50"/>
                <a:gd name="T14" fmla="*/ 59 w 137"/>
                <a:gd name="T15" fmla="*/ 50 h 50"/>
                <a:gd name="T16" fmla="*/ 69 w 137"/>
                <a:gd name="T17" fmla="*/ 50 h 50"/>
                <a:gd name="T18" fmla="*/ 76 w 137"/>
                <a:gd name="T19" fmla="*/ 50 h 50"/>
                <a:gd name="T20" fmla="*/ 86 w 137"/>
                <a:gd name="T21" fmla="*/ 48 h 50"/>
                <a:gd name="T22" fmla="*/ 95 w 137"/>
                <a:gd name="T23" fmla="*/ 48 h 50"/>
                <a:gd name="T24" fmla="*/ 105 w 137"/>
                <a:gd name="T25" fmla="*/ 46 h 50"/>
                <a:gd name="T26" fmla="*/ 114 w 137"/>
                <a:gd name="T27" fmla="*/ 44 h 50"/>
                <a:gd name="T28" fmla="*/ 124 w 137"/>
                <a:gd name="T29" fmla="*/ 42 h 50"/>
                <a:gd name="T30" fmla="*/ 133 w 137"/>
                <a:gd name="T31" fmla="*/ 40 h 50"/>
                <a:gd name="T32" fmla="*/ 137 w 137"/>
                <a:gd name="T33" fmla="*/ 35 h 50"/>
                <a:gd name="T34" fmla="*/ 137 w 137"/>
                <a:gd name="T35" fmla="*/ 27 h 50"/>
                <a:gd name="T36" fmla="*/ 137 w 137"/>
                <a:gd name="T37" fmla="*/ 21 h 50"/>
                <a:gd name="T38" fmla="*/ 135 w 137"/>
                <a:gd name="T39" fmla="*/ 14 h 50"/>
                <a:gd name="T40" fmla="*/ 130 w 137"/>
                <a:gd name="T41" fmla="*/ 10 h 50"/>
                <a:gd name="T42" fmla="*/ 122 w 137"/>
                <a:gd name="T43" fmla="*/ 10 h 50"/>
                <a:gd name="T44" fmla="*/ 114 w 137"/>
                <a:gd name="T45" fmla="*/ 8 h 50"/>
                <a:gd name="T46" fmla="*/ 107 w 137"/>
                <a:gd name="T47" fmla="*/ 6 h 50"/>
                <a:gd name="T48" fmla="*/ 101 w 137"/>
                <a:gd name="T49" fmla="*/ 6 h 50"/>
                <a:gd name="T50" fmla="*/ 93 w 137"/>
                <a:gd name="T51" fmla="*/ 4 h 50"/>
                <a:gd name="T52" fmla="*/ 86 w 137"/>
                <a:gd name="T53" fmla="*/ 2 h 50"/>
                <a:gd name="T54" fmla="*/ 80 w 137"/>
                <a:gd name="T55" fmla="*/ 2 h 50"/>
                <a:gd name="T56" fmla="*/ 72 w 137"/>
                <a:gd name="T57" fmla="*/ 2 h 50"/>
                <a:gd name="T58" fmla="*/ 67 w 137"/>
                <a:gd name="T59" fmla="*/ 2 h 50"/>
                <a:gd name="T60" fmla="*/ 61 w 137"/>
                <a:gd name="T61" fmla="*/ 4 h 50"/>
                <a:gd name="T62" fmla="*/ 55 w 137"/>
                <a:gd name="T63" fmla="*/ 6 h 50"/>
                <a:gd name="T64" fmla="*/ 50 w 137"/>
                <a:gd name="T65" fmla="*/ 6 h 50"/>
                <a:gd name="T66" fmla="*/ 44 w 137"/>
                <a:gd name="T67" fmla="*/ 8 h 50"/>
                <a:gd name="T68" fmla="*/ 38 w 137"/>
                <a:gd name="T69" fmla="*/ 10 h 50"/>
                <a:gd name="T70" fmla="*/ 34 w 137"/>
                <a:gd name="T71" fmla="*/ 12 h 50"/>
                <a:gd name="T72" fmla="*/ 29 w 137"/>
                <a:gd name="T73" fmla="*/ 14 h 50"/>
                <a:gd name="T74" fmla="*/ 25 w 137"/>
                <a:gd name="T75" fmla="*/ 16 h 50"/>
                <a:gd name="T76" fmla="*/ 19 w 137"/>
                <a:gd name="T77" fmla="*/ 17 h 50"/>
                <a:gd name="T78" fmla="*/ 15 w 137"/>
                <a:gd name="T79" fmla="*/ 19 h 50"/>
                <a:gd name="T80" fmla="*/ 11 w 137"/>
                <a:gd name="T81" fmla="*/ 23 h 50"/>
                <a:gd name="T82" fmla="*/ 8 w 137"/>
                <a:gd name="T83" fmla="*/ 25 h 50"/>
                <a:gd name="T84" fmla="*/ 4 w 137"/>
                <a:gd name="T85" fmla="*/ 29 h 50"/>
                <a:gd name="T86" fmla="*/ 2 w 137"/>
                <a:gd name="T8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 h="50">
                  <a:moveTo>
                    <a:pt x="0" y="33"/>
                  </a:moveTo>
                  <a:lnTo>
                    <a:pt x="4" y="35"/>
                  </a:lnTo>
                  <a:lnTo>
                    <a:pt x="8" y="36"/>
                  </a:lnTo>
                  <a:lnTo>
                    <a:pt x="11" y="38"/>
                  </a:lnTo>
                  <a:lnTo>
                    <a:pt x="15" y="40"/>
                  </a:lnTo>
                  <a:lnTo>
                    <a:pt x="19" y="42"/>
                  </a:lnTo>
                  <a:lnTo>
                    <a:pt x="23" y="44"/>
                  </a:lnTo>
                  <a:lnTo>
                    <a:pt x="27" y="44"/>
                  </a:lnTo>
                  <a:lnTo>
                    <a:pt x="31" y="46"/>
                  </a:lnTo>
                  <a:lnTo>
                    <a:pt x="34" y="48"/>
                  </a:lnTo>
                  <a:lnTo>
                    <a:pt x="38" y="48"/>
                  </a:lnTo>
                  <a:lnTo>
                    <a:pt x="42" y="48"/>
                  </a:lnTo>
                  <a:lnTo>
                    <a:pt x="46" y="50"/>
                  </a:lnTo>
                  <a:lnTo>
                    <a:pt x="51" y="50"/>
                  </a:lnTo>
                  <a:lnTo>
                    <a:pt x="55" y="50"/>
                  </a:lnTo>
                  <a:lnTo>
                    <a:pt x="59" y="50"/>
                  </a:lnTo>
                  <a:lnTo>
                    <a:pt x="63" y="50"/>
                  </a:lnTo>
                  <a:lnTo>
                    <a:pt x="69" y="50"/>
                  </a:lnTo>
                  <a:lnTo>
                    <a:pt x="72" y="50"/>
                  </a:lnTo>
                  <a:lnTo>
                    <a:pt x="76" y="50"/>
                  </a:lnTo>
                  <a:lnTo>
                    <a:pt x="82" y="50"/>
                  </a:lnTo>
                  <a:lnTo>
                    <a:pt x="86" y="48"/>
                  </a:lnTo>
                  <a:lnTo>
                    <a:pt x="90" y="48"/>
                  </a:lnTo>
                  <a:lnTo>
                    <a:pt x="95" y="48"/>
                  </a:lnTo>
                  <a:lnTo>
                    <a:pt x="99" y="46"/>
                  </a:lnTo>
                  <a:lnTo>
                    <a:pt x="105" y="46"/>
                  </a:lnTo>
                  <a:lnTo>
                    <a:pt x="109" y="46"/>
                  </a:lnTo>
                  <a:lnTo>
                    <a:pt x="114" y="44"/>
                  </a:lnTo>
                  <a:lnTo>
                    <a:pt x="118" y="42"/>
                  </a:lnTo>
                  <a:lnTo>
                    <a:pt x="124" y="42"/>
                  </a:lnTo>
                  <a:lnTo>
                    <a:pt x="128" y="40"/>
                  </a:lnTo>
                  <a:lnTo>
                    <a:pt x="133" y="40"/>
                  </a:lnTo>
                  <a:lnTo>
                    <a:pt x="137" y="38"/>
                  </a:lnTo>
                  <a:lnTo>
                    <a:pt x="137" y="35"/>
                  </a:lnTo>
                  <a:lnTo>
                    <a:pt x="137" y="31"/>
                  </a:lnTo>
                  <a:lnTo>
                    <a:pt x="137" y="27"/>
                  </a:lnTo>
                  <a:lnTo>
                    <a:pt x="137" y="23"/>
                  </a:lnTo>
                  <a:lnTo>
                    <a:pt x="137" y="21"/>
                  </a:lnTo>
                  <a:lnTo>
                    <a:pt x="135" y="17"/>
                  </a:lnTo>
                  <a:lnTo>
                    <a:pt x="135" y="14"/>
                  </a:lnTo>
                  <a:lnTo>
                    <a:pt x="133" y="12"/>
                  </a:lnTo>
                  <a:lnTo>
                    <a:pt x="130" y="10"/>
                  </a:lnTo>
                  <a:lnTo>
                    <a:pt x="126" y="10"/>
                  </a:lnTo>
                  <a:lnTo>
                    <a:pt x="122" y="10"/>
                  </a:lnTo>
                  <a:lnTo>
                    <a:pt x="118" y="8"/>
                  </a:lnTo>
                  <a:lnTo>
                    <a:pt x="114" y="8"/>
                  </a:lnTo>
                  <a:lnTo>
                    <a:pt x="111" y="8"/>
                  </a:lnTo>
                  <a:lnTo>
                    <a:pt x="107" y="6"/>
                  </a:lnTo>
                  <a:lnTo>
                    <a:pt x="105" y="6"/>
                  </a:lnTo>
                  <a:lnTo>
                    <a:pt x="101" y="6"/>
                  </a:lnTo>
                  <a:lnTo>
                    <a:pt x="97" y="4"/>
                  </a:lnTo>
                  <a:lnTo>
                    <a:pt x="93" y="4"/>
                  </a:lnTo>
                  <a:lnTo>
                    <a:pt x="90" y="4"/>
                  </a:lnTo>
                  <a:lnTo>
                    <a:pt x="86" y="2"/>
                  </a:lnTo>
                  <a:lnTo>
                    <a:pt x="82" y="2"/>
                  </a:lnTo>
                  <a:lnTo>
                    <a:pt x="80" y="2"/>
                  </a:lnTo>
                  <a:lnTo>
                    <a:pt x="76" y="0"/>
                  </a:lnTo>
                  <a:lnTo>
                    <a:pt x="72" y="2"/>
                  </a:lnTo>
                  <a:lnTo>
                    <a:pt x="71" y="2"/>
                  </a:lnTo>
                  <a:lnTo>
                    <a:pt x="67" y="2"/>
                  </a:lnTo>
                  <a:lnTo>
                    <a:pt x="63" y="2"/>
                  </a:lnTo>
                  <a:lnTo>
                    <a:pt x="61" y="4"/>
                  </a:lnTo>
                  <a:lnTo>
                    <a:pt x="57" y="4"/>
                  </a:lnTo>
                  <a:lnTo>
                    <a:pt x="55" y="6"/>
                  </a:lnTo>
                  <a:lnTo>
                    <a:pt x="51" y="6"/>
                  </a:lnTo>
                  <a:lnTo>
                    <a:pt x="50" y="6"/>
                  </a:lnTo>
                  <a:lnTo>
                    <a:pt x="46" y="8"/>
                  </a:lnTo>
                  <a:lnTo>
                    <a:pt x="44" y="8"/>
                  </a:lnTo>
                  <a:lnTo>
                    <a:pt x="42" y="8"/>
                  </a:lnTo>
                  <a:lnTo>
                    <a:pt x="38" y="10"/>
                  </a:lnTo>
                  <a:lnTo>
                    <a:pt x="36" y="10"/>
                  </a:lnTo>
                  <a:lnTo>
                    <a:pt x="34" y="12"/>
                  </a:lnTo>
                  <a:lnTo>
                    <a:pt x="31" y="12"/>
                  </a:lnTo>
                  <a:lnTo>
                    <a:pt x="29" y="14"/>
                  </a:lnTo>
                  <a:lnTo>
                    <a:pt x="27" y="14"/>
                  </a:lnTo>
                  <a:lnTo>
                    <a:pt x="25" y="16"/>
                  </a:lnTo>
                  <a:lnTo>
                    <a:pt x="23" y="17"/>
                  </a:lnTo>
                  <a:lnTo>
                    <a:pt x="19" y="17"/>
                  </a:lnTo>
                  <a:lnTo>
                    <a:pt x="17" y="19"/>
                  </a:lnTo>
                  <a:lnTo>
                    <a:pt x="15" y="19"/>
                  </a:lnTo>
                  <a:lnTo>
                    <a:pt x="13" y="21"/>
                  </a:lnTo>
                  <a:lnTo>
                    <a:pt x="11" y="23"/>
                  </a:lnTo>
                  <a:lnTo>
                    <a:pt x="10" y="25"/>
                  </a:lnTo>
                  <a:lnTo>
                    <a:pt x="8" y="25"/>
                  </a:lnTo>
                  <a:lnTo>
                    <a:pt x="6" y="27"/>
                  </a:lnTo>
                  <a:lnTo>
                    <a:pt x="4" y="29"/>
                  </a:lnTo>
                  <a:lnTo>
                    <a:pt x="4" y="31"/>
                  </a:lnTo>
                  <a:lnTo>
                    <a:pt x="2" y="31"/>
                  </a:lnTo>
                  <a:lnTo>
                    <a:pt x="0" y="33"/>
                  </a:lnTo>
                  <a:close/>
                </a:path>
              </a:pathLst>
            </a:custGeom>
            <a:solidFill>
              <a:srgbClr val="82828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96" name="Freeform 80"/>
            <p:cNvSpPr/>
            <p:nvPr/>
          </p:nvSpPr>
          <p:spPr bwMode="auto">
            <a:xfrm>
              <a:off x="1552" y="2726"/>
              <a:ext cx="137" cy="50"/>
            </a:xfrm>
            <a:custGeom>
              <a:avLst/>
              <a:gdLst>
                <a:gd name="T0" fmla="*/ 4 w 137"/>
                <a:gd name="T1" fmla="*/ 35 h 50"/>
                <a:gd name="T2" fmla="*/ 11 w 137"/>
                <a:gd name="T3" fmla="*/ 38 h 50"/>
                <a:gd name="T4" fmla="*/ 19 w 137"/>
                <a:gd name="T5" fmla="*/ 42 h 50"/>
                <a:gd name="T6" fmla="*/ 27 w 137"/>
                <a:gd name="T7" fmla="*/ 44 h 50"/>
                <a:gd name="T8" fmla="*/ 34 w 137"/>
                <a:gd name="T9" fmla="*/ 48 h 50"/>
                <a:gd name="T10" fmla="*/ 42 w 137"/>
                <a:gd name="T11" fmla="*/ 48 h 50"/>
                <a:gd name="T12" fmla="*/ 51 w 137"/>
                <a:gd name="T13" fmla="*/ 50 h 50"/>
                <a:gd name="T14" fmla="*/ 59 w 137"/>
                <a:gd name="T15" fmla="*/ 50 h 50"/>
                <a:gd name="T16" fmla="*/ 69 w 137"/>
                <a:gd name="T17" fmla="*/ 50 h 50"/>
                <a:gd name="T18" fmla="*/ 76 w 137"/>
                <a:gd name="T19" fmla="*/ 50 h 50"/>
                <a:gd name="T20" fmla="*/ 86 w 137"/>
                <a:gd name="T21" fmla="*/ 48 h 50"/>
                <a:gd name="T22" fmla="*/ 95 w 137"/>
                <a:gd name="T23" fmla="*/ 48 h 50"/>
                <a:gd name="T24" fmla="*/ 105 w 137"/>
                <a:gd name="T25" fmla="*/ 46 h 50"/>
                <a:gd name="T26" fmla="*/ 114 w 137"/>
                <a:gd name="T27" fmla="*/ 44 h 50"/>
                <a:gd name="T28" fmla="*/ 124 w 137"/>
                <a:gd name="T29" fmla="*/ 42 h 50"/>
                <a:gd name="T30" fmla="*/ 133 w 137"/>
                <a:gd name="T31" fmla="*/ 40 h 50"/>
                <a:gd name="T32" fmla="*/ 137 w 137"/>
                <a:gd name="T33" fmla="*/ 35 h 50"/>
                <a:gd name="T34" fmla="*/ 137 w 137"/>
                <a:gd name="T35" fmla="*/ 27 h 50"/>
                <a:gd name="T36" fmla="*/ 137 w 137"/>
                <a:gd name="T37" fmla="*/ 21 h 50"/>
                <a:gd name="T38" fmla="*/ 135 w 137"/>
                <a:gd name="T39" fmla="*/ 14 h 50"/>
                <a:gd name="T40" fmla="*/ 130 w 137"/>
                <a:gd name="T41" fmla="*/ 10 h 50"/>
                <a:gd name="T42" fmla="*/ 122 w 137"/>
                <a:gd name="T43" fmla="*/ 10 h 50"/>
                <a:gd name="T44" fmla="*/ 114 w 137"/>
                <a:gd name="T45" fmla="*/ 8 h 50"/>
                <a:gd name="T46" fmla="*/ 107 w 137"/>
                <a:gd name="T47" fmla="*/ 6 h 50"/>
                <a:gd name="T48" fmla="*/ 101 w 137"/>
                <a:gd name="T49" fmla="*/ 6 h 50"/>
                <a:gd name="T50" fmla="*/ 93 w 137"/>
                <a:gd name="T51" fmla="*/ 4 h 50"/>
                <a:gd name="T52" fmla="*/ 86 w 137"/>
                <a:gd name="T53" fmla="*/ 2 h 50"/>
                <a:gd name="T54" fmla="*/ 80 w 137"/>
                <a:gd name="T55" fmla="*/ 2 h 50"/>
                <a:gd name="T56" fmla="*/ 72 w 137"/>
                <a:gd name="T57" fmla="*/ 2 h 50"/>
                <a:gd name="T58" fmla="*/ 67 w 137"/>
                <a:gd name="T59" fmla="*/ 2 h 50"/>
                <a:gd name="T60" fmla="*/ 61 w 137"/>
                <a:gd name="T61" fmla="*/ 4 h 50"/>
                <a:gd name="T62" fmla="*/ 55 w 137"/>
                <a:gd name="T63" fmla="*/ 6 h 50"/>
                <a:gd name="T64" fmla="*/ 50 w 137"/>
                <a:gd name="T65" fmla="*/ 6 h 50"/>
                <a:gd name="T66" fmla="*/ 44 w 137"/>
                <a:gd name="T67" fmla="*/ 8 h 50"/>
                <a:gd name="T68" fmla="*/ 38 w 137"/>
                <a:gd name="T69" fmla="*/ 10 h 50"/>
                <a:gd name="T70" fmla="*/ 34 w 137"/>
                <a:gd name="T71" fmla="*/ 12 h 50"/>
                <a:gd name="T72" fmla="*/ 29 w 137"/>
                <a:gd name="T73" fmla="*/ 14 h 50"/>
                <a:gd name="T74" fmla="*/ 25 w 137"/>
                <a:gd name="T75" fmla="*/ 16 h 50"/>
                <a:gd name="T76" fmla="*/ 19 w 137"/>
                <a:gd name="T77" fmla="*/ 17 h 50"/>
                <a:gd name="T78" fmla="*/ 15 w 137"/>
                <a:gd name="T79" fmla="*/ 19 h 50"/>
                <a:gd name="T80" fmla="*/ 11 w 137"/>
                <a:gd name="T81" fmla="*/ 23 h 50"/>
                <a:gd name="T82" fmla="*/ 8 w 137"/>
                <a:gd name="T83" fmla="*/ 25 h 50"/>
                <a:gd name="T84" fmla="*/ 4 w 137"/>
                <a:gd name="T85" fmla="*/ 29 h 50"/>
                <a:gd name="T86" fmla="*/ 2 w 137"/>
                <a:gd name="T8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 h="50">
                  <a:moveTo>
                    <a:pt x="0" y="33"/>
                  </a:moveTo>
                  <a:lnTo>
                    <a:pt x="4" y="35"/>
                  </a:lnTo>
                  <a:lnTo>
                    <a:pt x="8" y="36"/>
                  </a:lnTo>
                  <a:lnTo>
                    <a:pt x="11" y="38"/>
                  </a:lnTo>
                  <a:lnTo>
                    <a:pt x="15" y="40"/>
                  </a:lnTo>
                  <a:lnTo>
                    <a:pt x="19" y="42"/>
                  </a:lnTo>
                  <a:lnTo>
                    <a:pt x="23" y="44"/>
                  </a:lnTo>
                  <a:lnTo>
                    <a:pt x="27" y="44"/>
                  </a:lnTo>
                  <a:lnTo>
                    <a:pt x="31" y="46"/>
                  </a:lnTo>
                  <a:lnTo>
                    <a:pt x="34" y="48"/>
                  </a:lnTo>
                  <a:lnTo>
                    <a:pt x="38" y="48"/>
                  </a:lnTo>
                  <a:lnTo>
                    <a:pt x="42" y="48"/>
                  </a:lnTo>
                  <a:lnTo>
                    <a:pt x="46" y="50"/>
                  </a:lnTo>
                  <a:lnTo>
                    <a:pt x="51" y="50"/>
                  </a:lnTo>
                  <a:lnTo>
                    <a:pt x="55" y="50"/>
                  </a:lnTo>
                  <a:lnTo>
                    <a:pt x="59" y="50"/>
                  </a:lnTo>
                  <a:lnTo>
                    <a:pt x="63" y="50"/>
                  </a:lnTo>
                  <a:lnTo>
                    <a:pt x="69" y="50"/>
                  </a:lnTo>
                  <a:lnTo>
                    <a:pt x="72" y="50"/>
                  </a:lnTo>
                  <a:lnTo>
                    <a:pt x="76" y="50"/>
                  </a:lnTo>
                  <a:lnTo>
                    <a:pt x="82" y="50"/>
                  </a:lnTo>
                  <a:lnTo>
                    <a:pt x="86" y="48"/>
                  </a:lnTo>
                  <a:lnTo>
                    <a:pt x="90" y="48"/>
                  </a:lnTo>
                  <a:lnTo>
                    <a:pt x="95" y="48"/>
                  </a:lnTo>
                  <a:lnTo>
                    <a:pt x="99" y="46"/>
                  </a:lnTo>
                  <a:lnTo>
                    <a:pt x="105" y="46"/>
                  </a:lnTo>
                  <a:lnTo>
                    <a:pt x="109" y="46"/>
                  </a:lnTo>
                  <a:lnTo>
                    <a:pt x="114" y="44"/>
                  </a:lnTo>
                  <a:lnTo>
                    <a:pt x="118" y="42"/>
                  </a:lnTo>
                  <a:lnTo>
                    <a:pt x="124" y="42"/>
                  </a:lnTo>
                  <a:lnTo>
                    <a:pt x="128" y="40"/>
                  </a:lnTo>
                  <a:lnTo>
                    <a:pt x="133" y="40"/>
                  </a:lnTo>
                  <a:lnTo>
                    <a:pt x="137" y="38"/>
                  </a:lnTo>
                  <a:lnTo>
                    <a:pt x="137" y="35"/>
                  </a:lnTo>
                  <a:lnTo>
                    <a:pt x="137" y="31"/>
                  </a:lnTo>
                  <a:lnTo>
                    <a:pt x="137" y="27"/>
                  </a:lnTo>
                  <a:lnTo>
                    <a:pt x="137" y="23"/>
                  </a:lnTo>
                  <a:lnTo>
                    <a:pt x="137" y="21"/>
                  </a:lnTo>
                  <a:lnTo>
                    <a:pt x="135" y="17"/>
                  </a:lnTo>
                  <a:lnTo>
                    <a:pt x="135" y="14"/>
                  </a:lnTo>
                  <a:lnTo>
                    <a:pt x="133" y="12"/>
                  </a:lnTo>
                  <a:lnTo>
                    <a:pt x="130" y="10"/>
                  </a:lnTo>
                  <a:lnTo>
                    <a:pt x="126" y="10"/>
                  </a:lnTo>
                  <a:lnTo>
                    <a:pt x="122" y="10"/>
                  </a:lnTo>
                  <a:lnTo>
                    <a:pt x="118" y="8"/>
                  </a:lnTo>
                  <a:lnTo>
                    <a:pt x="114" y="8"/>
                  </a:lnTo>
                  <a:lnTo>
                    <a:pt x="111" y="8"/>
                  </a:lnTo>
                  <a:lnTo>
                    <a:pt x="107" y="6"/>
                  </a:lnTo>
                  <a:lnTo>
                    <a:pt x="105" y="6"/>
                  </a:lnTo>
                  <a:lnTo>
                    <a:pt x="101" y="6"/>
                  </a:lnTo>
                  <a:lnTo>
                    <a:pt x="97" y="4"/>
                  </a:lnTo>
                  <a:lnTo>
                    <a:pt x="93" y="4"/>
                  </a:lnTo>
                  <a:lnTo>
                    <a:pt x="90" y="4"/>
                  </a:lnTo>
                  <a:lnTo>
                    <a:pt x="86" y="2"/>
                  </a:lnTo>
                  <a:lnTo>
                    <a:pt x="82" y="2"/>
                  </a:lnTo>
                  <a:lnTo>
                    <a:pt x="80" y="2"/>
                  </a:lnTo>
                  <a:lnTo>
                    <a:pt x="76" y="0"/>
                  </a:lnTo>
                  <a:lnTo>
                    <a:pt x="72" y="2"/>
                  </a:lnTo>
                  <a:lnTo>
                    <a:pt x="71" y="2"/>
                  </a:lnTo>
                  <a:lnTo>
                    <a:pt x="67" y="2"/>
                  </a:lnTo>
                  <a:lnTo>
                    <a:pt x="63" y="2"/>
                  </a:lnTo>
                  <a:lnTo>
                    <a:pt x="61" y="4"/>
                  </a:lnTo>
                  <a:lnTo>
                    <a:pt x="57" y="4"/>
                  </a:lnTo>
                  <a:lnTo>
                    <a:pt x="55" y="6"/>
                  </a:lnTo>
                  <a:lnTo>
                    <a:pt x="51" y="6"/>
                  </a:lnTo>
                  <a:lnTo>
                    <a:pt x="50" y="6"/>
                  </a:lnTo>
                  <a:lnTo>
                    <a:pt x="46" y="8"/>
                  </a:lnTo>
                  <a:lnTo>
                    <a:pt x="44" y="8"/>
                  </a:lnTo>
                  <a:lnTo>
                    <a:pt x="42" y="8"/>
                  </a:lnTo>
                  <a:lnTo>
                    <a:pt x="38" y="10"/>
                  </a:lnTo>
                  <a:lnTo>
                    <a:pt x="36" y="10"/>
                  </a:lnTo>
                  <a:lnTo>
                    <a:pt x="34" y="12"/>
                  </a:lnTo>
                  <a:lnTo>
                    <a:pt x="31" y="12"/>
                  </a:lnTo>
                  <a:lnTo>
                    <a:pt x="29" y="14"/>
                  </a:lnTo>
                  <a:lnTo>
                    <a:pt x="27" y="14"/>
                  </a:lnTo>
                  <a:lnTo>
                    <a:pt x="25" y="16"/>
                  </a:lnTo>
                  <a:lnTo>
                    <a:pt x="23" y="17"/>
                  </a:lnTo>
                  <a:lnTo>
                    <a:pt x="19" y="17"/>
                  </a:lnTo>
                  <a:lnTo>
                    <a:pt x="17" y="19"/>
                  </a:lnTo>
                  <a:lnTo>
                    <a:pt x="15" y="19"/>
                  </a:lnTo>
                  <a:lnTo>
                    <a:pt x="13" y="21"/>
                  </a:lnTo>
                  <a:lnTo>
                    <a:pt x="11" y="23"/>
                  </a:lnTo>
                  <a:lnTo>
                    <a:pt x="10" y="25"/>
                  </a:lnTo>
                  <a:lnTo>
                    <a:pt x="8" y="25"/>
                  </a:lnTo>
                  <a:lnTo>
                    <a:pt x="6" y="27"/>
                  </a:lnTo>
                  <a:lnTo>
                    <a:pt x="4" y="29"/>
                  </a:lnTo>
                  <a:lnTo>
                    <a:pt x="4" y="31"/>
                  </a:lnTo>
                  <a:lnTo>
                    <a:pt x="2" y="31"/>
                  </a:lnTo>
                  <a:lnTo>
                    <a:pt x="0" y="33"/>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7" name="Freeform 81"/>
            <p:cNvSpPr/>
            <p:nvPr/>
          </p:nvSpPr>
          <p:spPr bwMode="auto">
            <a:xfrm>
              <a:off x="1596" y="2433"/>
              <a:ext cx="305" cy="312"/>
            </a:xfrm>
            <a:custGeom>
              <a:avLst/>
              <a:gdLst>
                <a:gd name="T0" fmla="*/ 34 w 305"/>
                <a:gd name="T1" fmla="*/ 305 h 312"/>
                <a:gd name="T2" fmla="*/ 51 w 305"/>
                <a:gd name="T3" fmla="*/ 310 h 312"/>
                <a:gd name="T4" fmla="*/ 67 w 305"/>
                <a:gd name="T5" fmla="*/ 312 h 312"/>
                <a:gd name="T6" fmla="*/ 82 w 305"/>
                <a:gd name="T7" fmla="*/ 312 h 312"/>
                <a:gd name="T8" fmla="*/ 91 w 305"/>
                <a:gd name="T9" fmla="*/ 297 h 312"/>
                <a:gd name="T10" fmla="*/ 82 w 305"/>
                <a:gd name="T11" fmla="*/ 257 h 312"/>
                <a:gd name="T12" fmla="*/ 70 w 305"/>
                <a:gd name="T13" fmla="*/ 215 h 312"/>
                <a:gd name="T14" fmla="*/ 99 w 305"/>
                <a:gd name="T15" fmla="*/ 221 h 312"/>
                <a:gd name="T16" fmla="*/ 126 w 305"/>
                <a:gd name="T17" fmla="*/ 228 h 312"/>
                <a:gd name="T18" fmla="*/ 137 w 305"/>
                <a:gd name="T19" fmla="*/ 234 h 312"/>
                <a:gd name="T20" fmla="*/ 149 w 305"/>
                <a:gd name="T21" fmla="*/ 253 h 312"/>
                <a:gd name="T22" fmla="*/ 166 w 305"/>
                <a:gd name="T23" fmla="*/ 284 h 312"/>
                <a:gd name="T24" fmla="*/ 181 w 305"/>
                <a:gd name="T25" fmla="*/ 307 h 312"/>
                <a:gd name="T26" fmla="*/ 189 w 305"/>
                <a:gd name="T27" fmla="*/ 310 h 312"/>
                <a:gd name="T28" fmla="*/ 198 w 305"/>
                <a:gd name="T29" fmla="*/ 310 h 312"/>
                <a:gd name="T30" fmla="*/ 221 w 305"/>
                <a:gd name="T31" fmla="*/ 305 h 312"/>
                <a:gd name="T32" fmla="*/ 244 w 305"/>
                <a:gd name="T33" fmla="*/ 297 h 312"/>
                <a:gd name="T34" fmla="*/ 269 w 305"/>
                <a:gd name="T35" fmla="*/ 288 h 312"/>
                <a:gd name="T36" fmla="*/ 290 w 305"/>
                <a:gd name="T37" fmla="*/ 278 h 312"/>
                <a:gd name="T38" fmla="*/ 305 w 305"/>
                <a:gd name="T39" fmla="*/ 270 h 312"/>
                <a:gd name="T40" fmla="*/ 305 w 305"/>
                <a:gd name="T41" fmla="*/ 255 h 312"/>
                <a:gd name="T42" fmla="*/ 299 w 305"/>
                <a:gd name="T43" fmla="*/ 232 h 312"/>
                <a:gd name="T44" fmla="*/ 288 w 305"/>
                <a:gd name="T45" fmla="*/ 217 h 312"/>
                <a:gd name="T46" fmla="*/ 278 w 305"/>
                <a:gd name="T47" fmla="*/ 209 h 312"/>
                <a:gd name="T48" fmla="*/ 255 w 305"/>
                <a:gd name="T49" fmla="*/ 217 h 312"/>
                <a:gd name="T50" fmla="*/ 233 w 305"/>
                <a:gd name="T51" fmla="*/ 227 h 312"/>
                <a:gd name="T52" fmla="*/ 221 w 305"/>
                <a:gd name="T53" fmla="*/ 223 h 312"/>
                <a:gd name="T54" fmla="*/ 227 w 305"/>
                <a:gd name="T55" fmla="*/ 213 h 312"/>
                <a:gd name="T56" fmla="*/ 242 w 305"/>
                <a:gd name="T57" fmla="*/ 206 h 312"/>
                <a:gd name="T58" fmla="*/ 253 w 305"/>
                <a:gd name="T59" fmla="*/ 196 h 312"/>
                <a:gd name="T60" fmla="*/ 238 w 305"/>
                <a:gd name="T61" fmla="*/ 160 h 312"/>
                <a:gd name="T62" fmla="*/ 223 w 305"/>
                <a:gd name="T63" fmla="*/ 122 h 312"/>
                <a:gd name="T64" fmla="*/ 233 w 305"/>
                <a:gd name="T65" fmla="*/ 114 h 312"/>
                <a:gd name="T66" fmla="*/ 248 w 305"/>
                <a:gd name="T67" fmla="*/ 110 h 312"/>
                <a:gd name="T68" fmla="*/ 246 w 305"/>
                <a:gd name="T69" fmla="*/ 86 h 312"/>
                <a:gd name="T70" fmla="*/ 234 w 305"/>
                <a:gd name="T71" fmla="*/ 48 h 312"/>
                <a:gd name="T72" fmla="*/ 223 w 305"/>
                <a:gd name="T73" fmla="*/ 19 h 312"/>
                <a:gd name="T74" fmla="*/ 213 w 305"/>
                <a:gd name="T75" fmla="*/ 17 h 312"/>
                <a:gd name="T76" fmla="*/ 200 w 305"/>
                <a:gd name="T77" fmla="*/ 19 h 312"/>
                <a:gd name="T78" fmla="*/ 187 w 305"/>
                <a:gd name="T79" fmla="*/ 23 h 312"/>
                <a:gd name="T80" fmla="*/ 177 w 305"/>
                <a:gd name="T81" fmla="*/ 15 h 312"/>
                <a:gd name="T82" fmla="*/ 168 w 305"/>
                <a:gd name="T83" fmla="*/ 9 h 312"/>
                <a:gd name="T84" fmla="*/ 158 w 305"/>
                <a:gd name="T85" fmla="*/ 4 h 312"/>
                <a:gd name="T86" fmla="*/ 149 w 305"/>
                <a:gd name="T87" fmla="*/ 9 h 312"/>
                <a:gd name="T88" fmla="*/ 141 w 305"/>
                <a:gd name="T89" fmla="*/ 30 h 312"/>
                <a:gd name="T90" fmla="*/ 133 w 305"/>
                <a:gd name="T91" fmla="*/ 55 h 312"/>
                <a:gd name="T92" fmla="*/ 135 w 305"/>
                <a:gd name="T93" fmla="*/ 105 h 312"/>
                <a:gd name="T94" fmla="*/ 126 w 305"/>
                <a:gd name="T95" fmla="*/ 103 h 312"/>
                <a:gd name="T96" fmla="*/ 116 w 305"/>
                <a:gd name="T97" fmla="*/ 101 h 312"/>
                <a:gd name="T98" fmla="*/ 105 w 305"/>
                <a:gd name="T99" fmla="*/ 99 h 312"/>
                <a:gd name="T100" fmla="*/ 91 w 305"/>
                <a:gd name="T101" fmla="*/ 99 h 312"/>
                <a:gd name="T102" fmla="*/ 84 w 305"/>
                <a:gd name="T103" fmla="*/ 107 h 312"/>
                <a:gd name="T104" fmla="*/ 88 w 305"/>
                <a:gd name="T105" fmla="*/ 135 h 312"/>
                <a:gd name="T106" fmla="*/ 74 w 305"/>
                <a:gd name="T107" fmla="*/ 152 h 312"/>
                <a:gd name="T108" fmla="*/ 53 w 305"/>
                <a:gd name="T109" fmla="*/ 154 h 312"/>
                <a:gd name="T110" fmla="*/ 36 w 305"/>
                <a:gd name="T111" fmla="*/ 158 h 312"/>
                <a:gd name="T112" fmla="*/ 21 w 305"/>
                <a:gd name="T113" fmla="*/ 164 h 312"/>
                <a:gd name="T114" fmla="*/ 6 w 305"/>
                <a:gd name="T115" fmla="*/ 169 h 312"/>
                <a:gd name="T116" fmla="*/ 0 w 305"/>
                <a:gd name="T117" fmla="*/ 179 h 312"/>
                <a:gd name="T118" fmla="*/ 7 w 305"/>
                <a:gd name="T119" fmla="*/ 230 h 312"/>
                <a:gd name="T120" fmla="*/ 17 w 305"/>
                <a:gd name="T121" fmla="*/ 28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5" h="312">
                  <a:moveTo>
                    <a:pt x="19" y="297"/>
                  </a:moveTo>
                  <a:lnTo>
                    <a:pt x="23" y="299"/>
                  </a:lnTo>
                  <a:lnTo>
                    <a:pt x="25" y="301"/>
                  </a:lnTo>
                  <a:lnTo>
                    <a:pt x="27" y="301"/>
                  </a:lnTo>
                  <a:lnTo>
                    <a:pt x="30" y="303"/>
                  </a:lnTo>
                  <a:lnTo>
                    <a:pt x="32" y="305"/>
                  </a:lnTo>
                  <a:lnTo>
                    <a:pt x="34" y="305"/>
                  </a:lnTo>
                  <a:lnTo>
                    <a:pt x="36" y="307"/>
                  </a:lnTo>
                  <a:lnTo>
                    <a:pt x="40" y="307"/>
                  </a:lnTo>
                  <a:lnTo>
                    <a:pt x="42" y="309"/>
                  </a:lnTo>
                  <a:lnTo>
                    <a:pt x="44" y="309"/>
                  </a:lnTo>
                  <a:lnTo>
                    <a:pt x="46" y="309"/>
                  </a:lnTo>
                  <a:lnTo>
                    <a:pt x="49" y="310"/>
                  </a:lnTo>
                  <a:lnTo>
                    <a:pt x="51" y="310"/>
                  </a:lnTo>
                  <a:lnTo>
                    <a:pt x="53" y="310"/>
                  </a:lnTo>
                  <a:lnTo>
                    <a:pt x="55" y="312"/>
                  </a:lnTo>
                  <a:lnTo>
                    <a:pt x="59" y="312"/>
                  </a:lnTo>
                  <a:lnTo>
                    <a:pt x="61" y="312"/>
                  </a:lnTo>
                  <a:lnTo>
                    <a:pt x="63" y="312"/>
                  </a:lnTo>
                  <a:lnTo>
                    <a:pt x="65" y="312"/>
                  </a:lnTo>
                  <a:lnTo>
                    <a:pt x="67" y="312"/>
                  </a:lnTo>
                  <a:lnTo>
                    <a:pt x="70" y="312"/>
                  </a:lnTo>
                  <a:lnTo>
                    <a:pt x="72" y="312"/>
                  </a:lnTo>
                  <a:lnTo>
                    <a:pt x="74" y="312"/>
                  </a:lnTo>
                  <a:lnTo>
                    <a:pt x="76" y="312"/>
                  </a:lnTo>
                  <a:lnTo>
                    <a:pt x="78" y="312"/>
                  </a:lnTo>
                  <a:lnTo>
                    <a:pt x="80" y="312"/>
                  </a:lnTo>
                  <a:lnTo>
                    <a:pt x="82" y="312"/>
                  </a:lnTo>
                  <a:lnTo>
                    <a:pt x="86" y="312"/>
                  </a:lnTo>
                  <a:lnTo>
                    <a:pt x="88" y="312"/>
                  </a:lnTo>
                  <a:lnTo>
                    <a:pt x="89" y="310"/>
                  </a:lnTo>
                  <a:lnTo>
                    <a:pt x="91" y="310"/>
                  </a:lnTo>
                  <a:lnTo>
                    <a:pt x="93" y="310"/>
                  </a:lnTo>
                  <a:lnTo>
                    <a:pt x="91" y="305"/>
                  </a:lnTo>
                  <a:lnTo>
                    <a:pt x="91" y="297"/>
                  </a:lnTo>
                  <a:lnTo>
                    <a:pt x="89" y="291"/>
                  </a:lnTo>
                  <a:lnTo>
                    <a:pt x="88" y="286"/>
                  </a:lnTo>
                  <a:lnTo>
                    <a:pt x="86" y="280"/>
                  </a:lnTo>
                  <a:lnTo>
                    <a:pt x="86" y="274"/>
                  </a:lnTo>
                  <a:lnTo>
                    <a:pt x="84" y="268"/>
                  </a:lnTo>
                  <a:lnTo>
                    <a:pt x="82" y="263"/>
                  </a:lnTo>
                  <a:lnTo>
                    <a:pt x="82" y="257"/>
                  </a:lnTo>
                  <a:lnTo>
                    <a:pt x="80" y="251"/>
                  </a:lnTo>
                  <a:lnTo>
                    <a:pt x="78" y="246"/>
                  </a:lnTo>
                  <a:lnTo>
                    <a:pt x="76" y="240"/>
                  </a:lnTo>
                  <a:lnTo>
                    <a:pt x="76" y="232"/>
                  </a:lnTo>
                  <a:lnTo>
                    <a:pt x="74" y="227"/>
                  </a:lnTo>
                  <a:lnTo>
                    <a:pt x="72" y="221"/>
                  </a:lnTo>
                  <a:lnTo>
                    <a:pt x="70" y="215"/>
                  </a:lnTo>
                  <a:lnTo>
                    <a:pt x="74" y="217"/>
                  </a:lnTo>
                  <a:lnTo>
                    <a:pt x="80" y="217"/>
                  </a:lnTo>
                  <a:lnTo>
                    <a:pt x="84" y="217"/>
                  </a:lnTo>
                  <a:lnTo>
                    <a:pt x="88" y="219"/>
                  </a:lnTo>
                  <a:lnTo>
                    <a:pt x="91" y="219"/>
                  </a:lnTo>
                  <a:lnTo>
                    <a:pt x="95" y="221"/>
                  </a:lnTo>
                  <a:lnTo>
                    <a:pt x="99" y="221"/>
                  </a:lnTo>
                  <a:lnTo>
                    <a:pt x="103" y="223"/>
                  </a:lnTo>
                  <a:lnTo>
                    <a:pt x="107" y="223"/>
                  </a:lnTo>
                  <a:lnTo>
                    <a:pt x="110" y="225"/>
                  </a:lnTo>
                  <a:lnTo>
                    <a:pt x="114" y="225"/>
                  </a:lnTo>
                  <a:lnTo>
                    <a:pt x="118" y="227"/>
                  </a:lnTo>
                  <a:lnTo>
                    <a:pt x="122" y="227"/>
                  </a:lnTo>
                  <a:lnTo>
                    <a:pt x="126" y="228"/>
                  </a:lnTo>
                  <a:lnTo>
                    <a:pt x="130" y="228"/>
                  </a:lnTo>
                  <a:lnTo>
                    <a:pt x="133" y="230"/>
                  </a:lnTo>
                  <a:lnTo>
                    <a:pt x="133" y="230"/>
                  </a:lnTo>
                  <a:lnTo>
                    <a:pt x="135" y="230"/>
                  </a:lnTo>
                  <a:lnTo>
                    <a:pt x="135" y="232"/>
                  </a:lnTo>
                  <a:lnTo>
                    <a:pt x="137" y="232"/>
                  </a:lnTo>
                  <a:lnTo>
                    <a:pt x="137" y="234"/>
                  </a:lnTo>
                  <a:lnTo>
                    <a:pt x="137" y="234"/>
                  </a:lnTo>
                  <a:lnTo>
                    <a:pt x="139" y="234"/>
                  </a:lnTo>
                  <a:lnTo>
                    <a:pt x="139" y="236"/>
                  </a:lnTo>
                  <a:lnTo>
                    <a:pt x="141" y="240"/>
                  </a:lnTo>
                  <a:lnTo>
                    <a:pt x="143" y="244"/>
                  </a:lnTo>
                  <a:lnTo>
                    <a:pt x="147" y="249"/>
                  </a:lnTo>
                  <a:lnTo>
                    <a:pt x="149" y="253"/>
                  </a:lnTo>
                  <a:lnTo>
                    <a:pt x="151" y="257"/>
                  </a:lnTo>
                  <a:lnTo>
                    <a:pt x="152" y="263"/>
                  </a:lnTo>
                  <a:lnTo>
                    <a:pt x="156" y="267"/>
                  </a:lnTo>
                  <a:lnTo>
                    <a:pt x="158" y="270"/>
                  </a:lnTo>
                  <a:lnTo>
                    <a:pt x="160" y="276"/>
                  </a:lnTo>
                  <a:lnTo>
                    <a:pt x="162" y="280"/>
                  </a:lnTo>
                  <a:lnTo>
                    <a:pt x="166" y="284"/>
                  </a:lnTo>
                  <a:lnTo>
                    <a:pt x="168" y="288"/>
                  </a:lnTo>
                  <a:lnTo>
                    <a:pt x="170" y="293"/>
                  </a:lnTo>
                  <a:lnTo>
                    <a:pt x="173" y="297"/>
                  </a:lnTo>
                  <a:lnTo>
                    <a:pt x="175" y="301"/>
                  </a:lnTo>
                  <a:lnTo>
                    <a:pt x="179" y="305"/>
                  </a:lnTo>
                  <a:lnTo>
                    <a:pt x="179" y="307"/>
                  </a:lnTo>
                  <a:lnTo>
                    <a:pt x="181" y="307"/>
                  </a:lnTo>
                  <a:lnTo>
                    <a:pt x="181" y="307"/>
                  </a:lnTo>
                  <a:lnTo>
                    <a:pt x="183" y="309"/>
                  </a:lnTo>
                  <a:lnTo>
                    <a:pt x="183" y="309"/>
                  </a:lnTo>
                  <a:lnTo>
                    <a:pt x="185" y="309"/>
                  </a:lnTo>
                  <a:lnTo>
                    <a:pt x="185" y="310"/>
                  </a:lnTo>
                  <a:lnTo>
                    <a:pt x="187" y="310"/>
                  </a:lnTo>
                  <a:lnTo>
                    <a:pt x="189" y="310"/>
                  </a:lnTo>
                  <a:lnTo>
                    <a:pt x="191" y="310"/>
                  </a:lnTo>
                  <a:lnTo>
                    <a:pt x="191" y="310"/>
                  </a:lnTo>
                  <a:lnTo>
                    <a:pt x="192" y="310"/>
                  </a:lnTo>
                  <a:lnTo>
                    <a:pt x="194" y="310"/>
                  </a:lnTo>
                  <a:lnTo>
                    <a:pt x="194" y="310"/>
                  </a:lnTo>
                  <a:lnTo>
                    <a:pt x="196" y="310"/>
                  </a:lnTo>
                  <a:lnTo>
                    <a:pt x="198" y="310"/>
                  </a:lnTo>
                  <a:lnTo>
                    <a:pt x="200" y="310"/>
                  </a:lnTo>
                  <a:lnTo>
                    <a:pt x="204" y="309"/>
                  </a:lnTo>
                  <a:lnTo>
                    <a:pt x="208" y="309"/>
                  </a:lnTo>
                  <a:lnTo>
                    <a:pt x="212" y="307"/>
                  </a:lnTo>
                  <a:lnTo>
                    <a:pt x="213" y="307"/>
                  </a:lnTo>
                  <a:lnTo>
                    <a:pt x="217" y="305"/>
                  </a:lnTo>
                  <a:lnTo>
                    <a:pt x="221" y="305"/>
                  </a:lnTo>
                  <a:lnTo>
                    <a:pt x="225" y="303"/>
                  </a:lnTo>
                  <a:lnTo>
                    <a:pt x="229" y="303"/>
                  </a:lnTo>
                  <a:lnTo>
                    <a:pt x="231" y="301"/>
                  </a:lnTo>
                  <a:lnTo>
                    <a:pt x="234" y="301"/>
                  </a:lnTo>
                  <a:lnTo>
                    <a:pt x="238" y="299"/>
                  </a:lnTo>
                  <a:lnTo>
                    <a:pt x="242" y="297"/>
                  </a:lnTo>
                  <a:lnTo>
                    <a:pt x="244" y="297"/>
                  </a:lnTo>
                  <a:lnTo>
                    <a:pt x="248" y="295"/>
                  </a:lnTo>
                  <a:lnTo>
                    <a:pt x="252" y="295"/>
                  </a:lnTo>
                  <a:lnTo>
                    <a:pt x="255" y="293"/>
                  </a:lnTo>
                  <a:lnTo>
                    <a:pt x="257" y="291"/>
                  </a:lnTo>
                  <a:lnTo>
                    <a:pt x="261" y="291"/>
                  </a:lnTo>
                  <a:lnTo>
                    <a:pt x="265" y="289"/>
                  </a:lnTo>
                  <a:lnTo>
                    <a:pt x="269" y="288"/>
                  </a:lnTo>
                  <a:lnTo>
                    <a:pt x="271" y="288"/>
                  </a:lnTo>
                  <a:lnTo>
                    <a:pt x="274" y="286"/>
                  </a:lnTo>
                  <a:lnTo>
                    <a:pt x="278" y="284"/>
                  </a:lnTo>
                  <a:lnTo>
                    <a:pt x="280" y="284"/>
                  </a:lnTo>
                  <a:lnTo>
                    <a:pt x="284" y="282"/>
                  </a:lnTo>
                  <a:lnTo>
                    <a:pt x="288" y="280"/>
                  </a:lnTo>
                  <a:lnTo>
                    <a:pt x="290" y="278"/>
                  </a:lnTo>
                  <a:lnTo>
                    <a:pt x="294" y="278"/>
                  </a:lnTo>
                  <a:lnTo>
                    <a:pt x="297" y="276"/>
                  </a:lnTo>
                  <a:lnTo>
                    <a:pt x="301" y="274"/>
                  </a:lnTo>
                  <a:lnTo>
                    <a:pt x="303" y="272"/>
                  </a:lnTo>
                  <a:lnTo>
                    <a:pt x="305" y="272"/>
                  </a:lnTo>
                  <a:lnTo>
                    <a:pt x="305" y="270"/>
                  </a:lnTo>
                  <a:lnTo>
                    <a:pt x="305" y="270"/>
                  </a:lnTo>
                  <a:lnTo>
                    <a:pt x="305" y="268"/>
                  </a:lnTo>
                  <a:lnTo>
                    <a:pt x="305" y="267"/>
                  </a:lnTo>
                  <a:lnTo>
                    <a:pt x="305" y="265"/>
                  </a:lnTo>
                  <a:lnTo>
                    <a:pt x="305" y="265"/>
                  </a:lnTo>
                  <a:lnTo>
                    <a:pt x="305" y="263"/>
                  </a:lnTo>
                  <a:lnTo>
                    <a:pt x="305" y="259"/>
                  </a:lnTo>
                  <a:lnTo>
                    <a:pt x="305" y="255"/>
                  </a:lnTo>
                  <a:lnTo>
                    <a:pt x="305" y="251"/>
                  </a:lnTo>
                  <a:lnTo>
                    <a:pt x="303" y="248"/>
                  </a:lnTo>
                  <a:lnTo>
                    <a:pt x="303" y="244"/>
                  </a:lnTo>
                  <a:lnTo>
                    <a:pt x="303" y="242"/>
                  </a:lnTo>
                  <a:lnTo>
                    <a:pt x="301" y="238"/>
                  </a:lnTo>
                  <a:lnTo>
                    <a:pt x="301" y="236"/>
                  </a:lnTo>
                  <a:lnTo>
                    <a:pt x="299" y="232"/>
                  </a:lnTo>
                  <a:lnTo>
                    <a:pt x="297" y="230"/>
                  </a:lnTo>
                  <a:lnTo>
                    <a:pt x="297" y="227"/>
                  </a:lnTo>
                  <a:lnTo>
                    <a:pt x="295" y="225"/>
                  </a:lnTo>
                  <a:lnTo>
                    <a:pt x="294" y="223"/>
                  </a:lnTo>
                  <a:lnTo>
                    <a:pt x="292" y="221"/>
                  </a:lnTo>
                  <a:lnTo>
                    <a:pt x="290" y="219"/>
                  </a:lnTo>
                  <a:lnTo>
                    <a:pt x="288" y="217"/>
                  </a:lnTo>
                  <a:lnTo>
                    <a:pt x="286" y="215"/>
                  </a:lnTo>
                  <a:lnTo>
                    <a:pt x="286" y="213"/>
                  </a:lnTo>
                  <a:lnTo>
                    <a:pt x="284" y="211"/>
                  </a:lnTo>
                  <a:lnTo>
                    <a:pt x="282" y="211"/>
                  </a:lnTo>
                  <a:lnTo>
                    <a:pt x="280" y="211"/>
                  </a:lnTo>
                  <a:lnTo>
                    <a:pt x="278" y="209"/>
                  </a:lnTo>
                  <a:lnTo>
                    <a:pt x="278" y="209"/>
                  </a:lnTo>
                  <a:lnTo>
                    <a:pt x="276" y="209"/>
                  </a:lnTo>
                  <a:lnTo>
                    <a:pt x="273" y="211"/>
                  </a:lnTo>
                  <a:lnTo>
                    <a:pt x="269" y="211"/>
                  </a:lnTo>
                  <a:lnTo>
                    <a:pt x="265" y="211"/>
                  </a:lnTo>
                  <a:lnTo>
                    <a:pt x="261" y="213"/>
                  </a:lnTo>
                  <a:lnTo>
                    <a:pt x="259" y="215"/>
                  </a:lnTo>
                  <a:lnTo>
                    <a:pt x="255" y="217"/>
                  </a:lnTo>
                  <a:lnTo>
                    <a:pt x="252" y="217"/>
                  </a:lnTo>
                  <a:lnTo>
                    <a:pt x="250" y="219"/>
                  </a:lnTo>
                  <a:lnTo>
                    <a:pt x="246" y="221"/>
                  </a:lnTo>
                  <a:lnTo>
                    <a:pt x="242" y="223"/>
                  </a:lnTo>
                  <a:lnTo>
                    <a:pt x="240" y="223"/>
                  </a:lnTo>
                  <a:lnTo>
                    <a:pt x="236" y="225"/>
                  </a:lnTo>
                  <a:lnTo>
                    <a:pt x="233" y="227"/>
                  </a:lnTo>
                  <a:lnTo>
                    <a:pt x="231" y="228"/>
                  </a:lnTo>
                  <a:lnTo>
                    <a:pt x="227" y="230"/>
                  </a:lnTo>
                  <a:lnTo>
                    <a:pt x="223" y="230"/>
                  </a:lnTo>
                  <a:lnTo>
                    <a:pt x="223" y="228"/>
                  </a:lnTo>
                  <a:lnTo>
                    <a:pt x="223" y="227"/>
                  </a:lnTo>
                  <a:lnTo>
                    <a:pt x="223" y="225"/>
                  </a:lnTo>
                  <a:lnTo>
                    <a:pt x="221" y="223"/>
                  </a:lnTo>
                  <a:lnTo>
                    <a:pt x="221" y="221"/>
                  </a:lnTo>
                  <a:lnTo>
                    <a:pt x="221" y="219"/>
                  </a:lnTo>
                  <a:lnTo>
                    <a:pt x="221" y="217"/>
                  </a:lnTo>
                  <a:lnTo>
                    <a:pt x="219" y="215"/>
                  </a:lnTo>
                  <a:lnTo>
                    <a:pt x="221" y="215"/>
                  </a:lnTo>
                  <a:lnTo>
                    <a:pt x="225" y="213"/>
                  </a:lnTo>
                  <a:lnTo>
                    <a:pt x="227" y="213"/>
                  </a:lnTo>
                  <a:lnTo>
                    <a:pt x="229" y="211"/>
                  </a:lnTo>
                  <a:lnTo>
                    <a:pt x="231" y="211"/>
                  </a:lnTo>
                  <a:lnTo>
                    <a:pt x="233" y="209"/>
                  </a:lnTo>
                  <a:lnTo>
                    <a:pt x="234" y="209"/>
                  </a:lnTo>
                  <a:lnTo>
                    <a:pt x="238" y="208"/>
                  </a:lnTo>
                  <a:lnTo>
                    <a:pt x="240" y="208"/>
                  </a:lnTo>
                  <a:lnTo>
                    <a:pt x="242" y="206"/>
                  </a:lnTo>
                  <a:lnTo>
                    <a:pt x="244" y="206"/>
                  </a:lnTo>
                  <a:lnTo>
                    <a:pt x="246" y="206"/>
                  </a:lnTo>
                  <a:lnTo>
                    <a:pt x="248" y="204"/>
                  </a:lnTo>
                  <a:lnTo>
                    <a:pt x="250" y="204"/>
                  </a:lnTo>
                  <a:lnTo>
                    <a:pt x="253" y="202"/>
                  </a:lnTo>
                  <a:lnTo>
                    <a:pt x="255" y="202"/>
                  </a:lnTo>
                  <a:lnTo>
                    <a:pt x="253" y="196"/>
                  </a:lnTo>
                  <a:lnTo>
                    <a:pt x="252" y="190"/>
                  </a:lnTo>
                  <a:lnTo>
                    <a:pt x="250" y="185"/>
                  </a:lnTo>
                  <a:lnTo>
                    <a:pt x="246" y="181"/>
                  </a:lnTo>
                  <a:lnTo>
                    <a:pt x="244" y="175"/>
                  </a:lnTo>
                  <a:lnTo>
                    <a:pt x="242" y="169"/>
                  </a:lnTo>
                  <a:lnTo>
                    <a:pt x="240" y="164"/>
                  </a:lnTo>
                  <a:lnTo>
                    <a:pt x="238" y="160"/>
                  </a:lnTo>
                  <a:lnTo>
                    <a:pt x="236" y="154"/>
                  </a:lnTo>
                  <a:lnTo>
                    <a:pt x="234" y="148"/>
                  </a:lnTo>
                  <a:lnTo>
                    <a:pt x="233" y="143"/>
                  </a:lnTo>
                  <a:lnTo>
                    <a:pt x="231" y="137"/>
                  </a:lnTo>
                  <a:lnTo>
                    <a:pt x="227" y="133"/>
                  </a:lnTo>
                  <a:lnTo>
                    <a:pt x="225" y="128"/>
                  </a:lnTo>
                  <a:lnTo>
                    <a:pt x="223" y="122"/>
                  </a:lnTo>
                  <a:lnTo>
                    <a:pt x="221" y="116"/>
                  </a:lnTo>
                  <a:lnTo>
                    <a:pt x="223" y="116"/>
                  </a:lnTo>
                  <a:lnTo>
                    <a:pt x="225" y="116"/>
                  </a:lnTo>
                  <a:lnTo>
                    <a:pt x="227" y="116"/>
                  </a:lnTo>
                  <a:lnTo>
                    <a:pt x="229" y="114"/>
                  </a:lnTo>
                  <a:lnTo>
                    <a:pt x="231" y="114"/>
                  </a:lnTo>
                  <a:lnTo>
                    <a:pt x="233" y="114"/>
                  </a:lnTo>
                  <a:lnTo>
                    <a:pt x="234" y="112"/>
                  </a:lnTo>
                  <a:lnTo>
                    <a:pt x="236" y="112"/>
                  </a:lnTo>
                  <a:lnTo>
                    <a:pt x="238" y="112"/>
                  </a:lnTo>
                  <a:lnTo>
                    <a:pt x="242" y="110"/>
                  </a:lnTo>
                  <a:lnTo>
                    <a:pt x="244" y="110"/>
                  </a:lnTo>
                  <a:lnTo>
                    <a:pt x="246" y="110"/>
                  </a:lnTo>
                  <a:lnTo>
                    <a:pt x="248" y="110"/>
                  </a:lnTo>
                  <a:lnTo>
                    <a:pt x="250" y="108"/>
                  </a:lnTo>
                  <a:lnTo>
                    <a:pt x="252" y="108"/>
                  </a:lnTo>
                  <a:lnTo>
                    <a:pt x="253" y="108"/>
                  </a:lnTo>
                  <a:lnTo>
                    <a:pt x="252" y="103"/>
                  </a:lnTo>
                  <a:lnTo>
                    <a:pt x="250" y="97"/>
                  </a:lnTo>
                  <a:lnTo>
                    <a:pt x="248" y="91"/>
                  </a:lnTo>
                  <a:lnTo>
                    <a:pt x="246" y="86"/>
                  </a:lnTo>
                  <a:lnTo>
                    <a:pt x="244" y="80"/>
                  </a:lnTo>
                  <a:lnTo>
                    <a:pt x="242" y="74"/>
                  </a:lnTo>
                  <a:lnTo>
                    <a:pt x="240" y="68"/>
                  </a:lnTo>
                  <a:lnTo>
                    <a:pt x="238" y="65"/>
                  </a:lnTo>
                  <a:lnTo>
                    <a:pt x="238" y="59"/>
                  </a:lnTo>
                  <a:lnTo>
                    <a:pt x="236" y="53"/>
                  </a:lnTo>
                  <a:lnTo>
                    <a:pt x="234" y="48"/>
                  </a:lnTo>
                  <a:lnTo>
                    <a:pt x="233" y="42"/>
                  </a:lnTo>
                  <a:lnTo>
                    <a:pt x="231" y="36"/>
                  </a:lnTo>
                  <a:lnTo>
                    <a:pt x="229" y="32"/>
                  </a:lnTo>
                  <a:lnTo>
                    <a:pt x="227" y="27"/>
                  </a:lnTo>
                  <a:lnTo>
                    <a:pt x="223" y="21"/>
                  </a:lnTo>
                  <a:lnTo>
                    <a:pt x="223" y="19"/>
                  </a:lnTo>
                  <a:lnTo>
                    <a:pt x="223" y="19"/>
                  </a:lnTo>
                  <a:lnTo>
                    <a:pt x="221" y="19"/>
                  </a:lnTo>
                  <a:lnTo>
                    <a:pt x="219" y="17"/>
                  </a:lnTo>
                  <a:lnTo>
                    <a:pt x="219" y="17"/>
                  </a:lnTo>
                  <a:lnTo>
                    <a:pt x="217" y="17"/>
                  </a:lnTo>
                  <a:lnTo>
                    <a:pt x="215" y="17"/>
                  </a:lnTo>
                  <a:lnTo>
                    <a:pt x="215" y="17"/>
                  </a:lnTo>
                  <a:lnTo>
                    <a:pt x="213" y="17"/>
                  </a:lnTo>
                  <a:lnTo>
                    <a:pt x="212" y="17"/>
                  </a:lnTo>
                  <a:lnTo>
                    <a:pt x="210" y="17"/>
                  </a:lnTo>
                  <a:lnTo>
                    <a:pt x="208" y="19"/>
                  </a:lnTo>
                  <a:lnTo>
                    <a:pt x="206" y="19"/>
                  </a:lnTo>
                  <a:lnTo>
                    <a:pt x="204" y="19"/>
                  </a:lnTo>
                  <a:lnTo>
                    <a:pt x="202" y="19"/>
                  </a:lnTo>
                  <a:lnTo>
                    <a:pt x="200" y="19"/>
                  </a:lnTo>
                  <a:lnTo>
                    <a:pt x="198" y="19"/>
                  </a:lnTo>
                  <a:lnTo>
                    <a:pt x="196" y="21"/>
                  </a:lnTo>
                  <a:lnTo>
                    <a:pt x="194" y="21"/>
                  </a:lnTo>
                  <a:lnTo>
                    <a:pt x="192" y="21"/>
                  </a:lnTo>
                  <a:lnTo>
                    <a:pt x="191" y="21"/>
                  </a:lnTo>
                  <a:lnTo>
                    <a:pt x="189" y="21"/>
                  </a:lnTo>
                  <a:lnTo>
                    <a:pt x="187" y="23"/>
                  </a:lnTo>
                  <a:lnTo>
                    <a:pt x="187" y="23"/>
                  </a:lnTo>
                  <a:lnTo>
                    <a:pt x="185" y="21"/>
                  </a:lnTo>
                  <a:lnTo>
                    <a:pt x="183" y="21"/>
                  </a:lnTo>
                  <a:lnTo>
                    <a:pt x="181" y="19"/>
                  </a:lnTo>
                  <a:lnTo>
                    <a:pt x="181" y="19"/>
                  </a:lnTo>
                  <a:lnTo>
                    <a:pt x="179" y="17"/>
                  </a:lnTo>
                  <a:lnTo>
                    <a:pt x="177" y="15"/>
                  </a:lnTo>
                  <a:lnTo>
                    <a:pt x="177" y="15"/>
                  </a:lnTo>
                  <a:lnTo>
                    <a:pt x="175" y="13"/>
                  </a:lnTo>
                  <a:lnTo>
                    <a:pt x="173" y="13"/>
                  </a:lnTo>
                  <a:lnTo>
                    <a:pt x="171" y="13"/>
                  </a:lnTo>
                  <a:lnTo>
                    <a:pt x="171" y="11"/>
                  </a:lnTo>
                  <a:lnTo>
                    <a:pt x="170" y="11"/>
                  </a:lnTo>
                  <a:lnTo>
                    <a:pt x="168" y="9"/>
                  </a:lnTo>
                  <a:lnTo>
                    <a:pt x="168" y="9"/>
                  </a:lnTo>
                  <a:lnTo>
                    <a:pt x="166" y="7"/>
                  </a:lnTo>
                  <a:lnTo>
                    <a:pt x="164" y="7"/>
                  </a:lnTo>
                  <a:lnTo>
                    <a:pt x="162" y="6"/>
                  </a:lnTo>
                  <a:lnTo>
                    <a:pt x="162" y="6"/>
                  </a:lnTo>
                  <a:lnTo>
                    <a:pt x="160" y="6"/>
                  </a:lnTo>
                  <a:lnTo>
                    <a:pt x="158" y="4"/>
                  </a:lnTo>
                  <a:lnTo>
                    <a:pt x="156" y="4"/>
                  </a:lnTo>
                  <a:lnTo>
                    <a:pt x="156" y="2"/>
                  </a:lnTo>
                  <a:lnTo>
                    <a:pt x="154" y="2"/>
                  </a:lnTo>
                  <a:lnTo>
                    <a:pt x="152" y="0"/>
                  </a:lnTo>
                  <a:lnTo>
                    <a:pt x="152" y="4"/>
                  </a:lnTo>
                  <a:lnTo>
                    <a:pt x="151" y="7"/>
                  </a:lnTo>
                  <a:lnTo>
                    <a:pt x="149" y="9"/>
                  </a:lnTo>
                  <a:lnTo>
                    <a:pt x="149" y="13"/>
                  </a:lnTo>
                  <a:lnTo>
                    <a:pt x="147" y="15"/>
                  </a:lnTo>
                  <a:lnTo>
                    <a:pt x="145" y="19"/>
                  </a:lnTo>
                  <a:lnTo>
                    <a:pt x="145" y="23"/>
                  </a:lnTo>
                  <a:lnTo>
                    <a:pt x="143" y="25"/>
                  </a:lnTo>
                  <a:lnTo>
                    <a:pt x="143" y="28"/>
                  </a:lnTo>
                  <a:lnTo>
                    <a:pt x="141" y="30"/>
                  </a:lnTo>
                  <a:lnTo>
                    <a:pt x="139" y="34"/>
                  </a:lnTo>
                  <a:lnTo>
                    <a:pt x="139" y="38"/>
                  </a:lnTo>
                  <a:lnTo>
                    <a:pt x="137" y="40"/>
                  </a:lnTo>
                  <a:lnTo>
                    <a:pt x="137" y="44"/>
                  </a:lnTo>
                  <a:lnTo>
                    <a:pt x="135" y="48"/>
                  </a:lnTo>
                  <a:lnTo>
                    <a:pt x="135" y="49"/>
                  </a:lnTo>
                  <a:lnTo>
                    <a:pt x="133" y="55"/>
                  </a:lnTo>
                  <a:lnTo>
                    <a:pt x="133" y="63"/>
                  </a:lnTo>
                  <a:lnTo>
                    <a:pt x="131" y="68"/>
                  </a:lnTo>
                  <a:lnTo>
                    <a:pt x="131" y="74"/>
                  </a:lnTo>
                  <a:lnTo>
                    <a:pt x="133" y="82"/>
                  </a:lnTo>
                  <a:lnTo>
                    <a:pt x="133" y="89"/>
                  </a:lnTo>
                  <a:lnTo>
                    <a:pt x="133" y="97"/>
                  </a:lnTo>
                  <a:lnTo>
                    <a:pt x="135" y="105"/>
                  </a:lnTo>
                  <a:lnTo>
                    <a:pt x="133" y="105"/>
                  </a:lnTo>
                  <a:lnTo>
                    <a:pt x="131" y="105"/>
                  </a:lnTo>
                  <a:lnTo>
                    <a:pt x="131" y="103"/>
                  </a:lnTo>
                  <a:lnTo>
                    <a:pt x="130" y="103"/>
                  </a:lnTo>
                  <a:lnTo>
                    <a:pt x="128" y="103"/>
                  </a:lnTo>
                  <a:lnTo>
                    <a:pt x="126" y="103"/>
                  </a:lnTo>
                  <a:lnTo>
                    <a:pt x="126" y="103"/>
                  </a:lnTo>
                  <a:lnTo>
                    <a:pt x="124" y="103"/>
                  </a:lnTo>
                  <a:lnTo>
                    <a:pt x="122" y="101"/>
                  </a:lnTo>
                  <a:lnTo>
                    <a:pt x="122" y="101"/>
                  </a:lnTo>
                  <a:lnTo>
                    <a:pt x="120" y="101"/>
                  </a:lnTo>
                  <a:lnTo>
                    <a:pt x="118" y="101"/>
                  </a:lnTo>
                  <a:lnTo>
                    <a:pt x="118" y="101"/>
                  </a:lnTo>
                  <a:lnTo>
                    <a:pt x="116" y="101"/>
                  </a:lnTo>
                  <a:lnTo>
                    <a:pt x="114" y="101"/>
                  </a:lnTo>
                  <a:lnTo>
                    <a:pt x="114" y="101"/>
                  </a:lnTo>
                  <a:lnTo>
                    <a:pt x="112" y="101"/>
                  </a:lnTo>
                  <a:lnTo>
                    <a:pt x="109" y="99"/>
                  </a:lnTo>
                  <a:lnTo>
                    <a:pt x="109" y="99"/>
                  </a:lnTo>
                  <a:lnTo>
                    <a:pt x="107" y="99"/>
                  </a:lnTo>
                  <a:lnTo>
                    <a:pt x="105" y="99"/>
                  </a:lnTo>
                  <a:lnTo>
                    <a:pt x="103" y="99"/>
                  </a:lnTo>
                  <a:lnTo>
                    <a:pt x="101" y="99"/>
                  </a:lnTo>
                  <a:lnTo>
                    <a:pt x="99" y="99"/>
                  </a:lnTo>
                  <a:lnTo>
                    <a:pt x="97" y="99"/>
                  </a:lnTo>
                  <a:lnTo>
                    <a:pt x="95" y="99"/>
                  </a:lnTo>
                  <a:lnTo>
                    <a:pt x="93" y="99"/>
                  </a:lnTo>
                  <a:lnTo>
                    <a:pt x="91" y="99"/>
                  </a:lnTo>
                  <a:lnTo>
                    <a:pt x="89" y="99"/>
                  </a:lnTo>
                  <a:lnTo>
                    <a:pt x="86" y="99"/>
                  </a:lnTo>
                  <a:lnTo>
                    <a:pt x="86" y="99"/>
                  </a:lnTo>
                  <a:lnTo>
                    <a:pt x="84" y="99"/>
                  </a:lnTo>
                  <a:lnTo>
                    <a:pt x="84" y="103"/>
                  </a:lnTo>
                  <a:lnTo>
                    <a:pt x="84" y="105"/>
                  </a:lnTo>
                  <a:lnTo>
                    <a:pt x="84" y="107"/>
                  </a:lnTo>
                  <a:lnTo>
                    <a:pt x="86" y="110"/>
                  </a:lnTo>
                  <a:lnTo>
                    <a:pt x="86" y="112"/>
                  </a:lnTo>
                  <a:lnTo>
                    <a:pt x="86" y="114"/>
                  </a:lnTo>
                  <a:lnTo>
                    <a:pt x="86" y="118"/>
                  </a:lnTo>
                  <a:lnTo>
                    <a:pt x="88" y="120"/>
                  </a:lnTo>
                  <a:lnTo>
                    <a:pt x="88" y="128"/>
                  </a:lnTo>
                  <a:lnTo>
                    <a:pt x="88" y="135"/>
                  </a:lnTo>
                  <a:lnTo>
                    <a:pt x="88" y="143"/>
                  </a:lnTo>
                  <a:lnTo>
                    <a:pt x="88" y="152"/>
                  </a:lnTo>
                  <a:lnTo>
                    <a:pt x="86" y="152"/>
                  </a:lnTo>
                  <a:lnTo>
                    <a:pt x="82" y="152"/>
                  </a:lnTo>
                  <a:lnTo>
                    <a:pt x="80" y="152"/>
                  </a:lnTo>
                  <a:lnTo>
                    <a:pt x="76" y="152"/>
                  </a:lnTo>
                  <a:lnTo>
                    <a:pt x="74" y="152"/>
                  </a:lnTo>
                  <a:lnTo>
                    <a:pt x="70" y="152"/>
                  </a:lnTo>
                  <a:lnTo>
                    <a:pt x="69" y="154"/>
                  </a:lnTo>
                  <a:lnTo>
                    <a:pt x="65" y="154"/>
                  </a:lnTo>
                  <a:lnTo>
                    <a:pt x="63" y="154"/>
                  </a:lnTo>
                  <a:lnTo>
                    <a:pt x="59" y="154"/>
                  </a:lnTo>
                  <a:lnTo>
                    <a:pt x="57" y="154"/>
                  </a:lnTo>
                  <a:lnTo>
                    <a:pt x="53" y="154"/>
                  </a:lnTo>
                  <a:lnTo>
                    <a:pt x="51" y="154"/>
                  </a:lnTo>
                  <a:lnTo>
                    <a:pt x="48" y="156"/>
                  </a:lnTo>
                  <a:lnTo>
                    <a:pt x="46" y="156"/>
                  </a:lnTo>
                  <a:lnTo>
                    <a:pt x="42" y="156"/>
                  </a:lnTo>
                  <a:lnTo>
                    <a:pt x="40" y="158"/>
                  </a:lnTo>
                  <a:lnTo>
                    <a:pt x="38" y="158"/>
                  </a:lnTo>
                  <a:lnTo>
                    <a:pt x="36" y="158"/>
                  </a:lnTo>
                  <a:lnTo>
                    <a:pt x="34" y="158"/>
                  </a:lnTo>
                  <a:lnTo>
                    <a:pt x="30" y="160"/>
                  </a:lnTo>
                  <a:lnTo>
                    <a:pt x="28" y="160"/>
                  </a:lnTo>
                  <a:lnTo>
                    <a:pt x="27" y="162"/>
                  </a:lnTo>
                  <a:lnTo>
                    <a:pt x="25" y="162"/>
                  </a:lnTo>
                  <a:lnTo>
                    <a:pt x="23" y="162"/>
                  </a:lnTo>
                  <a:lnTo>
                    <a:pt x="21" y="164"/>
                  </a:lnTo>
                  <a:lnTo>
                    <a:pt x="17" y="164"/>
                  </a:lnTo>
                  <a:lnTo>
                    <a:pt x="15" y="166"/>
                  </a:lnTo>
                  <a:lnTo>
                    <a:pt x="13" y="166"/>
                  </a:lnTo>
                  <a:lnTo>
                    <a:pt x="11" y="168"/>
                  </a:lnTo>
                  <a:lnTo>
                    <a:pt x="9" y="168"/>
                  </a:lnTo>
                  <a:lnTo>
                    <a:pt x="7" y="169"/>
                  </a:lnTo>
                  <a:lnTo>
                    <a:pt x="6" y="169"/>
                  </a:lnTo>
                  <a:lnTo>
                    <a:pt x="4" y="171"/>
                  </a:lnTo>
                  <a:lnTo>
                    <a:pt x="4" y="171"/>
                  </a:lnTo>
                  <a:lnTo>
                    <a:pt x="2" y="173"/>
                  </a:lnTo>
                  <a:lnTo>
                    <a:pt x="2" y="173"/>
                  </a:lnTo>
                  <a:lnTo>
                    <a:pt x="0" y="175"/>
                  </a:lnTo>
                  <a:lnTo>
                    <a:pt x="0" y="177"/>
                  </a:lnTo>
                  <a:lnTo>
                    <a:pt x="0" y="179"/>
                  </a:lnTo>
                  <a:lnTo>
                    <a:pt x="0" y="185"/>
                  </a:lnTo>
                  <a:lnTo>
                    <a:pt x="2" y="192"/>
                  </a:lnTo>
                  <a:lnTo>
                    <a:pt x="2" y="200"/>
                  </a:lnTo>
                  <a:lnTo>
                    <a:pt x="4" y="208"/>
                  </a:lnTo>
                  <a:lnTo>
                    <a:pt x="6" y="215"/>
                  </a:lnTo>
                  <a:lnTo>
                    <a:pt x="6" y="223"/>
                  </a:lnTo>
                  <a:lnTo>
                    <a:pt x="7" y="230"/>
                  </a:lnTo>
                  <a:lnTo>
                    <a:pt x="9" y="238"/>
                  </a:lnTo>
                  <a:lnTo>
                    <a:pt x="9" y="246"/>
                  </a:lnTo>
                  <a:lnTo>
                    <a:pt x="11" y="253"/>
                  </a:lnTo>
                  <a:lnTo>
                    <a:pt x="13" y="261"/>
                  </a:lnTo>
                  <a:lnTo>
                    <a:pt x="13" y="267"/>
                  </a:lnTo>
                  <a:lnTo>
                    <a:pt x="15" y="274"/>
                  </a:lnTo>
                  <a:lnTo>
                    <a:pt x="17" y="282"/>
                  </a:lnTo>
                  <a:lnTo>
                    <a:pt x="19" y="289"/>
                  </a:lnTo>
                  <a:lnTo>
                    <a:pt x="19" y="297"/>
                  </a:lnTo>
                  <a:close/>
                </a:path>
              </a:pathLst>
            </a:custGeom>
            <a:solidFill>
              <a:srgbClr val="D9D6B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298" name="Freeform 82"/>
            <p:cNvSpPr/>
            <p:nvPr/>
          </p:nvSpPr>
          <p:spPr bwMode="auto">
            <a:xfrm>
              <a:off x="1596" y="2433"/>
              <a:ext cx="305" cy="312"/>
            </a:xfrm>
            <a:custGeom>
              <a:avLst/>
              <a:gdLst>
                <a:gd name="T0" fmla="*/ 34 w 305"/>
                <a:gd name="T1" fmla="*/ 305 h 312"/>
                <a:gd name="T2" fmla="*/ 51 w 305"/>
                <a:gd name="T3" fmla="*/ 310 h 312"/>
                <a:gd name="T4" fmla="*/ 67 w 305"/>
                <a:gd name="T5" fmla="*/ 312 h 312"/>
                <a:gd name="T6" fmla="*/ 82 w 305"/>
                <a:gd name="T7" fmla="*/ 312 h 312"/>
                <a:gd name="T8" fmla="*/ 91 w 305"/>
                <a:gd name="T9" fmla="*/ 297 h 312"/>
                <a:gd name="T10" fmla="*/ 82 w 305"/>
                <a:gd name="T11" fmla="*/ 257 h 312"/>
                <a:gd name="T12" fmla="*/ 70 w 305"/>
                <a:gd name="T13" fmla="*/ 215 h 312"/>
                <a:gd name="T14" fmla="*/ 99 w 305"/>
                <a:gd name="T15" fmla="*/ 221 h 312"/>
                <a:gd name="T16" fmla="*/ 126 w 305"/>
                <a:gd name="T17" fmla="*/ 228 h 312"/>
                <a:gd name="T18" fmla="*/ 137 w 305"/>
                <a:gd name="T19" fmla="*/ 234 h 312"/>
                <a:gd name="T20" fmla="*/ 149 w 305"/>
                <a:gd name="T21" fmla="*/ 253 h 312"/>
                <a:gd name="T22" fmla="*/ 166 w 305"/>
                <a:gd name="T23" fmla="*/ 284 h 312"/>
                <a:gd name="T24" fmla="*/ 181 w 305"/>
                <a:gd name="T25" fmla="*/ 307 h 312"/>
                <a:gd name="T26" fmla="*/ 189 w 305"/>
                <a:gd name="T27" fmla="*/ 310 h 312"/>
                <a:gd name="T28" fmla="*/ 198 w 305"/>
                <a:gd name="T29" fmla="*/ 310 h 312"/>
                <a:gd name="T30" fmla="*/ 221 w 305"/>
                <a:gd name="T31" fmla="*/ 305 h 312"/>
                <a:gd name="T32" fmla="*/ 244 w 305"/>
                <a:gd name="T33" fmla="*/ 297 h 312"/>
                <a:gd name="T34" fmla="*/ 269 w 305"/>
                <a:gd name="T35" fmla="*/ 288 h 312"/>
                <a:gd name="T36" fmla="*/ 290 w 305"/>
                <a:gd name="T37" fmla="*/ 278 h 312"/>
                <a:gd name="T38" fmla="*/ 305 w 305"/>
                <a:gd name="T39" fmla="*/ 270 h 312"/>
                <a:gd name="T40" fmla="*/ 305 w 305"/>
                <a:gd name="T41" fmla="*/ 255 h 312"/>
                <a:gd name="T42" fmla="*/ 299 w 305"/>
                <a:gd name="T43" fmla="*/ 232 h 312"/>
                <a:gd name="T44" fmla="*/ 288 w 305"/>
                <a:gd name="T45" fmla="*/ 217 h 312"/>
                <a:gd name="T46" fmla="*/ 278 w 305"/>
                <a:gd name="T47" fmla="*/ 209 h 312"/>
                <a:gd name="T48" fmla="*/ 255 w 305"/>
                <a:gd name="T49" fmla="*/ 217 h 312"/>
                <a:gd name="T50" fmla="*/ 233 w 305"/>
                <a:gd name="T51" fmla="*/ 227 h 312"/>
                <a:gd name="T52" fmla="*/ 221 w 305"/>
                <a:gd name="T53" fmla="*/ 223 h 312"/>
                <a:gd name="T54" fmla="*/ 227 w 305"/>
                <a:gd name="T55" fmla="*/ 213 h 312"/>
                <a:gd name="T56" fmla="*/ 242 w 305"/>
                <a:gd name="T57" fmla="*/ 206 h 312"/>
                <a:gd name="T58" fmla="*/ 253 w 305"/>
                <a:gd name="T59" fmla="*/ 196 h 312"/>
                <a:gd name="T60" fmla="*/ 238 w 305"/>
                <a:gd name="T61" fmla="*/ 160 h 312"/>
                <a:gd name="T62" fmla="*/ 223 w 305"/>
                <a:gd name="T63" fmla="*/ 122 h 312"/>
                <a:gd name="T64" fmla="*/ 233 w 305"/>
                <a:gd name="T65" fmla="*/ 114 h 312"/>
                <a:gd name="T66" fmla="*/ 248 w 305"/>
                <a:gd name="T67" fmla="*/ 110 h 312"/>
                <a:gd name="T68" fmla="*/ 246 w 305"/>
                <a:gd name="T69" fmla="*/ 86 h 312"/>
                <a:gd name="T70" fmla="*/ 234 w 305"/>
                <a:gd name="T71" fmla="*/ 48 h 312"/>
                <a:gd name="T72" fmla="*/ 223 w 305"/>
                <a:gd name="T73" fmla="*/ 19 h 312"/>
                <a:gd name="T74" fmla="*/ 213 w 305"/>
                <a:gd name="T75" fmla="*/ 17 h 312"/>
                <a:gd name="T76" fmla="*/ 200 w 305"/>
                <a:gd name="T77" fmla="*/ 19 h 312"/>
                <a:gd name="T78" fmla="*/ 187 w 305"/>
                <a:gd name="T79" fmla="*/ 23 h 312"/>
                <a:gd name="T80" fmla="*/ 177 w 305"/>
                <a:gd name="T81" fmla="*/ 15 h 312"/>
                <a:gd name="T82" fmla="*/ 168 w 305"/>
                <a:gd name="T83" fmla="*/ 9 h 312"/>
                <a:gd name="T84" fmla="*/ 158 w 305"/>
                <a:gd name="T85" fmla="*/ 4 h 312"/>
                <a:gd name="T86" fmla="*/ 149 w 305"/>
                <a:gd name="T87" fmla="*/ 9 h 312"/>
                <a:gd name="T88" fmla="*/ 141 w 305"/>
                <a:gd name="T89" fmla="*/ 30 h 312"/>
                <a:gd name="T90" fmla="*/ 133 w 305"/>
                <a:gd name="T91" fmla="*/ 55 h 312"/>
                <a:gd name="T92" fmla="*/ 135 w 305"/>
                <a:gd name="T93" fmla="*/ 105 h 312"/>
                <a:gd name="T94" fmla="*/ 126 w 305"/>
                <a:gd name="T95" fmla="*/ 103 h 312"/>
                <a:gd name="T96" fmla="*/ 116 w 305"/>
                <a:gd name="T97" fmla="*/ 101 h 312"/>
                <a:gd name="T98" fmla="*/ 105 w 305"/>
                <a:gd name="T99" fmla="*/ 99 h 312"/>
                <a:gd name="T100" fmla="*/ 91 w 305"/>
                <a:gd name="T101" fmla="*/ 99 h 312"/>
                <a:gd name="T102" fmla="*/ 84 w 305"/>
                <a:gd name="T103" fmla="*/ 107 h 312"/>
                <a:gd name="T104" fmla="*/ 88 w 305"/>
                <a:gd name="T105" fmla="*/ 135 h 312"/>
                <a:gd name="T106" fmla="*/ 74 w 305"/>
                <a:gd name="T107" fmla="*/ 152 h 312"/>
                <a:gd name="T108" fmla="*/ 53 w 305"/>
                <a:gd name="T109" fmla="*/ 154 h 312"/>
                <a:gd name="T110" fmla="*/ 36 w 305"/>
                <a:gd name="T111" fmla="*/ 158 h 312"/>
                <a:gd name="T112" fmla="*/ 21 w 305"/>
                <a:gd name="T113" fmla="*/ 164 h 312"/>
                <a:gd name="T114" fmla="*/ 6 w 305"/>
                <a:gd name="T115" fmla="*/ 169 h 312"/>
                <a:gd name="T116" fmla="*/ 0 w 305"/>
                <a:gd name="T117" fmla="*/ 179 h 312"/>
                <a:gd name="T118" fmla="*/ 7 w 305"/>
                <a:gd name="T119" fmla="*/ 230 h 312"/>
                <a:gd name="T120" fmla="*/ 17 w 305"/>
                <a:gd name="T121" fmla="*/ 28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5" h="312">
                  <a:moveTo>
                    <a:pt x="19" y="297"/>
                  </a:moveTo>
                  <a:lnTo>
                    <a:pt x="23" y="299"/>
                  </a:lnTo>
                  <a:lnTo>
                    <a:pt x="25" y="301"/>
                  </a:lnTo>
                  <a:lnTo>
                    <a:pt x="27" y="301"/>
                  </a:lnTo>
                  <a:lnTo>
                    <a:pt x="30" y="303"/>
                  </a:lnTo>
                  <a:lnTo>
                    <a:pt x="32" y="305"/>
                  </a:lnTo>
                  <a:lnTo>
                    <a:pt x="34" y="305"/>
                  </a:lnTo>
                  <a:lnTo>
                    <a:pt x="36" y="307"/>
                  </a:lnTo>
                  <a:lnTo>
                    <a:pt x="40" y="307"/>
                  </a:lnTo>
                  <a:lnTo>
                    <a:pt x="42" y="309"/>
                  </a:lnTo>
                  <a:lnTo>
                    <a:pt x="44" y="309"/>
                  </a:lnTo>
                  <a:lnTo>
                    <a:pt x="46" y="309"/>
                  </a:lnTo>
                  <a:lnTo>
                    <a:pt x="49" y="310"/>
                  </a:lnTo>
                  <a:lnTo>
                    <a:pt x="51" y="310"/>
                  </a:lnTo>
                  <a:lnTo>
                    <a:pt x="53" y="310"/>
                  </a:lnTo>
                  <a:lnTo>
                    <a:pt x="55" y="312"/>
                  </a:lnTo>
                  <a:lnTo>
                    <a:pt x="59" y="312"/>
                  </a:lnTo>
                  <a:lnTo>
                    <a:pt x="61" y="312"/>
                  </a:lnTo>
                  <a:lnTo>
                    <a:pt x="63" y="312"/>
                  </a:lnTo>
                  <a:lnTo>
                    <a:pt x="65" y="312"/>
                  </a:lnTo>
                  <a:lnTo>
                    <a:pt x="67" y="312"/>
                  </a:lnTo>
                  <a:lnTo>
                    <a:pt x="70" y="312"/>
                  </a:lnTo>
                  <a:lnTo>
                    <a:pt x="72" y="312"/>
                  </a:lnTo>
                  <a:lnTo>
                    <a:pt x="74" y="312"/>
                  </a:lnTo>
                  <a:lnTo>
                    <a:pt x="76" y="312"/>
                  </a:lnTo>
                  <a:lnTo>
                    <a:pt x="78" y="312"/>
                  </a:lnTo>
                  <a:lnTo>
                    <a:pt x="80" y="312"/>
                  </a:lnTo>
                  <a:lnTo>
                    <a:pt x="82" y="312"/>
                  </a:lnTo>
                  <a:lnTo>
                    <a:pt x="86" y="312"/>
                  </a:lnTo>
                  <a:lnTo>
                    <a:pt x="88" y="312"/>
                  </a:lnTo>
                  <a:lnTo>
                    <a:pt x="89" y="310"/>
                  </a:lnTo>
                  <a:lnTo>
                    <a:pt x="91" y="310"/>
                  </a:lnTo>
                  <a:lnTo>
                    <a:pt x="93" y="310"/>
                  </a:lnTo>
                  <a:lnTo>
                    <a:pt x="91" y="305"/>
                  </a:lnTo>
                  <a:lnTo>
                    <a:pt x="91" y="297"/>
                  </a:lnTo>
                  <a:lnTo>
                    <a:pt x="89" y="291"/>
                  </a:lnTo>
                  <a:lnTo>
                    <a:pt x="88" y="286"/>
                  </a:lnTo>
                  <a:lnTo>
                    <a:pt x="86" y="280"/>
                  </a:lnTo>
                  <a:lnTo>
                    <a:pt x="86" y="274"/>
                  </a:lnTo>
                  <a:lnTo>
                    <a:pt x="84" y="268"/>
                  </a:lnTo>
                  <a:lnTo>
                    <a:pt x="82" y="263"/>
                  </a:lnTo>
                  <a:lnTo>
                    <a:pt x="82" y="257"/>
                  </a:lnTo>
                  <a:lnTo>
                    <a:pt x="80" y="251"/>
                  </a:lnTo>
                  <a:lnTo>
                    <a:pt x="78" y="246"/>
                  </a:lnTo>
                  <a:lnTo>
                    <a:pt x="76" y="240"/>
                  </a:lnTo>
                  <a:lnTo>
                    <a:pt x="76" y="232"/>
                  </a:lnTo>
                  <a:lnTo>
                    <a:pt x="74" y="227"/>
                  </a:lnTo>
                  <a:lnTo>
                    <a:pt x="72" y="221"/>
                  </a:lnTo>
                  <a:lnTo>
                    <a:pt x="70" y="215"/>
                  </a:lnTo>
                  <a:lnTo>
                    <a:pt x="74" y="217"/>
                  </a:lnTo>
                  <a:lnTo>
                    <a:pt x="80" y="217"/>
                  </a:lnTo>
                  <a:lnTo>
                    <a:pt x="84" y="217"/>
                  </a:lnTo>
                  <a:lnTo>
                    <a:pt x="88" y="219"/>
                  </a:lnTo>
                  <a:lnTo>
                    <a:pt x="91" y="219"/>
                  </a:lnTo>
                  <a:lnTo>
                    <a:pt x="95" y="221"/>
                  </a:lnTo>
                  <a:lnTo>
                    <a:pt x="99" y="221"/>
                  </a:lnTo>
                  <a:lnTo>
                    <a:pt x="103" y="223"/>
                  </a:lnTo>
                  <a:lnTo>
                    <a:pt x="107" y="223"/>
                  </a:lnTo>
                  <a:lnTo>
                    <a:pt x="110" y="225"/>
                  </a:lnTo>
                  <a:lnTo>
                    <a:pt x="114" y="225"/>
                  </a:lnTo>
                  <a:lnTo>
                    <a:pt x="118" y="227"/>
                  </a:lnTo>
                  <a:lnTo>
                    <a:pt x="122" y="227"/>
                  </a:lnTo>
                  <a:lnTo>
                    <a:pt x="126" y="228"/>
                  </a:lnTo>
                  <a:lnTo>
                    <a:pt x="130" y="228"/>
                  </a:lnTo>
                  <a:lnTo>
                    <a:pt x="133" y="230"/>
                  </a:lnTo>
                  <a:lnTo>
                    <a:pt x="133" y="230"/>
                  </a:lnTo>
                  <a:lnTo>
                    <a:pt x="135" y="230"/>
                  </a:lnTo>
                  <a:lnTo>
                    <a:pt x="135" y="232"/>
                  </a:lnTo>
                  <a:lnTo>
                    <a:pt x="137" y="232"/>
                  </a:lnTo>
                  <a:lnTo>
                    <a:pt x="137" y="234"/>
                  </a:lnTo>
                  <a:lnTo>
                    <a:pt x="137" y="234"/>
                  </a:lnTo>
                  <a:lnTo>
                    <a:pt x="139" y="234"/>
                  </a:lnTo>
                  <a:lnTo>
                    <a:pt x="139" y="236"/>
                  </a:lnTo>
                  <a:lnTo>
                    <a:pt x="141" y="240"/>
                  </a:lnTo>
                  <a:lnTo>
                    <a:pt x="143" y="244"/>
                  </a:lnTo>
                  <a:lnTo>
                    <a:pt x="147" y="249"/>
                  </a:lnTo>
                  <a:lnTo>
                    <a:pt x="149" y="253"/>
                  </a:lnTo>
                  <a:lnTo>
                    <a:pt x="151" y="257"/>
                  </a:lnTo>
                  <a:lnTo>
                    <a:pt x="152" y="263"/>
                  </a:lnTo>
                  <a:lnTo>
                    <a:pt x="156" y="267"/>
                  </a:lnTo>
                  <a:lnTo>
                    <a:pt x="158" y="270"/>
                  </a:lnTo>
                  <a:lnTo>
                    <a:pt x="160" y="276"/>
                  </a:lnTo>
                  <a:lnTo>
                    <a:pt x="162" y="280"/>
                  </a:lnTo>
                  <a:lnTo>
                    <a:pt x="166" y="284"/>
                  </a:lnTo>
                  <a:lnTo>
                    <a:pt x="168" y="288"/>
                  </a:lnTo>
                  <a:lnTo>
                    <a:pt x="170" y="293"/>
                  </a:lnTo>
                  <a:lnTo>
                    <a:pt x="173" y="297"/>
                  </a:lnTo>
                  <a:lnTo>
                    <a:pt x="175" y="301"/>
                  </a:lnTo>
                  <a:lnTo>
                    <a:pt x="179" y="305"/>
                  </a:lnTo>
                  <a:lnTo>
                    <a:pt x="179" y="307"/>
                  </a:lnTo>
                  <a:lnTo>
                    <a:pt x="181" y="307"/>
                  </a:lnTo>
                  <a:lnTo>
                    <a:pt x="181" y="307"/>
                  </a:lnTo>
                  <a:lnTo>
                    <a:pt x="183" y="309"/>
                  </a:lnTo>
                  <a:lnTo>
                    <a:pt x="183" y="309"/>
                  </a:lnTo>
                  <a:lnTo>
                    <a:pt x="185" y="309"/>
                  </a:lnTo>
                  <a:lnTo>
                    <a:pt x="185" y="310"/>
                  </a:lnTo>
                  <a:lnTo>
                    <a:pt x="187" y="310"/>
                  </a:lnTo>
                  <a:lnTo>
                    <a:pt x="189" y="310"/>
                  </a:lnTo>
                  <a:lnTo>
                    <a:pt x="191" y="310"/>
                  </a:lnTo>
                  <a:lnTo>
                    <a:pt x="191" y="310"/>
                  </a:lnTo>
                  <a:lnTo>
                    <a:pt x="192" y="310"/>
                  </a:lnTo>
                  <a:lnTo>
                    <a:pt x="194" y="310"/>
                  </a:lnTo>
                  <a:lnTo>
                    <a:pt x="194" y="310"/>
                  </a:lnTo>
                  <a:lnTo>
                    <a:pt x="196" y="310"/>
                  </a:lnTo>
                  <a:lnTo>
                    <a:pt x="198" y="310"/>
                  </a:lnTo>
                  <a:lnTo>
                    <a:pt x="200" y="310"/>
                  </a:lnTo>
                  <a:lnTo>
                    <a:pt x="204" y="309"/>
                  </a:lnTo>
                  <a:lnTo>
                    <a:pt x="208" y="309"/>
                  </a:lnTo>
                  <a:lnTo>
                    <a:pt x="212" y="307"/>
                  </a:lnTo>
                  <a:lnTo>
                    <a:pt x="213" y="307"/>
                  </a:lnTo>
                  <a:lnTo>
                    <a:pt x="217" y="305"/>
                  </a:lnTo>
                  <a:lnTo>
                    <a:pt x="221" y="305"/>
                  </a:lnTo>
                  <a:lnTo>
                    <a:pt x="225" y="303"/>
                  </a:lnTo>
                  <a:lnTo>
                    <a:pt x="229" y="303"/>
                  </a:lnTo>
                  <a:lnTo>
                    <a:pt x="231" y="301"/>
                  </a:lnTo>
                  <a:lnTo>
                    <a:pt x="234" y="301"/>
                  </a:lnTo>
                  <a:lnTo>
                    <a:pt x="238" y="299"/>
                  </a:lnTo>
                  <a:lnTo>
                    <a:pt x="242" y="297"/>
                  </a:lnTo>
                  <a:lnTo>
                    <a:pt x="244" y="297"/>
                  </a:lnTo>
                  <a:lnTo>
                    <a:pt x="248" y="295"/>
                  </a:lnTo>
                  <a:lnTo>
                    <a:pt x="252" y="295"/>
                  </a:lnTo>
                  <a:lnTo>
                    <a:pt x="255" y="293"/>
                  </a:lnTo>
                  <a:lnTo>
                    <a:pt x="257" y="291"/>
                  </a:lnTo>
                  <a:lnTo>
                    <a:pt x="261" y="291"/>
                  </a:lnTo>
                  <a:lnTo>
                    <a:pt x="265" y="289"/>
                  </a:lnTo>
                  <a:lnTo>
                    <a:pt x="269" y="288"/>
                  </a:lnTo>
                  <a:lnTo>
                    <a:pt x="271" y="288"/>
                  </a:lnTo>
                  <a:lnTo>
                    <a:pt x="274" y="286"/>
                  </a:lnTo>
                  <a:lnTo>
                    <a:pt x="278" y="284"/>
                  </a:lnTo>
                  <a:lnTo>
                    <a:pt x="280" y="284"/>
                  </a:lnTo>
                  <a:lnTo>
                    <a:pt x="284" y="282"/>
                  </a:lnTo>
                  <a:lnTo>
                    <a:pt x="288" y="280"/>
                  </a:lnTo>
                  <a:lnTo>
                    <a:pt x="290" y="278"/>
                  </a:lnTo>
                  <a:lnTo>
                    <a:pt x="294" y="278"/>
                  </a:lnTo>
                  <a:lnTo>
                    <a:pt x="297" y="276"/>
                  </a:lnTo>
                  <a:lnTo>
                    <a:pt x="301" y="274"/>
                  </a:lnTo>
                  <a:lnTo>
                    <a:pt x="303" y="272"/>
                  </a:lnTo>
                  <a:lnTo>
                    <a:pt x="305" y="272"/>
                  </a:lnTo>
                  <a:lnTo>
                    <a:pt x="305" y="270"/>
                  </a:lnTo>
                  <a:lnTo>
                    <a:pt x="305" y="270"/>
                  </a:lnTo>
                  <a:lnTo>
                    <a:pt x="305" y="268"/>
                  </a:lnTo>
                  <a:lnTo>
                    <a:pt x="305" y="267"/>
                  </a:lnTo>
                  <a:lnTo>
                    <a:pt x="305" y="265"/>
                  </a:lnTo>
                  <a:lnTo>
                    <a:pt x="305" y="265"/>
                  </a:lnTo>
                  <a:lnTo>
                    <a:pt x="305" y="263"/>
                  </a:lnTo>
                  <a:lnTo>
                    <a:pt x="305" y="259"/>
                  </a:lnTo>
                  <a:lnTo>
                    <a:pt x="305" y="255"/>
                  </a:lnTo>
                  <a:lnTo>
                    <a:pt x="305" y="251"/>
                  </a:lnTo>
                  <a:lnTo>
                    <a:pt x="303" y="248"/>
                  </a:lnTo>
                  <a:lnTo>
                    <a:pt x="303" y="244"/>
                  </a:lnTo>
                  <a:lnTo>
                    <a:pt x="303" y="242"/>
                  </a:lnTo>
                  <a:lnTo>
                    <a:pt x="301" y="238"/>
                  </a:lnTo>
                  <a:lnTo>
                    <a:pt x="301" y="236"/>
                  </a:lnTo>
                  <a:lnTo>
                    <a:pt x="299" y="232"/>
                  </a:lnTo>
                  <a:lnTo>
                    <a:pt x="297" y="230"/>
                  </a:lnTo>
                  <a:lnTo>
                    <a:pt x="297" y="227"/>
                  </a:lnTo>
                  <a:lnTo>
                    <a:pt x="295" y="225"/>
                  </a:lnTo>
                  <a:lnTo>
                    <a:pt x="294" y="223"/>
                  </a:lnTo>
                  <a:lnTo>
                    <a:pt x="292" y="221"/>
                  </a:lnTo>
                  <a:lnTo>
                    <a:pt x="290" y="219"/>
                  </a:lnTo>
                  <a:lnTo>
                    <a:pt x="288" y="217"/>
                  </a:lnTo>
                  <a:lnTo>
                    <a:pt x="286" y="215"/>
                  </a:lnTo>
                  <a:lnTo>
                    <a:pt x="286" y="213"/>
                  </a:lnTo>
                  <a:lnTo>
                    <a:pt x="284" y="211"/>
                  </a:lnTo>
                  <a:lnTo>
                    <a:pt x="282" y="211"/>
                  </a:lnTo>
                  <a:lnTo>
                    <a:pt x="280" y="211"/>
                  </a:lnTo>
                  <a:lnTo>
                    <a:pt x="278" y="209"/>
                  </a:lnTo>
                  <a:lnTo>
                    <a:pt x="278" y="209"/>
                  </a:lnTo>
                  <a:lnTo>
                    <a:pt x="276" y="209"/>
                  </a:lnTo>
                  <a:lnTo>
                    <a:pt x="273" y="211"/>
                  </a:lnTo>
                  <a:lnTo>
                    <a:pt x="269" y="211"/>
                  </a:lnTo>
                  <a:lnTo>
                    <a:pt x="265" y="211"/>
                  </a:lnTo>
                  <a:lnTo>
                    <a:pt x="261" y="213"/>
                  </a:lnTo>
                  <a:lnTo>
                    <a:pt x="259" y="215"/>
                  </a:lnTo>
                  <a:lnTo>
                    <a:pt x="255" y="217"/>
                  </a:lnTo>
                  <a:lnTo>
                    <a:pt x="252" y="217"/>
                  </a:lnTo>
                  <a:lnTo>
                    <a:pt x="250" y="219"/>
                  </a:lnTo>
                  <a:lnTo>
                    <a:pt x="246" y="221"/>
                  </a:lnTo>
                  <a:lnTo>
                    <a:pt x="242" y="223"/>
                  </a:lnTo>
                  <a:lnTo>
                    <a:pt x="240" y="223"/>
                  </a:lnTo>
                  <a:lnTo>
                    <a:pt x="236" y="225"/>
                  </a:lnTo>
                  <a:lnTo>
                    <a:pt x="233" y="227"/>
                  </a:lnTo>
                  <a:lnTo>
                    <a:pt x="231" y="228"/>
                  </a:lnTo>
                  <a:lnTo>
                    <a:pt x="227" y="230"/>
                  </a:lnTo>
                  <a:lnTo>
                    <a:pt x="223" y="230"/>
                  </a:lnTo>
                  <a:lnTo>
                    <a:pt x="223" y="228"/>
                  </a:lnTo>
                  <a:lnTo>
                    <a:pt x="223" y="227"/>
                  </a:lnTo>
                  <a:lnTo>
                    <a:pt x="223" y="225"/>
                  </a:lnTo>
                  <a:lnTo>
                    <a:pt x="221" y="223"/>
                  </a:lnTo>
                  <a:lnTo>
                    <a:pt x="221" y="221"/>
                  </a:lnTo>
                  <a:lnTo>
                    <a:pt x="221" y="219"/>
                  </a:lnTo>
                  <a:lnTo>
                    <a:pt x="221" y="217"/>
                  </a:lnTo>
                  <a:lnTo>
                    <a:pt x="219" y="215"/>
                  </a:lnTo>
                  <a:lnTo>
                    <a:pt x="221" y="215"/>
                  </a:lnTo>
                  <a:lnTo>
                    <a:pt x="225" y="213"/>
                  </a:lnTo>
                  <a:lnTo>
                    <a:pt x="227" y="213"/>
                  </a:lnTo>
                  <a:lnTo>
                    <a:pt x="229" y="211"/>
                  </a:lnTo>
                  <a:lnTo>
                    <a:pt x="231" y="211"/>
                  </a:lnTo>
                  <a:lnTo>
                    <a:pt x="233" y="209"/>
                  </a:lnTo>
                  <a:lnTo>
                    <a:pt x="234" y="209"/>
                  </a:lnTo>
                  <a:lnTo>
                    <a:pt x="238" y="208"/>
                  </a:lnTo>
                  <a:lnTo>
                    <a:pt x="240" y="208"/>
                  </a:lnTo>
                  <a:lnTo>
                    <a:pt x="242" y="206"/>
                  </a:lnTo>
                  <a:lnTo>
                    <a:pt x="244" y="206"/>
                  </a:lnTo>
                  <a:lnTo>
                    <a:pt x="246" y="206"/>
                  </a:lnTo>
                  <a:lnTo>
                    <a:pt x="248" y="204"/>
                  </a:lnTo>
                  <a:lnTo>
                    <a:pt x="250" y="204"/>
                  </a:lnTo>
                  <a:lnTo>
                    <a:pt x="253" y="202"/>
                  </a:lnTo>
                  <a:lnTo>
                    <a:pt x="255" y="202"/>
                  </a:lnTo>
                  <a:lnTo>
                    <a:pt x="253" y="196"/>
                  </a:lnTo>
                  <a:lnTo>
                    <a:pt x="252" y="190"/>
                  </a:lnTo>
                  <a:lnTo>
                    <a:pt x="250" y="185"/>
                  </a:lnTo>
                  <a:lnTo>
                    <a:pt x="246" y="181"/>
                  </a:lnTo>
                  <a:lnTo>
                    <a:pt x="244" y="175"/>
                  </a:lnTo>
                  <a:lnTo>
                    <a:pt x="242" y="169"/>
                  </a:lnTo>
                  <a:lnTo>
                    <a:pt x="240" y="164"/>
                  </a:lnTo>
                  <a:lnTo>
                    <a:pt x="238" y="160"/>
                  </a:lnTo>
                  <a:lnTo>
                    <a:pt x="236" y="154"/>
                  </a:lnTo>
                  <a:lnTo>
                    <a:pt x="234" y="148"/>
                  </a:lnTo>
                  <a:lnTo>
                    <a:pt x="233" y="143"/>
                  </a:lnTo>
                  <a:lnTo>
                    <a:pt x="231" y="137"/>
                  </a:lnTo>
                  <a:lnTo>
                    <a:pt x="227" y="133"/>
                  </a:lnTo>
                  <a:lnTo>
                    <a:pt x="225" y="128"/>
                  </a:lnTo>
                  <a:lnTo>
                    <a:pt x="223" y="122"/>
                  </a:lnTo>
                  <a:lnTo>
                    <a:pt x="221" y="116"/>
                  </a:lnTo>
                  <a:lnTo>
                    <a:pt x="223" y="116"/>
                  </a:lnTo>
                  <a:lnTo>
                    <a:pt x="225" y="116"/>
                  </a:lnTo>
                  <a:lnTo>
                    <a:pt x="227" y="116"/>
                  </a:lnTo>
                  <a:lnTo>
                    <a:pt x="229" y="114"/>
                  </a:lnTo>
                  <a:lnTo>
                    <a:pt x="231" y="114"/>
                  </a:lnTo>
                  <a:lnTo>
                    <a:pt x="233" y="114"/>
                  </a:lnTo>
                  <a:lnTo>
                    <a:pt x="234" y="112"/>
                  </a:lnTo>
                  <a:lnTo>
                    <a:pt x="236" y="112"/>
                  </a:lnTo>
                  <a:lnTo>
                    <a:pt x="238" y="112"/>
                  </a:lnTo>
                  <a:lnTo>
                    <a:pt x="242" y="110"/>
                  </a:lnTo>
                  <a:lnTo>
                    <a:pt x="244" y="110"/>
                  </a:lnTo>
                  <a:lnTo>
                    <a:pt x="246" y="110"/>
                  </a:lnTo>
                  <a:lnTo>
                    <a:pt x="248" y="110"/>
                  </a:lnTo>
                  <a:lnTo>
                    <a:pt x="250" y="108"/>
                  </a:lnTo>
                  <a:lnTo>
                    <a:pt x="252" y="108"/>
                  </a:lnTo>
                  <a:lnTo>
                    <a:pt x="253" y="108"/>
                  </a:lnTo>
                  <a:lnTo>
                    <a:pt x="252" y="103"/>
                  </a:lnTo>
                  <a:lnTo>
                    <a:pt x="250" y="97"/>
                  </a:lnTo>
                  <a:lnTo>
                    <a:pt x="248" y="91"/>
                  </a:lnTo>
                  <a:lnTo>
                    <a:pt x="246" y="86"/>
                  </a:lnTo>
                  <a:lnTo>
                    <a:pt x="244" y="80"/>
                  </a:lnTo>
                  <a:lnTo>
                    <a:pt x="242" y="74"/>
                  </a:lnTo>
                  <a:lnTo>
                    <a:pt x="240" y="68"/>
                  </a:lnTo>
                  <a:lnTo>
                    <a:pt x="238" y="65"/>
                  </a:lnTo>
                  <a:lnTo>
                    <a:pt x="238" y="59"/>
                  </a:lnTo>
                  <a:lnTo>
                    <a:pt x="236" y="53"/>
                  </a:lnTo>
                  <a:lnTo>
                    <a:pt x="234" y="48"/>
                  </a:lnTo>
                  <a:lnTo>
                    <a:pt x="233" y="42"/>
                  </a:lnTo>
                  <a:lnTo>
                    <a:pt x="231" y="36"/>
                  </a:lnTo>
                  <a:lnTo>
                    <a:pt x="229" y="32"/>
                  </a:lnTo>
                  <a:lnTo>
                    <a:pt x="227" y="27"/>
                  </a:lnTo>
                  <a:lnTo>
                    <a:pt x="223" y="21"/>
                  </a:lnTo>
                  <a:lnTo>
                    <a:pt x="223" y="19"/>
                  </a:lnTo>
                  <a:lnTo>
                    <a:pt x="223" y="19"/>
                  </a:lnTo>
                  <a:lnTo>
                    <a:pt x="221" y="19"/>
                  </a:lnTo>
                  <a:lnTo>
                    <a:pt x="219" y="17"/>
                  </a:lnTo>
                  <a:lnTo>
                    <a:pt x="219" y="17"/>
                  </a:lnTo>
                  <a:lnTo>
                    <a:pt x="217" y="17"/>
                  </a:lnTo>
                  <a:lnTo>
                    <a:pt x="215" y="17"/>
                  </a:lnTo>
                  <a:lnTo>
                    <a:pt x="215" y="17"/>
                  </a:lnTo>
                  <a:lnTo>
                    <a:pt x="213" y="17"/>
                  </a:lnTo>
                  <a:lnTo>
                    <a:pt x="212" y="17"/>
                  </a:lnTo>
                  <a:lnTo>
                    <a:pt x="210" y="17"/>
                  </a:lnTo>
                  <a:lnTo>
                    <a:pt x="208" y="19"/>
                  </a:lnTo>
                  <a:lnTo>
                    <a:pt x="206" y="19"/>
                  </a:lnTo>
                  <a:lnTo>
                    <a:pt x="204" y="19"/>
                  </a:lnTo>
                  <a:lnTo>
                    <a:pt x="202" y="19"/>
                  </a:lnTo>
                  <a:lnTo>
                    <a:pt x="200" y="19"/>
                  </a:lnTo>
                  <a:lnTo>
                    <a:pt x="198" y="19"/>
                  </a:lnTo>
                  <a:lnTo>
                    <a:pt x="196" y="21"/>
                  </a:lnTo>
                  <a:lnTo>
                    <a:pt x="194" y="21"/>
                  </a:lnTo>
                  <a:lnTo>
                    <a:pt x="192" y="21"/>
                  </a:lnTo>
                  <a:lnTo>
                    <a:pt x="191" y="21"/>
                  </a:lnTo>
                  <a:lnTo>
                    <a:pt x="189" y="21"/>
                  </a:lnTo>
                  <a:lnTo>
                    <a:pt x="187" y="23"/>
                  </a:lnTo>
                  <a:lnTo>
                    <a:pt x="187" y="23"/>
                  </a:lnTo>
                  <a:lnTo>
                    <a:pt x="185" y="21"/>
                  </a:lnTo>
                  <a:lnTo>
                    <a:pt x="183" y="21"/>
                  </a:lnTo>
                  <a:lnTo>
                    <a:pt x="181" y="19"/>
                  </a:lnTo>
                  <a:lnTo>
                    <a:pt x="181" y="19"/>
                  </a:lnTo>
                  <a:lnTo>
                    <a:pt x="179" y="17"/>
                  </a:lnTo>
                  <a:lnTo>
                    <a:pt x="177" y="15"/>
                  </a:lnTo>
                  <a:lnTo>
                    <a:pt x="177" y="15"/>
                  </a:lnTo>
                  <a:lnTo>
                    <a:pt x="175" y="13"/>
                  </a:lnTo>
                  <a:lnTo>
                    <a:pt x="173" y="13"/>
                  </a:lnTo>
                  <a:lnTo>
                    <a:pt x="171" y="13"/>
                  </a:lnTo>
                  <a:lnTo>
                    <a:pt x="171" y="11"/>
                  </a:lnTo>
                  <a:lnTo>
                    <a:pt x="170" y="11"/>
                  </a:lnTo>
                  <a:lnTo>
                    <a:pt x="168" y="9"/>
                  </a:lnTo>
                  <a:lnTo>
                    <a:pt x="168" y="9"/>
                  </a:lnTo>
                  <a:lnTo>
                    <a:pt x="166" y="7"/>
                  </a:lnTo>
                  <a:lnTo>
                    <a:pt x="164" y="7"/>
                  </a:lnTo>
                  <a:lnTo>
                    <a:pt x="162" y="6"/>
                  </a:lnTo>
                  <a:lnTo>
                    <a:pt x="162" y="6"/>
                  </a:lnTo>
                  <a:lnTo>
                    <a:pt x="160" y="6"/>
                  </a:lnTo>
                  <a:lnTo>
                    <a:pt x="158" y="4"/>
                  </a:lnTo>
                  <a:lnTo>
                    <a:pt x="156" y="4"/>
                  </a:lnTo>
                  <a:lnTo>
                    <a:pt x="156" y="2"/>
                  </a:lnTo>
                  <a:lnTo>
                    <a:pt x="154" y="2"/>
                  </a:lnTo>
                  <a:lnTo>
                    <a:pt x="152" y="0"/>
                  </a:lnTo>
                  <a:lnTo>
                    <a:pt x="152" y="4"/>
                  </a:lnTo>
                  <a:lnTo>
                    <a:pt x="151" y="7"/>
                  </a:lnTo>
                  <a:lnTo>
                    <a:pt x="149" y="9"/>
                  </a:lnTo>
                  <a:lnTo>
                    <a:pt x="149" y="13"/>
                  </a:lnTo>
                  <a:lnTo>
                    <a:pt x="147" y="15"/>
                  </a:lnTo>
                  <a:lnTo>
                    <a:pt x="145" y="19"/>
                  </a:lnTo>
                  <a:lnTo>
                    <a:pt x="145" y="23"/>
                  </a:lnTo>
                  <a:lnTo>
                    <a:pt x="143" y="25"/>
                  </a:lnTo>
                  <a:lnTo>
                    <a:pt x="143" y="28"/>
                  </a:lnTo>
                  <a:lnTo>
                    <a:pt x="141" y="30"/>
                  </a:lnTo>
                  <a:lnTo>
                    <a:pt x="139" y="34"/>
                  </a:lnTo>
                  <a:lnTo>
                    <a:pt x="139" y="38"/>
                  </a:lnTo>
                  <a:lnTo>
                    <a:pt x="137" y="40"/>
                  </a:lnTo>
                  <a:lnTo>
                    <a:pt x="137" y="44"/>
                  </a:lnTo>
                  <a:lnTo>
                    <a:pt x="135" y="48"/>
                  </a:lnTo>
                  <a:lnTo>
                    <a:pt x="135" y="49"/>
                  </a:lnTo>
                  <a:lnTo>
                    <a:pt x="133" y="55"/>
                  </a:lnTo>
                  <a:lnTo>
                    <a:pt x="133" y="63"/>
                  </a:lnTo>
                  <a:lnTo>
                    <a:pt x="131" y="68"/>
                  </a:lnTo>
                  <a:lnTo>
                    <a:pt x="131" y="74"/>
                  </a:lnTo>
                  <a:lnTo>
                    <a:pt x="133" y="82"/>
                  </a:lnTo>
                  <a:lnTo>
                    <a:pt x="133" y="89"/>
                  </a:lnTo>
                  <a:lnTo>
                    <a:pt x="133" y="97"/>
                  </a:lnTo>
                  <a:lnTo>
                    <a:pt x="135" y="105"/>
                  </a:lnTo>
                  <a:lnTo>
                    <a:pt x="133" y="105"/>
                  </a:lnTo>
                  <a:lnTo>
                    <a:pt x="131" y="105"/>
                  </a:lnTo>
                  <a:lnTo>
                    <a:pt x="131" y="103"/>
                  </a:lnTo>
                  <a:lnTo>
                    <a:pt x="130" y="103"/>
                  </a:lnTo>
                  <a:lnTo>
                    <a:pt x="128" y="103"/>
                  </a:lnTo>
                  <a:lnTo>
                    <a:pt x="126" y="103"/>
                  </a:lnTo>
                  <a:lnTo>
                    <a:pt x="126" y="103"/>
                  </a:lnTo>
                  <a:lnTo>
                    <a:pt x="124" y="103"/>
                  </a:lnTo>
                  <a:lnTo>
                    <a:pt x="122" y="101"/>
                  </a:lnTo>
                  <a:lnTo>
                    <a:pt x="122" y="101"/>
                  </a:lnTo>
                  <a:lnTo>
                    <a:pt x="120" y="101"/>
                  </a:lnTo>
                  <a:lnTo>
                    <a:pt x="118" y="101"/>
                  </a:lnTo>
                  <a:lnTo>
                    <a:pt x="118" y="101"/>
                  </a:lnTo>
                  <a:lnTo>
                    <a:pt x="116" y="101"/>
                  </a:lnTo>
                  <a:lnTo>
                    <a:pt x="114" y="101"/>
                  </a:lnTo>
                  <a:lnTo>
                    <a:pt x="114" y="101"/>
                  </a:lnTo>
                  <a:lnTo>
                    <a:pt x="112" y="101"/>
                  </a:lnTo>
                  <a:lnTo>
                    <a:pt x="109" y="99"/>
                  </a:lnTo>
                  <a:lnTo>
                    <a:pt x="109" y="99"/>
                  </a:lnTo>
                  <a:lnTo>
                    <a:pt x="107" y="99"/>
                  </a:lnTo>
                  <a:lnTo>
                    <a:pt x="105" y="99"/>
                  </a:lnTo>
                  <a:lnTo>
                    <a:pt x="103" y="99"/>
                  </a:lnTo>
                  <a:lnTo>
                    <a:pt x="101" y="99"/>
                  </a:lnTo>
                  <a:lnTo>
                    <a:pt x="99" y="99"/>
                  </a:lnTo>
                  <a:lnTo>
                    <a:pt x="97" y="99"/>
                  </a:lnTo>
                  <a:lnTo>
                    <a:pt x="95" y="99"/>
                  </a:lnTo>
                  <a:lnTo>
                    <a:pt x="93" y="99"/>
                  </a:lnTo>
                  <a:lnTo>
                    <a:pt x="91" y="99"/>
                  </a:lnTo>
                  <a:lnTo>
                    <a:pt x="89" y="99"/>
                  </a:lnTo>
                  <a:lnTo>
                    <a:pt x="86" y="99"/>
                  </a:lnTo>
                  <a:lnTo>
                    <a:pt x="86" y="99"/>
                  </a:lnTo>
                  <a:lnTo>
                    <a:pt x="84" y="99"/>
                  </a:lnTo>
                  <a:lnTo>
                    <a:pt x="84" y="103"/>
                  </a:lnTo>
                  <a:lnTo>
                    <a:pt x="84" y="105"/>
                  </a:lnTo>
                  <a:lnTo>
                    <a:pt x="84" y="107"/>
                  </a:lnTo>
                  <a:lnTo>
                    <a:pt x="86" y="110"/>
                  </a:lnTo>
                  <a:lnTo>
                    <a:pt x="86" y="112"/>
                  </a:lnTo>
                  <a:lnTo>
                    <a:pt x="86" y="114"/>
                  </a:lnTo>
                  <a:lnTo>
                    <a:pt x="86" y="118"/>
                  </a:lnTo>
                  <a:lnTo>
                    <a:pt x="88" y="120"/>
                  </a:lnTo>
                  <a:lnTo>
                    <a:pt x="88" y="128"/>
                  </a:lnTo>
                  <a:lnTo>
                    <a:pt x="88" y="135"/>
                  </a:lnTo>
                  <a:lnTo>
                    <a:pt x="88" y="143"/>
                  </a:lnTo>
                  <a:lnTo>
                    <a:pt x="88" y="152"/>
                  </a:lnTo>
                  <a:lnTo>
                    <a:pt x="86" y="152"/>
                  </a:lnTo>
                  <a:lnTo>
                    <a:pt x="82" y="152"/>
                  </a:lnTo>
                  <a:lnTo>
                    <a:pt x="80" y="152"/>
                  </a:lnTo>
                  <a:lnTo>
                    <a:pt x="76" y="152"/>
                  </a:lnTo>
                  <a:lnTo>
                    <a:pt x="74" y="152"/>
                  </a:lnTo>
                  <a:lnTo>
                    <a:pt x="70" y="152"/>
                  </a:lnTo>
                  <a:lnTo>
                    <a:pt x="69" y="154"/>
                  </a:lnTo>
                  <a:lnTo>
                    <a:pt x="65" y="154"/>
                  </a:lnTo>
                  <a:lnTo>
                    <a:pt x="63" y="154"/>
                  </a:lnTo>
                  <a:lnTo>
                    <a:pt x="59" y="154"/>
                  </a:lnTo>
                  <a:lnTo>
                    <a:pt x="57" y="154"/>
                  </a:lnTo>
                  <a:lnTo>
                    <a:pt x="53" y="154"/>
                  </a:lnTo>
                  <a:lnTo>
                    <a:pt x="51" y="154"/>
                  </a:lnTo>
                  <a:lnTo>
                    <a:pt x="48" y="156"/>
                  </a:lnTo>
                  <a:lnTo>
                    <a:pt x="46" y="156"/>
                  </a:lnTo>
                  <a:lnTo>
                    <a:pt x="42" y="156"/>
                  </a:lnTo>
                  <a:lnTo>
                    <a:pt x="40" y="158"/>
                  </a:lnTo>
                  <a:lnTo>
                    <a:pt x="38" y="158"/>
                  </a:lnTo>
                  <a:lnTo>
                    <a:pt x="36" y="158"/>
                  </a:lnTo>
                  <a:lnTo>
                    <a:pt x="34" y="158"/>
                  </a:lnTo>
                  <a:lnTo>
                    <a:pt x="30" y="160"/>
                  </a:lnTo>
                  <a:lnTo>
                    <a:pt x="28" y="160"/>
                  </a:lnTo>
                  <a:lnTo>
                    <a:pt x="27" y="162"/>
                  </a:lnTo>
                  <a:lnTo>
                    <a:pt x="25" y="162"/>
                  </a:lnTo>
                  <a:lnTo>
                    <a:pt x="23" y="162"/>
                  </a:lnTo>
                  <a:lnTo>
                    <a:pt x="21" y="164"/>
                  </a:lnTo>
                  <a:lnTo>
                    <a:pt x="17" y="164"/>
                  </a:lnTo>
                  <a:lnTo>
                    <a:pt x="15" y="166"/>
                  </a:lnTo>
                  <a:lnTo>
                    <a:pt x="13" y="166"/>
                  </a:lnTo>
                  <a:lnTo>
                    <a:pt x="11" y="168"/>
                  </a:lnTo>
                  <a:lnTo>
                    <a:pt x="9" y="168"/>
                  </a:lnTo>
                  <a:lnTo>
                    <a:pt x="7" y="169"/>
                  </a:lnTo>
                  <a:lnTo>
                    <a:pt x="6" y="169"/>
                  </a:lnTo>
                  <a:lnTo>
                    <a:pt x="4" y="171"/>
                  </a:lnTo>
                  <a:lnTo>
                    <a:pt x="4" y="171"/>
                  </a:lnTo>
                  <a:lnTo>
                    <a:pt x="2" y="173"/>
                  </a:lnTo>
                  <a:lnTo>
                    <a:pt x="2" y="173"/>
                  </a:lnTo>
                  <a:lnTo>
                    <a:pt x="0" y="175"/>
                  </a:lnTo>
                  <a:lnTo>
                    <a:pt x="0" y="177"/>
                  </a:lnTo>
                  <a:lnTo>
                    <a:pt x="0" y="179"/>
                  </a:lnTo>
                  <a:lnTo>
                    <a:pt x="0" y="185"/>
                  </a:lnTo>
                  <a:lnTo>
                    <a:pt x="2" y="192"/>
                  </a:lnTo>
                  <a:lnTo>
                    <a:pt x="2" y="200"/>
                  </a:lnTo>
                  <a:lnTo>
                    <a:pt x="4" y="208"/>
                  </a:lnTo>
                  <a:lnTo>
                    <a:pt x="6" y="215"/>
                  </a:lnTo>
                  <a:lnTo>
                    <a:pt x="6" y="223"/>
                  </a:lnTo>
                  <a:lnTo>
                    <a:pt x="7" y="230"/>
                  </a:lnTo>
                  <a:lnTo>
                    <a:pt x="9" y="238"/>
                  </a:lnTo>
                  <a:lnTo>
                    <a:pt x="9" y="246"/>
                  </a:lnTo>
                  <a:lnTo>
                    <a:pt x="11" y="253"/>
                  </a:lnTo>
                  <a:lnTo>
                    <a:pt x="13" y="261"/>
                  </a:lnTo>
                  <a:lnTo>
                    <a:pt x="13" y="267"/>
                  </a:lnTo>
                  <a:lnTo>
                    <a:pt x="15" y="274"/>
                  </a:lnTo>
                  <a:lnTo>
                    <a:pt x="17" y="282"/>
                  </a:lnTo>
                  <a:lnTo>
                    <a:pt x="19" y="289"/>
                  </a:lnTo>
                  <a:lnTo>
                    <a:pt x="19" y="297"/>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299" name="Freeform 83"/>
            <p:cNvSpPr/>
            <p:nvPr/>
          </p:nvSpPr>
          <p:spPr bwMode="auto">
            <a:xfrm>
              <a:off x="1670" y="2564"/>
              <a:ext cx="6" cy="10"/>
            </a:xfrm>
            <a:custGeom>
              <a:avLst/>
              <a:gdLst>
                <a:gd name="T0" fmla="*/ 2 w 6"/>
                <a:gd name="T1" fmla="*/ 0 h 10"/>
                <a:gd name="T2" fmla="*/ 4 w 6"/>
                <a:gd name="T3" fmla="*/ 0 h 10"/>
                <a:gd name="T4" fmla="*/ 4 w 6"/>
                <a:gd name="T5" fmla="*/ 0 h 10"/>
                <a:gd name="T6" fmla="*/ 6 w 6"/>
                <a:gd name="T7" fmla="*/ 2 h 10"/>
                <a:gd name="T8" fmla="*/ 6 w 6"/>
                <a:gd name="T9" fmla="*/ 4 h 10"/>
                <a:gd name="T10" fmla="*/ 6 w 6"/>
                <a:gd name="T11" fmla="*/ 6 h 10"/>
                <a:gd name="T12" fmla="*/ 4 w 6"/>
                <a:gd name="T13" fmla="*/ 8 h 10"/>
                <a:gd name="T14" fmla="*/ 4 w 6"/>
                <a:gd name="T15" fmla="*/ 10 h 10"/>
                <a:gd name="T16" fmla="*/ 2 w 6"/>
                <a:gd name="T17" fmla="*/ 10 h 10"/>
                <a:gd name="T18" fmla="*/ 2 w 6"/>
                <a:gd name="T19" fmla="*/ 10 h 10"/>
                <a:gd name="T20" fmla="*/ 0 w 6"/>
                <a:gd name="T21" fmla="*/ 8 h 10"/>
                <a:gd name="T22" fmla="*/ 0 w 6"/>
                <a:gd name="T23" fmla="*/ 6 h 10"/>
                <a:gd name="T24" fmla="*/ 0 w 6"/>
                <a:gd name="T25" fmla="*/ 4 h 10"/>
                <a:gd name="T26" fmla="*/ 0 w 6"/>
                <a:gd name="T27" fmla="*/ 2 h 10"/>
                <a:gd name="T28" fmla="*/ 0 w 6"/>
                <a:gd name="T29" fmla="*/ 0 h 10"/>
                <a:gd name="T30" fmla="*/ 2 w 6"/>
                <a:gd name="T31" fmla="*/ 0 h 10"/>
                <a:gd name="T32" fmla="*/ 2 w 6"/>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0">
                  <a:moveTo>
                    <a:pt x="2" y="0"/>
                  </a:moveTo>
                  <a:lnTo>
                    <a:pt x="4" y="0"/>
                  </a:lnTo>
                  <a:lnTo>
                    <a:pt x="4" y="0"/>
                  </a:lnTo>
                  <a:lnTo>
                    <a:pt x="6" y="2"/>
                  </a:lnTo>
                  <a:lnTo>
                    <a:pt x="6" y="4"/>
                  </a:lnTo>
                  <a:lnTo>
                    <a:pt x="6" y="6"/>
                  </a:lnTo>
                  <a:lnTo>
                    <a:pt x="4" y="8"/>
                  </a:lnTo>
                  <a:lnTo>
                    <a:pt x="4" y="10"/>
                  </a:lnTo>
                  <a:lnTo>
                    <a:pt x="2" y="10"/>
                  </a:lnTo>
                  <a:lnTo>
                    <a:pt x="2" y="10"/>
                  </a:lnTo>
                  <a:lnTo>
                    <a:pt x="0" y="8"/>
                  </a:lnTo>
                  <a:lnTo>
                    <a:pt x="0" y="6"/>
                  </a:lnTo>
                  <a:lnTo>
                    <a:pt x="0" y="4"/>
                  </a:lnTo>
                  <a:lnTo>
                    <a:pt x="0" y="2"/>
                  </a:lnTo>
                  <a:lnTo>
                    <a:pt x="0" y="0"/>
                  </a:lnTo>
                  <a:lnTo>
                    <a:pt x="2"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300" name="Freeform 84"/>
            <p:cNvSpPr/>
            <p:nvPr/>
          </p:nvSpPr>
          <p:spPr bwMode="auto">
            <a:xfrm>
              <a:off x="1670" y="2564"/>
              <a:ext cx="6" cy="10"/>
            </a:xfrm>
            <a:custGeom>
              <a:avLst/>
              <a:gdLst>
                <a:gd name="T0" fmla="*/ 2 w 6"/>
                <a:gd name="T1" fmla="*/ 0 h 10"/>
                <a:gd name="T2" fmla="*/ 4 w 6"/>
                <a:gd name="T3" fmla="*/ 0 h 10"/>
                <a:gd name="T4" fmla="*/ 4 w 6"/>
                <a:gd name="T5" fmla="*/ 0 h 10"/>
                <a:gd name="T6" fmla="*/ 6 w 6"/>
                <a:gd name="T7" fmla="*/ 2 h 10"/>
                <a:gd name="T8" fmla="*/ 6 w 6"/>
                <a:gd name="T9" fmla="*/ 4 h 10"/>
                <a:gd name="T10" fmla="*/ 6 w 6"/>
                <a:gd name="T11" fmla="*/ 6 h 10"/>
                <a:gd name="T12" fmla="*/ 4 w 6"/>
                <a:gd name="T13" fmla="*/ 8 h 10"/>
                <a:gd name="T14" fmla="*/ 4 w 6"/>
                <a:gd name="T15" fmla="*/ 10 h 10"/>
                <a:gd name="T16" fmla="*/ 2 w 6"/>
                <a:gd name="T17" fmla="*/ 10 h 10"/>
                <a:gd name="T18" fmla="*/ 2 w 6"/>
                <a:gd name="T19" fmla="*/ 10 h 10"/>
                <a:gd name="T20" fmla="*/ 0 w 6"/>
                <a:gd name="T21" fmla="*/ 8 h 10"/>
                <a:gd name="T22" fmla="*/ 0 w 6"/>
                <a:gd name="T23" fmla="*/ 6 h 10"/>
                <a:gd name="T24" fmla="*/ 0 w 6"/>
                <a:gd name="T25" fmla="*/ 4 h 10"/>
                <a:gd name="T26" fmla="*/ 0 w 6"/>
                <a:gd name="T27" fmla="*/ 2 h 10"/>
                <a:gd name="T28" fmla="*/ 0 w 6"/>
                <a:gd name="T29" fmla="*/ 0 h 10"/>
                <a:gd name="T30" fmla="*/ 2 w 6"/>
                <a:gd name="T31" fmla="*/ 0 h 10"/>
                <a:gd name="T32" fmla="*/ 2 w 6"/>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0">
                  <a:moveTo>
                    <a:pt x="2" y="0"/>
                  </a:moveTo>
                  <a:lnTo>
                    <a:pt x="4" y="0"/>
                  </a:lnTo>
                  <a:lnTo>
                    <a:pt x="4" y="0"/>
                  </a:lnTo>
                  <a:lnTo>
                    <a:pt x="6" y="2"/>
                  </a:lnTo>
                  <a:lnTo>
                    <a:pt x="6" y="4"/>
                  </a:lnTo>
                  <a:lnTo>
                    <a:pt x="6" y="6"/>
                  </a:lnTo>
                  <a:lnTo>
                    <a:pt x="4" y="8"/>
                  </a:lnTo>
                  <a:lnTo>
                    <a:pt x="4" y="10"/>
                  </a:lnTo>
                  <a:lnTo>
                    <a:pt x="2" y="10"/>
                  </a:lnTo>
                  <a:lnTo>
                    <a:pt x="2" y="10"/>
                  </a:lnTo>
                  <a:lnTo>
                    <a:pt x="0" y="8"/>
                  </a:lnTo>
                  <a:lnTo>
                    <a:pt x="0" y="6"/>
                  </a:lnTo>
                  <a:lnTo>
                    <a:pt x="0" y="4"/>
                  </a:lnTo>
                  <a:lnTo>
                    <a:pt x="0" y="2"/>
                  </a:lnTo>
                  <a:lnTo>
                    <a:pt x="0" y="0"/>
                  </a:lnTo>
                  <a:lnTo>
                    <a:pt x="2" y="0"/>
                  </a:lnTo>
                  <a:lnTo>
                    <a:pt x="2"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1" name="Freeform 85"/>
            <p:cNvSpPr/>
            <p:nvPr/>
          </p:nvSpPr>
          <p:spPr bwMode="auto">
            <a:xfrm>
              <a:off x="1596" y="2505"/>
              <a:ext cx="69" cy="76"/>
            </a:xfrm>
            <a:custGeom>
              <a:avLst/>
              <a:gdLst>
                <a:gd name="T0" fmla="*/ 69 w 69"/>
                <a:gd name="T1" fmla="*/ 29 h 76"/>
                <a:gd name="T2" fmla="*/ 69 w 69"/>
                <a:gd name="T3" fmla="*/ 25 h 76"/>
                <a:gd name="T4" fmla="*/ 67 w 69"/>
                <a:gd name="T5" fmla="*/ 21 h 76"/>
                <a:gd name="T6" fmla="*/ 67 w 69"/>
                <a:gd name="T7" fmla="*/ 16 h 76"/>
                <a:gd name="T8" fmla="*/ 65 w 69"/>
                <a:gd name="T9" fmla="*/ 12 h 76"/>
                <a:gd name="T10" fmla="*/ 61 w 69"/>
                <a:gd name="T11" fmla="*/ 8 h 76"/>
                <a:gd name="T12" fmla="*/ 59 w 69"/>
                <a:gd name="T13" fmla="*/ 4 h 76"/>
                <a:gd name="T14" fmla="*/ 55 w 69"/>
                <a:gd name="T15" fmla="*/ 2 h 76"/>
                <a:gd name="T16" fmla="*/ 53 w 69"/>
                <a:gd name="T17" fmla="*/ 0 h 76"/>
                <a:gd name="T18" fmla="*/ 51 w 69"/>
                <a:gd name="T19" fmla="*/ 0 h 76"/>
                <a:gd name="T20" fmla="*/ 49 w 69"/>
                <a:gd name="T21" fmla="*/ 0 h 76"/>
                <a:gd name="T22" fmla="*/ 48 w 69"/>
                <a:gd name="T23" fmla="*/ 0 h 76"/>
                <a:gd name="T24" fmla="*/ 46 w 69"/>
                <a:gd name="T25" fmla="*/ 0 h 76"/>
                <a:gd name="T26" fmla="*/ 42 w 69"/>
                <a:gd name="T27" fmla="*/ 2 h 76"/>
                <a:gd name="T28" fmla="*/ 40 w 69"/>
                <a:gd name="T29" fmla="*/ 4 h 76"/>
                <a:gd name="T30" fmla="*/ 38 w 69"/>
                <a:gd name="T31" fmla="*/ 8 h 76"/>
                <a:gd name="T32" fmla="*/ 36 w 69"/>
                <a:gd name="T33" fmla="*/ 8 h 76"/>
                <a:gd name="T34" fmla="*/ 34 w 69"/>
                <a:gd name="T35" fmla="*/ 6 h 76"/>
                <a:gd name="T36" fmla="*/ 30 w 69"/>
                <a:gd name="T37" fmla="*/ 4 h 76"/>
                <a:gd name="T38" fmla="*/ 28 w 69"/>
                <a:gd name="T39" fmla="*/ 2 h 76"/>
                <a:gd name="T40" fmla="*/ 27 w 69"/>
                <a:gd name="T41" fmla="*/ 0 h 76"/>
                <a:gd name="T42" fmla="*/ 25 w 69"/>
                <a:gd name="T43" fmla="*/ 0 h 76"/>
                <a:gd name="T44" fmla="*/ 21 w 69"/>
                <a:gd name="T45" fmla="*/ 0 h 76"/>
                <a:gd name="T46" fmla="*/ 19 w 69"/>
                <a:gd name="T47" fmla="*/ 2 h 76"/>
                <a:gd name="T48" fmla="*/ 15 w 69"/>
                <a:gd name="T49" fmla="*/ 4 h 76"/>
                <a:gd name="T50" fmla="*/ 13 w 69"/>
                <a:gd name="T51" fmla="*/ 6 h 76"/>
                <a:gd name="T52" fmla="*/ 11 w 69"/>
                <a:gd name="T53" fmla="*/ 8 h 76"/>
                <a:gd name="T54" fmla="*/ 11 w 69"/>
                <a:gd name="T55" fmla="*/ 12 h 76"/>
                <a:gd name="T56" fmla="*/ 11 w 69"/>
                <a:gd name="T57" fmla="*/ 14 h 76"/>
                <a:gd name="T58" fmla="*/ 7 w 69"/>
                <a:gd name="T59" fmla="*/ 14 h 76"/>
                <a:gd name="T60" fmla="*/ 6 w 69"/>
                <a:gd name="T61" fmla="*/ 16 h 76"/>
                <a:gd name="T62" fmla="*/ 2 w 69"/>
                <a:gd name="T63" fmla="*/ 19 h 76"/>
                <a:gd name="T64" fmla="*/ 2 w 69"/>
                <a:gd name="T65" fmla="*/ 23 h 76"/>
                <a:gd name="T66" fmla="*/ 2 w 69"/>
                <a:gd name="T67" fmla="*/ 27 h 76"/>
                <a:gd name="T68" fmla="*/ 2 w 69"/>
                <a:gd name="T69" fmla="*/ 31 h 76"/>
                <a:gd name="T70" fmla="*/ 6 w 69"/>
                <a:gd name="T71" fmla="*/ 35 h 76"/>
                <a:gd name="T72" fmla="*/ 6 w 69"/>
                <a:gd name="T73" fmla="*/ 38 h 76"/>
                <a:gd name="T74" fmla="*/ 2 w 69"/>
                <a:gd name="T75" fmla="*/ 40 h 76"/>
                <a:gd name="T76" fmla="*/ 0 w 69"/>
                <a:gd name="T77" fmla="*/ 42 h 76"/>
                <a:gd name="T78" fmla="*/ 2 w 69"/>
                <a:gd name="T79" fmla="*/ 48 h 76"/>
                <a:gd name="T80" fmla="*/ 6 w 69"/>
                <a:gd name="T81" fmla="*/ 52 h 76"/>
                <a:gd name="T82" fmla="*/ 9 w 69"/>
                <a:gd name="T83" fmla="*/ 56 h 76"/>
                <a:gd name="T84" fmla="*/ 11 w 69"/>
                <a:gd name="T85" fmla="*/ 59 h 76"/>
                <a:gd name="T86" fmla="*/ 15 w 69"/>
                <a:gd name="T87" fmla="*/ 61 h 76"/>
                <a:gd name="T88" fmla="*/ 19 w 69"/>
                <a:gd name="T89" fmla="*/ 65 h 76"/>
                <a:gd name="T90" fmla="*/ 23 w 69"/>
                <a:gd name="T91" fmla="*/ 67 h 76"/>
                <a:gd name="T92" fmla="*/ 27 w 69"/>
                <a:gd name="T93" fmla="*/ 71 h 76"/>
                <a:gd name="T94" fmla="*/ 30 w 69"/>
                <a:gd name="T95" fmla="*/ 73 h 76"/>
                <a:gd name="T96" fmla="*/ 34 w 69"/>
                <a:gd name="T97" fmla="*/ 75 h 76"/>
                <a:gd name="T98" fmla="*/ 36 w 69"/>
                <a:gd name="T99" fmla="*/ 76 h 76"/>
                <a:gd name="T100" fmla="*/ 40 w 69"/>
                <a:gd name="T101" fmla="*/ 76 h 76"/>
                <a:gd name="T102" fmla="*/ 42 w 69"/>
                <a:gd name="T103" fmla="*/ 76 h 76"/>
                <a:gd name="T104" fmla="*/ 46 w 69"/>
                <a:gd name="T105" fmla="*/ 76 h 76"/>
                <a:gd name="T106" fmla="*/ 48 w 69"/>
                <a:gd name="T107" fmla="*/ 75 h 76"/>
                <a:gd name="T108" fmla="*/ 51 w 69"/>
                <a:gd name="T109" fmla="*/ 75 h 76"/>
                <a:gd name="T110" fmla="*/ 53 w 69"/>
                <a:gd name="T111" fmla="*/ 73 h 76"/>
                <a:gd name="T112" fmla="*/ 57 w 69"/>
                <a:gd name="T113" fmla="*/ 73 h 76"/>
                <a:gd name="T114" fmla="*/ 59 w 69"/>
                <a:gd name="T115" fmla="*/ 71 h 76"/>
                <a:gd name="T116" fmla="*/ 63 w 69"/>
                <a:gd name="T117" fmla="*/ 71 h 76"/>
                <a:gd name="T118" fmla="*/ 65 w 69"/>
                <a:gd name="T119" fmla="*/ 69 h 76"/>
                <a:gd name="T120" fmla="*/ 67 w 69"/>
                <a:gd name="T121" fmla="*/ 59 h 76"/>
                <a:gd name="T122" fmla="*/ 69 w 69"/>
                <a:gd name="T123" fmla="*/ 4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76">
                  <a:moveTo>
                    <a:pt x="69" y="31"/>
                  </a:moveTo>
                  <a:lnTo>
                    <a:pt x="69" y="29"/>
                  </a:lnTo>
                  <a:lnTo>
                    <a:pt x="69" y="27"/>
                  </a:lnTo>
                  <a:lnTo>
                    <a:pt x="69" y="25"/>
                  </a:lnTo>
                  <a:lnTo>
                    <a:pt x="69" y="23"/>
                  </a:lnTo>
                  <a:lnTo>
                    <a:pt x="67" y="21"/>
                  </a:lnTo>
                  <a:lnTo>
                    <a:pt x="67" y="17"/>
                  </a:lnTo>
                  <a:lnTo>
                    <a:pt x="67" y="16"/>
                  </a:lnTo>
                  <a:lnTo>
                    <a:pt x="65" y="14"/>
                  </a:lnTo>
                  <a:lnTo>
                    <a:pt x="65" y="12"/>
                  </a:lnTo>
                  <a:lnTo>
                    <a:pt x="63" y="10"/>
                  </a:lnTo>
                  <a:lnTo>
                    <a:pt x="61" y="8"/>
                  </a:lnTo>
                  <a:lnTo>
                    <a:pt x="59" y="6"/>
                  </a:lnTo>
                  <a:lnTo>
                    <a:pt x="59" y="4"/>
                  </a:lnTo>
                  <a:lnTo>
                    <a:pt x="57" y="4"/>
                  </a:lnTo>
                  <a:lnTo>
                    <a:pt x="55" y="2"/>
                  </a:lnTo>
                  <a:lnTo>
                    <a:pt x="53" y="0"/>
                  </a:lnTo>
                  <a:lnTo>
                    <a:pt x="53" y="0"/>
                  </a:lnTo>
                  <a:lnTo>
                    <a:pt x="51" y="0"/>
                  </a:lnTo>
                  <a:lnTo>
                    <a:pt x="51" y="0"/>
                  </a:lnTo>
                  <a:lnTo>
                    <a:pt x="49" y="0"/>
                  </a:lnTo>
                  <a:lnTo>
                    <a:pt x="49" y="0"/>
                  </a:lnTo>
                  <a:lnTo>
                    <a:pt x="48" y="0"/>
                  </a:lnTo>
                  <a:lnTo>
                    <a:pt x="48" y="0"/>
                  </a:lnTo>
                  <a:lnTo>
                    <a:pt x="46" y="0"/>
                  </a:lnTo>
                  <a:lnTo>
                    <a:pt x="46" y="0"/>
                  </a:lnTo>
                  <a:lnTo>
                    <a:pt x="44" y="2"/>
                  </a:lnTo>
                  <a:lnTo>
                    <a:pt x="42" y="2"/>
                  </a:lnTo>
                  <a:lnTo>
                    <a:pt x="42" y="4"/>
                  </a:lnTo>
                  <a:lnTo>
                    <a:pt x="40" y="4"/>
                  </a:lnTo>
                  <a:lnTo>
                    <a:pt x="40" y="6"/>
                  </a:lnTo>
                  <a:lnTo>
                    <a:pt x="38" y="8"/>
                  </a:lnTo>
                  <a:lnTo>
                    <a:pt x="36" y="8"/>
                  </a:lnTo>
                  <a:lnTo>
                    <a:pt x="36" y="8"/>
                  </a:lnTo>
                  <a:lnTo>
                    <a:pt x="34" y="6"/>
                  </a:lnTo>
                  <a:lnTo>
                    <a:pt x="34" y="6"/>
                  </a:lnTo>
                  <a:lnTo>
                    <a:pt x="32" y="4"/>
                  </a:lnTo>
                  <a:lnTo>
                    <a:pt x="30" y="4"/>
                  </a:lnTo>
                  <a:lnTo>
                    <a:pt x="30" y="2"/>
                  </a:lnTo>
                  <a:lnTo>
                    <a:pt x="28" y="2"/>
                  </a:lnTo>
                  <a:lnTo>
                    <a:pt x="28" y="2"/>
                  </a:lnTo>
                  <a:lnTo>
                    <a:pt x="27" y="0"/>
                  </a:lnTo>
                  <a:lnTo>
                    <a:pt x="27" y="0"/>
                  </a:lnTo>
                  <a:lnTo>
                    <a:pt x="25" y="0"/>
                  </a:lnTo>
                  <a:lnTo>
                    <a:pt x="23" y="0"/>
                  </a:lnTo>
                  <a:lnTo>
                    <a:pt x="21" y="0"/>
                  </a:lnTo>
                  <a:lnTo>
                    <a:pt x="19" y="0"/>
                  </a:lnTo>
                  <a:lnTo>
                    <a:pt x="19" y="2"/>
                  </a:lnTo>
                  <a:lnTo>
                    <a:pt x="17" y="2"/>
                  </a:lnTo>
                  <a:lnTo>
                    <a:pt x="15" y="4"/>
                  </a:lnTo>
                  <a:lnTo>
                    <a:pt x="13" y="4"/>
                  </a:lnTo>
                  <a:lnTo>
                    <a:pt x="13" y="6"/>
                  </a:lnTo>
                  <a:lnTo>
                    <a:pt x="11" y="8"/>
                  </a:lnTo>
                  <a:lnTo>
                    <a:pt x="11" y="8"/>
                  </a:lnTo>
                  <a:lnTo>
                    <a:pt x="11" y="10"/>
                  </a:lnTo>
                  <a:lnTo>
                    <a:pt x="11" y="12"/>
                  </a:lnTo>
                  <a:lnTo>
                    <a:pt x="13" y="14"/>
                  </a:lnTo>
                  <a:lnTo>
                    <a:pt x="11" y="14"/>
                  </a:lnTo>
                  <a:lnTo>
                    <a:pt x="9" y="14"/>
                  </a:lnTo>
                  <a:lnTo>
                    <a:pt x="7" y="14"/>
                  </a:lnTo>
                  <a:lnTo>
                    <a:pt x="6" y="16"/>
                  </a:lnTo>
                  <a:lnTo>
                    <a:pt x="6" y="16"/>
                  </a:lnTo>
                  <a:lnTo>
                    <a:pt x="4" y="17"/>
                  </a:lnTo>
                  <a:lnTo>
                    <a:pt x="2" y="19"/>
                  </a:lnTo>
                  <a:lnTo>
                    <a:pt x="2" y="21"/>
                  </a:lnTo>
                  <a:lnTo>
                    <a:pt x="2" y="23"/>
                  </a:lnTo>
                  <a:lnTo>
                    <a:pt x="2" y="25"/>
                  </a:lnTo>
                  <a:lnTo>
                    <a:pt x="2" y="27"/>
                  </a:lnTo>
                  <a:lnTo>
                    <a:pt x="2" y="29"/>
                  </a:lnTo>
                  <a:lnTo>
                    <a:pt x="2" y="31"/>
                  </a:lnTo>
                  <a:lnTo>
                    <a:pt x="4" y="33"/>
                  </a:lnTo>
                  <a:lnTo>
                    <a:pt x="6" y="35"/>
                  </a:lnTo>
                  <a:lnTo>
                    <a:pt x="7" y="38"/>
                  </a:lnTo>
                  <a:lnTo>
                    <a:pt x="6" y="38"/>
                  </a:lnTo>
                  <a:lnTo>
                    <a:pt x="4" y="38"/>
                  </a:lnTo>
                  <a:lnTo>
                    <a:pt x="2" y="40"/>
                  </a:lnTo>
                  <a:lnTo>
                    <a:pt x="0" y="40"/>
                  </a:lnTo>
                  <a:lnTo>
                    <a:pt x="0" y="42"/>
                  </a:lnTo>
                  <a:lnTo>
                    <a:pt x="0" y="46"/>
                  </a:lnTo>
                  <a:lnTo>
                    <a:pt x="2" y="48"/>
                  </a:lnTo>
                  <a:lnTo>
                    <a:pt x="4" y="50"/>
                  </a:lnTo>
                  <a:lnTo>
                    <a:pt x="6" y="52"/>
                  </a:lnTo>
                  <a:lnTo>
                    <a:pt x="7" y="54"/>
                  </a:lnTo>
                  <a:lnTo>
                    <a:pt x="9" y="56"/>
                  </a:lnTo>
                  <a:lnTo>
                    <a:pt x="9" y="57"/>
                  </a:lnTo>
                  <a:lnTo>
                    <a:pt x="11" y="59"/>
                  </a:lnTo>
                  <a:lnTo>
                    <a:pt x="13" y="59"/>
                  </a:lnTo>
                  <a:lnTo>
                    <a:pt x="15" y="61"/>
                  </a:lnTo>
                  <a:lnTo>
                    <a:pt x="17" y="63"/>
                  </a:lnTo>
                  <a:lnTo>
                    <a:pt x="19" y="65"/>
                  </a:lnTo>
                  <a:lnTo>
                    <a:pt x="21" y="67"/>
                  </a:lnTo>
                  <a:lnTo>
                    <a:pt x="23" y="67"/>
                  </a:lnTo>
                  <a:lnTo>
                    <a:pt x="25" y="69"/>
                  </a:lnTo>
                  <a:lnTo>
                    <a:pt x="27" y="71"/>
                  </a:lnTo>
                  <a:lnTo>
                    <a:pt x="28" y="71"/>
                  </a:lnTo>
                  <a:lnTo>
                    <a:pt x="30" y="73"/>
                  </a:lnTo>
                  <a:lnTo>
                    <a:pt x="32" y="75"/>
                  </a:lnTo>
                  <a:lnTo>
                    <a:pt x="34" y="75"/>
                  </a:lnTo>
                  <a:lnTo>
                    <a:pt x="34" y="75"/>
                  </a:lnTo>
                  <a:lnTo>
                    <a:pt x="36" y="76"/>
                  </a:lnTo>
                  <a:lnTo>
                    <a:pt x="38" y="76"/>
                  </a:lnTo>
                  <a:lnTo>
                    <a:pt x="40" y="76"/>
                  </a:lnTo>
                  <a:lnTo>
                    <a:pt x="42" y="76"/>
                  </a:lnTo>
                  <a:lnTo>
                    <a:pt x="42" y="76"/>
                  </a:lnTo>
                  <a:lnTo>
                    <a:pt x="44" y="76"/>
                  </a:lnTo>
                  <a:lnTo>
                    <a:pt x="46" y="76"/>
                  </a:lnTo>
                  <a:lnTo>
                    <a:pt x="48" y="76"/>
                  </a:lnTo>
                  <a:lnTo>
                    <a:pt x="48" y="75"/>
                  </a:lnTo>
                  <a:lnTo>
                    <a:pt x="49" y="75"/>
                  </a:lnTo>
                  <a:lnTo>
                    <a:pt x="51" y="75"/>
                  </a:lnTo>
                  <a:lnTo>
                    <a:pt x="53" y="75"/>
                  </a:lnTo>
                  <a:lnTo>
                    <a:pt x="53" y="73"/>
                  </a:lnTo>
                  <a:lnTo>
                    <a:pt x="55" y="73"/>
                  </a:lnTo>
                  <a:lnTo>
                    <a:pt x="57" y="73"/>
                  </a:lnTo>
                  <a:lnTo>
                    <a:pt x="59" y="73"/>
                  </a:lnTo>
                  <a:lnTo>
                    <a:pt x="59" y="71"/>
                  </a:lnTo>
                  <a:lnTo>
                    <a:pt x="61" y="71"/>
                  </a:lnTo>
                  <a:lnTo>
                    <a:pt x="63" y="71"/>
                  </a:lnTo>
                  <a:lnTo>
                    <a:pt x="65" y="69"/>
                  </a:lnTo>
                  <a:lnTo>
                    <a:pt x="65" y="69"/>
                  </a:lnTo>
                  <a:lnTo>
                    <a:pt x="67" y="69"/>
                  </a:lnTo>
                  <a:lnTo>
                    <a:pt x="67" y="59"/>
                  </a:lnTo>
                  <a:lnTo>
                    <a:pt x="69" y="50"/>
                  </a:lnTo>
                  <a:lnTo>
                    <a:pt x="69" y="40"/>
                  </a:lnTo>
                  <a:lnTo>
                    <a:pt x="69" y="31"/>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302" name="Freeform 86"/>
            <p:cNvSpPr/>
            <p:nvPr/>
          </p:nvSpPr>
          <p:spPr bwMode="auto">
            <a:xfrm>
              <a:off x="1596" y="2505"/>
              <a:ext cx="69" cy="76"/>
            </a:xfrm>
            <a:custGeom>
              <a:avLst/>
              <a:gdLst>
                <a:gd name="T0" fmla="*/ 69 w 69"/>
                <a:gd name="T1" fmla="*/ 29 h 76"/>
                <a:gd name="T2" fmla="*/ 69 w 69"/>
                <a:gd name="T3" fmla="*/ 25 h 76"/>
                <a:gd name="T4" fmla="*/ 67 w 69"/>
                <a:gd name="T5" fmla="*/ 21 h 76"/>
                <a:gd name="T6" fmla="*/ 67 w 69"/>
                <a:gd name="T7" fmla="*/ 16 h 76"/>
                <a:gd name="T8" fmla="*/ 65 w 69"/>
                <a:gd name="T9" fmla="*/ 12 h 76"/>
                <a:gd name="T10" fmla="*/ 61 w 69"/>
                <a:gd name="T11" fmla="*/ 8 h 76"/>
                <a:gd name="T12" fmla="*/ 59 w 69"/>
                <a:gd name="T13" fmla="*/ 4 h 76"/>
                <a:gd name="T14" fmla="*/ 55 w 69"/>
                <a:gd name="T15" fmla="*/ 2 h 76"/>
                <a:gd name="T16" fmla="*/ 53 w 69"/>
                <a:gd name="T17" fmla="*/ 0 h 76"/>
                <a:gd name="T18" fmla="*/ 51 w 69"/>
                <a:gd name="T19" fmla="*/ 0 h 76"/>
                <a:gd name="T20" fmla="*/ 49 w 69"/>
                <a:gd name="T21" fmla="*/ 0 h 76"/>
                <a:gd name="T22" fmla="*/ 48 w 69"/>
                <a:gd name="T23" fmla="*/ 0 h 76"/>
                <a:gd name="T24" fmla="*/ 46 w 69"/>
                <a:gd name="T25" fmla="*/ 0 h 76"/>
                <a:gd name="T26" fmla="*/ 42 w 69"/>
                <a:gd name="T27" fmla="*/ 2 h 76"/>
                <a:gd name="T28" fmla="*/ 40 w 69"/>
                <a:gd name="T29" fmla="*/ 4 h 76"/>
                <a:gd name="T30" fmla="*/ 38 w 69"/>
                <a:gd name="T31" fmla="*/ 8 h 76"/>
                <a:gd name="T32" fmla="*/ 36 w 69"/>
                <a:gd name="T33" fmla="*/ 8 h 76"/>
                <a:gd name="T34" fmla="*/ 34 w 69"/>
                <a:gd name="T35" fmla="*/ 6 h 76"/>
                <a:gd name="T36" fmla="*/ 30 w 69"/>
                <a:gd name="T37" fmla="*/ 4 h 76"/>
                <a:gd name="T38" fmla="*/ 28 w 69"/>
                <a:gd name="T39" fmla="*/ 2 h 76"/>
                <a:gd name="T40" fmla="*/ 27 w 69"/>
                <a:gd name="T41" fmla="*/ 0 h 76"/>
                <a:gd name="T42" fmla="*/ 25 w 69"/>
                <a:gd name="T43" fmla="*/ 0 h 76"/>
                <a:gd name="T44" fmla="*/ 21 w 69"/>
                <a:gd name="T45" fmla="*/ 0 h 76"/>
                <a:gd name="T46" fmla="*/ 19 w 69"/>
                <a:gd name="T47" fmla="*/ 2 h 76"/>
                <a:gd name="T48" fmla="*/ 15 w 69"/>
                <a:gd name="T49" fmla="*/ 4 h 76"/>
                <a:gd name="T50" fmla="*/ 13 w 69"/>
                <a:gd name="T51" fmla="*/ 6 h 76"/>
                <a:gd name="T52" fmla="*/ 11 w 69"/>
                <a:gd name="T53" fmla="*/ 8 h 76"/>
                <a:gd name="T54" fmla="*/ 11 w 69"/>
                <a:gd name="T55" fmla="*/ 12 h 76"/>
                <a:gd name="T56" fmla="*/ 11 w 69"/>
                <a:gd name="T57" fmla="*/ 14 h 76"/>
                <a:gd name="T58" fmla="*/ 7 w 69"/>
                <a:gd name="T59" fmla="*/ 14 h 76"/>
                <a:gd name="T60" fmla="*/ 6 w 69"/>
                <a:gd name="T61" fmla="*/ 16 h 76"/>
                <a:gd name="T62" fmla="*/ 2 w 69"/>
                <a:gd name="T63" fmla="*/ 19 h 76"/>
                <a:gd name="T64" fmla="*/ 2 w 69"/>
                <a:gd name="T65" fmla="*/ 23 h 76"/>
                <a:gd name="T66" fmla="*/ 2 w 69"/>
                <a:gd name="T67" fmla="*/ 27 h 76"/>
                <a:gd name="T68" fmla="*/ 2 w 69"/>
                <a:gd name="T69" fmla="*/ 31 h 76"/>
                <a:gd name="T70" fmla="*/ 6 w 69"/>
                <a:gd name="T71" fmla="*/ 35 h 76"/>
                <a:gd name="T72" fmla="*/ 6 w 69"/>
                <a:gd name="T73" fmla="*/ 38 h 76"/>
                <a:gd name="T74" fmla="*/ 2 w 69"/>
                <a:gd name="T75" fmla="*/ 40 h 76"/>
                <a:gd name="T76" fmla="*/ 0 w 69"/>
                <a:gd name="T77" fmla="*/ 42 h 76"/>
                <a:gd name="T78" fmla="*/ 2 w 69"/>
                <a:gd name="T79" fmla="*/ 48 h 76"/>
                <a:gd name="T80" fmla="*/ 6 w 69"/>
                <a:gd name="T81" fmla="*/ 52 h 76"/>
                <a:gd name="T82" fmla="*/ 9 w 69"/>
                <a:gd name="T83" fmla="*/ 56 h 76"/>
                <a:gd name="T84" fmla="*/ 11 w 69"/>
                <a:gd name="T85" fmla="*/ 59 h 76"/>
                <a:gd name="T86" fmla="*/ 15 w 69"/>
                <a:gd name="T87" fmla="*/ 61 h 76"/>
                <a:gd name="T88" fmla="*/ 19 w 69"/>
                <a:gd name="T89" fmla="*/ 65 h 76"/>
                <a:gd name="T90" fmla="*/ 23 w 69"/>
                <a:gd name="T91" fmla="*/ 67 h 76"/>
                <a:gd name="T92" fmla="*/ 27 w 69"/>
                <a:gd name="T93" fmla="*/ 71 h 76"/>
                <a:gd name="T94" fmla="*/ 30 w 69"/>
                <a:gd name="T95" fmla="*/ 73 h 76"/>
                <a:gd name="T96" fmla="*/ 34 w 69"/>
                <a:gd name="T97" fmla="*/ 75 h 76"/>
                <a:gd name="T98" fmla="*/ 36 w 69"/>
                <a:gd name="T99" fmla="*/ 76 h 76"/>
                <a:gd name="T100" fmla="*/ 40 w 69"/>
                <a:gd name="T101" fmla="*/ 76 h 76"/>
                <a:gd name="T102" fmla="*/ 42 w 69"/>
                <a:gd name="T103" fmla="*/ 76 h 76"/>
                <a:gd name="T104" fmla="*/ 46 w 69"/>
                <a:gd name="T105" fmla="*/ 76 h 76"/>
                <a:gd name="T106" fmla="*/ 48 w 69"/>
                <a:gd name="T107" fmla="*/ 75 h 76"/>
                <a:gd name="T108" fmla="*/ 51 w 69"/>
                <a:gd name="T109" fmla="*/ 75 h 76"/>
                <a:gd name="T110" fmla="*/ 53 w 69"/>
                <a:gd name="T111" fmla="*/ 73 h 76"/>
                <a:gd name="T112" fmla="*/ 57 w 69"/>
                <a:gd name="T113" fmla="*/ 73 h 76"/>
                <a:gd name="T114" fmla="*/ 59 w 69"/>
                <a:gd name="T115" fmla="*/ 71 h 76"/>
                <a:gd name="T116" fmla="*/ 63 w 69"/>
                <a:gd name="T117" fmla="*/ 71 h 76"/>
                <a:gd name="T118" fmla="*/ 65 w 69"/>
                <a:gd name="T119" fmla="*/ 69 h 76"/>
                <a:gd name="T120" fmla="*/ 67 w 69"/>
                <a:gd name="T121" fmla="*/ 59 h 76"/>
                <a:gd name="T122" fmla="*/ 69 w 69"/>
                <a:gd name="T123" fmla="*/ 4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76">
                  <a:moveTo>
                    <a:pt x="69" y="31"/>
                  </a:moveTo>
                  <a:lnTo>
                    <a:pt x="69" y="29"/>
                  </a:lnTo>
                  <a:lnTo>
                    <a:pt x="69" y="27"/>
                  </a:lnTo>
                  <a:lnTo>
                    <a:pt x="69" y="25"/>
                  </a:lnTo>
                  <a:lnTo>
                    <a:pt x="69" y="23"/>
                  </a:lnTo>
                  <a:lnTo>
                    <a:pt x="67" y="21"/>
                  </a:lnTo>
                  <a:lnTo>
                    <a:pt x="67" y="17"/>
                  </a:lnTo>
                  <a:lnTo>
                    <a:pt x="67" y="16"/>
                  </a:lnTo>
                  <a:lnTo>
                    <a:pt x="65" y="14"/>
                  </a:lnTo>
                  <a:lnTo>
                    <a:pt x="65" y="12"/>
                  </a:lnTo>
                  <a:lnTo>
                    <a:pt x="63" y="10"/>
                  </a:lnTo>
                  <a:lnTo>
                    <a:pt x="61" y="8"/>
                  </a:lnTo>
                  <a:lnTo>
                    <a:pt x="59" y="6"/>
                  </a:lnTo>
                  <a:lnTo>
                    <a:pt x="59" y="4"/>
                  </a:lnTo>
                  <a:lnTo>
                    <a:pt x="57" y="4"/>
                  </a:lnTo>
                  <a:lnTo>
                    <a:pt x="55" y="2"/>
                  </a:lnTo>
                  <a:lnTo>
                    <a:pt x="53" y="0"/>
                  </a:lnTo>
                  <a:lnTo>
                    <a:pt x="53" y="0"/>
                  </a:lnTo>
                  <a:lnTo>
                    <a:pt x="51" y="0"/>
                  </a:lnTo>
                  <a:lnTo>
                    <a:pt x="51" y="0"/>
                  </a:lnTo>
                  <a:lnTo>
                    <a:pt x="49" y="0"/>
                  </a:lnTo>
                  <a:lnTo>
                    <a:pt x="49" y="0"/>
                  </a:lnTo>
                  <a:lnTo>
                    <a:pt x="48" y="0"/>
                  </a:lnTo>
                  <a:lnTo>
                    <a:pt x="48" y="0"/>
                  </a:lnTo>
                  <a:lnTo>
                    <a:pt x="46" y="0"/>
                  </a:lnTo>
                  <a:lnTo>
                    <a:pt x="46" y="0"/>
                  </a:lnTo>
                  <a:lnTo>
                    <a:pt x="44" y="2"/>
                  </a:lnTo>
                  <a:lnTo>
                    <a:pt x="42" y="2"/>
                  </a:lnTo>
                  <a:lnTo>
                    <a:pt x="42" y="4"/>
                  </a:lnTo>
                  <a:lnTo>
                    <a:pt x="40" y="4"/>
                  </a:lnTo>
                  <a:lnTo>
                    <a:pt x="40" y="6"/>
                  </a:lnTo>
                  <a:lnTo>
                    <a:pt x="38" y="8"/>
                  </a:lnTo>
                  <a:lnTo>
                    <a:pt x="36" y="8"/>
                  </a:lnTo>
                  <a:lnTo>
                    <a:pt x="36" y="8"/>
                  </a:lnTo>
                  <a:lnTo>
                    <a:pt x="34" y="6"/>
                  </a:lnTo>
                  <a:lnTo>
                    <a:pt x="34" y="6"/>
                  </a:lnTo>
                  <a:lnTo>
                    <a:pt x="32" y="4"/>
                  </a:lnTo>
                  <a:lnTo>
                    <a:pt x="30" y="4"/>
                  </a:lnTo>
                  <a:lnTo>
                    <a:pt x="30" y="2"/>
                  </a:lnTo>
                  <a:lnTo>
                    <a:pt x="28" y="2"/>
                  </a:lnTo>
                  <a:lnTo>
                    <a:pt x="28" y="2"/>
                  </a:lnTo>
                  <a:lnTo>
                    <a:pt x="27" y="0"/>
                  </a:lnTo>
                  <a:lnTo>
                    <a:pt x="27" y="0"/>
                  </a:lnTo>
                  <a:lnTo>
                    <a:pt x="25" y="0"/>
                  </a:lnTo>
                  <a:lnTo>
                    <a:pt x="23" y="0"/>
                  </a:lnTo>
                  <a:lnTo>
                    <a:pt x="21" y="0"/>
                  </a:lnTo>
                  <a:lnTo>
                    <a:pt x="19" y="0"/>
                  </a:lnTo>
                  <a:lnTo>
                    <a:pt x="19" y="2"/>
                  </a:lnTo>
                  <a:lnTo>
                    <a:pt x="17" y="2"/>
                  </a:lnTo>
                  <a:lnTo>
                    <a:pt x="15" y="4"/>
                  </a:lnTo>
                  <a:lnTo>
                    <a:pt x="13" y="4"/>
                  </a:lnTo>
                  <a:lnTo>
                    <a:pt x="13" y="6"/>
                  </a:lnTo>
                  <a:lnTo>
                    <a:pt x="11" y="8"/>
                  </a:lnTo>
                  <a:lnTo>
                    <a:pt x="11" y="8"/>
                  </a:lnTo>
                  <a:lnTo>
                    <a:pt x="11" y="10"/>
                  </a:lnTo>
                  <a:lnTo>
                    <a:pt x="11" y="12"/>
                  </a:lnTo>
                  <a:lnTo>
                    <a:pt x="13" y="14"/>
                  </a:lnTo>
                  <a:lnTo>
                    <a:pt x="11" y="14"/>
                  </a:lnTo>
                  <a:lnTo>
                    <a:pt x="9" y="14"/>
                  </a:lnTo>
                  <a:lnTo>
                    <a:pt x="7" y="14"/>
                  </a:lnTo>
                  <a:lnTo>
                    <a:pt x="6" y="16"/>
                  </a:lnTo>
                  <a:lnTo>
                    <a:pt x="6" y="16"/>
                  </a:lnTo>
                  <a:lnTo>
                    <a:pt x="4" y="17"/>
                  </a:lnTo>
                  <a:lnTo>
                    <a:pt x="2" y="19"/>
                  </a:lnTo>
                  <a:lnTo>
                    <a:pt x="2" y="21"/>
                  </a:lnTo>
                  <a:lnTo>
                    <a:pt x="2" y="23"/>
                  </a:lnTo>
                  <a:lnTo>
                    <a:pt x="2" y="25"/>
                  </a:lnTo>
                  <a:lnTo>
                    <a:pt x="2" y="27"/>
                  </a:lnTo>
                  <a:lnTo>
                    <a:pt x="2" y="29"/>
                  </a:lnTo>
                  <a:lnTo>
                    <a:pt x="2" y="31"/>
                  </a:lnTo>
                  <a:lnTo>
                    <a:pt x="4" y="33"/>
                  </a:lnTo>
                  <a:lnTo>
                    <a:pt x="6" y="35"/>
                  </a:lnTo>
                  <a:lnTo>
                    <a:pt x="7" y="38"/>
                  </a:lnTo>
                  <a:lnTo>
                    <a:pt x="6" y="38"/>
                  </a:lnTo>
                  <a:lnTo>
                    <a:pt x="4" y="38"/>
                  </a:lnTo>
                  <a:lnTo>
                    <a:pt x="2" y="40"/>
                  </a:lnTo>
                  <a:lnTo>
                    <a:pt x="0" y="40"/>
                  </a:lnTo>
                  <a:lnTo>
                    <a:pt x="0" y="42"/>
                  </a:lnTo>
                  <a:lnTo>
                    <a:pt x="0" y="46"/>
                  </a:lnTo>
                  <a:lnTo>
                    <a:pt x="2" y="48"/>
                  </a:lnTo>
                  <a:lnTo>
                    <a:pt x="4" y="50"/>
                  </a:lnTo>
                  <a:lnTo>
                    <a:pt x="6" y="52"/>
                  </a:lnTo>
                  <a:lnTo>
                    <a:pt x="7" y="54"/>
                  </a:lnTo>
                  <a:lnTo>
                    <a:pt x="9" y="56"/>
                  </a:lnTo>
                  <a:lnTo>
                    <a:pt x="9" y="57"/>
                  </a:lnTo>
                  <a:lnTo>
                    <a:pt x="11" y="59"/>
                  </a:lnTo>
                  <a:lnTo>
                    <a:pt x="13" y="59"/>
                  </a:lnTo>
                  <a:lnTo>
                    <a:pt x="15" y="61"/>
                  </a:lnTo>
                  <a:lnTo>
                    <a:pt x="17" y="63"/>
                  </a:lnTo>
                  <a:lnTo>
                    <a:pt x="19" y="65"/>
                  </a:lnTo>
                  <a:lnTo>
                    <a:pt x="21" y="67"/>
                  </a:lnTo>
                  <a:lnTo>
                    <a:pt x="23" y="67"/>
                  </a:lnTo>
                  <a:lnTo>
                    <a:pt x="25" y="69"/>
                  </a:lnTo>
                  <a:lnTo>
                    <a:pt x="27" y="71"/>
                  </a:lnTo>
                  <a:lnTo>
                    <a:pt x="28" y="71"/>
                  </a:lnTo>
                  <a:lnTo>
                    <a:pt x="30" y="73"/>
                  </a:lnTo>
                  <a:lnTo>
                    <a:pt x="32" y="75"/>
                  </a:lnTo>
                  <a:lnTo>
                    <a:pt x="34" y="75"/>
                  </a:lnTo>
                  <a:lnTo>
                    <a:pt x="34" y="75"/>
                  </a:lnTo>
                  <a:lnTo>
                    <a:pt x="36" y="76"/>
                  </a:lnTo>
                  <a:lnTo>
                    <a:pt x="38" y="76"/>
                  </a:lnTo>
                  <a:lnTo>
                    <a:pt x="40" y="76"/>
                  </a:lnTo>
                  <a:lnTo>
                    <a:pt x="42" y="76"/>
                  </a:lnTo>
                  <a:lnTo>
                    <a:pt x="42" y="76"/>
                  </a:lnTo>
                  <a:lnTo>
                    <a:pt x="44" y="76"/>
                  </a:lnTo>
                  <a:lnTo>
                    <a:pt x="46" y="76"/>
                  </a:lnTo>
                  <a:lnTo>
                    <a:pt x="48" y="76"/>
                  </a:lnTo>
                  <a:lnTo>
                    <a:pt x="48" y="75"/>
                  </a:lnTo>
                  <a:lnTo>
                    <a:pt x="49" y="75"/>
                  </a:lnTo>
                  <a:lnTo>
                    <a:pt x="51" y="75"/>
                  </a:lnTo>
                  <a:lnTo>
                    <a:pt x="53" y="75"/>
                  </a:lnTo>
                  <a:lnTo>
                    <a:pt x="53" y="73"/>
                  </a:lnTo>
                  <a:lnTo>
                    <a:pt x="55" y="73"/>
                  </a:lnTo>
                  <a:lnTo>
                    <a:pt x="57" y="73"/>
                  </a:lnTo>
                  <a:lnTo>
                    <a:pt x="59" y="73"/>
                  </a:lnTo>
                  <a:lnTo>
                    <a:pt x="59" y="71"/>
                  </a:lnTo>
                  <a:lnTo>
                    <a:pt x="61" y="71"/>
                  </a:lnTo>
                  <a:lnTo>
                    <a:pt x="63" y="71"/>
                  </a:lnTo>
                  <a:lnTo>
                    <a:pt x="65" y="69"/>
                  </a:lnTo>
                  <a:lnTo>
                    <a:pt x="65" y="69"/>
                  </a:lnTo>
                  <a:lnTo>
                    <a:pt x="67" y="69"/>
                  </a:lnTo>
                  <a:lnTo>
                    <a:pt x="67" y="59"/>
                  </a:lnTo>
                  <a:lnTo>
                    <a:pt x="69" y="50"/>
                  </a:lnTo>
                  <a:lnTo>
                    <a:pt x="69" y="40"/>
                  </a:lnTo>
                  <a:lnTo>
                    <a:pt x="69" y="31"/>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3" name="Freeform 87"/>
            <p:cNvSpPr/>
            <p:nvPr/>
          </p:nvSpPr>
          <p:spPr bwMode="auto">
            <a:xfrm>
              <a:off x="1632" y="2513"/>
              <a:ext cx="13" cy="6"/>
            </a:xfrm>
            <a:custGeom>
              <a:avLst/>
              <a:gdLst>
                <a:gd name="T0" fmla="*/ 0 w 13"/>
                <a:gd name="T1" fmla="*/ 0 h 6"/>
                <a:gd name="T2" fmla="*/ 2 w 13"/>
                <a:gd name="T3" fmla="*/ 2 h 6"/>
                <a:gd name="T4" fmla="*/ 4 w 13"/>
                <a:gd name="T5" fmla="*/ 2 h 6"/>
                <a:gd name="T6" fmla="*/ 4 w 13"/>
                <a:gd name="T7" fmla="*/ 4 h 6"/>
                <a:gd name="T8" fmla="*/ 6 w 13"/>
                <a:gd name="T9" fmla="*/ 4 h 6"/>
                <a:gd name="T10" fmla="*/ 8 w 13"/>
                <a:gd name="T11" fmla="*/ 4 h 6"/>
                <a:gd name="T12" fmla="*/ 10 w 13"/>
                <a:gd name="T13" fmla="*/ 6 h 6"/>
                <a:gd name="T14" fmla="*/ 12 w 13"/>
                <a:gd name="T15" fmla="*/ 6 h 6"/>
                <a:gd name="T16" fmla="*/ 13 w 1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
                  <a:moveTo>
                    <a:pt x="0" y="0"/>
                  </a:moveTo>
                  <a:lnTo>
                    <a:pt x="2" y="2"/>
                  </a:lnTo>
                  <a:lnTo>
                    <a:pt x="4" y="2"/>
                  </a:lnTo>
                  <a:lnTo>
                    <a:pt x="4" y="4"/>
                  </a:lnTo>
                  <a:lnTo>
                    <a:pt x="6" y="4"/>
                  </a:lnTo>
                  <a:lnTo>
                    <a:pt x="8" y="4"/>
                  </a:lnTo>
                  <a:lnTo>
                    <a:pt x="10" y="6"/>
                  </a:lnTo>
                  <a:lnTo>
                    <a:pt x="12" y="6"/>
                  </a:lnTo>
                  <a:lnTo>
                    <a:pt x="13" y="6"/>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4" name="Freeform 88"/>
            <p:cNvSpPr/>
            <p:nvPr/>
          </p:nvSpPr>
          <p:spPr bwMode="auto">
            <a:xfrm>
              <a:off x="1607" y="2519"/>
              <a:ext cx="14" cy="24"/>
            </a:xfrm>
            <a:custGeom>
              <a:avLst/>
              <a:gdLst>
                <a:gd name="T0" fmla="*/ 0 w 14"/>
                <a:gd name="T1" fmla="*/ 0 h 24"/>
                <a:gd name="T2" fmla="*/ 2 w 14"/>
                <a:gd name="T3" fmla="*/ 3 h 24"/>
                <a:gd name="T4" fmla="*/ 2 w 14"/>
                <a:gd name="T5" fmla="*/ 7 h 24"/>
                <a:gd name="T6" fmla="*/ 4 w 14"/>
                <a:gd name="T7" fmla="*/ 9 h 24"/>
                <a:gd name="T8" fmla="*/ 6 w 14"/>
                <a:gd name="T9" fmla="*/ 13 h 24"/>
                <a:gd name="T10" fmla="*/ 8 w 14"/>
                <a:gd name="T11" fmla="*/ 17 h 24"/>
                <a:gd name="T12" fmla="*/ 10 w 14"/>
                <a:gd name="T13" fmla="*/ 19 h 24"/>
                <a:gd name="T14" fmla="*/ 12 w 14"/>
                <a:gd name="T15" fmla="*/ 22 h 24"/>
                <a:gd name="T16" fmla="*/ 14 w 1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4">
                  <a:moveTo>
                    <a:pt x="0" y="0"/>
                  </a:moveTo>
                  <a:lnTo>
                    <a:pt x="2" y="3"/>
                  </a:lnTo>
                  <a:lnTo>
                    <a:pt x="2" y="7"/>
                  </a:lnTo>
                  <a:lnTo>
                    <a:pt x="4" y="9"/>
                  </a:lnTo>
                  <a:lnTo>
                    <a:pt x="6" y="13"/>
                  </a:lnTo>
                  <a:lnTo>
                    <a:pt x="8" y="17"/>
                  </a:lnTo>
                  <a:lnTo>
                    <a:pt x="10" y="19"/>
                  </a:lnTo>
                  <a:lnTo>
                    <a:pt x="12" y="22"/>
                  </a:lnTo>
                  <a:lnTo>
                    <a:pt x="14" y="2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5" name="Freeform 89"/>
            <p:cNvSpPr/>
            <p:nvPr/>
          </p:nvSpPr>
          <p:spPr bwMode="auto">
            <a:xfrm>
              <a:off x="1603" y="2543"/>
              <a:ext cx="20" cy="14"/>
            </a:xfrm>
            <a:custGeom>
              <a:avLst/>
              <a:gdLst>
                <a:gd name="T0" fmla="*/ 0 w 20"/>
                <a:gd name="T1" fmla="*/ 0 h 14"/>
                <a:gd name="T2" fmla="*/ 0 w 20"/>
                <a:gd name="T3" fmla="*/ 0 h 14"/>
                <a:gd name="T4" fmla="*/ 2 w 20"/>
                <a:gd name="T5" fmla="*/ 0 h 14"/>
                <a:gd name="T6" fmla="*/ 2 w 20"/>
                <a:gd name="T7" fmla="*/ 2 h 14"/>
                <a:gd name="T8" fmla="*/ 4 w 20"/>
                <a:gd name="T9" fmla="*/ 4 h 14"/>
                <a:gd name="T10" fmla="*/ 6 w 20"/>
                <a:gd name="T11" fmla="*/ 4 h 14"/>
                <a:gd name="T12" fmla="*/ 6 w 20"/>
                <a:gd name="T13" fmla="*/ 6 h 14"/>
                <a:gd name="T14" fmla="*/ 8 w 20"/>
                <a:gd name="T15" fmla="*/ 6 h 14"/>
                <a:gd name="T16" fmla="*/ 8 w 20"/>
                <a:gd name="T17" fmla="*/ 8 h 14"/>
                <a:gd name="T18" fmla="*/ 10 w 20"/>
                <a:gd name="T19" fmla="*/ 8 h 14"/>
                <a:gd name="T20" fmla="*/ 12 w 20"/>
                <a:gd name="T21" fmla="*/ 10 h 14"/>
                <a:gd name="T22" fmla="*/ 12 w 20"/>
                <a:gd name="T23" fmla="*/ 10 h 14"/>
                <a:gd name="T24" fmla="*/ 14 w 20"/>
                <a:gd name="T25" fmla="*/ 12 h 14"/>
                <a:gd name="T26" fmla="*/ 16 w 20"/>
                <a:gd name="T27" fmla="*/ 12 h 14"/>
                <a:gd name="T28" fmla="*/ 16 w 20"/>
                <a:gd name="T29" fmla="*/ 12 h 14"/>
                <a:gd name="T30" fmla="*/ 18 w 20"/>
                <a:gd name="T31" fmla="*/ 14 h 14"/>
                <a:gd name="T32" fmla="*/ 20 w 20"/>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4">
                  <a:moveTo>
                    <a:pt x="0" y="0"/>
                  </a:moveTo>
                  <a:lnTo>
                    <a:pt x="0" y="0"/>
                  </a:lnTo>
                  <a:lnTo>
                    <a:pt x="2" y="0"/>
                  </a:lnTo>
                  <a:lnTo>
                    <a:pt x="2" y="2"/>
                  </a:lnTo>
                  <a:lnTo>
                    <a:pt x="4" y="4"/>
                  </a:lnTo>
                  <a:lnTo>
                    <a:pt x="6" y="4"/>
                  </a:lnTo>
                  <a:lnTo>
                    <a:pt x="6" y="6"/>
                  </a:lnTo>
                  <a:lnTo>
                    <a:pt x="8" y="6"/>
                  </a:lnTo>
                  <a:lnTo>
                    <a:pt x="8" y="8"/>
                  </a:lnTo>
                  <a:lnTo>
                    <a:pt x="10" y="8"/>
                  </a:lnTo>
                  <a:lnTo>
                    <a:pt x="12" y="10"/>
                  </a:lnTo>
                  <a:lnTo>
                    <a:pt x="12" y="10"/>
                  </a:lnTo>
                  <a:lnTo>
                    <a:pt x="14" y="12"/>
                  </a:lnTo>
                  <a:lnTo>
                    <a:pt x="16" y="12"/>
                  </a:lnTo>
                  <a:lnTo>
                    <a:pt x="16" y="12"/>
                  </a:lnTo>
                  <a:lnTo>
                    <a:pt x="18" y="14"/>
                  </a:lnTo>
                  <a:lnTo>
                    <a:pt x="20" y="1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6" name="Freeform 90"/>
            <p:cNvSpPr/>
            <p:nvPr/>
          </p:nvSpPr>
          <p:spPr bwMode="auto">
            <a:xfrm>
              <a:off x="1764" y="2604"/>
              <a:ext cx="47" cy="4"/>
            </a:xfrm>
            <a:custGeom>
              <a:avLst/>
              <a:gdLst>
                <a:gd name="T0" fmla="*/ 0 w 47"/>
                <a:gd name="T1" fmla="*/ 4 h 4"/>
                <a:gd name="T2" fmla="*/ 3 w 47"/>
                <a:gd name="T3" fmla="*/ 4 h 4"/>
                <a:gd name="T4" fmla="*/ 5 w 47"/>
                <a:gd name="T5" fmla="*/ 4 h 4"/>
                <a:gd name="T6" fmla="*/ 9 w 47"/>
                <a:gd name="T7" fmla="*/ 4 h 4"/>
                <a:gd name="T8" fmla="*/ 13 w 47"/>
                <a:gd name="T9" fmla="*/ 4 h 4"/>
                <a:gd name="T10" fmla="*/ 15 w 47"/>
                <a:gd name="T11" fmla="*/ 4 h 4"/>
                <a:gd name="T12" fmla="*/ 19 w 47"/>
                <a:gd name="T13" fmla="*/ 4 h 4"/>
                <a:gd name="T14" fmla="*/ 23 w 47"/>
                <a:gd name="T15" fmla="*/ 4 h 4"/>
                <a:gd name="T16" fmla="*/ 24 w 47"/>
                <a:gd name="T17" fmla="*/ 4 h 4"/>
                <a:gd name="T18" fmla="*/ 28 w 47"/>
                <a:gd name="T19" fmla="*/ 4 h 4"/>
                <a:gd name="T20" fmla="*/ 32 w 47"/>
                <a:gd name="T21" fmla="*/ 4 h 4"/>
                <a:gd name="T22" fmla="*/ 34 w 47"/>
                <a:gd name="T23" fmla="*/ 4 h 4"/>
                <a:gd name="T24" fmla="*/ 38 w 47"/>
                <a:gd name="T25" fmla="*/ 4 h 4"/>
                <a:gd name="T26" fmla="*/ 40 w 47"/>
                <a:gd name="T27" fmla="*/ 2 h 4"/>
                <a:gd name="T28" fmla="*/ 44 w 47"/>
                <a:gd name="T29" fmla="*/ 2 h 4"/>
                <a:gd name="T30" fmla="*/ 45 w 47"/>
                <a:gd name="T31" fmla="*/ 0 h 4"/>
                <a:gd name="T32" fmla="*/ 47 w 47"/>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4">
                  <a:moveTo>
                    <a:pt x="0" y="4"/>
                  </a:moveTo>
                  <a:lnTo>
                    <a:pt x="3" y="4"/>
                  </a:lnTo>
                  <a:lnTo>
                    <a:pt x="5" y="4"/>
                  </a:lnTo>
                  <a:lnTo>
                    <a:pt x="9" y="4"/>
                  </a:lnTo>
                  <a:lnTo>
                    <a:pt x="13" y="4"/>
                  </a:lnTo>
                  <a:lnTo>
                    <a:pt x="15" y="4"/>
                  </a:lnTo>
                  <a:lnTo>
                    <a:pt x="19" y="4"/>
                  </a:lnTo>
                  <a:lnTo>
                    <a:pt x="23" y="4"/>
                  </a:lnTo>
                  <a:lnTo>
                    <a:pt x="24" y="4"/>
                  </a:lnTo>
                  <a:lnTo>
                    <a:pt x="28" y="4"/>
                  </a:lnTo>
                  <a:lnTo>
                    <a:pt x="32" y="4"/>
                  </a:lnTo>
                  <a:lnTo>
                    <a:pt x="34" y="4"/>
                  </a:lnTo>
                  <a:lnTo>
                    <a:pt x="38" y="4"/>
                  </a:lnTo>
                  <a:lnTo>
                    <a:pt x="40" y="2"/>
                  </a:lnTo>
                  <a:lnTo>
                    <a:pt x="44" y="2"/>
                  </a:lnTo>
                  <a:lnTo>
                    <a:pt x="45" y="0"/>
                  </a:lnTo>
                  <a:lnTo>
                    <a:pt x="47"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7" name="Freeform 91"/>
            <p:cNvSpPr/>
            <p:nvPr/>
          </p:nvSpPr>
          <p:spPr bwMode="auto">
            <a:xfrm>
              <a:off x="1684" y="2461"/>
              <a:ext cx="101" cy="140"/>
            </a:xfrm>
            <a:custGeom>
              <a:avLst/>
              <a:gdLst>
                <a:gd name="T0" fmla="*/ 0 w 101"/>
                <a:gd name="T1" fmla="*/ 122 h 140"/>
                <a:gd name="T2" fmla="*/ 1 w 101"/>
                <a:gd name="T3" fmla="*/ 124 h 140"/>
                <a:gd name="T4" fmla="*/ 3 w 101"/>
                <a:gd name="T5" fmla="*/ 126 h 140"/>
                <a:gd name="T6" fmla="*/ 5 w 101"/>
                <a:gd name="T7" fmla="*/ 128 h 140"/>
                <a:gd name="T8" fmla="*/ 9 w 101"/>
                <a:gd name="T9" fmla="*/ 130 h 140"/>
                <a:gd name="T10" fmla="*/ 11 w 101"/>
                <a:gd name="T11" fmla="*/ 130 h 140"/>
                <a:gd name="T12" fmla="*/ 15 w 101"/>
                <a:gd name="T13" fmla="*/ 132 h 140"/>
                <a:gd name="T14" fmla="*/ 17 w 101"/>
                <a:gd name="T15" fmla="*/ 134 h 140"/>
                <a:gd name="T16" fmla="*/ 21 w 101"/>
                <a:gd name="T17" fmla="*/ 134 h 140"/>
                <a:gd name="T18" fmla="*/ 22 w 101"/>
                <a:gd name="T19" fmla="*/ 136 h 140"/>
                <a:gd name="T20" fmla="*/ 26 w 101"/>
                <a:gd name="T21" fmla="*/ 136 h 140"/>
                <a:gd name="T22" fmla="*/ 28 w 101"/>
                <a:gd name="T23" fmla="*/ 136 h 140"/>
                <a:gd name="T24" fmla="*/ 32 w 101"/>
                <a:gd name="T25" fmla="*/ 138 h 140"/>
                <a:gd name="T26" fmla="*/ 34 w 101"/>
                <a:gd name="T27" fmla="*/ 138 h 140"/>
                <a:gd name="T28" fmla="*/ 38 w 101"/>
                <a:gd name="T29" fmla="*/ 138 h 140"/>
                <a:gd name="T30" fmla="*/ 42 w 101"/>
                <a:gd name="T31" fmla="*/ 138 h 140"/>
                <a:gd name="T32" fmla="*/ 43 w 101"/>
                <a:gd name="T33" fmla="*/ 138 h 140"/>
                <a:gd name="T34" fmla="*/ 47 w 101"/>
                <a:gd name="T35" fmla="*/ 138 h 140"/>
                <a:gd name="T36" fmla="*/ 49 w 101"/>
                <a:gd name="T37" fmla="*/ 138 h 140"/>
                <a:gd name="T38" fmla="*/ 53 w 101"/>
                <a:gd name="T39" fmla="*/ 140 h 140"/>
                <a:gd name="T40" fmla="*/ 57 w 101"/>
                <a:gd name="T41" fmla="*/ 140 h 140"/>
                <a:gd name="T42" fmla="*/ 59 w 101"/>
                <a:gd name="T43" fmla="*/ 140 h 140"/>
                <a:gd name="T44" fmla="*/ 63 w 101"/>
                <a:gd name="T45" fmla="*/ 140 h 140"/>
                <a:gd name="T46" fmla="*/ 66 w 101"/>
                <a:gd name="T47" fmla="*/ 140 h 140"/>
                <a:gd name="T48" fmla="*/ 68 w 101"/>
                <a:gd name="T49" fmla="*/ 140 h 140"/>
                <a:gd name="T50" fmla="*/ 72 w 101"/>
                <a:gd name="T51" fmla="*/ 138 h 140"/>
                <a:gd name="T52" fmla="*/ 76 w 101"/>
                <a:gd name="T53" fmla="*/ 138 h 140"/>
                <a:gd name="T54" fmla="*/ 78 w 101"/>
                <a:gd name="T55" fmla="*/ 138 h 140"/>
                <a:gd name="T56" fmla="*/ 82 w 101"/>
                <a:gd name="T57" fmla="*/ 138 h 140"/>
                <a:gd name="T58" fmla="*/ 83 w 101"/>
                <a:gd name="T59" fmla="*/ 138 h 140"/>
                <a:gd name="T60" fmla="*/ 87 w 101"/>
                <a:gd name="T61" fmla="*/ 138 h 140"/>
                <a:gd name="T62" fmla="*/ 89 w 101"/>
                <a:gd name="T63" fmla="*/ 138 h 140"/>
                <a:gd name="T64" fmla="*/ 93 w 101"/>
                <a:gd name="T65" fmla="*/ 138 h 140"/>
                <a:gd name="T66" fmla="*/ 95 w 101"/>
                <a:gd name="T67" fmla="*/ 134 h 140"/>
                <a:gd name="T68" fmla="*/ 99 w 101"/>
                <a:gd name="T69" fmla="*/ 120 h 140"/>
                <a:gd name="T70" fmla="*/ 99 w 101"/>
                <a:gd name="T71" fmla="*/ 101 h 140"/>
                <a:gd name="T72" fmla="*/ 101 w 101"/>
                <a:gd name="T73" fmla="*/ 80 h 140"/>
                <a:gd name="T74" fmla="*/ 101 w 101"/>
                <a:gd name="T75" fmla="*/ 58 h 140"/>
                <a:gd name="T76" fmla="*/ 101 w 101"/>
                <a:gd name="T77" fmla="*/ 35 h 140"/>
                <a:gd name="T78" fmla="*/ 101 w 101"/>
                <a:gd name="T79" fmla="*/ 16 h 140"/>
                <a:gd name="T80" fmla="*/ 99 w 101"/>
                <a:gd name="T8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1" h="140">
                  <a:moveTo>
                    <a:pt x="0" y="122"/>
                  </a:moveTo>
                  <a:lnTo>
                    <a:pt x="1" y="124"/>
                  </a:lnTo>
                  <a:lnTo>
                    <a:pt x="3" y="126"/>
                  </a:lnTo>
                  <a:lnTo>
                    <a:pt x="5" y="128"/>
                  </a:lnTo>
                  <a:lnTo>
                    <a:pt x="9" y="130"/>
                  </a:lnTo>
                  <a:lnTo>
                    <a:pt x="11" y="130"/>
                  </a:lnTo>
                  <a:lnTo>
                    <a:pt x="15" y="132"/>
                  </a:lnTo>
                  <a:lnTo>
                    <a:pt x="17" y="134"/>
                  </a:lnTo>
                  <a:lnTo>
                    <a:pt x="21" y="134"/>
                  </a:lnTo>
                  <a:lnTo>
                    <a:pt x="22" y="136"/>
                  </a:lnTo>
                  <a:lnTo>
                    <a:pt x="26" y="136"/>
                  </a:lnTo>
                  <a:lnTo>
                    <a:pt x="28" y="136"/>
                  </a:lnTo>
                  <a:lnTo>
                    <a:pt x="32" y="138"/>
                  </a:lnTo>
                  <a:lnTo>
                    <a:pt x="34" y="138"/>
                  </a:lnTo>
                  <a:lnTo>
                    <a:pt x="38" y="138"/>
                  </a:lnTo>
                  <a:lnTo>
                    <a:pt x="42" y="138"/>
                  </a:lnTo>
                  <a:lnTo>
                    <a:pt x="43" y="138"/>
                  </a:lnTo>
                  <a:lnTo>
                    <a:pt x="47" y="138"/>
                  </a:lnTo>
                  <a:lnTo>
                    <a:pt x="49" y="138"/>
                  </a:lnTo>
                  <a:lnTo>
                    <a:pt x="53" y="140"/>
                  </a:lnTo>
                  <a:lnTo>
                    <a:pt x="57" y="140"/>
                  </a:lnTo>
                  <a:lnTo>
                    <a:pt x="59" y="140"/>
                  </a:lnTo>
                  <a:lnTo>
                    <a:pt x="63" y="140"/>
                  </a:lnTo>
                  <a:lnTo>
                    <a:pt x="66" y="140"/>
                  </a:lnTo>
                  <a:lnTo>
                    <a:pt x="68" y="140"/>
                  </a:lnTo>
                  <a:lnTo>
                    <a:pt x="72" y="138"/>
                  </a:lnTo>
                  <a:lnTo>
                    <a:pt x="76" y="138"/>
                  </a:lnTo>
                  <a:lnTo>
                    <a:pt x="78" y="138"/>
                  </a:lnTo>
                  <a:lnTo>
                    <a:pt x="82" y="138"/>
                  </a:lnTo>
                  <a:lnTo>
                    <a:pt x="83" y="138"/>
                  </a:lnTo>
                  <a:lnTo>
                    <a:pt x="87" y="138"/>
                  </a:lnTo>
                  <a:lnTo>
                    <a:pt x="89" y="138"/>
                  </a:lnTo>
                  <a:lnTo>
                    <a:pt x="93" y="138"/>
                  </a:lnTo>
                  <a:lnTo>
                    <a:pt x="95" y="134"/>
                  </a:lnTo>
                  <a:lnTo>
                    <a:pt x="99" y="120"/>
                  </a:lnTo>
                  <a:lnTo>
                    <a:pt x="99" y="101"/>
                  </a:lnTo>
                  <a:lnTo>
                    <a:pt x="101" y="80"/>
                  </a:lnTo>
                  <a:lnTo>
                    <a:pt x="101" y="58"/>
                  </a:lnTo>
                  <a:lnTo>
                    <a:pt x="101" y="35"/>
                  </a:lnTo>
                  <a:lnTo>
                    <a:pt x="101" y="16"/>
                  </a:lnTo>
                  <a:lnTo>
                    <a:pt x="99"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8" name="Freeform 92"/>
            <p:cNvSpPr/>
            <p:nvPr/>
          </p:nvSpPr>
          <p:spPr bwMode="auto">
            <a:xfrm>
              <a:off x="1729" y="2597"/>
              <a:ext cx="88" cy="63"/>
            </a:xfrm>
            <a:custGeom>
              <a:avLst/>
              <a:gdLst>
                <a:gd name="T0" fmla="*/ 2 w 88"/>
                <a:gd name="T1" fmla="*/ 0 h 63"/>
                <a:gd name="T2" fmla="*/ 0 w 88"/>
                <a:gd name="T3" fmla="*/ 5 h 63"/>
                <a:gd name="T4" fmla="*/ 0 w 88"/>
                <a:gd name="T5" fmla="*/ 13 h 63"/>
                <a:gd name="T6" fmla="*/ 0 w 88"/>
                <a:gd name="T7" fmla="*/ 19 h 63"/>
                <a:gd name="T8" fmla="*/ 0 w 88"/>
                <a:gd name="T9" fmla="*/ 26 h 63"/>
                <a:gd name="T10" fmla="*/ 0 w 88"/>
                <a:gd name="T11" fmla="*/ 34 h 63"/>
                <a:gd name="T12" fmla="*/ 2 w 88"/>
                <a:gd name="T13" fmla="*/ 40 h 63"/>
                <a:gd name="T14" fmla="*/ 4 w 88"/>
                <a:gd name="T15" fmla="*/ 47 h 63"/>
                <a:gd name="T16" fmla="*/ 6 w 88"/>
                <a:gd name="T17" fmla="*/ 51 h 63"/>
                <a:gd name="T18" fmla="*/ 8 w 88"/>
                <a:gd name="T19" fmla="*/ 53 h 63"/>
                <a:gd name="T20" fmla="*/ 10 w 88"/>
                <a:gd name="T21" fmla="*/ 53 h 63"/>
                <a:gd name="T22" fmla="*/ 12 w 88"/>
                <a:gd name="T23" fmla="*/ 55 h 63"/>
                <a:gd name="T24" fmla="*/ 14 w 88"/>
                <a:gd name="T25" fmla="*/ 57 h 63"/>
                <a:gd name="T26" fmla="*/ 16 w 88"/>
                <a:gd name="T27" fmla="*/ 57 h 63"/>
                <a:gd name="T28" fmla="*/ 19 w 88"/>
                <a:gd name="T29" fmla="*/ 59 h 63"/>
                <a:gd name="T30" fmla="*/ 21 w 88"/>
                <a:gd name="T31" fmla="*/ 59 h 63"/>
                <a:gd name="T32" fmla="*/ 23 w 88"/>
                <a:gd name="T33" fmla="*/ 61 h 63"/>
                <a:gd name="T34" fmla="*/ 25 w 88"/>
                <a:gd name="T35" fmla="*/ 61 h 63"/>
                <a:gd name="T36" fmla="*/ 29 w 88"/>
                <a:gd name="T37" fmla="*/ 61 h 63"/>
                <a:gd name="T38" fmla="*/ 31 w 88"/>
                <a:gd name="T39" fmla="*/ 61 h 63"/>
                <a:gd name="T40" fmla="*/ 33 w 88"/>
                <a:gd name="T41" fmla="*/ 61 h 63"/>
                <a:gd name="T42" fmla="*/ 37 w 88"/>
                <a:gd name="T43" fmla="*/ 63 h 63"/>
                <a:gd name="T44" fmla="*/ 38 w 88"/>
                <a:gd name="T45" fmla="*/ 63 h 63"/>
                <a:gd name="T46" fmla="*/ 40 w 88"/>
                <a:gd name="T47" fmla="*/ 63 h 63"/>
                <a:gd name="T48" fmla="*/ 44 w 88"/>
                <a:gd name="T49" fmla="*/ 61 h 63"/>
                <a:gd name="T50" fmla="*/ 46 w 88"/>
                <a:gd name="T51" fmla="*/ 61 h 63"/>
                <a:gd name="T52" fmla="*/ 50 w 88"/>
                <a:gd name="T53" fmla="*/ 61 h 63"/>
                <a:gd name="T54" fmla="*/ 52 w 88"/>
                <a:gd name="T55" fmla="*/ 61 h 63"/>
                <a:gd name="T56" fmla="*/ 56 w 88"/>
                <a:gd name="T57" fmla="*/ 61 h 63"/>
                <a:gd name="T58" fmla="*/ 58 w 88"/>
                <a:gd name="T59" fmla="*/ 59 h 63"/>
                <a:gd name="T60" fmla="*/ 59 w 88"/>
                <a:gd name="T61" fmla="*/ 59 h 63"/>
                <a:gd name="T62" fmla="*/ 63 w 88"/>
                <a:gd name="T63" fmla="*/ 59 h 63"/>
                <a:gd name="T64" fmla="*/ 65 w 88"/>
                <a:gd name="T65" fmla="*/ 57 h 63"/>
                <a:gd name="T66" fmla="*/ 69 w 88"/>
                <a:gd name="T67" fmla="*/ 57 h 63"/>
                <a:gd name="T68" fmla="*/ 71 w 88"/>
                <a:gd name="T69" fmla="*/ 57 h 63"/>
                <a:gd name="T70" fmla="*/ 75 w 88"/>
                <a:gd name="T71" fmla="*/ 55 h 63"/>
                <a:gd name="T72" fmla="*/ 77 w 88"/>
                <a:gd name="T73" fmla="*/ 55 h 63"/>
                <a:gd name="T74" fmla="*/ 80 w 88"/>
                <a:gd name="T75" fmla="*/ 53 h 63"/>
                <a:gd name="T76" fmla="*/ 82 w 88"/>
                <a:gd name="T77" fmla="*/ 53 h 63"/>
                <a:gd name="T78" fmla="*/ 84 w 88"/>
                <a:gd name="T79" fmla="*/ 51 h 63"/>
                <a:gd name="T80" fmla="*/ 88 w 88"/>
                <a:gd name="T81"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 h="63">
                  <a:moveTo>
                    <a:pt x="2" y="0"/>
                  </a:moveTo>
                  <a:lnTo>
                    <a:pt x="0" y="5"/>
                  </a:lnTo>
                  <a:lnTo>
                    <a:pt x="0" y="13"/>
                  </a:lnTo>
                  <a:lnTo>
                    <a:pt x="0" y="19"/>
                  </a:lnTo>
                  <a:lnTo>
                    <a:pt x="0" y="26"/>
                  </a:lnTo>
                  <a:lnTo>
                    <a:pt x="0" y="34"/>
                  </a:lnTo>
                  <a:lnTo>
                    <a:pt x="2" y="40"/>
                  </a:lnTo>
                  <a:lnTo>
                    <a:pt x="4" y="47"/>
                  </a:lnTo>
                  <a:lnTo>
                    <a:pt x="6" y="51"/>
                  </a:lnTo>
                  <a:lnTo>
                    <a:pt x="8" y="53"/>
                  </a:lnTo>
                  <a:lnTo>
                    <a:pt x="10" y="53"/>
                  </a:lnTo>
                  <a:lnTo>
                    <a:pt x="12" y="55"/>
                  </a:lnTo>
                  <a:lnTo>
                    <a:pt x="14" y="57"/>
                  </a:lnTo>
                  <a:lnTo>
                    <a:pt x="16" y="57"/>
                  </a:lnTo>
                  <a:lnTo>
                    <a:pt x="19" y="59"/>
                  </a:lnTo>
                  <a:lnTo>
                    <a:pt x="21" y="59"/>
                  </a:lnTo>
                  <a:lnTo>
                    <a:pt x="23" y="61"/>
                  </a:lnTo>
                  <a:lnTo>
                    <a:pt x="25" y="61"/>
                  </a:lnTo>
                  <a:lnTo>
                    <a:pt x="29" y="61"/>
                  </a:lnTo>
                  <a:lnTo>
                    <a:pt x="31" y="61"/>
                  </a:lnTo>
                  <a:lnTo>
                    <a:pt x="33" y="61"/>
                  </a:lnTo>
                  <a:lnTo>
                    <a:pt x="37" y="63"/>
                  </a:lnTo>
                  <a:lnTo>
                    <a:pt x="38" y="63"/>
                  </a:lnTo>
                  <a:lnTo>
                    <a:pt x="40" y="63"/>
                  </a:lnTo>
                  <a:lnTo>
                    <a:pt x="44" y="61"/>
                  </a:lnTo>
                  <a:lnTo>
                    <a:pt x="46" y="61"/>
                  </a:lnTo>
                  <a:lnTo>
                    <a:pt x="50" y="61"/>
                  </a:lnTo>
                  <a:lnTo>
                    <a:pt x="52" y="61"/>
                  </a:lnTo>
                  <a:lnTo>
                    <a:pt x="56" y="61"/>
                  </a:lnTo>
                  <a:lnTo>
                    <a:pt x="58" y="59"/>
                  </a:lnTo>
                  <a:lnTo>
                    <a:pt x="59" y="59"/>
                  </a:lnTo>
                  <a:lnTo>
                    <a:pt x="63" y="59"/>
                  </a:lnTo>
                  <a:lnTo>
                    <a:pt x="65" y="57"/>
                  </a:lnTo>
                  <a:lnTo>
                    <a:pt x="69" y="57"/>
                  </a:lnTo>
                  <a:lnTo>
                    <a:pt x="71" y="57"/>
                  </a:lnTo>
                  <a:lnTo>
                    <a:pt x="75" y="55"/>
                  </a:lnTo>
                  <a:lnTo>
                    <a:pt x="77" y="55"/>
                  </a:lnTo>
                  <a:lnTo>
                    <a:pt x="80" y="53"/>
                  </a:lnTo>
                  <a:lnTo>
                    <a:pt x="82" y="53"/>
                  </a:lnTo>
                  <a:lnTo>
                    <a:pt x="84" y="51"/>
                  </a:lnTo>
                  <a:lnTo>
                    <a:pt x="88" y="51"/>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09" name="Line 93"/>
            <p:cNvSpPr>
              <a:spLocks noChangeShapeType="1"/>
            </p:cNvSpPr>
            <p:nvPr/>
          </p:nvSpPr>
          <p:spPr bwMode="auto">
            <a:xfrm flipH="1" flipV="1">
              <a:off x="1661" y="2637"/>
              <a:ext cx="7" cy="11"/>
            </a:xfrm>
            <a:prstGeom prst="line">
              <a:avLst/>
            </a:prstGeom>
            <a:noFill/>
            <a:ln w="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3310" name="Freeform 94"/>
            <p:cNvSpPr/>
            <p:nvPr/>
          </p:nvSpPr>
          <p:spPr bwMode="auto">
            <a:xfrm>
              <a:off x="1670" y="2642"/>
              <a:ext cx="2" cy="8"/>
            </a:xfrm>
            <a:custGeom>
              <a:avLst/>
              <a:gdLst>
                <a:gd name="T0" fmla="*/ 2 w 2"/>
                <a:gd name="T1" fmla="*/ 8 h 8"/>
                <a:gd name="T2" fmla="*/ 2 w 2"/>
                <a:gd name="T3" fmla="*/ 6 h 8"/>
                <a:gd name="T4" fmla="*/ 2 w 2"/>
                <a:gd name="T5" fmla="*/ 4 h 8"/>
                <a:gd name="T6" fmla="*/ 0 w 2"/>
                <a:gd name="T7" fmla="*/ 2 h 8"/>
                <a:gd name="T8" fmla="*/ 0 w 2"/>
                <a:gd name="T9" fmla="*/ 0 h 8"/>
              </a:gdLst>
              <a:ahLst/>
              <a:cxnLst>
                <a:cxn ang="0">
                  <a:pos x="T0" y="T1"/>
                </a:cxn>
                <a:cxn ang="0">
                  <a:pos x="T2" y="T3"/>
                </a:cxn>
                <a:cxn ang="0">
                  <a:pos x="T4" y="T5"/>
                </a:cxn>
                <a:cxn ang="0">
                  <a:pos x="T6" y="T7"/>
                </a:cxn>
                <a:cxn ang="0">
                  <a:pos x="T8" y="T9"/>
                </a:cxn>
              </a:cxnLst>
              <a:rect l="0" t="0" r="r" b="b"/>
              <a:pathLst>
                <a:path w="2" h="8">
                  <a:moveTo>
                    <a:pt x="2" y="8"/>
                  </a:moveTo>
                  <a:lnTo>
                    <a:pt x="2" y="6"/>
                  </a:lnTo>
                  <a:lnTo>
                    <a:pt x="2" y="4"/>
                  </a:lnTo>
                  <a:lnTo>
                    <a:pt x="0" y="2"/>
                  </a:lnTo>
                  <a:lnTo>
                    <a:pt x="0"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1" name="Freeform 95"/>
            <p:cNvSpPr/>
            <p:nvPr/>
          </p:nvSpPr>
          <p:spPr bwMode="auto">
            <a:xfrm>
              <a:off x="1819" y="2665"/>
              <a:ext cx="2" cy="12"/>
            </a:xfrm>
            <a:custGeom>
              <a:avLst/>
              <a:gdLst>
                <a:gd name="T0" fmla="*/ 0 w 2"/>
                <a:gd name="T1" fmla="*/ 0 h 12"/>
                <a:gd name="T2" fmla="*/ 2 w 2"/>
                <a:gd name="T3" fmla="*/ 2 h 12"/>
                <a:gd name="T4" fmla="*/ 2 w 2"/>
                <a:gd name="T5" fmla="*/ 6 h 12"/>
                <a:gd name="T6" fmla="*/ 2 w 2"/>
                <a:gd name="T7" fmla="*/ 10 h 12"/>
                <a:gd name="T8" fmla="*/ 2 w 2"/>
                <a:gd name="T9" fmla="*/ 12 h 12"/>
              </a:gdLst>
              <a:ahLst/>
              <a:cxnLst>
                <a:cxn ang="0">
                  <a:pos x="T0" y="T1"/>
                </a:cxn>
                <a:cxn ang="0">
                  <a:pos x="T2" y="T3"/>
                </a:cxn>
                <a:cxn ang="0">
                  <a:pos x="T4" y="T5"/>
                </a:cxn>
                <a:cxn ang="0">
                  <a:pos x="T6" y="T7"/>
                </a:cxn>
                <a:cxn ang="0">
                  <a:pos x="T8" y="T9"/>
                </a:cxn>
              </a:cxnLst>
              <a:rect l="0" t="0" r="r" b="b"/>
              <a:pathLst>
                <a:path w="2" h="12">
                  <a:moveTo>
                    <a:pt x="0" y="0"/>
                  </a:moveTo>
                  <a:lnTo>
                    <a:pt x="2" y="2"/>
                  </a:lnTo>
                  <a:lnTo>
                    <a:pt x="2" y="6"/>
                  </a:lnTo>
                  <a:lnTo>
                    <a:pt x="2" y="10"/>
                  </a:lnTo>
                  <a:lnTo>
                    <a:pt x="2" y="12"/>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2" name="Freeform 96"/>
            <p:cNvSpPr/>
            <p:nvPr/>
          </p:nvSpPr>
          <p:spPr bwMode="auto">
            <a:xfrm>
              <a:off x="1827" y="2663"/>
              <a:ext cx="3" cy="12"/>
            </a:xfrm>
            <a:custGeom>
              <a:avLst/>
              <a:gdLst>
                <a:gd name="T0" fmla="*/ 0 w 3"/>
                <a:gd name="T1" fmla="*/ 0 h 12"/>
                <a:gd name="T2" fmla="*/ 0 w 3"/>
                <a:gd name="T3" fmla="*/ 2 h 12"/>
                <a:gd name="T4" fmla="*/ 0 w 3"/>
                <a:gd name="T5" fmla="*/ 2 h 12"/>
                <a:gd name="T6" fmla="*/ 0 w 3"/>
                <a:gd name="T7" fmla="*/ 4 h 12"/>
                <a:gd name="T8" fmla="*/ 2 w 3"/>
                <a:gd name="T9" fmla="*/ 6 h 12"/>
                <a:gd name="T10" fmla="*/ 2 w 3"/>
                <a:gd name="T11" fmla="*/ 8 h 12"/>
                <a:gd name="T12" fmla="*/ 2 w 3"/>
                <a:gd name="T13" fmla="*/ 10 h 12"/>
                <a:gd name="T14" fmla="*/ 3 w 3"/>
                <a:gd name="T15" fmla="*/ 12 h 12"/>
                <a:gd name="T16" fmla="*/ 3 w 3"/>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0" y="0"/>
                  </a:moveTo>
                  <a:lnTo>
                    <a:pt x="0" y="2"/>
                  </a:lnTo>
                  <a:lnTo>
                    <a:pt x="0" y="2"/>
                  </a:lnTo>
                  <a:lnTo>
                    <a:pt x="0" y="4"/>
                  </a:lnTo>
                  <a:lnTo>
                    <a:pt x="2" y="6"/>
                  </a:lnTo>
                  <a:lnTo>
                    <a:pt x="2" y="8"/>
                  </a:lnTo>
                  <a:lnTo>
                    <a:pt x="2" y="10"/>
                  </a:lnTo>
                  <a:lnTo>
                    <a:pt x="3" y="12"/>
                  </a:lnTo>
                  <a:lnTo>
                    <a:pt x="3" y="12"/>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3" name="Freeform 97"/>
            <p:cNvSpPr/>
            <p:nvPr/>
          </p:nvSpPr>
          <p:spPr bwMode="auto">
            <a:xfrm>
              <a:off x="1783" y="2458"/>
              <a:ext cx="32" cy="91"/>
            </a:xfrm>
            <a:custGeom>
              <a:avLst/>
              <a:gdLst>
                <a:gd name="T0" fmla="*/ 32 w 32"/>
                <a:gd name="T1" fmla="*/ 91 h 91"/>
                <a:gd name="T2" fmla="*/ 32 w 32"/>
                <a:gd name="T3" fmla="*/ 85 h 91"/>
                <a:gd name="T4" fmla="*/ 30 w 32"/>
                <a:gd name="T5" fmla="*/ 78 h 91"/>
                <a:gd name="T6" fmla="*/ 28 w 32"/>
                <a:gd name="T7" fmla="*/ 72 h 91"/>
                <a:gd name="T8" fmla="*/ 26 w 32"/>
                <a:gd name="T9" fmla="*/ 64 h 91"/>
                <a:gd name="T10" fmla="*/ 25 w 32"/>
                <a:gd name="T11" fmla="*/ 57 h 91"/>
                <a:gd name="T12" fmla="*/ 23 w 32"/>
                <a:gd name="T13" fmla="*/ 51 h 91"/>
                <a:gd name="T14" fmla="*/ 21 w 32"/>
                <a:gd name="T15" fmla="*/ 43 h 91"/>
                <a:gd name="T16" fmla="*/ 17 w 32"/>
                <a:gd name="T17" fmla="*/ 38 h 91"/>
                <a:gd name="T18" fmla="*/ 15 w 32"/>
                <a:gd name="T19" fmla="*/ 32 h 91"/>
                <a:gd name="T20" fmla="*/ 13 w 32"/>
                <a:gd name="T21" fmla="*/ 26 h 91"/>
                <a:gd name="T22" fmla="*/ 11 w 32"/>
                <a:gd name="T23" fmla="*/ 21 h 91"/>
                <a:gd name="T24" fmla="*/ 7 w 32"/>
                <a:gd name="T25" fmla="*/ 15 h 91"/>
                <a:gd name="T26" fmla="*/ 5 w 32"/>
                <a:gd name="T27" fmla="*/ 9 h 91"/>
                <a:gd name="T28" fmla="*/ 4 w 32"/>
                <a:gd name="T29" fmla="*/ 5 h 91"/>
                <a:gd name="T30" fmla="*/ 2 w 32"/>
                <a:gd name="T31" fmla="*/ 2 h 91"/>
                <a:gd name="T32" fmla="*/ 0 w 32"/>
                <a:gd name="T3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91">
                  <a:moveTo>
                    <a:pt x="32" y="91"/>
                  </a:moveTo>
                  <a:lnTo>
                    <a:pt x="32" y="85"/>
                  </a:lnTo>
                  <a:lnTo>
                    <a:pt x="30" y="78"/>
                  </a:lnTo>
                  <a:lnTo>
                    <a:pt x="28" y="72"/>
                  </a:lnTo>
                  <a:lnTo>
                    <a:pt x="26" y="64"/>
                  </a:lnTo>
                  <a:lnTo>
                    <a:pt x="25" y="57"/>
                  </a:lnTo>
                  <a:lnTo>
                    <a:pt x="23" y="51"/>
                  </a:lnTo>
                  <a:lnTo>
                    <a:pt x="21" y="43"/>
                  </a:lnTo>
                  <a:lnTo>
                    <a:pt x="17" y="38"/>
                  </a:lnTo>
                  <a:lnTo>
                    <a:pt x="15" y="32"/>
                  </a:lnTo>
                  <a:lnTo>
                    <a:pt x="13" y="26"/>
                  </a:lnTo>
                  <a:lnTo>
                    <a:pt x="11" y="21"/>
                  </a:lnTo>
                  <a:lnTo>
                    <a:pt x="7" y="15"/>
                  </a:lnTo>
                  <a:lnTo>
                    <a:pt x="5" y="9"/>
                  </a:lnTo>
                  <a:lnTo>
                    <a:pt x="4" y="5"/>
                  </a:lnTo>
                  <a:lnTo>
                    <a:pt x="2" y="2"/>
                  </a:lnTo>
                  <a:lnTo>
                    <a:pt x="0"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4" name="Freeform 98"/>
            <p:cNvSpPr/>
            <p:nvPr/>
          </p:nvSpPr>
          <p:spPr bwMode="auto">
            <a:xfrm>
              <a:off x="1731" y="2509"/>
              <a:ext cx="23" cy="29"/>
            </a:xfrm>
            <a:custGeom>
              <a:avLst/>
              <a:gdLst>
                <a:gd name="T0" fmla="*/ 0 w 23"/>
                <a:gd name="T1" fmla="*/ 29 h 29"/>
                <a:gd name="T2" fmla="*/ 0 w 23"/>
                <a:gd name="T3" fmla="*/ 29 h 29"/>
                <a:gd name="T4" fmla="*/ 2 w 23"/>
                <a:gd name="T5" fmla="*/ 29 h 29"/>
                <a:gd name="T6" fmla="*/ 4 w 23"/>
                <a:gd name="T7" fmla="*/ 29 h 29"/>
                <a:gd name="T8" fmla="*/ 6 w 23"/>
                <a:gd name="T9" fmla="*/ 29 h 29"/>
                <a:gd name="T10" fmla="*/ 6 w 23"/>
                <a:gd name="T11" fmla="*/ 29 h 29"/>
                <a:gd name="T12" fmla="*/ 8 w 23"/>
                <a:gd name="T13" fmla="*/ 29 h 29"/>
                <a:gd name="T14" fmla="*/ 10 w 23"/>
                <a:gd name="T15" fmla="*/ 29 h 29"/>
                <a:gd name="T16" fmla="*/ 12 w 23"/>
                <a:gd name="T17" fmla="*/ 29 h 29"/>
                <a:gd name="T18" fmla="*/ 14 w 23"/>
                <a:gd name="T19" fmla="*/ 25 h 29"/>
                <a:gd name="T20" fmla="*/ 16 w 23"/>
                <a:gd name="T21" fmla="*/ 21 h 29"/>
                <a:gd name="T22" fmla="*/ 17 w 23"/>
                <a:gd name="T23" fmla="*/ 17 h 29"/>
                <a:gd name="T24" fmla="*/ 17 w 23"/>
                <a:gd name="T25" fmla="*/ 15 h 29"/>
                <a:gd name="T26" fmla="*/ 19 w 23"/>
                <a:gd name="T27" fmla="*/ 12 h 29"/>
                <a:gd name="T28" fmla="*/ 21 w 23"/>
                <a:gd name="T29" fmla="*/ 8 h 29"/>
                <a:gd name="T30" fmla="*/ 23 w 23"/>
                <a:gd name="T31" fmla="*/ 4 h 29"/>
                <a:gd name="T32" fmla="*/ 23 w 23"/>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29">
                  <a:moveTo>
                    <a:pt x="0" y="29"/>
                  </a:moveTo>
                  <a:lnTo>
                    <a:pt x="0" y="29"/>
                  </a:lnTo>
                  <a:lnTo>
                    <a:pt x="2" y="29"/>
                  </a:lnTo>
                  <a:lnTo>
                    <a:pt x="4" y="29"/>
                  </a:lnTo>
                  <a:lnTo>
                    <a:pt x="6" y="29"/>
                  </a:lnTo>
                  <a:lnTo>
                    <a:pt x="6" y="29"/>
                  </a:lnTo>
                  <a:lnTo>
                    <a:pt x="8" y="29"/>
                  </a:lnTo>
                  <a:lnTo>
                    <a:pt x="10" y="29"/>
                  </a:lnTo>
                  <a:lnTo>
                    <a:pt x="12" y="29"/>
                  </a:lnTo>
                  <a:lnTo>
                    <a:pt x="14" y="25"/>
                  </a:lnTo>
                  <a:lnTo>
                    <a:pt x="16" y="21"/>
                  </a:lnTo>
                  <a:lnTo>
                    <a:pt x="17" y="17"/>
                  </a:lnTo>
                  <a:lnTo>
                    <a:pt x="17" y="15"/>
                  </a:lnTo>
                  <a:lnTo>
                    <a:pt x="19" y="12"/>
                  </a:lnTo>
                  <a:lnTo>
                    <a:pt x="21" y="8"/>
                  </a:lnTo>
                  <a:lnTo>
                    <a:pt x="23" y="4"/>
                  </a:lnTo>
                  <a:lnTo>
                    <a:pt x="23"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5" name="Freeform 99"/>
            <p:cNvSpPr/>
            <p:nvPr/>
          </p:nvSpPr>
          <p:spPr bwMode="auto">
            <a:xfrm>
              <a:off x="1743" y="2538"/>
              <a:ext cx="17" cy="21"/>
            </a:xfrm>
            <a:custGeom>
              <a:avLst/>
              <a:gdLst>
                <a:gd name="T0" fmla="*/ 17 w 17"/>
                <a:gd name="T1" fmla="*/ 21 h 21"/>
                <a:gd name="T2" fmla="*/ 17 w 17"/>
                <a:gd name="T3" fmla="*/ 19 h 21"/>
                <a:gd name="T4" fmla="*/ 15 w 17"/>
                <a:gd name="T5" fmla="*/ 17 h 21"/>
                <a:gd name="T6" fmla="*/ 15 w 17"/>
                <a:gd name="T7" fmla="*/ 17 h 21"/>
                <a:gd name="T8" fmla="*/ 13 w 17"/>
                <a:gd name="T9" fmla="*/ 15 h 21"/>
                <a:gd name="T10" fmla="*/ 13 w 17"/>
                <a:gd name="T11" fmla="*/ 13 h 21"/>
                <a:gd name="T12" fmla="*/ 11 w 17"/>
                <a:gd name="T13" fmla="*/ 11 h 21"/>
                <a:gd name="T14" fmla="*/ 11 w 17"/>
                <a:gd name="T15" fmla="*/ 11 h 21"/>
                <a:gd name="T16" fmla="*/ 9 w 17"/>
                <a:gd name="T17" fmla="*/ 9 h 21"/>
                <a:gd name="T18" fmla="*/ 7 w 17"/>
                <a:gd name="T19" fmla="*/ 7 h 21"/>
                <a:gd name="T20" fmla="*/ 7 w 17"/>
                <a:gd name="T21" fmla="*/ 7 h 21"/>
                <a:gd name="T22" fmla="*/ 5 w 17"/>
                <a:gd name="T23" fmla="*/ 5 h 21"/>
                <a:gd name="T24" fmla="*/ 4 w 17"/>
                <a:gd name="T25" fmla="*/ 3 h 21"/>
                <a:gd name="T26" fmla="*/ 4 w 17"/>
                <a:gd name="T27" fmla="*/ 3 h 21"/>
                <a:gd name="T28" fmla="*/ 2 w 17"/>
                <a:gd name="T29" fmla="*/ 2 h 21"/>
                <a:gd name="T30" fmla="*/ 2 w 17"/>
                <a:gd name="T31" fmla="*/ 0 h 21"/>
                <a:gd name="T32" fmla="*/ 0 w 17"/>
                <a:gd name="T33" fmla="*/ 0 h 21"/>
                <a:gd name="T34" fmla="*/ 0 w 17"/>
                <a:gd name="T3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21">
                  <a:moveTo>
                    <a:pt x="17" y="21"/>
                  </a:moveTo>
                  <a:lnTo>
                    <a:pt x="17" y="19"/>
                  </a:lnTo>
                  <a:lnTo>
                    <a:pt x="15" y="17"/>
                  </a:lnTo>
                  <a:lnTo>
                    <a:pt x="15" y="17"/>
                  </a:lnTo>
                  <a:lnTo>
                    <a:pt x="13" y="15"/>
                  </a:lnTo>
                  <a:lnTo>
                    <a:pt x="13" y="13"/>
                  </a:lnTo>
                  <a:lnTo>
                    <a:pt x="11" y="11"/>
                  </a:lnTo>
                  <a:lnTo>
                    <a:pt x="11" y="11"/>
                  </a:lnTo>
                  <a:lnTo>
                    <a:pt x="9" y="9"/>
                  </a:lnTo>
                  <a:lnTo>
                    <a:pt x="7" y="7"/>
                  </a:lnTo>
                  <a:lnTo>
                    <a:pt x="7" y="7"/>
                  </a:lnTo>
                  <a:lnTo>
                    <a:pt x="5" y="5"/>
                  </a:lnTo>
                  <a:lnTo>
                    <a:pt x="4" y="3"/>
                  </a:lnTo>
                  <a:lnTo>
                    <a:pt x="4" y="3"/>
                  </a:lnTo>
                  <a:lnTo>
                    <a:pt x="2" y="2"/>
                  </a:lnTo>
                  <a:lnTo>
                    <a:pt x="2" y="0"/>
                  </a:lnTo>
                  <a:lnTo>
                    <a:pt x="0" y="0"/>
                  </a:lnTo>
                  <a:lnTo>
                    <a:pt x="0" y="21"/>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6" name="Freeform 100"/>
            <p:cNvSpPr/>
            <p:nvPr/>
          </p:nvSpPr>
          <p:spPr bwMode="auto">
            <a:xfrm>
              <a:off x="1735" y="2446"/>
              <a:ext cx="31" cy="80"/>
            </a:xfrm>
            <a:custGeom>
              <a:avLst/>
              <a:gdLst>
                <a:gd name="T0" fmla="*/ 31 w 31"/>
                <a:gd name="T1" fmla="*/ 0 h 80"/>
                <a:gd name="T2" fmla="*/ 17 w 31"/>
                <a:gd name="T3" fmla="*/ 31 h 80"/>
                <a:gd name="T4" fmla="*/ 0 w 31"/>
                <a:gd name="T5" fmla="*/ 33 h 80"/>
                <a:gd name="T6" fmla="*/ 13 w 31"/>
                <a:gd name="T7" fmla="*/ 40 h 80"/>
                <a:gd name="T8" fmla="*/ 0 w 31"/>
                <a:gd name="T9" fmla="*/ 80 h 80"/>
              </a:gdLst>
              <a:ahLst/>
              <a:cxnLst>
                <a:cxn ang="0">
                  <a:pos x="T0" y="T1"/>
                </a:cxn>
                <a:cxn ang="0">
                  <a:pos x="T2" y="T3"/>
                </a:cxn>
                <a:cxn ang="0">
                  <a:pos x="T4" y="T5"/>
                </a:cxn>
                <a:cxn ang="0">
                  <a:pos x="T6" y="T7"/>
                </a:cxn>
                <a:cxn ang="0">
                  <a:pos x="T8" y="T9"/>
                </a:cxn>
              </a:cxnLst>
              <a:rect l="0" t="0" r="r" b="b"/>
              <a:pathLst>
                <a:path w="31" h="80">
                  <a:moveTo>
                    <a:pt x="31" y="0"/>
                  </a:moveTo>
                  <a:lnTo>
                    <a:pt x="17" y="31"/>
                  </a:lnTo>
                  <a:lnTo>
                    <a:pt x="0" y="33"/>
                  </a:lnTo>
                  <a:lnTo>
                    <a:pt x="13" y="40"/>
                  </a:lnTo>
                  <a:lnTo>
                    <a:pt x="0" y="8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7" name="Freeform 101"/>
            <p:cNvSpPr/>
            <p:nvPr/>
          </p:nvSpPr>
          <p:spPr bwMode="auto">
            <a:xfrm>
              <a:off x="1701" y="2469"/>
              <a:ext cx="120" cy="71"/>
            </a:xfrm>
            <a:custGeom>
              <a:avLst/>
              <a:gdLst>
                <a:gd name="T0" fmla="*/ 13 w 120"/>
                <a:gd name="T1" fmla="*/ 4 h 71"/>
                <a:gd name="T2" fmla="*/ 17 w 120"/>
                <a:gd name="T3" fmla="*/ 10 h 71"/>
                <a:gd name="T4" fmla="*/ 21 w 120"/>
                <a:gd name="T5" fmla="*/ 13 h 71"/>
                <a:gd name="T6" fmla="*/ 19 w 120"/>
                <a:gd name="T7" fmla="*/ 23 h 71"/>
                <a:gd name="T8" fmla="*/ 13 w 120"/>
                <a:gd name="T9" fmla="*/ 31 h 71"/>
                <a:gd name="T10" fmla="*/ 9 w 120"/>
                <a:gd name="T11" fmla="*/ 36 h 71"/>
                <a:gd name="T12" fmla="*/ 13 w 120"/>
                <a:gd name="T13" fmla="*/ 38 h 71"/>
                <a:gd name="T14" fmla="*/ 23 w 120"/>
                <a:gd name="T15" fmla="*/ 34 h 71"/>
                <a:gd name="T16" fmla="*/ 34 w 120"/>
                <a:gd name="T17" fmla="*/ 29 h 71"/>
                <a:gd name="T18" fmla="*/ 49 w 120"/>
                <a:gd name="T19" fmla="*/ 21 h 71"/>
                <a:gd name="T20" fmla="*/ 65 w 120"/>
                <a:gd name="T21" fmla="*/ 17 h 71"/>
                <a:gd name="T22" fmla="*/ 70 w 120"/>
                <a:gd name="T23" fmla="*/ 17 h 71"/>
                <a:gd name="T24" fmla="*/ 76 w 120"/>
                <a:gd name="T25" fmla="*/ 17 h 71"/>
                <a:gd name="T26" fmla="*/ 84 w 120"/>
                <a:gd name="T27" fmla="*/ 19 h 71"/>
                <a:gd name="T28" fmla="*/ 89 w 120"/>
                <a:gd name="T29" fmla="*/ 21 h 71"/>
                <a:gd name="T30" fmla="*/ 95 w 120"/>
                <a:gd name="T31" fmla="*/ 23 h 71"/>
                <a:gd name="T32" fmla="*/ 101 w 120"/>
                <a:gd name="T33" fmla="*/ 25 h 71"/>
                <a:gd name="T34" fmla="*/ 107 w 120"/>
                <a:gd name="T35" fmla="*/ 25 h 71"/>
                <a:gd name="T36" fmla="*/ 112 w 120"/>
                <a:gd name="T37" fmla="*/ 23 h 71"/>
                <a:gd name="T38" fmla="*/ 116 w 120"/>
                <a:gd name="T39" fmla="*/ 32 h 71"/>
                <a:gd name="T40" fmla="*/ 118 w 120"/>
                <a:gd name="T41" fmla="*/ 42 h 71"/>
                <a:gd name="T42" fmla="*/ 118 w 120"/>
                <a:gd name="T43" fmla="*/ 50 h 71"/>
                <a:gd name="T44" fmla="*/ 114 w 120"/>
                <a:gd name="T45" fmla="*/ 52 h 71"/>
                <a:gd name="T46" fmla="*/ 108 w 120"/>
                <a:gd name="T47" fmla="*/ 53 h 71"/>
                <a:gd name="T48" fmla="*/ 105 w 120"/>
                <a:gd name="T49" fmla="*/ 59 h 71"/>
                <a:gd name="T50" fmla="*/ 101 w 120"/>
                <a:gd name="T51" fmla="*/ 63 h 71"/>
                <a:gd name="T52" fmla="*/ 97 w 120"/>
                <a:gd name="T53" fmla="*/ 71 h 71"/>
                <a:gd name="T54" fmla="*/ 91 w 120"/>
                <a:gd name="T55" fmla="*/ 67 h 71"/>
                <a:gd name="T56" fmla="*/ 86 w 120"/>
                <a:gd name="T57" fmla="*/ 61 h 71"/>
                <a:gd name="T58" fmla="*/ 82 w 120"/>
                <a:gd name="T59" fmla="*/ 57 h 71"/>
                <a:gd name="T60" fmla="*/ 76 w 120"/>
                <a:gd name="T61" fmla="*/ 53 h 71"/>
                <a:gd name="T62" fmla="*/ 70 w 120"/>
                <a:gd name="T63" fmla="*/ 52 h 71"/>
                <a:gd name="T64" fmla="*/ 63 w 120"/>
                <a:gd name="T65" fmla="*/ 50 h 71"/>
                <a:gd name="T66" fmla="*/ 55 w 120"/>
                <a:gd name="T67" fmla="*/ 52 h 71"/>
                <a:gd name="T68" fmla="*/ 47 w 120"/>
                <a:gd name="T69" fmla="*/ 55 h 71"/>
                <a:gd name="T70" fmla="*/ 40 w 120"/>
                <a:gd name="T71" fmla="*/ 57 h 71"/>
                <a:gd name="T72" fmla="*/ 32 w 120"/>
                <a:gd name="T73" fmla="*/ 61 h 71"/>
                <a:gd name="T74" fmla="*/ 23 w 120"/>
                <a:gd name="T75" fmla="*/ 61 h 71"/>
                <a:gd name="T76" fmla="*/ 11 w 120"/>
                <a:gd name="T77" fmla="*/ 59 h 71"/>
                <a:gd name="T78" fmla="*/ 4 w 120"/>
                <a:gd name="T79" fmla="*/ 53 h 71"/>
                <a:gd name="T80" fmla="*/ 0 w 120"/>
                <a:gd name="T81" fmla="*/ 48 h 71"/>
                <a:gd name="T82" fmla="*/ 0 w 120"/>
                <a:gd name="T83" fmla="*/ 40 h 71"/>
                <a:gd name="T84" fmla="*/ 4 w 120"/>
                <a:gd name="T85" fmla="*/ 34 h 71"/>
                <a:gd name="T86" fmla="*/ 2 w 120"/>
                <a:gd name="T87" fmla="*/ 21 h 71"/>
                <a:gd name="T88" fmla="*/ 4 w 120"/>
                <a:gd name="T89"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71">
                  <a:moveTo>
                    <a:pt x="9" y="0"/>
                  </a:moveTo>
                  <a:lnTo>
                    <a:pt x="11" y="2"/>
                  </a:lnTo>
                  <a:lnTo>
                    <a:pt x="13" y="4"/>
                  </a:lnTo>
                  <a:lnTo>
                    <a:pt x="15" y="6"/>
                  </a:lnTo>
                  <a:lnTo>
                    <a:pt x="15" y="8"/>
                  </a:lnTo>
                  <a:lnTo>
                    <a:pt x="17" y="10"/>
                  </a:lnTo>
                  <a:lnTo>
                    <a:pt x="19" y="10"/>
                  </a:lnTo>
                  <a:lnTo>
                    <a:pt x="21" y="12"/>
                  </a:lnTo>
                  <a:lnTo>
                    <a:pt x="21" y="13"/>
                  </a:lnTo>
                  <a:lnTo>
                    <a:pt x="21" y="17"/>
                  </a:lnTo>
                  <a:lnTo>
                    <a:pt x="19" y="19"/>
                  </a:lnTo>
                  <a:lnTo>
                    <a:pt x="19" y="23"/>
                  </a:lnTo>
                  <a:lnTo>
                    <a:pt x="17" y="25"/>
                  </a:lnTo>
                  <a:lnTo>
                    <a:pt x="15" y="27"/>
                  </a:lnTo>
                  <a:lnTo>
                    <a:pt x="13" y="31"/>
                  </a:lnTo>
                  <a:lnTo>
                    <a:pt x="11" y="32"/>
                  </a:lnTo>
                  <a:lnTo>
                    <a:pt x="7" y="34"/>
                  </a:lnTo>
                  <a:lnTo>
                    <a:pt x="9" y="36"/>
                  </a:lnTo>
                  <a:lnTo>
                    <a:pt x="9" y="38"/>
                  </a:lnTo>
                  <a:lnTo>
                    <a:pt x="11" y="38"/>
                  </a:lnTo>
                  <a:lnTo>
                    <a:pt x="13" y="38"/>
                  </a:lnTo>
                  <a:lnTo>
                    <a:pt x="15" y="36"/>
                  </a:lnTo>
                  <a:lnTo>
                    <a:pt x="19" y="36"/>
                  </a:lnTo>
                  <a:lnTo>
                    <a:pt x="23" y="34"/>
                  </a:lnTo>
                  <a:lnTo>
                    <a:pt x="26" y="32"/>
                  </a:lnTo>
                  <a:lnTo>
                    <a:pt x="30" y="31"/>
                  </a:lnTo>
                  <a:lnTo>
                    <a:pt x="34" y="29"/>
                  </a:lnTo>
                  <a:lnTo>
                    <a:pt x="40" y="25"/>
                  </a:lnTo>
                  <a:lnTo>
                    <a:pt x="44" y="23"/>
                  </a:lnTo>
                  <a:lnTo>
                    <a:pt x="49" y="21"/>
                  </a:lnTo>
                  <a:lnTo>
                    <a:pt x="55" y="19"/>
                  </a:lnTo>
                  <a:lnTo>
                    <a:pt x="61" y="17"/>
                  </a:lnTo>
                  <a:lnTo>
                    <a:pt x="65" y="17"/>
                  </a:lnTo>
                  <a:lnTo>
                    <a:pt x="66" y="17"/>
                  </a:lnTo>
                  <a:lnTo>
                    <a:pt x="68" y="17"/>
                  </a:lnTo>
                  <a:lnTo>
                    <a:pt x="70" y="17"/>
                  </a:lnTo>
                  <a:lnTo>
                    <a:pt x="72" y="17"/>
                  </a:lnTo>
                  <a:lnTo>
                    <a:pt x="74" y="17"/>
                  </a:lnTo>
                  <a:lnTo>
                    <a:pt x="76" y="17"/>
                  </a:lnTo>
                  <a:lnTo>
                    <a:pt x="78" y="17"/>
                  </a:lnTo>
                  <a:lnTo>
                    <a:pt x="80" y="17"/>
                  </a:lnTo>
                  <a:lnTo>
                    <a:pt x="84" y="19"/>
                  </a:lnTo>
                  <a:lnTo>
                    <a:pt x="86" y="19"/>
                  </a:lnTo>
                  <a:lnTo>
                    <a:pt x="87" y="21"/>
                  </a:lnTo>
                  <a:lnTo>
                    <a:pt x="89" y="21"/>
                  </a:lnTo>
                  <a:lnTo>
                    <a:pt x="91" y="21"/>
                  </a:lnTo>
                  <a:lnTo>
                    <a:pt x="93" y="23"/>
                  </a:lnTo>
                  <a:lnTo>
                    <a:pt x="95" y="23"/>
                  </a:lnTo>
                  <a:lnTo>
                    <a:pt x="97" y="23"/>
                  </a:lnTo>
                  <a:lnTo>
                    <a:pt x="99" y="25"/>
                  </a:lnTo>
                  <a:lnTo>
                    <a:pt x="101" y="25"/>
                  </a:lnTo>
                  <a:lnTo>
                    <a:pt x="103" y="25"/>
                  </a:lnTo>
                  <a:lnTo>
                    <a:pt x="105" y="25"/>
                  </a:lnTo>
                  <a:lnTo>
                    <a:pt x="107" y="25"/>
                  </a:lnTo>
                  <a:lnTo>
                    <a:pt x="108" y="23"/>
                  </a:lnTo>
                  <a:lnTo>
                    <a:pt x="110" y="23"/>
                  </a:lnTo>
                  <a:lnTo>
                    <a:pt x="112" y="23"/>
                  </a:lnTo>
                  <a:lnTo>
                    <a:pt x="114" y="25"/>
                  </a:lnTo>
                  <a:lnTo>
                    <a:pt x="114" y="29"/>
                  </a:lnTo>
                  <a:lnTo>
                    <a:pt x="116" y="32"/>
                  </a:lnTo>
                  <a:lnTo>
                    <a:pt x="116" y="36"/>
                  </a:lnTo>
                  <a:lnTo>
                    <a:pt x="118" y="38"/>
                  </a:lnTo>
                  <a:lnTo>
                    <a:pt x="118" y="42"/>
                  </a:lnTo>
                  <a:lnTo>
                    <a:pt x="120" y="46"/>
                  </a:lnTo>
                  <a:lnTo>
                    <a:pt x="120" y="50"/>
                  </a:lnTo>
                  <a:lnTo>
                    <a:pt x="118" y="50"/>
                  </a:lnTo>
                  <a:lnTo>
                    <a:pt x="116" y="50"/>
                  </a:lnTo>
                  <a:lnTo>
                    <a:pt x="116" y="50"/>
                  </a:lnTo>
                  <a:lnTo>
                    <a:pt x="114" y="52"/>
                  </a:lnTo>
                  <a:lnTo>
                    <a:pt x="112" y="52"/>
                  </a:lnTo>
                  <a:lnTo>
                    <a:pt x="110" y="53"/>
                  </a:lnTo>
                  <a:lnTo>
                    <a:pt x="108" y="53"/>
                  </a:lnTo>
                  <a:lnTo>
                    <a:pt x="107" y="55"/>
                  </a:lnTo>
                  <a:lnTo>
                    <a:pt x="107" y="57"/>
                  </a:lnTo>
                  <a:lnTo>
                    <a:pt x="105" y="59"/>
                  </a:lnTo>
                  <a:lnTo>
                    <a:pt x="103" y="59"/>
                  </a:lnTo>
                  <a:lnTo>
                    <a:pt x="101" y="61"/>
                  </a:lnTo>
                  <a:lnTo>
                    <a:pt x="101" y="63"/>
                  </a:lnTo>
                  <a:lnTo>
                    <a:pt x="99" y="65"/>
                  </a:lnTo>
                  <a:lnTo>
                    <a:pt x="97" y="69"/>
                  </a:lnTo>
                  <a:lnTo>
                    <a:pt x="97" y="71"/>
                  </a:lnTo>
                  <a:lnTo>
                    <a:pt x="95" y="69"/>
                  </a:lnTo>
                  <a:lnTo>
                    <a:pt x="93" y="67"/>
                  </a:lnTo>
                  <a:lnTo>
                    <a:pt x="91" y="67"/>
                  </a:lnTo>
                  <a:lnTo>
                    <a:pt x="89" y="65"/>
                  </a:lnTo>
                  <a:lnTo>
                    <a:pt x="87" y="63"/>
                  </a:lnTo>
                  <a:lnTo>
                    <a:pt x="86" y="61"/>
                  </a:lnTo>
                  <a:lnTo>
                    <a:pt x="84" y="59"/>
                  </a:lnTo>
                  <a:lnTo>
                    <a:pt x="84" y="57"/>
                  </a:lnTo>
                  <a:lnTo>
                    <a:pt x="82" y="57"/>
                  </a:lnTo>
                  <a:lnTo>
                    <a:pt x="80" y="55"/>
                  </a:lnTo>
                  <a:lnTo>
                    <a:pt x="78" y="53"/>
                  </a:lnTo>
                  <a:lnTo>
                    <a:pt x="76" y="53"/>
                  </a:lnTo>
                  <a:lnTo>
                    <a:pt x="74" y="52"/>
                  </a:lnTo>
                  <a:lnTo>
                    <a:pt x="72" y="52"/>
                  </a:lnTo>
                  <a:lnTo>
                    <a:pt x="70" y="52"/>
                  </a:lnTo>
                  <a:lnTo>
                    <a:pt x="68" y="50"/>
                  </a:lnTo>
                  <a:lnTo>
                    <a:pt x="65" y="50"/>
                  </a:lnTo>
                  <a:lnTo>
                    <a:pt x="63" y="50"/>
                  </a:lnTo>
                  <a:lnTo>
                    <a:pt x="61" y="52"/>
                  </a:lnTo>
                  <a:lnTo>
                    <a:pt x="57" y="52"/>
                  </a:lnTo>
                  <a:lnTo>
                    <a:pt x="55" y="52"/>
                  </a:lnTo>
                  <a:lnTo>
                    <a:pt x="53" y="53"/>
                  </a:lnTo>
                  <a:lnTo>
                    <a:pt x="49" y="53"/>
                  </a:lnTo>
                  <a:lnTo>
                    <a:pt x="47" y="55"/>
                  </a:lnTo>
                  <a:lnTo>
                    <a:pt x="46" y="55"/>
                  </a:lnTo>
                  <a:lnTo>
                    <a:pt x="42" y="57"/>
                  </a:lnTo>
                  <a:lnTo>
                    <a:pt x="40" y="57"/>
                  </a:lnTo>
                  <a:lnTo>
                    <a:pt x="38" y="59"/>
                  </a:lnTo>
                  <a:lnTo>
                    <a:pt x="34" y="59"/>
                  </a:lnTo>
                  <a:lnTo>
                    <a:pt x="32" y="61"/>
                  </a:lnTo>
                  <a:lnTo>
                    <a:pt x="28" y="61"/>
                  </a:lnTo>
                  <a:lnTo>
                    <a:pt x="26" y="61"/>
                  </a:lnTo>
                  <a:lnTo>
                    <a:pt x="23" y="61"/>
                  </a:lnTo>
                  <a:lnTo>
                    <a:pt x="17" y="61"/>
                  </a:lnTo>
                  <a:lnTo>
                    <a:pt x="15" y="59"/>
                  </a:lnTo>
                  <a:lnTo>
                    <a:pt x="11" y="59"/>
                  </a:lnTo>
                  <a:lnTo>
                    <a:pt x="7" y="57"/>
                  </a:lnTo>
                  <a:lnTo>
                    <a:pt x="5" y="55"/>
                  </a:lnTo>
                  <a:lnTo>
                    <a:pt x="4" y="53"/>
                  </a:lnTo>
                  <a:lnTo>
                    <a:pt x="2" y="52"/>
                  </a:lnTo>
                  <a:lnTo>
                    <a:pt x="0" y="50"/>
                  </a:lnTo>
                  <a:lnTo>
                    <a:pt x="0" y="48"/>
                  </a:lnTo>
                  <a:lnTo>
                    <a:pt x="0" y="46"/>
                  </a:lnTo>
                  <a:lnTo>
                    <a:pt x="0" y="44"/>
                  </a:lnTo>
                  <a:lnTo>
                    <a:pt x="0" y="40"/>
                  </a:lnTo>
                  <a:lnTo>
                    <a:pt x="0" y="38"/>
                  </a:lnTo>
                  <a:lnTo>
                    <a:pt x="2" y="36"/>
                  </a:lnTo>
                  <a:lnTo>
                    <a:pt x="4" y="34"/>
                  </a:lnTo>
                  <a:lnTo>
                    <a:pt x="4" y="31"/>
                  </a:lnTo>
                  <a:lnTo>
                    <a:pt x="2" y="27"/>
                  </a:lnTo>
                  <a:lnTo>
                    <a:pt x="2" y="21"/>
                  </a:lnTo>
                  <a:lnTo>
                    <a:pt x="2" y="17"/>
                  </a:lnTo>
                  <a:lnTo>
                    <a:pt x="4" y="13"/>
                  </a:lnTo>
                  <a:lnTo>
                    <a:pt x="4" y="10"/>
                  </a:lnTo>
                  <a:lnTo>
                    <a:pt x="7" y="4"/>
                  </a:lnTo>
                  <a:lnTo>
                    <a:pt x="9" y="0"/>
                  </a:lnTo>
                  <a:close/>
                </a:path>
              </a:pathLst>
            </a:custGeom>
            <a:solidFill>
              <a:srgbClr val="FFFAB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318" name="Freeform 102"/>
            <p:cNvSpPr/>
            <p:nvPr/>
          </p:nvSpPr>
          <p:spPr bwMode="auto">
            <a:xfrm>
              <a:off x="1701" y="2469"/>
              <a:ext cx="120" cy="71"/>
            </a:xfrm>
            <a:custGeom>
              <a:avLst/>
              <a:gdLst>
                <a:gd name="T0" fmla="*/ 13 w 120"/>
                <a:gd name="T1" fmla="*/ 4 h 71"/>
                <a:gd name="T2" fmla="*/ 17 w 120"/>
                <a:gd name="T3" fmla="*/ 10 h 71"/>
                <a:gd name="T4" fmla="*/ 21 w 120"/>
                <a:gd name="T5" fmla="*/ 13 h 71"/>
                <a:gd name="T6" fmla="*/ 19 w 120"/>
                <a:gd name="T7" fmla="*/ 23 h 71"/>
                <a:gd name="T8" fmla="*/ 13 w 120"/>
                <a:gd name="T9" fmla="*/ 31 h 71"/>
                <a:gd name="T10" fmla="*/ 9 w 120"/>
                <a:gd name="T11" fmla="*/ 36 h 71"/>
                <a:gd name="T12" fmla="*/ 13 w 120"/>
                <a:gd name="T13" fmla="*/ 38 h 71"/>
                <a:gd name="T14" fmla="*/ 23 w 120"/>
                <a:gd name="T15" fmla="*/ 34 h 71"/>
                <a:gd name="T16" fmla="*/ 34 w 120"/>
                <a:gd name="T17" fmla="*/ 29 h 71"/>
                <a:gd name="T18" fmla="*/ 49 w 120"/>
                <a:gd name="T19" fmla="*/ 21 h 71"/>
                <a:gd name="T20" fmla="*/ 65 w 120"/>
                <a:gd name="T21" fmla="*/ 17 h 71"/>
                <a:gd name="T22" fmla="*/ 70 w 120"/>
                <a:gd name="T23" fmla="*/ 17 h 71"/>
                <a:gd name="T24" fmla="*/ 76 w 120"/>
                <a:gd name="T25" fmla="*/ 17 h 71"/>
                <a:gd name="T26" fmla="*/ 84 w 120"/>
                <a:gd name="T27" fmla="*/ 19 h 71"/>
                <a:gd name="T28" fmla="*/ 89 w 120"/>
                <a:gd name="T29" fmla="*/ 21 h 71"/>
                <a:gd name="T30" fmla="*/ 95 w 120"/>
                <a:gd name="T31" fmla="*/ 23 h 71"/>
                <a:gd name="T32" fmla="*/ 101 w 120"/>
                <a:gd name="T33" fmla="*/ 25 h 71"/>
                <a:gd name="T34" fmla="*/ 107 w 120"/>
                <a:gd name="T35" fmla="*/ 25 h 71"/>
                <a:gd name="T36" fmla="*/ 112 w 120"/>
                <a:gd name="T37" fmla="*/ 23 h 71"/>
                <a:gd name="T38" fmla="*/ 116 w 120"/>
                <a:gd name="T39" fmla="*/ 32 h 71"/>
                <a:gd name="T40" fmla="*/ 118 w 120"/>
                <a:gd name="T41" fmla="*/ 42 h 71"/>
                <a:gd name="T42" fmla="*/ 118 w 120"/>
                <a:gd name="T43" fmla="*/ 50 h 71"/>
                <a:gd name="T44" fmla="*/ 114 w 120"/>
                <a:gd name="T45" fmla="*/ 52 h 71"/>
                <a:gd name="T46" fmla="*/ 108 w 120"/>
                <a:gd name="T47" fmla="*/ 53 h 71"/>
                <a:gd name="T48" fmla="*/ 105 w 120"/>
                <a:gd name="T49" fmla="*/ 59 h 71"/>
                <a:gd name="T50" fmla="*/ 101 w 120"/>
                <a:gd name="T51" fmla="*/ 63 h 71"/>
                <a:gd name="T52" fmla="*/ 97 w 120"/>
                <a:gd name="T53" fmla="*/ 71 h 71"/>
                <a:gd name="T54" fmla="*/ 91 w 120"/>
                <a:gd name="T55" fmla="*/ 67 h 71"/>
                <a:gd name="T56" fmla="*/ 86 w 120"/>
                <a:gd name="T57" fmla="*/ 61 h 71"/>
                <a:gd name="T58" fmla="*/ 82 w 120"/>
                <a:gd name="T59" fmla="*/ 57 h 71"/>
                <a:gd name="T60" fmla="*/ 76 w 120"/>
                <a:gd name="T61" fmla="*/ 53 h 71"/>
                <a:gd name="T62" fmla="*/ 70 w 120"/>
                <a:gd name="T63" fmla="*/ 52 h 71"/>
                <a:gd name="T64" fmla="*/ 63 w 120"/>
                <a:gd name="T65" fmla="*/ 50 h 71"/>
                <a:gd name="T66" fmla="*/ 55 w 120"/>
                <a:gd name="T67" fmla="*/ 52 h 71"/>
                <a:gd name="T68" fmla="*/ 47 w 120"/>
                <a:gd name="T69" fmla="*/ 55 h 71"/>
                <a:gd name="T70" fmla="*/ 40 w 120"/>
                <a:gd name="T71" fmla="*/ 57 h 71"/>
                <a:gd name="T72" fmla="*/ 32 w 120"/>
                <a:gd name="T73" fmla="*/ 61 h 71"/>
                <a:gd name="T74" fmla="*/ 23 w 120"/>
                <a:gd name="T75" fmla="*/ 61 h 71"/>
                <a:gd name="T76" fmla="*/ 11 w 120"/>
                <a:gd name="T77" fmla="*/ 59 h 71"/>
                <a:gd name="T78" fmla="*/ 4 w 120"/>
                <a:gd name="T79" fmla="*/ 53 h 71"/>
                <a:gd name="T80" fmla="*/ 0 w 120"/>
                <a:gd name="T81" fmla="*/ 48 h 71"/>
                <a:gd name="T82" fmla="*/ 0 w 120"/>
                <a:gd name="T83" fmla="*/ 40 h 71"/>
                <a:gd name="T84" fmla="*/ 4 w 120"/>
                <a:gd name="T85" fmla="*/ 34 h 71"/>
                <a:gd name="T86" fmla="*/ 2 w 120"/>
                <a:gd name="T87" fmla="*/ 21 h 71"/>
                <a:gd name="T88" fmla="*/ 4 w 120"/>
                <a:gd name="T89"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71">
                  <a:moveTo>
                    <a:pt x="9" y="0"/>
                  </a:moveTo>
                  <a:lnTo>
                    <a:pt x="11" y="2"/>
                  </a:lnTo>
                  <a:lnTo>
                    <a:pt x="13" y="4"/>
                  </a:lnTo>
                  <a:lnTo>
                    <a:pt x="15" y="6"/>
                  </a:lnTo>
                  <a:lnTo>
                    <a:pt x="15" y="8"/>
                  </a:lnTo>
                  <a:lnTo>
                    <a:pt x="17" y="10"/>
                  </a:lnTo>
                  <a:lnTo>
                    <a:pt x="19" y="10"/>
                  </a:lnTo>
                  <a:lnTo>
                    <a:pt x="21" y="12"/>
                  </a:lnTo>
                  <a:lnTo>
                    <a:pt x="21" y="13"/>
                  </a:lnTo>
                  <a:lnTo>
                    <a:pt x="21" y="17"/>
                  </a:lnTo>
                  <a:lnTo>
                    <a:pt x="19" y="19"/>
                  </a:lnTo>
                  <a:lnTo>
                    <a:pt x="19" y="23"/>
                  </a:lnTo>
                  <a:lnTo>
                    <a:pt x="17" y="25"/>
                  </a:lnTo>
                  <a:lnTo>
                    <a:pt x="15" y="27"/>
                  </a:lnTo>
                  <a:lnTo>
                    <a:pt x="13" y="31"/>
                  </a:lnTo>
                  <a:lnTo>
                    <a:pt x="11" y="32"/>
                  </a:lnTo>
                  <a:lnTo>
                    <a:pt x="7" y="34"/>
                  </a:lnTo>
                  <a:lnTo>
                    <a:pt x="9" y="36"/>
                  </a:lnTo>
                  <a:lnTo>
                    <a:pt x="9" y="38"/>
                  </a:lnTo>
                  <a:lnTo>
                    <a:pt x="11" y="38"/>
                  </a:lnTo>
                  <a:lnTo>
                    <a:pt x="13" y="38"/>
                  </a:lnTo>
                  <a:lnTo>
                    <a:pt x="15" y="36"/>
                  </a:lnTo>
                  <a:lnTo>
                    <a:pt x="19" y="36"/>
                  </a:lnTo>
                  <a:lnTo>
                    <a:pt x="23" y="34"/>
                  </a:lnTo>
                  <a:lnTo>
                    <a:pt x="26" y="32"/>
                  </a:lnTo>
                  <a:lnTo>
                    <a:pt x="30" y="31"/>
                  </a:lnTo>
                  <a:lnTo>
                    <a:pt x="34" y="29"/>
                  </a:lnTo>
                  <a:lnTo>
                    <a:pt x="40" y="25"/>
                  </a:lnTo>
                  <a:lnTo>
                    <a:pt x="44" y="23"/>
                  </a:lnTo>
                  <a:lnTo>
                    <a:pt x="49" y="21"/>
                  </a:lnTo>
                  <a:lnTo>
                    <a:pt x="55" y="19"/>
                  </a:lnTo>
                  <a:lnTo>
                    <a:pt x="61" y="17"/>
                  </a:lnTo>
                  <a:lnTo>
                    <a:pt x="65" y="17"/>
                  </a:lnTo>
                  <a:lnTo>
                    <a:pt x="66" y="17"/>
                  </a:lnTo>
                  <a:lnTo>
                    <a:pt x="68" y="17"/>
                  </a:lnTo>
                  <a:lnTo>
                    <a:pt x="70" y="17"/>
                  </a:lnTo>
                  <a:lnTo>
                    <a:pt x="72" y="17"/>
                  </a:lnTo>
                  <a:lnTo>
                    <a:pt x="74" y="17"/>
                  </a:lnTo>
                  <a:lnTo>
                    <a:pt x="76" y="17"/>
                  </a:lnTo>
                  <a:lnTo>
                    <a:pt x="78" y="17"/>
                  </a:lnTo>
                  <a:lnTo>
                    <a:pt x="80" y="17"/>
                  </a:lnTo>
                  <a:lnTo>
                    <a:pt x="84" y="19"/>
                  </a:lnTo>
                  <a:lnTo>
                    <a:pt x="86" y="19"/>
                  </a:lnTo>
                  <a:lnTo>
                    <a:pt x="87" y="21"/>
                  </a:lnTo>
                  <a:lnTo>
                    <a:pt x="89" y="21"/>
                  </a:lnTo>
                  <a:lnTo>
                    <a:pt x="91" y="21"/>
                  </a:lnTo>
                  <a:lnTo>
                    <a:pt x="93" y="23"/>
                  </a:lnTo>
                  <a:lnTo>
                    <a:pt x="95" y="23"/>
                  </a:lnTo>
                  <a:lnTo>
                    <a:pt x="97" y="23"/>
                  </a:lnTo>
                  <a:lnTo>
                    <a:pt x="99" y="25"/>
                  </a:lnTo>
                  <a:lnTo>
                    <a:pt x="101" y="25"/>
                  </a:lnTo>
                  <a:lnTo>
                    <a:pt x="103" y="25"/>
                  </a:lnTo>
                  <a:lnTo>
                    <a:pt x="105" y="25"/>
                  </a:lnTo>
                  <a:lnTo>
                    <a:pt x="107" y="25"/>
                  </a:lnTo>
                  <a:lnTo>
                    <a:pt x="108" y="23"/>
                  </a:lnTo>
                  <a:lnTo>
                    <a:pt x="110" y="23"/>
                  </a:lnTo>
                  <a:lnTo>
                    <a:pt x="112" y="23"/>
                  </a:lnTo>
                  <a:lnTo>
                    <a:pt x="114" y="25"/>
                  </a:lnTo>
                  <a:lnTo>
                    <a:pt x="114" y="29"/>
                  </a:lnTo>
                  <a:lnTo>
                    <a:pt x="116" y="32"/>
                  </a:lnTo>
                  <a:lnTo>
                    <a:pt x="116" y="36"/>
                  </a:lnTo>
                  <a:lnTo>
                    <a:pt x="118" y="38"/>
                  </a:lnTo>
                  <a:lnTo>
                    <a:pt x="118" y="42"/>
                  </a:lnTo>
                  <a:lnTo>
                    <a:pt x="120" y="46"/>
                  </a:lnTo>
                  <a:lnTo>
                    <a:pt x="120" y="50"/>
                  </a:lnTo>
                  <a:lnTo>
                    <a:pt x="118" y="50"/>
                  </a:lnTo>
                  <a:lnTo>
                    <a:pt x="116" y="50"/>
                  </a:lnTo>
                  <a:lnTo>
                    <a:pt x="116" y="50"/>
                  </a:lnTo>
                  <a:lnTo>
                    <a:pt x="114" y="52"/>
                  </a:lnTo>
                  <a:lnTo>
                    <a:pt x="112" y="52"/>
                  </a:lnTo>
                  <a:lnTo>
                    <a:pt x="110" y="53"/>
                  </a:lnTo>
                  <a:lnTo>
                    <a:pt x="108" y="53"/>
                  </a:lnTo>
                  <a:lnTo>
                    <a:pt x="107" y="55"/>
                  </a:lnTo>
                  <a:lnTo>
                    <a:pt x="107" y="57"/>
                  </a:lnTo>
                  <a:lnTo>
                    <a:pt x="105" y="59"/>
                  </a:lnTo>
                  <a:lnTo>
                    <a:pt x="103" y="59"/>
                  </a:lnTo>
                  <a:lnTo>
                    <a:pt x="101" y="61"/>
                  </a:lnTo>
                  <a:lnTo>
                    <a:pt x="101" y="63"/>
                  </a:lnTo>
                  <a:lnTo>
                    <a:pt x="99" y="65"/>
                  </a:lnTo>
                  <a:lnTo>
                    <a:pt x="97" y="69"/>
                  </a:lnTo>
                  <a:lnTo>
                    <a:pt x="97" y="71"/>
                  </a:lnTo>
                  <a:lnTo>
                    <a:pt x="95" y="69"/>
                  </a:lnTo>
                  <a:lnTo>
                    <a:pt x="93" y="67"/>
                  </a:lnTo>
                  <a:lnTo>
                    <a:pt x="91" y="67"/>
                  </a:lnTo>
                  <a:lnTo>
                    <a:pt x="89" y="65"/>
                  </a:lnTo>
                  <a:lnTo>
                    <a:pt x="87" y="63"/>
                  </a:lnTo>
                  <a:lnTo>
                    <a:pt x="86" y="61"/>
                  </a:lnTo>
                  <a:lnTo>
                    <a:pt x="84" y="59"/>
                  </a:lnTo>
                  <a:lnTo>
                    <a:pt x="84" y="57"/>
                  </a:lnTo>
                  <a:lnTo>
                    <a:pt x="82" y="57"/>
                  </a:lnTo>
                  <a:lnTo>
                    <a:pt x="80" y="55"/>
                  </a:lnTo>
                  <a:lnTo>
                    <a:pt x="78" y="53"/>
                  </a:lnTo>
                  <a:lnTo>
                    <a:pt x="76" y="53"/>
                  </a:lnTo>
                  <a:lnTo>
                    <a:pt x="74" y="52"/>
                  </a:lnTo>
                  <a:lnTo>
                    <a:pt x="72" y="52"/>
                  </a:lnTo>
                  <a:lnTo>
                    <a:pt x="70" y="52"/>
                  </a:lnTo>
                  <a:lnTo>
                    <a:pt x="68" y="50"/>
                  </a:lnTo>
                  <a:lnTo>
                    <a:pt x="65" y="50"/>
                  </a:lnTo>
                  <a:lnTo>
                    <a:pt x="63" y="50"/>
                  </a:lnTo>
                  <a:lnTo>
                    <a:pt x="61" y="52"/>
                  </a:lnTo>
                  <a:lnTo>
                    <a:pt x="57" y="52"/>
                  </a:lnTo>
                  <a:lnTo>
                    <a:pt x="55" y="52"/>
                  </a:lnTo>
                  <a:lnTo>
                    <a:pt x="53" y="53"/>
                  </a:lnTo>
                  <a:lnTo>
                    <a:pt x="49" y="53"/>
                  </a:lnTo>
                  <a:lnTo>
                    <a:pt x="47" y="55"/>
                  </a:lnTo>
                  <a:lnTo>
                    <a:pt x="46" y="55"/>
                  </a:lnTo>
                  <a:lnTo>
                    <a:pt x="42" y="57"/>
                  </a:lnTo>
                  <a:lnTo>
                    <a:pt x="40" y="57"/>
                  </a:lnTo>
                  <a:lnTo>
                    <a:pt x="38" y="59"/>
                  </a:lnTo>
                  <a:lnTo>
                    <a:pt x="34" y="59"/>
                  </a:lnTo>
                  <a:lnTo>
                    <a:pt x="32" y="61"/>
                  </a:lnTo>
                  <a:lnTo>
                    <a:pt x="28" y="61"/>
                  </a:lnTo>
                  <a:lnTo>
                    <a:pt x="26" y="61"/>
                  </a:lnTo>
                  <a:lnTo>
                    <a:pt x="23" y="61"/>
                  </a:lnTo>
                  <a:lnTo>
                    <a:pt x="17" y="61"/>
                  </a:lnTo>
                  <a:lnTo>
                    <a:pt x="15" y="59"/>
                  </a:lnTo>
                  <a:lnTo>
                    <a:pt x="11" y="59"/>
                  </a:lnTo>
                  <a:lnTo>
                    <a:pt x="7" y="57"/>
                  </a:lnTo>
                  <a:lnTo>
                    <a:pt x="5" y="55"/>
                  </a:lnTo>
                  <a:lnTo>
                    <a:pt x="4" y="53"/>
                  </a:lnTo>
                  <a:lnTo>
                    <a:pt x="2" y="52"/>
                  </a:lnTo>
                  <a:lnTo>
                    <a:pt x="0" y="50"/>
                  </a:lnTo>
                  <a:lnTo>
                    <a:pt x="0" y="48"/>
                  </a:lnTo>
                  <a:lnTo>
                    <a:pt x="0" y="46"/>
                  </a:lnTo>
                  <a:lnTo>
                    <a:pt x="0" y="44"/>
                  </a:lnTo>
                  <a:lnTo>
                    <a:pt x="0" y="40"/>
                  </a:lnTo>
                  <a:lnTo>
                    <a:pt x="0" y="38"/>
                  </a:lnTo>
                  <a:lnTo>
                    <a:pt x="2" y="36"/>
                  </a:lnTo>
                  <a:lnTo>
                    <a:pt x="4" y="34"/>
                  </a:lnTo>
                  <a:lnTo>
                    <a:pt x="4" y="31"/>
                  </a:lnTo>
                  <a:lnTo>
                    <a:pt x="2" y="27"/>
                  </a:lnTo>
                  <a:lnTo>
                    <a:pt x="2" y="21"/>
                  </a:lnTo>
                  <a:lnTo>
                    <a:pt x="2" y="17"/>
                  </a:lnTo>
                  <a:lnTo>
                    <a:pt x="4" y="13"/>
                  </a:lnTo>
                  <a:lnTo>
                    <a:pt x="4" y="10"/>
                  </a:lnTo>
                  <a:lnTo>
                    <a:pt x="7" y="4"/>
                  </a:lnTo>
                  <a:lnTo>
                    <a:pt x="9"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19" name="Freeform 103"/>
            <p:cNvSpPr/>
            <p:nvPr/>
          </p:nvSpPr>
          <p:spPr bwMode="auto">
            <a:xfrm>
              <a:off x="1815" y="2431"/>
              <a:ext cx="42" cy="50"/>
            </a:xfrm>
            <a:custGeom>
              <a:avLst/>
              <a:gdLst>
                <a:gd name="T0" fmla="*/ 0 w 42"/>
                <a:gd name="T1" fmla="*/ 2 h 50"/>
                <a:gd name="T2" fmla="*/ 2 w 42"/>
                <a:gd name="T3" fmla="*/ 2 h 50"/>
                <a:gd name="T4" fmla="*/ 4 w 42"/>
                <a:gd name="T5" fmla="*/ 2 h 50"/>
                <a:gd name="T6" fmla="*/ 4 w 42"/>
                <a:gd name="T7" fmla="*/ 2 h 50"/>
                <a:gd name="T8" fmla="*/ 6 w 42"/>
                <a:gd name="T9" fmla="*/ 2 h 50"/>
                <a:gd name="T10" fmla="*/ 6 w 42"/>
                <a:gd name="T11" fmla="*/ 2 h 50"/>
                <a:gd name="T12" fmla="*/ 8 w 42"/>
                <a:gd name="T13" fmla="*/ 2 h 50"/>
                <a:gd name="T14" fmla="*/ 8 w 42"/>
                <a:gd name="T15" fmla="*/ 2 h 50"/>
                <a:gd name="T16" fmla="*/ 10 w 42"/>
                <a:gd name="T17" fmla="*/ 2 h 50"/>
                <a:gd name="T18" fmla="*/ 12 w 42"/>
                <a:gd name="T19" fmla="*/ 2 h 50"/>
                <a:gd name="T20" fmla="*/ 12 w 42"/>
                <a:gd name="T21" fmla="*/ 2 h 50"/>
                <a:gd name="T22" fmla="*/ 14 w 42"/>
                <a:gd name="T23" fmla="*/ 2 h 50"/>
                <a:gd name="T24" fmla="*/ 14 w 42"/>
                <a:gd name="T25" fmla="*/ 0 h 50"/>
                <a:gd name="T26" fmla="*/ 15 w 42"/>
                <a:gd name="T27" fmla="*/ 0 h 50"/>
                <a:gd name="T28" fmla="*/ 15 w 42"/>
                <a:gd name="T29" fmla="*/ 0 h 50"/>
                <a:gd name="T30" fmla="*/ 17 w 42"/>
                <a:gd name="T31" fmla="*/ 0 h 50"/>
                <a:gd name="T32" fmla="*/ 19 w 42"/>
                <a:gd name="T33" fmla="*/ 0 h 50"/>
                <a:gd name="T34" fmla="*/ 19 w 42"/>
                <a:gd name="T35" fmla="*/ 4 h 50"/>
                <a:gd name="T36" fmla="*/ 21 w 42"/>
                <a:gd name="T37" fmla="*/ 8 h 50"/>
                <a:gd name="T38" fmla="*/ 23 w 42"/>
                <a:gd name="T39" fmla="*/ 9 h 50"/>
                <a:gd name="T40" fmla="*/ 25 w 42"/>
                <a:gd name="T41" fmla="*/ 13 h 50"/>
                <a:gd name="T42" fmla="*/ 27 w 42"/>
                <a:gd name="T43" fmla="*/ 15 h 50"/>
                <a:gd name="T44" fmla="*/ 29 w 42"/>
                <a:gd name="T45" fmla="*/ 19 h 50"/>
                <a:gd name="T46" fmla="*/ 31 w 42"/>
                <a:gd name="T47" fmla="*/ 21 h 50"/>
                <a:gd name="T48" fmla="*/ 33 w 42"/>
                <a:gd name="T49" fmla="*/ 25 h 50"/>
                <a:gd name="T50" fmla="*/ 34 w 42"/>
                <a:gd name="T51" fmla="*/ 27 h 50"/>
                <a:gd name="T52" fmla="*/ 36 w 42"/>
                <a:gd name="T53" fmla="*/ 30 h 50"/>
                <a:gd name="T54" fmla="*/ 36 w 42"/>
                <a:gd name="T55" fmla="*/ 34 h 50"/>
                <a:gd name="T56" fmla="*/ 38 w 42"/>
                <a:gd name="T57" fmla="*/ 36 h 50"/>
                <a:gd name="T58" fmla="*/ 38 w 42"/>
                <a:gd name="T59" fmla="*/ 40 h 50"/>
                <a:gd name="T60" fmla="*/ 40 w 42"/>
                <a:gd name="T61" fmla="*/ 42 h 50"/>
                <a:gd name="T62" fmla="*/ 40 w 42"/>
                <a:gd name="T63" fmla="*/ 46 h 50"/>
                <a:gd name="T64" fmla="*/ 42 w 42"/>
                <a:gd name="T6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50">
                  <a:moveTo>
                    <a:pt x="0" y="2"/>
                  </a:moveTo>
                  <a:lnTo>
                    <a:pt x="2" y="2"/>
                  </a:lnTo>
                  <a:lnTo>
                    <a:pt x="4" y="2"/>
                  </a:lnTo>
                  <a:lnTo>
                    <a:pt x="4" y="2"/>
                  </a:lnTo>
                  <a:lnTo>
                    <a:pt x="6" y="2"/>
                  </a:lnTo>
                  <a:lnTo>
                    <a:pt x="6" y="2"/>
                  </a:lnTo>
                  <a:lnTo>
                    <a:pt x="8" y="2"/>
                  </a:lnTo>
                  <a:lnTo>
                    <a:pt x="8" y="2"/>
                  </a:lnTo>
                  <a:lnTo>
                    <a:pt x="10" y="2"/>
                  </a:lnTo>
                  <a:lnTo>
                    <a:pt x="12" y="2"/>
                  </a:lnTo>
                  <a:lnTo>
                    <a:pt x="12" y="2"/>
                  </a:lnTo>
                  <a:lnTo>
                    <a:pt x="14" y="2"/>
                  </a:lnTo>
                  <a:lnTo>
                    <a:pt x="14" y="0"/>
                  </a:lnTo>
                  <a:lnTo>
                    <a:pt x="15" y="0"/>
                  </a:lnTo>
                  <a:lnTo>
                    <a:pt x="15" y="0"/>
                  </a:lnTo>
                  <a:lnTo>
                    <a:pt x="17" y="0"/>
                  </a:lnTo>
                  <a:lnTo>
                    <a:pt x="19" y="0"/>
                  </a:lnTo>
                  <a:lnTo>
                    <a:pt x="19" y="4"/>
                  </a:lnTo>
                  <a:lnTo>
                    <a:pt x="21" y="8"/>
                  </a:lnTo>
                  <a:lnTo>
                    <a:pt x="23" y="9"/>
                  </a:lnTo>
                  <a:lnTo>
                    <a:pt x="25" y="13"/>
                  </a:lnTo>
                  <a:lnTo>
                    <a:pt x="27" y="15"/>
                  </a:lnTo>
                  <a:lnTo>
                    <a:pt x="29" y="19"/>
                  </a:lnTo>
                  <a:lnTo>
                    <a:pt x="31" y="21"/>
                  </a:lnTo>
                  <a:lnTo>
                    <a:pt x="33" y="25"/>
                  </a:lnTo>
                  <a:lnTo>
                    <a:pt x="34" y="27"/>
                  </a:lnTo>
                  <a:lnTo>
                    <a:pt x="36" y="30"/>
                  </a:lnTo>
                  <a:lnTo>
                    <a:pt x="36" y="34"/>
                  </a:lnTo>
                  <a:lnTo>
                    <a:pt x="38" y="36"/>
                  </a:lnTo>
                  <a:lnTo>
                    <a:pt x="38" y="40"/>
                  </a:lnTo>
                  <a:lnTo>
                    <a:pt x="40" y="42"/>
                  </a:lnTo>
                  <a:lnTo>
                    <a:pt x="40" y="46"/>
                  </a:lnTo>
                  <a:lnTo>
                    <a:pt x="42" y="5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0" name="Freeform 104"/>
            <p:cNvSpPr/>
            <p:nvPr/>
          </p:nvSpPr>
          <p:spPr bwMode="auto">
            <a:xfrm>
              <a:off x="1848" y="2427"/>
              <a:ext cx="17" cy="40"/>
            </a:xfrm>
            <a:custGeom>
              <a:avLst/>
              <a:gdLst>
                <a:gd name="T0" fmla="*/ 0 w 17"/>
                <a:gd name="T1" fmla="*/ 0 h 40"/>
                <a:gd name="T2" fmla="*/ 1 w 17"/>
                <a:gd name="T3" fmla="*/ 4 h 40"/>
                <a:gd name="T4" fmla="*/ 1 w 17"/>
                <a:gd name="T5" fmla="*/ 6 h 40"/>
                <a:gd name="T6" fmla="*/ 3 w 17"/>
                <a:gd name="T7" fmla="*/ 8 h 40"/>
                <a:gd name="T8" fmla="*/ 5 w 17"/>
                <a:gd name="T9" fmla="*/ 10 h 40"/>
                <a:gd name="T10" fmla="*/ 5 w 17"/>
                <a:gd name="T11" fmla="*/ 13 h 40"/>
                <a:gd name="T12" fmla="*/ 7 w 17"/>
                <a:gd name="T13" fmla="*/ 15 h 40"/>
                <a:gd name="T14" fmla="*/ 7 w 17"/>
                <a:gd name="T15" fmla="*/ 17 h 40"/>
                <a:gd name="T16" fmla="*/ 9 w 17"/>
                <a:gd name="T17" fmla="*/ 21 h 40"/>
                <a:gd name="T18" fmla="*/ 9 w 17"/>
                <a:gd name="T19" fmla="*/ 23 h 40"/>
                <a:gd name="T20" fmla="*/ 11 w 17"/>
                <a:gd name="T21" fmla="*/ 25 h 40"/>
                <a:gd name="T22" fmla="*/ 11 w 17"/>
                <a:gd name="T23" fmla="*/ 29 h 40"/>
                <a:gd name="T24" fmla="*/ 13 w 17"/>
                <a:gd name="T25" fmla="*/ 31 h 40"/>
                <a:gd name="T26" fmla="*/ 13 w 17"/>
                <a:gd name="T27" fmla="*/ 33 h 40"/>
                <a:gd name="T28" fmla="*/ 15 w 17"/>
                <a:gd name="T29" fmla="*/ 36 h 40"/>
                <a:gd name="T30" fmla="*/ 15 w 17"/>
                <a:gd name="T31" fmla="*/ 38 h 40"/>
                <a:gd name="T32" fmla="*/ 17 w 17"/>
                <a:gd name="T33"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40">
                  <a:moveTo>
                    <a:pt x="0" y="0"/>
                  </a:moveTo>
                  <a:lnTo>
                    <a:pt x="1" y="4"/>
                  </a:lnTo>
                  <a:lnTo>
                    <a:pt x="1" y="6"/>
                  </a:lnTo>
                  <a:lnTo>
                    <a:pt x="3" y="8"/>
                  </a:lnTo>
                  <a:lnTo>
                    <a:pt x="5" y="10"/>
                  </a:lnTo>
                  <a:lnTo>
                    <a:pt x="5" y="13"/>
                  </a:lnTo>
                  <a:lnTo>
                    <a:pt x="7" y="15"/>
                  </a:lnTo>
                  <a:lnTo>
                    <a:pt x="7" y="17"/>
                  </a:lnTo>
                  <a:lnTo>
                    <a:pt x="9" y="21"/>
                  </a:lnTo>
                  <a:lnTo>
                    <a:pt x="9" y="23"/>
                  </a:lnTo>
                  <a:lnTo>
                    <a:pt x="11" y="25"/>
                  </a:lnTo>
                  <a:lnTo>
                    <a:pt x="11" y="29"/>
                  </a:lnTo>
                  <a:lnTo>
                    <a:pt x="13" y="31"/>
                  </a:lnTo>
                  <a:lnTo>
                    <a:pt x="13" y="33"/>
                  </a:lnTo>
                  <a:lnTo>
                    <a:pt x="15" y="36"/>
                  </a:lnTo>
                  <a:lnTo>
                    <a:pt x="15" y="38"/>
                  </a:lnTo>
                  <a:lnTo>
                    <a:pt x="17" y="4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1" name="Freeform 105"/>
            <p:cNvSpPr/>
            <p:nvPr/>
          </p:nvSpPr>
          <p:spPr bwMode="auto">
            <a:xfrm>
              <a:off x="1840" y="2410"/>
              <a:ext cx="67" cy="2"/>
            </a:xfrm>
            <a:custGeom>
              <a:avLst/>
              <a:gdLst>
                <a:gd name="T0" fmla="*/ 0 w 67"/>
                <a:gd name="T1" fmla="*/ 0 h 2"/>
                <a:gd name="T2" fmla="*/ 2 w 67"/>
                <a:gd name="T3" fmla="*/ 0 h 2"/>
                <a:gd name="T4" fmla="*/ 4 w 67"/>
                <a:gd name="T5" fmla="*/ 0 h 2"/>
                <a:gd name="T6" fmla="*/ 6 w 67"/>
                <a:gd name="T7" fmla="*/ 0 h 2"/>
                <a:gd name="T8" fmla="*/ 8 w 67"/>
                <a:gd name="T9" fmla="*/ 0 h 2"/>
                <a:gd name="T10" fmla="*/ 9 w 67"/>
                <a:gd name="T11" fmla="*/ 2 h 2"/>
                <a:gd name="T12" fmla="*/ 11 w 67"/>
                <a:gd name="T13" fmla="*/ 2 h 2"/>
                <a:gd name="T14" fmla="*/ 15 w 67"/>
                <a:gd name="T15" fmla="*/ 2 h 2"/>
                <a:gd name="T16" fmla="*/ 17 w 67"/>
                <a:gd name="T17" fmla="*/ 2 h 2"/>
                <a:gd name="T18" fmla="*/ 19 w 67"/>
                <a:gd name="T19" fmla="*/ 2 h 2"/>
                <a:gd name="T20" fmla="*/ 21 w 67"/>
                <a:gd name="T21" fmla="*/ 2 h 2"/>
                <a:gd name="T22" fmla="*/ 23 w 67"/>
                <a:gd name="T23" fmla="*/ 2 h 2"/>
                <a:gd name="T24" fmla="*/ 25 w 67"/>
                <a:gd name="T25" fmla="*/ 2 h 2"/>
                <a:gd name="T26" fmla="*/ 27 w 67"/>
                <a:gd name="T27" fmla="*/ 2 h 2"/>
                <a:gd name="T28" fmla="*/ 29 w 67"/>
                <a:gd name="T29" fmla="*/ 2 h 2"/>
                <a:gd name="T30" fmla="*/ 30 w 67"/>
                <a:gd name="T31" fmla="*/ 2 h 2"/>
                <a:gd name="T32" fmla="*/ 34 w 67"/>
                <a:gd name="T33" fmla="*/ 2 h 2"/>
                <a:gd name="T34" fmla="*/ 36 w 67"/>
                <a:gd name="T35" fmla="*/ 2 h 2"/>
                <a:gd name="T36" fmla="*/ 38 w 67"/>
                <a:gd name="T37" fmla="*/ 2 h 2"/>
                <a:gd name="T38" fmla="*/ 40 w 67"/>
                <a:gd name="T39" fmla="*/ 2 h 2"/>
                <a:gd name="T40" fmla="*/ 42 w 67"/>
                <a:gd name="T41" fmla="*/ 2 h 2"/>
                <a:gd name="T42" fmla="*/ 44 w 67"/>
                <a:gd name="T43" fmla="*/ 2 h 2"/>
                <a:gd name="T44" fmla="*/ 46 w 67"/>
                <a:gd name="T45" fmla="*/ 2 h 2"/>
                <a:gd name="T46" fmla="*/ 48 w 67"/>
                <a:gd name="T47" fmla="*/ 2 h 2"/>
                <a:gd name="T48" fmla="*/ 51 w 67"/>
                <a:gd name="T49" fmla="*/ 2 h 2"/>
                <a:gd name="T50" fmla="*/ 53 w 67"/>
                <a:gd name="T51" fmla="*/ 2 h 2"/>
                <a:gd name="T52" fmla="*/ 55 w 67"/>
                <a:gd name="T53" fmla="*/ 2 h 2"/>
                <a:gd name="T54" fmla="*/ 57 w 67"/>
                <a:gd name="T55" fmla="*/ 2 h 2"/>
                <a:gd name="T56" fmla="*/ 59 w 67"/>
                <a:gd name="T57" fmla="*/ 2 h 2"/>
                <a:gd name="T58" fmla="*/ 61 w 67"/>
                <a:gd name="T59" fmla="*/ 2 h 2"/>
                <a:gd name="T60" fmla="*/ 63 w 67"/>
                <a:gd name="T61" fmla="*/ 2 h 2"/>
                <a:gd name="T62" fmla="*/ 65 w 67"/>
                <a:gd name="T63" fmla="*/ 2 h 2"/>
                <a:gd name="T64" fmla="*/ 67 w 67"/>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2">
                  <a:moveTo>
                    <a:pt x="0" y="0"/>
                  </a:moveTo>
                  <a:lnTo>
                    <a:pt x="2" y="0"/>
                  </a:lnTo>
                  <a:lnTo>
                    <a:pt x="4" y="0"/>
                  </a:lnTo>
                  <a:lnTo>
                    <a:pt x="6" y="0"/>
                  </a:lnTo>
                  <a:lnTo>
                    <a:pt x="8" y="0"/>
                  </a:lnTo>
                  <a:lnTo>
                    <a:pt x="9" y="2"/>
                  </a:lnTo>
                  <a:lnTo>
                    <a:pt x="11" y="2"/>
                  </a:lnTo>
                  <a:lnTo>
                    <a:pt x="15" y="2"/>
                  </a:lnTo>
                  <a:lnTo>
                    <a:pt x="17" y="2"/>
                  </a:lnTo>
                  <a:lnTo>
                    <a:pt x="19" y="2"/>
                  </a:lnTo>
                  <a:lnTo>
                    <a:pt x="21" y="2"/>
                  </a:lnTo>
                  <a:lnTo>
                    <a:pt x="23" y="2"/>
                  </a:lnTo>
                  <a:lnTo>
                    <a:pt x="25" y="2"/>
                  </a:lnTo>
                  <a:lnTo>
                    <a:pt x="27" y="2"/>
                  </a:lnTo>
                  <a:lnTo>
                    <a:pt x="29" y="2"/>
                  </a:lnTo>
                  <a:lnTo>
                    <a:pt x="30" y="2"/>
                  </a:lnTo>
                  <a:lnTo>
                    <a:pt x="34" y="2"/>
                  </a:lnTo>
                  <a:lnTo>
                    <a:pt x="36" y="2"/>
                  </a:lnTo>
                  <a:lnTo>
                    <a:pt x="38" y="2"/>
                  </a:lnTo>
                  <a:lnTo>
                    <a:pt x="40" y="2"/>
                  </a:lnTo>
                  <a:lnTo>
                    <a:pt x="42" y="2"/>
                  </a:lnTo>
                  <a:lnTo>
                    <a:pt x="44" y="2"/>
                  </a:lnTo>
                  <a:lnTo>
                    <a:pt x="46" y="2"/>
                  </a:lnTo>
                  <a:lnTo>
                    <a:pt x="48" y="2"/>
                  </a:lnTo>
                  <a:lnTo>
                    <a:pt x="51" y="2"/>
                  </a:lnTo>
                  <a:lnTo>
                    <a:pt x="53" y="2"/>
                  </a:lnTo>
                  <a:lnTo>
                    <a:pt x="55" y="2"/>
                  </a:lnTo>
                  <a:lnTo>
                    <a:pt x="57" y="2"/>
                  </a:lnTo>
                  <a:lnTo>
                    <a:pt x="59" y="2"/>
                  </a:lnTo>
                  <a:lnTo>
                    <a:pt x="61" y="2"/>
                  </a:lnTo>
                  <a:lnTo>
                    <a:pt x="63" y="2"/>
                  </a:lnTo>
                  <a:lnTo>
                    <a:pt x="65" y="2"/>
                  </a:lnTo>
                  <a:lnTo>
                    <a:pt x="67" y="2"/>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2" name="Freeform 106"/>
            <p:cNvSpPr/>
            <p:nvPr/>
          </p:nvSpPr>
          <p:spPr bwMode="auto">
            <a:xfrm>
              <a:off x="1811" y="2393"/>
              <a:ext cx="75" cy="6"/>
            </a:xfrm>
            <a:custGeom>
              <a:avLst/>
              <a:gdLst>
                <a:gd name="T0" fmla="*/ 0 w 75"/>
                <a:gd name="T1" fmla="*/ 0 h 6"/>
                <a:gd name="T2" fmla="*/ 2 w 75"/>
                <a:gd name="T3" fmla="*/ 0 h 6"/>
                <a:gd name="T4" fmla="*/ 4 w 75"/>
                <a:gd name="T5" fmla="*/ 2 h 6"/>
                <a:gd name="T6" fmla="*/ 6 w 75"/>
                <a:gd name="T7" fmla="*/ 2 h 6"/>
                <a:gd name="T8" fmla="*/ 8 w 75"/>
                <a:gd name="T9" fmla="*/ 2 h 6"/>
                <a:gd name="T10" fmla="*/ 12 w 75"/>
                <a:gd name="T11" fmla="*/ 2 h 6"/>
                <a:gd name="T12" fmla="*/ 14 w 75"/>
                <a:gd name="T13" fmla="*/ 4 h 6"/>
                <a:gd name="T14" fmla="*/ 16 w 75"/>
                <a:gd name="T15" fmla="*/ 4 h 6"/>
                <a:gd name="T16" fmla="*/ 18 w 75"/>
                <a:gd name="T17" fmla="*/ 4 h 6"/>
                <a:gd name="T18" fmla="*/ 19 w 75"/>
                <a:gd name="T19" fmla="*/ 4 h 6"/>
                <a:gd name="T20" fmla="*/ 23 w 75"/>
                <a:gd name="T21" fmla="*/ 4 h 6"/>
                <a:gd name="T22" fmla="*/ 25 w 75"/>
                <a:gd name="T23" fmla="*/ 4 h 6"/>
                <a:gd name="T24" fmla="*/ 27 w 75"/>
                <a:gd name="T25" fmla="*/ 6 h 6"/>
                <a:gd name="T26" fmla="*/ 29 w 75"/>
                <a:gd name="T27" fmla="*/ 6 h 6"/>
                <a:gd name="T28" fmla="*/ 31 w 75"/>
                <a:gd name="T29" fmla="*/ 6 h 6"/>
                <a:gd name="T30" fmla="*/ 35 w 75"/>
                <a:gd name="T31" fmla="*/ 6 h 6"/>
                <a:gd name="T32" fmla="*/ 37 w 75"/>
                <a:gd name="T33" fmla="*/ 6 h 6"/>
                <a:gd name="T34" fmla="*/ 38 w 75"/>
                <a:gd name="T35" fmla="*/ 6 h 6"/>
                <a:gd name="T36" fmla="*/ 40 w 75"/>
                <a:gd name="T37" fmla="*/ 6 h 6"/>
                <a:gd name="T38" fmla="*/ 44 w 75"/>
                <a:gd name="T39" fmla="*/ 6 h 6"/>
                <a:gd name="T40" fmla="*/ 46 w 75"/>
                <a:gd name="T41" fmla="*/ 6 h 6"/>
                <a:gd name="T42" fmla="*/ 48 w 75"/>
                <a:gd name="T43" fmla="*/ 6 h 6"/>
                <a:gd name="T44" fmla="*/ 50 w 75"/>
                <a:gd name="T45" fmla="*/ 6 h 6"/>
                <a:gd name="T46" fmla="*/ 52 w 75"/>
                <a:gd name="T47" fmla="*/ 6 h 6"/>
                <a:gd name="T48" fmla="*/ 56 w 75"/>
                <a:gd name="T49" fmla="*/ 6 h 6"/>
                <a:gd name="T50" fmla="*/ 58 w 75"/>
                <a:gd name="T51" fmla="*/ 6 h 6"/>
                <a:gd name="T52" fmla="*/ 59 w 75"/>
                <a:gd name="T53" fmla="*/ 6 h 6"/>
                <a:gd name="T54" fmla="*/ 61 w 75"/>
                <a:gd name="T55" fmla="*/ 6 h 6"/>
                <a:gd name="T56" fmla="*/ 65 w 75"/>
                <a:gd name="T57" fmla="*/ 6 h 6"/>
                <a:gd name="T58" fmla="*/ 67 w 75"/>
                <a:gd name="T59" fmla="*/ 6 h 6"/>
                <a:gd name="T60" fmla="*/ 69 w 75"/>
                <a:gd name="T61" fmla="*/ 6 h 6"/>
                <a:gd name="T62" fmla="*/ 71 w 75"/>
                <a:gd name="T63" fmla="*/ 6 h 6"/>
                <a:gd name="T64" fmla="*/ 75 w 75"/>
                <a:gd name="T6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6">
                  <a:moveTo>
                    <a:pt x="0" y="0"/>
                  </a:moveTo>
                  <a:lnTo>
                    <a:pt x="2" y="0"/>
                  </a:lnTo>
                  <a:lnTo>
                    <a:pt x="4" y="2"/>
                  </a:lnTo>
                  <a:lnTo>
                    <a:pt x="6" y="2"/>
                  </a:lnTo>
                  <a:lnTo>
                    <a:pt x="8" y="2"/>
                  </a:lnTo>
                  <a:lnTo>
                    <a:pt x="12" y="2"/>
                  </a:lnTo>
                  <a:lnTo>
                    <a:pt x="14" y="4"/>
                  </a:lnTo>
                  <a:lnTo>
                    <a:pt x="16" y="4"/>
                  </a:lnTo>
                  <a:lnTo>
                    <a:pt x="18" y="4"/>
                  </a:lnTo>
                  <a:lnTo>
                    <a:pt x="19" y="4"/>
                  </a:lnTo>
                  <a:lnTo>
                    <a:pt x="23" y="4"/>
                  </a:lnTo>
                  <a:lnTo>
                    <a:pt x="25" y="4"/>
                  </a:lnTo>
                  <a:lnTo>
                    <a:pt x="27" y="6"/>
                  </a:lnTo>
                  <a:lnTo>
                    <a:pt x="29" y="6"/>
                  </a:lnTo>
                  <a:lnTo>
                    <a:pt x="31" y="6"/>
                  </a:lnTo>
                  <a:lnTo>
                    <a:pt x="35" y="6"/>
                  </a:lnTo>
                  <a:lnTo>
                    <a:pt x="37" y="6"/>
                  </a:lnTo>
                  <a:lnTo>
                    <a:pt x="38" y="6"/>
                  </a:lnTo>
                  <a:lnTo>
                    <a:pt x="40" y="6"/>
                  </a:lnTo>
                  <a:lnTo>
                    <a:pt x="44" y="6"/>
                  </a:lnTo>
                  <a:lnTo>
                    <a:pt x="46" y="6"/>
                  </a:lnTo>
                  <a:lnTo>
                    <a:pt x="48" y="6"/>
                  </a:lnTo>
                  <a:lnTo>
                    <a:pt x="50" y="6"/>
                  </a:lnTo>
                  <a:lnTo>
                    <a:pt x="52" y="6"/>
                  </a:lnTo>
                  <a:lnTo>
                    <a:pt x="56" y="6"/>
                  </a:lnTo>
                  <a:lnTo>
                    <a:pt x="58" y="6"/>
                  </a:lnTo>
                  <a:lnTo>
                    <a:pt x="59" y="6"/>
                  </a:lnTo>
                  <a:lnTo>
                    <a:pt x="61" y="6"/>
                  </a:lnTo>
                  <a:lnTo>
                    <a:pt x="65" y="6"/>
                  </a:lnTo>
                  <a:lnTo>
                    <a:pt x="67" y="6"/>
                  </a:lnTo>
                  <a:lnTo>
                    <a:pt x="69" y="6"/>
                  </a:lnTo>
                  <a:lnTo>
                    <a:pt x="71" y="6"/>
                  </a:lnTo>
                  <a:lnTo>
                    <a:pt x="75" y="6"/>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3" name="Freeform 107"/>
            <p:cNvSpPr/>
            <p:nvPr/>
          </p:nvSpPr>
          <p:spPr bwMode="auto">
            <a:xfrm>
              <a:off x="1626" y="2364"/>
              <a:ext cx="126" cy="101"/>
            </a:xfrm>
            <a:custGeom>
              <a:avLst/>
              <a:gdLst>
                <a:gd name="T0" fmla="*/ 4 w 126"/>
                <a:gd name="T1" fmla="*/ 36 h 101"/>
                <a:gd name="T2" fmla="*/ 14 w 126"/>
                <a:gd name="T3" fmla="*/ 33 h 101"/>
                <a:gd name="T4" fmla="*/ 21 w 126"/>
                <a:gd name="T5" fmla="*/ 31 h 101"/>
                <a:gd name="T6" fmla="*/ 31 w 126"/>
                <a:gd name="T7" fmla="*/ 27 h 101"/>
                <a:gd name="T8" fmla="*/ 40 w 126"/>
                <a:gd name="T9" fmla="*/ 25 h 101"/>
                <a:gd name="T10" fmla="*/ 46 w 126"/>
                <a:gd name="T11" fmla="*/ 19 h 101"/>
                <a:gd name="T12" fmla="*/ 48 w 126"/>
                <a:gd name="T13" fmla="*/ 12 h 101"/>
                <a:gd name="T14" fmla="*/ 54 w 126"/>
                <a:gd name="T15" fmla="*/ 4 h 101"/>
                <a:gd name="T16" fmla="*/ 61 w 126"/>
                <a:gd name="T17" fmla="*/ 2 h 101"/>
                <a:gd name="T18" fmla="*/ 69 w 126"/>
                <a:gd name="T19" fmla="*/ 2 h 101"/>
                <a:gd name="T20" fmla="*/ 79 w 126"/>
                <a:gd name="T21" fmla="*/ 2 h 101"/>
                <a:gd name="T22" fmla="*/ 86 w 126"/>
                <a:gd name="T23" fmla="*/ 2 h 101"/>
                <a:gd name="T24" fmla="*/ 94 w 126"/>
                <a:gd name="T25" fmla="*/ 6 h 101"/>
                <a:gd name="T26" fmla="*/ 100 w 126"/>
                <a:gd name="T27" fmla="*/ 12 h 101"/>
                <a:gd name="T28" fmla="*/ 100 w 126"/>
                <a:gd name="T29" fmla="*/ 23 h 101"/>
                <a:gd name="T30" fmla="*/ 98 w 126"/>
                <a:gd name="T31" fmla="*/ 35 h 101"/>
                <a:gd name="T32" fmla="*/ 101 w 126"/>
                <a:gd name="T33" fmla="*/ 36 h 101"/>
                <a:gd name="T34" fmla="*/ 105 w 126"/>
                <a:gd name="T35" fmla="*/ 33 h 101"/>
                <a:gd name="T36" fmla="*/ 109 w 126"/>
                <a:gd name="T37" fmla="*/ 27 h 101"/>
                <a:gd name="T38" fmla="*/ 113 w 126"/>
                <a:gd name="T39" fmla="*/ 23 h 101"/>
                <a:gd name="T40" fmla="*/ 119 w 126"/>
                <a:gd name="T41" fmla="*/ 21 h 101"/>
                <a:gd name="T42" fmla="*/ 124 w 126"/>
                <a:gd name="T43" fmla="*/ 23 h 101"/>
                <a:gd name="T44" fmla="*/ 126 w 126"/>
                <a:gd name="T45" fmla="*/ 31 h 101"/>
                <a:gd name="T46" fmla="*/ 124 w 126"/>
                <a:gd name="T47" fmla="*/ 40 h 101"/>
                <a:gd name="T48" fmla="*/ 122 w 126"/>
                <a:gd name="T49" fmla="*/ 46 h 101"/>
                <a:gd name="T50" fmla="*/ 119 w 126"/>
                <a:gd name="T51" fmla="*/ 54 h 101"/>
                <a:gd name="T52" fmla="*/ 113 w 126"/>
                <a:gd name="T53" fmla="*/ 59 h 101"/>
                <a:gd name="T54" fmla="*/ 117 w 126"/>
                <a:gd name="T55" fmla="*/ 63 h 101"/>
                <a:gd name="T56" fmla="*/ 119 w 126"/>
                <a:gd name="T57" fmla="*/ 67 h 101"/>
                <a:gd name="T58" fmla="*/ 117 w 126"/>
                <a:gd name="T59" fmla="*/ 73 h 101"/>
                <a:gd name="T60" fmla="*/ 111 w 126"/>
                <a:gd name="T61" fmla="*/ 78 h 101"/>
                <a:gd name="T62" fmla="*/ 105 w 126"/>
                <a:gd name="T63" fmla="*/ 84 h 101"/>
                <a:gd name="T64" fmla="*/ 98 w 126"/>
                <a:gd name="T65" fmla="*/ 90 h 101"/>
                <a:gd name="T66" fmla="*/ 92 w 126"/>
                <a:gd name="T67" fmla="*/ 96 h 101"/>
                <a:gd name="T68" fmla="*/ 84 w 126"/>
                <a:gd name="T69" fmla="*/ 101 h 101"/>
                <a:gd name="T70" fmla="*/ 82 w 126"/>
                <a:gd name="T71" fmla="*/ 96 h 101"/>
                <a:gd name="T72" fmla="*/ 79 w 126"/>
                <a:gd name="T73" fmla="*/ 90 h 101"/>
                <a:gd name="T74" fmla="*/ 71 w 126"/>
                <a:gd name="T75" fmla="*/ 88 h 101"/>
                <a:gd name="T76" fmla="*/ 65 w 126"/>
                <a:gd name="T77" fmla="*/ 86 h 101"/>
                <a:gd name="T78" fmla="*/ 59 w 126"/>
                <a:gd name="T79" fmla="*/ 86 h 101"/>
                <a:gd name="T80" fmla="*/ 59 w 126"/>
                <a:gd name="T81" fmla="*/ 78 h 101"/>
                <a:gd name="T82" fmla="*/ 59 w 126"/>
                <a:gd name="T83" fmla="*/ 73 h 101"/>
                <a:gd name="T84" fmla="*/ 56 w 126"/>
                <a:gd name="T85" fmla="*/ 75 h 101"/>
                <a:gd name="T86" fmla="*/ 52 w 126"/>
                <a:gd name="T87" fmla="*/ 76 h 101"/>
                <a:gd name="T88" fmla="*/ 50 w 126"/>
                <a:gd name="T89" fmla="*/ 71 h 101"/>
                <a:gd name="T90" fmla="*/ 46 w 126"/>
                <a:gd name="T91" fmla="*/ 63 h 101"/>
                <a:gd name="T92" fmla="*/ 44 w 126"/>
                <a:gd name="T93" fmla="*/ 56 h 101"/>
                <a:gd name="T94" fmla="*/ 35 w 126"/>
                <a:gd name="T95" fmla="*/ 56 h 101"/>
                <a:gd name="T96" fmla="*/ 25 w 126"/>
                <a:gd name="T97" fmla="*/ 56 h 101"/>
                <a:gd name="T98" fmla="*/ 18 w 126"/>
                <a:gd name="T99" fmla="*/ 54 h 101"/>
                <a:gd name="T100" fmla="*/ 8 w 126"/>
                <a:gd name="T101" fmla="*/ 48 h 101"/>
                <a:gd name="T102" fmla="*/ 2 w 126"/>
                <a:gd name="T103" fmla="*/ 4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01">
                  <a:moveTo>
                    <a:pt x="0" y="38"/>
                  </a:moveTo>
                  <a:lnTo>
                    <a:pt x="2" y="38"/>
                  </a:lnTo>
                  <a:lnTo>
                    <a:pt x="4" y="36"/>
                  </a:lnTo>
                  <a:lnTo>
                    <a:pt x="8" y="36"/>
                  </a:lnTo>
                  <a:lnTo>
                    <a:pt x="10" y="35"/>
                  </a:lnTo>
                  <a:lnTo>
                    <a:pt x="14" y="33"/>
                  </a:lnTo>
                  <a:lnTo>
                    <a:pt x="16" y="33"/>
                  </a:lnTo>
                  <a:lnTo>
                    <a:pt x="19" y="31"/>
                  </a:lnTo>
                  <a:lnTo>
                    <a:pt x="21" y="31"/>
                  </a:lnTo>
                  <a:lnTo>
                    <a:pt x="25" y="29"/>
                  </a:lnTo>
                  <a:lnTo>
                    <a:pt x="27" y="29"/>
                  </a:lnTo>
                  <a:lnTo>
                    <a:pt x="31" y="27"/>
                  </a:lnTo>
                  <a:lnTo>
                    <a:pt x="35" y="27"/>
                  </a:lnTo>
                  <a:lnTo>
                    <a:pt x="37" y="25"/>
                  </a:lnTo>
                  <a:lnTo>
                    <a:pt x="40" y="25"/>
                  </a:lnTo>
                  <a:lnTo>
                    <a:pt x="44" y="23"/>
                  </a:lnTo>
                  <a:lnTo>
                    <a:pt x="46" y="23"/>
                  </a:lnTo>
                  <a:lnTo>
                    <a:pt x="46" y="19"/>
                  </a:lnTo>
                  <a:lnTo>
                    <a:pt x="46" y="17"/>
                  </a:lnTo>
                  <a:lnTo>
                    <a:pt x="46" y="14"/>
                  </a:lnTo>
                  <a:lnTo>
                    <a:pt x="48" y="12"/>
                  </a:lnTo>
                  <a:lnTo>
                    <a:pt x="50" y="10"/>
                  </a:lnTo>
                  <a:lnTo>
                    <a:pt x="52" y="6"/>
                  </a:lnTo>
                  <a:lnTo>
                    <a:pt x="54" y="4"/>
                  </a:lnTo>
                  <a:lnTo>
                    <a:pt x="58" y="0"/>
                  </a:lnTo>
                  <a:lnTo>
                    <a:pt x="59" y="0"/>
                  </a:lnTo>
                  <a:lnTo>
                    <a:pt x="61" y="2"/>
                  </a:lnTo>
                  <a:lnTo>
                    <a:pt x="65" y="2"/>
                  </a:lnTo>
                  <a:lnTo>
                    <a:pt x="67" y="2"/>
                  </a:lnTo>
                  <a:lnTo>
                    <a:pt x="69" y="2"/>
                  </a:lnTo>
                  <a:lnTo>
                    <a:pt x="73" y="2"/>
                  </a:lnTo>
                  <a:lnTo>
                    <a:pt x="75" y="2"/>
                  </a:lnTo>
                  <a:lnTo>
                    <a:pt x="79" y="2"/>
                  </a:lnTo>
                  <a:lnTo>
                    <a:pt x="80" y="2"/>
                  </a:lnTo>
                  <a:lnTo>
                    <a:pt x="84" y="2"/>
                  </a:lnTo>
                  <a:lnTo>
                    <a:pt x="86" y="2"/>
                  </a:lnTo>
                  <a:lnTo>
                    <a:pt x="90" y="4"/>
                  </a:lnTo>
                  <a:lnTo>
                    <a:pt x="92" y="4"/>
                  </a:lnTo>
                  <a:lnTo>
                    <a:pt x="94" y="6"/>
                  </a:lnTo>
                  <a:lnTo>
                    <a:pt x="96" y="6"/>
                  </a:lnTo>
                  <a:lnTo>
                    <a:pt x="98" y="8"/>
                  </a:lnTo>
                  <a:lnTo>
                    <a:pt x="100" y="12"/>
                  </a:lnTo>
                  <a:lnTo>
                    <a:pt x="101" y="14"/>
                  </a:lnTo>
                  <a:lnTo>
                    <a:pt x="101" y="19"/>
                  </a:lnTo>
                  <a:lnTo>
                    <a:pt x="100" y="23"/>
                  </a:lnTo>
                  <a:lnTo>
                    <a:pt x="100" y="27"/>
                  </a:lnTo>
                  <a:lnTo>
                    <a:pt x="98" y="31"/>
                  </a:lnTo>
                  <a:lnTo>
                    <a:pt x="98" y="35"/>
                  </a:lnTo>
                  <a:lnTo>
                    <a:pt x="98" y="40"/>
                  </a:lnTo>
                  <a:lnTo>
                    <a:pt x="100" y="38"/>
                  </a:lnTo>
                  <a:lnTo>
                    <a:pt x="101" y="36"/>
                  </a:lnTo>
                  <a:lnTo>
                    <a:pt x="103" y="36"/>
                  </a:lnTo>
                  <a:lnTo>
                    <a:pt x="103" y="35"/>
                  </a:lnTo>
                  <a:lnTo>
                    <a:pt x="105" y="33"/>
                  </a:lnTo>
                  <a:lnTo>
                    <a:pt x="107" y="31"/>
                  </a:lnTo>
                  <a:lnTo>
                    <a:pt x="107" y="29"/>
                  </a:lnTo>
                  <a:lnTo>
                    <a:pt x="109" y="27"/>
                  </a:lnTo>
                  <a:lnTo>
                    <a:pt x="111" y="27"/>
                  </a:lnTo>
                  <a:lnTo>
                    <a:pt x="111" y="25"/>
                  </a:lnTo>
                  <a:lnTo>
                    <a:pt x="113" y="23"/>
                  </a:lnTo>
                  <a:lnTo>
                    <a:pt x="115" y="23"/>
                  </a:lnTo>
                  <a:lnTo>
                    <a:pt x="117" y="23"/>
                  </a:lnTo>
                  <a:lnTo>
                    <a:pt x="119" y="21"/>
                  </a:lnTo>
                  <a:lnTo>
                    <a:pt x="119" y="21"/>
                  </a:lnTo>
                  <a:lnTo>
                    <a:pt x="121" y="21"/>
                  </a:lnTo>
                  <a:lnTo>
                    <a:pt x="124" y="23"/>
                  </a:lnTo>
                  <a:lnTo>
                    <a:pt x="124" y="25"/>
                  </a:lnTo>
                  <a:lnTo>
                    <a:pt x="126" y="27"/>
                  </a:lnTo>
                  <a:lnTo>
                    <a:pt x="126" y="31"/>
                  </a:lnTo>
                  <a:lnTo>
                    <a:pt x="124" y="33"/>
                  </a:lnTo>
                  <a:lnTo>
                    <a:pt x="124" y="36"/>
                  </a:lnTo>
                  <a:lnTo>
                    <a:pt x="124" y="40"/>
                  </a:lnTo>
                  <a:lnTo>
                    <a:pt x="124" y="42"/>
                  </a:lnTo>
                  <a:lnTo>
                    <a:pt x="122" y="44"/>
                  </a:lnTo>
                  <a:lnTo>
                    <a:pt x="122" y="46"/>
                  </a:lnTo>
                  <a:lnTo>
                    <a:pt x="121" y="50"/>
                  </a:lnTo>
                  <a:lnTo>
                    <a:pt x="119" y="50"/>
                  </a:lnTo>
                  <a:lnTo>
                    <a:pt x="119" y="54"/>
                  </a:lnTo>
                  <a:lnTo>
                    <a:pt x="117" y="56"/>
                  </a:lnTo>
                  <a:lnTo>
                    <a:pt x="115" y="57"/>
                  </a:lnTo>
                  <a:lnTo>
                    <a:pt x="113" y="59"/>
                  </a:lnTo>
                  <a:lnTo>
                    <a:pt x="115" y="59"/>
                  </a:lnTo>
                  <a:lnTo>
                    <a:pt x="115" y="61"/>
                  </a:lnTo>
                  <a:lnTo>
                    <a:pt x="117" y="63"/>
                  </a:lnTo>
                  <a:lnTo>
                    <a:pt x="117" y="65"/>
                  </a:lnTo>
                  <a:lnTo>
                    <a:pt x="117" y="67"/>
                  </a:lnTo>
                  <a:lnTo>
                    <a:pt x="119" y="67"/>
                  </a:lnTo>
                  <a:lnTo>
                    <a:pt x="119" y="69"/>
                  </a:lnTo>
                  <a:lnTo>
                    <a:pt x="121" y="71"/>
                  </a:lnTo>
                  <a:lnTo>
                    <a:pt x="117" y="73"/>
                  </a:lnTo>
                  <a:lnTo>
                    <a:pt x="115" y="75"/>
                  </a:lnTo>
                  <a:lnTo>
                    <a:pt x="113" y="76"/>
                  </a:lnTo>
                  <a:lnTo>
                    <a:pt x="111" y="78"/>
                  </a:lnTo>
                  <a:lnTo>
                    <a:pt x="109" y="80"/>
                  </a:lnTo>
                  <a:lnTo>
                    <a:pt x="107" y="82"/>
                  </a:lnTo>
                  <a:lnTo>
                    <a:pt x="105" y="84"/>
                  </a:lnTo>
                  <a:lnTo>
                    <a:pt x="101" y="86"/>
                  </a:lnTo>
                  <a:lnTo>
                    <a:pt x="100" y="88"/>
                  </a:lnTo>
                  <a:lnTo>
                    <a:pt x="98" y="90"/>
                  </a:lnTo>
                  <a:lnTo>
                    <a:pt x="96" y="92"/>
                  </a:lnTo>
                  <a:lnTo>
                    <a:pt x="94" y="94"/>
                  </a:lnTo>
                  <a:lnTo>
                    <a:pt x="92" y="96"/>
                  </a:lnTo>
                  <a:lnTo>
                    <a:pt x="90" y="97"/>
                  </a:lnTo>
                  <a:lnTo>
                    <a:pt x="86" y="99"/>
                  </a:lnTo>
                  <a:lnTo>
                    <a:pt x="84" y="101"/>
                  </a:lnTo>
                  <a:lnTo>
                    <a:pt x="84" y="99"/>
                  </a:lnTo>
                  <a:lnTo>
                    <a:pt x="84" y="97"/>
                  </a:lnTo>
                  <a:lnTo>
                    <a:pt x="82" y="96"/>
                  </a:lnTo>
                  <a:lnTo>
                    <a:pt x="82" y="92"/>
                  </a:lnTo>
                  <a:lnTo>
                    <a:pt x="80" y="90"/>
                  </a:lnTo>
                  <a:lnTo>
                    <a:pt x="79" y="90"/>
                  </a:lnTo>
                  <a:lnTo>
                    <a:pt x="77" y="88"/>
                  </a:lnTo>
                  <a:lnTo>
                    <a:pt x="75" y="86"/>
                  </a:lnTo>
                  <a:lnTo>
                    <a:pt x="71" y="88"/>
                  </a:lnTo>
                  <a:lnTo>
                    <a:pt x="69" y="88"/>
                  </a:lnTo>
                  <a:lnTo>
                    <a:pt x="67" y="88"/>
                  </a:lnTo>
                  <a:lnTo>
                    <a:pt x="65" y="86"/>
                  </a:lnTo>
                  <a:lnTo>
                    <a:pt x="63" y="86"/>
                  </a:lnTo>
                  <a:lnTo>
                    <a:pt x="61" y="86"/>
                  </a:lnTo>
                  <a:lnTo>
                    <a:pt x="59" y="86"/>
                  </a:lnTo>
                  <a:lnTo>
                    <a:pt x="59" y="84"/>
                  </a:lnTo>
                  <a:lnTo>
                    <a:pt x="59" y="82"/>
                  </a:lnTo>
                  <a:lnTo>
                    <a:pt x="59" y="78"/>
                  </a:lnTo>
                  <a:lnTo>
                    <a:pt x="61" y="76"/>
                  </a:lnTo>
                  <a:lnTo>
                    <a:pt x="61" y="73"/>
                  </a:lnTo>
                  <a:lnTo>
                    <a:pt x="59" y="73"/>
                  </a:lnTo>
                  <a:lnTo>
                    <a:pt x="59" y="75"/>
                  </a:lnTo>
                  <a:lnTo>
                    <a:pt x="58" y="75"/>
                  </a:lnTo>
                  <a:lnTo>
                    <a:pt x="56" y="75"/>
                  </a:lnTo>
                  <a:lnTo>
                    <a:pt x="56" y="75"/>
                  </a:lnTo>
                  <a:lnTo>
                    <a:pt x="54" y="75"/>
                  </a:lnTo>
                  <a:lnTo>
                    <a:pt x="52" y="76"/>
                  </a:lnTo>
                  <a:lnTo>
                    <a:pt x="50" y="76"/>
                  </a:lnTo>
                  <a:lnTo>
                    <a:pt x="50" y="73"/>
                  </a:lnTo>
                  <a:lnTo>
                    <a:pt x="50" y="71"/>
                  </a:lnTo>
                  <a:lnTo>
                    <a:pt x="48" y="69"/>
                  </a:lnTo>
                  <a:lnTo>
                    <a:pt x="48" y="65"/>
                  </a:lnTo>
                  <a:lnTo>
                    <a:pt x="46" y="63"/>
                  </a:lnTo>
                  <a:lnTo>
                    <a:pt x="46" y="59"/>
                  </a:lnTo>
                  <a:lnTo>
                    <a:pt x="44" y="57"/>
                  </a:lnTo>
                  <a:lnTo>
                    <a:pt x="44" y="56"/>
                  </a:lnTo>
                  <a:lnTo>
                    <a:pt x="40" y="56"/>
                  </a:lnTo>
                  <a:lnTo>
                    <a:pt x="39" y="56"/>
                  </a:lnTo>
                  <a:lnTo>
                    <a:pt x="35" y="56"/>
                  </a:lnTo>
                  <a:lnTo>
                    <a:pt x="31" y="56"/>
                  </a:lnTo>
                  <a:lnTo>
                    <a:pt x="29" y="56"/>
                  </a:lnTo>
                  <a:lnTo>
                    <a:pt x="25" y="56"/>
                  </a:lnTo>
                  <a:lnTo>
                    <a:pt x="21" y="56"/>
                  </a:lnTo>
                  <a:lnTo>
                    <a:pt x="19" y="54"/>
                  </a:lnTo>
                  <a:lnTo>
                    <a:pt x="18" y="54"/>
                  </a:lnTo>
                  <a:lnTo>
                    <a:pt x="14" y="52"/>
                  </a:lnTo>
                  <a:lnTo>
                    <a:pt x="12" y="50"/>
                  </a:lnTo>
                  <a:lnTo>
                    <a:pt x="8" y="48"/>
                  </a:lnTo>
                  <a:lnTo>
                    <a:pt x="6" y="46"/>
                  </a:lnTo>
                  <a:lnTo>
                    <a:pt x="4" y="44"/>
                  </a:lnTo>
                  <a:lnTo>
                    <a:pt x="2" y="42"/>
                  </a:lnTo>
                  <a:lnTo>
                    <a:pt x="0" y="38"/>
                  </a:lnTo>
                  <a:close/>
                </a:path>
              </a:pathLst>
            </a:custGeom>
            <a:solidFill>
              <a:srgbClr val="FFF2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3324" name="Freeform 108"/>
            <p:cNvSpPr/>
            <p:nvPr/>
          </p:nvSpPr>
          <p:spPr bwMode="auto">
            <a:xfrm>
              <a:off x="1626" y="2364"/>
              <a:ext cx="126" cy="101"/>
            </a:xfrm>
            <a:custGeom>
              <a:avLst/>
              <a:gdLst>
                <a:gd name="T0" fmla="*/ 4 w 126"/>
                <a:gd name="T1" fmla="*/ 36 h 101"/>
                <a:gd name="T2" fmla="*/ 14 w 126"/>
                <a:gd name="T3" fmla="*/ 33 h 101"/>
                <a:gd name="T4" fmla="*/ 21 w 126"/>
                <a:gd name="T5" fmla="*/ 31 h 101"/>
                <a:gd name="T6" fmla="*/ 31 w 126"/>
                <a:gd name="T7" fmla="*/ 27 h 101"/>
                <a:gd name="T8" fmla="*/ 40 w 126"/>
                <a:gd name="T9" fmla="*/ 25 h 101"/>
                <a:gd name="T10" fmla="*/ 46 w 126"/>
                <a:gd name="T11" fmla="*/ 19 h 101"/>
                <a:gd name="T12" fmla="*/ 48 w 126"/>
                <a:gd name="T13" fmla="*/ 12 h 101"/>
                <a:gd name="T14" fmla="*/ 54 w 126"/>
                <a:gd name="T15" fmla="*/ 4 h 101"/>
                <a:gd name="T16" fmla="*/ 61 w 126"/>
                <a:gd name="T17" fmla="*/ 2 h 101"/>
                <a:gd name="T18" fmla="*/ 69 w 126"/>
                <a:gd name="T19" fmla="*/ 2 h 101"/>
                <a:gd name="T20" fmla="*/ 79 w 126"/>
                <a:gd name="T21" fmla="*/ 2 h 101"/>
                <a:gd name="T22" fmla="*/ 86 w 126"/>
                <a:gd name="T23" fmla="*/ 2 h 101"/>
                <a:gd name="T24" fmla="*/ 94 w 126"/>
                <a:gd name="T25" fmla="*/ 6 h 101"/>
                <a:gd name="T26" fmla="*/ 100 w 126"/>
                <a:gd name="T27" fmla="*/ 12 h 101"/>
                <a:gd name="T28" fmla="*/ 100 w 126"/>
                <a:gd name="T29" fmla="*/ 23 h 101"/>
                <a:gd name="T30" fmla="*/ 98 w 126"/>
                <a:gd name="T31" fmla="*/ 35 h 101"/>
                <a:gd name="T32" fmla="*/ 101 w 126"/>
                <a:gd name="T33" fmla="*/ 36 h 101"/>
                <a:gd name="T34" fmla="*/ 105 w 126"/>
                <a:gd name="T35" fmla="*/ 33 h 101"/>
                <a:gd name="T36" fmla="*/ 109 w 126"/>
                <a:gd name="T37" fmla="*/ 27 h 101"/>
                <a:gd name="T38" fmla="*/ 113 w 126"/>
                <a:gd name="T39" fmla="*/ 23 h 101"/>
                <a:gd name="T40" fmla="*/ 119 w 126"/>
                <a:gd name="T41" fmla="*/ 21 h 101"/>
                <a:gd name="T42" fmla="*/ 124 w 126"/>
                <a:gd name="T43" fmla="*/ 23 h 101"/>
                <a:gd name="T44" fmla="*/ 126 w 126"/>
                <a:gd name="T45" fmla="*/ 31 h 101"/>
                <a:gd name="T46" fmla="*/ 124 w 126"/>
                <a:gd name="T47" fmla="*/ 40 h 101"/>
                <a:gd name="T48" fmla="*/ 122 w 126"/>
                <a:gd name="T49" fmla="*/ 46 h 101"/>
                <a:gd name="T50" fmla="*/ 119 w 126"/>
                <a:gd name="T51" fmla="*/ 54 h 101"/>
                <a:gd name="T52" fmla="*/ 113 w 126"/>
                <a:gd name="T53" fmla="*/ 59 h 101"/>
                <a:gd name="T54" fmla="*/ 117 w 126"/>
                <a:gd name="T55" fmla="*/ 63 h 101"/>
                <a:gd name="T56" fmla="*/ 119 w 126"/>
                <a:gd name="T57" fmla="*/ 67 h 101"/>
                <a:gd name="T58" fmla="*/ 117 w 126"/>
                <a:gd name="T59" fmla="*/ 73 h 101"/>
                <a:gd name="T60" fmla="*/ 111 w 126"/>
                <a:gd name="T61" fmla="*/ 78 h 101"/>
                <a:gd name="T62" fmla="*/ 105 w 126"/>
                <a:gd name="T63" fmla="*/ 84 h 101"/>
                <a:gd name="T64" fmla="*/ 98 w 126"/>
                <a:gd name="T65" fmla="*/ 90 h 101"/>
                <a:gd name="T66" fmla="*/ 92 w 126"/>
                <a:gd name="T67" fmla="*/ 96 h 101"/>
                <a:gd name="T68" fmla="*/ 84 w 126"/>
                <a:gd name="T69" fmla="*/ 101 h 101"/>
                <a:gd name="T70" fmla="*/ 82 w 126"/>
                <a:gd name="T71" fmla="*/ 96 h 101"/>
                <a:gd name="T72" fmla="*/ 79 w 126"/>
                <a:gd name="T73" fmla="*/ 90 h 101"/>
                <a:gd name="T74" fmla="*/ 71 w 126"/>
                <a:gd name="T75" fmla="*/ 88 h 101"/>
                <a:gd name="T76" fmla="*/ 65 w 126"/>
                <a:gd name="T77" fmla="*/ 86 h 101"/>
                <a:gd name="T78" fmla="*/ 59 w 126"/>
                <a:gd name="T79" fmla="*/ 86 h 101"/>
                <a:gd name="T80" fmla="*/ 59 w 126"/>
                <a:gd name="T81" fmla="*/ 78 h 101"/>
                <a:gd name="T82" fmla="*/ 59 w 126"/>
                <a:gd name="T83" fmla="*/ 73 h 101"/>
                <a:gd name="T84" fmla="*/ 56 w 126"/>
                <a:gd name="T85" fmla="*/ 75 h 101"/>
                <a:gd name="T86" fmla="*/ 52 w 126"/>
                <a:gd name="T87" fmla="*/ 76 h 101"/>
                <a:gd name="T88" fmla="*/ 50 w 126"/>
                <a:gd name="T89" fmla="*/ 71 h 101"/>
                <a:gd name="T90" fmla="*/ 46 w 126"/>
                <a:gd name="T91" fmla="*/ 63 h 101"/>
                <a:gd name="T92" fmla="*/ 44 w 126"/>
                <a:gd name="T93" fmla="*/ 56 h 101"/>
                <a:gd name="T94" fmla="*/ 35 w 126"/>
                <a:gd name="T95" fmla="*/ 56 h 101"/>
                <a:gd name="T96" fmla="*/ 25 w 126"/>
                <a:gd name="T97" fmla="*/ 56 h 101"/>
                <a:gd name="T98" fmla="*/ 18 w 126"/>
                <a:gd name="T99" fmla="*/ 54 h 101"/>
                <a:gd name="T100" fmla="*/ 8 w 126"/>
                <a:gd name="T101" fmla="*/ 48 h 101"/>
                <a:gd name="T102" fmla="*/ 2 w 126"/>
                <a:gd name="T103" fmla="*/ 4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01">
                  <a:moveTo>
                    <a:pt x="0" y="38"/>
                  </a:moveTo>
                  <a:lnTo>
                    <a:pt x="2" y="38"/>
                  </a:lnTo>
                  <a:lnTo>
                    <a:pt x="4" y="36"/>
                  </a:lnTo>
                  <a:lnTo>
                    <a:pt x="8" y="36"/>
                  </a:lnTo>
                  <a:lnTo>
                    <a:pt x="10" y="35"/>
                  </a:lnTo>
                  <a:lnTo>
                    <a:pt x="14" y="33"/>
                  </a:lnTo>
                  <a:lnTo>
                    <a:pt x="16" y="33"/>
                  </a:lnTo>
                  <a:lnTo>
                    <a:pt x="19" y="31"/>
                  </a:lnTo>
                  <a:lnTo>
                    <a:pt x="21" y="31"/>
                  </a:lnTo>
                  <a:lnTo>
                    <a:pt x="25" y="29"/>
                  </a:lnTo>
                  <a:lnTo>
                    <a:pt x="27" y="29"/>
                  </a:lnTo>
                  <a:lnTo>
                    <a:pt x="31" y="27"/>
                  </a:lnTo>
                  <a:lnTo>
                    <a:pt x="35" y="27"/>
                  </a:lnTo>
                  <a:lnTo>
                    <a:pt x="37" y="25"/>
                  </a:lnTo>
                  <a:lnTo>
                    <a:pt x="40" y="25"/>
                  </a:lnTo>
                  <a:lnTo>
                    <a:pt x="44" y="23"/>
                  </a:lnTo>
                  <a:lnTo>
                    <a:pt x="46" y="23"/>
                  </a:lnTo>
                  <a:lnTo>
                    <a:pt x="46" y="19"/>
                  </a:lnTo>
                  <a:lnTo>
                    <a:pt x="46" y="17"/>
                  </a:lnTo>
                  <a:lnTo>
                    <a:pt x="46" y="14"/>
                  </a:lnTo>
                  <a:lnTo>
                    <a:pt x="48" y="12"/>
                  </a:lnTo>
                  <a:lnTo>
                    <a:pt x="50" y="10"/>
                  </a:lnTo>
                  <a:lnTo>
                    <a:pt x="52" y="6"/>
                  </a:lnTo>
                  <a:lnTo>
                    <a:pt x="54" y="4"/>
                  </a:lnTo>
                  <a:lnTo>
                    <a:pt x="58" y="0"/>
                  </a:lnTo>
                  <a:lnTo>
                    <a:pt x="59" y="0"/>
                  </a:lnTo>
                  <a:lnTo>
                    <a:pt x="61" y="2"/>
                  </a:lnTo>
                  <a:lnTo>
                    <a:pt x="65" y="2"/>
                  </a:lnTo>
                  <a:lnTo>
                    <a:pt x="67" y="2"/>
                  </a:lnTo>
                  <a:lnTo>
                    <a:pt x="69" y="2"/>
                  </a:lnTo>
                  <a:lnTo>
                    <a:pt x="73" y="2"/>
                  </a:lnTo>
                  <a:lnTo>
                    <a:pt x="75" y="2"/>
                  </a:lnTo>
                  <a:lnTo>
                    <a:pt x="79" y="2"/>
                  </a:lnTo>
                  <a:lnTo>
                    <a:pt x="80" y="2"/>
                  </a:lnTo>
                  <a:lnTo>
                    <a:pt x="84" y="2"/>
                  </a:lnTo>
                  <a:lnTo>
                    <a:pt x="86" y="2"/>
                  </a:lnTo>
                  <a:lnTo>
                    <a:pt x="90" y="4"/>
                  </a:lnTo>
                  <a:lnTo>
                    <a:pt x="92" y="4"/>
                  </a:lnTo>
                  <a:lnTo>
                    <a:pt x="94" y="6"/>
                  </a:lnTo>
                  <a:lnTo>
                    <a:pt x="96" y="6"/>
                  </a:lnTo>
                  <a:lnTo>
                    <a:pt x="98" y="8"/>
                  </a:lnTo>
                  <a:lnTo>
                    <a:pt x="100" y="12"/>
                  </a:lnTo>
                  <a:lnTo>
                    <a:pt x="101" y="14"/>
                  </a:lnTo>
                  <a:lnTo>
                    <a:pt x="101" y="19"/>
                  </a:lnTo>
                  <a:lnTo>
                    <a:pt x="100" y="23"/>
                  </a:lnTo>
                  <a:lnTo>
                    <a:pt x="100" y="27"/>
                  </a:lnTo>
                  <a:lnTo>
                    <a:pt x="98" y="31"/>
                  </a:lnTo>
                  <a:lnTo>
                    <a:pt x="98" y="35"/>
                  </a:lnTo>
                  <a:lnTo>
                    <a:pt x="98" y="40"/>
                  </a:lnTo>
                  <a:lnTo>
                    <a:pt x="100" y="38"/>
                  </a:lnTo>
                  <a:lnTo>
                    <a:pt x="101" y="36"/>
                  </a:lnTo>
                  <a:lnTo>
                    <a:pt x="103" y="36"/>
                  </a:lnTo>
                  <a:lnTo>
                    <a:pt x="103" y="35"/>
                  </a:lnTo>
                  <a:lnTo>
                    <a:pt x="105" y="33"/>
                  </a:lnTo>
                  <a:lnTo>
                    <a:pt x="107" y="31"/>
                  </a:lnTo>
                  <a:lnTo>
                    <a:pt x="107" y="29"/>
                  </a:lnTo>
                  <a:lnTo>
                    <a:pt x="109" y="27"/>
                  </a:lnTo>
                  <a:lnTo>
                    <a:pt x="111" y="27"/>
                  </a:lnTo>
                  <a:lnTo>
                    <a:pt x="111" y="25"/>
                  </a:lnTo>
                  <a:lnTo>
                    <a:pt x="113" y="23"/>
                  </a:lnTo>
                  <a:lnTo>
                    <a:pt x="115" y="23"/>
                  </a:lnTo>
                  <a:lnTo>
                    <a:pt x="117" y="23"/>
                  </a:lnTo>
                  <a:lnTo>
                    <a:pt x="119" y="21"/>
                  </a:lnTo>
                  <a:lnTo>
                    <a:pt x="119" y="21"/>
                  </a:lnTo>
                  <a:lnTo>
                    <a:pt x="121" y="21"/>
                  </a:lnTo>
                  <a:lnTo>
                    <a:pt x="124" y="23"/>
                  </a:lnTo>
                  <a:lnTo>
                    <a:pt x="124" y="25"/>
                  </a:lnTo>
                  <a:lnTo>
                    <a:pt x="126" y="27"/>
                  </a:lnTo>
                  <a:lnTo>
                    <a:pt x="126" y="31"/>
                  </a:lnTo>
                  <a:lnTo>
                    <a:pt x="124" y="33"/>
                  </a:lnTo>
                  <a:lnTo>
                    <a:pt x="124" y="36"/>
                  </a:lnTo>
                  <a:lnTo>
                    <a:pt x="124" y="40"/>
                  </a:lnTo>
                  <a:lnTo>
                    <a:pt x="124" y="42"/>
                  </a:lnTo>
                  <a:lnTo>
                    <a:pt x="122" y="44"/>
                  </a:lnTo>
                  <a:lnTo>
                    <a:pt x="122" y="46"/>
                  </a:lnTo>
                  <a:lnTo>
                    <a:pt x="121" y="50"/>
                  </a:lnTo>
                  <a:lnTo>
                    <a:pt x="119" y="50"/>
                  </a:lnTo>
                  <a:lnTo>
                    <a:pt x="119" y="54"/>
                  </a:lnTo>
                  <a:lnTo>
                    <a:pt x="117" y="56"/>
                  </a:lnTo>
                  <a:lnTo>
                    <a:pt x="115" y="57"/>
                  </a:lnTo>
                  <a:lnTo>
                    <a:pt x="113" y="59"/>
                  </a:lnTo>
                  <a:lnTo>
                    <a:pt x="115" y="59"/>
                  </a:lnTo>
                  <a:lnTo>
                    <a:pt x="115" y="61"/>
                  </a:lnTo>
                  <a:lnTo>
                    <a:pt x="117" y="63"/>
                  </a:lnTo>
                  <a:lnTo>
                    <a:pt x="117" y="65"/>
                  </a:lnTo>
                  <a:lnTo>
                    <a:pt x="117" y="67"/>
                  </a:lnTo>
                  <a:lnTo>
                    <a:pt x="119" y="67"/>
                  </a:lnTo>
                  <a:lnTo>
                    <a:pt x="119" y="69"/>
                  </a:lnTo>
                  <a:lnTo>
                    <a:pt x="121" y="71"/>
                  </a:lnTo>
                  <a:lnTo>
                    <a:pt x="117" y="73"/>
                  </a:lnTo>
                  <a:lnTo>
                    <a:pt x="115" y="75"/>
                  </a:lnTo>
                  <a:lnTo>
                    <a:pt x="113" y="76"/>
                  </a:lnTo>
                  <a:lnTo>
                    <a:pt x="111" y="78"/>
                  </a:lnTo>
                  <a:lnTo>
                    <a:pt x="109" y="80"/>
                  </a:lnTo>
                  <a:lnTo>
                    <a:pt x="107" y="82"/>
                  </a:lnTo>
                  <a:lnTo>
                    <a:pt x="105" y="84"/>
                  </a:lnTo>
                  <a:lnTo>
                    <a:pt x="101" y="86"/>
                  </a:lnTo>
                  <a:lnTo>
                    <a:pt x="100" y="88"/>
                  </a:lnTo>
                  <a:lnTo>
                    <a:pt x="98" y="90"/>
                  </a:lnTo>
                  <a:lnTo>
                    <a:pt x="96" y="92"/>
                  </a:lnTo>
                  <a:lnTo>
                    <a:pt x="94" y="94"/>
                  </a:lnTo>
                  <a:lnTo>
                    <a:pt x="92" y="96"/>
                  </a:lnTo>
                  <a:lnTo>
                    <a:pt x="90" y="97"/>
                  </a:lnTo>
                  <a:lnTo>
                    <a:pt x="86" y="99"/>
                  </a:lnTo>
                  <a:lnTo>
                    <a:pt x="84" y="101"/>
                  </a:lnTo>
                  <a:lnTo>
                    <a:pt x="84" y="99"/>
                  </a:lnTo>
                  <a:lnTo>
                    <a:pt x="84" y="97"/>
                  </a:lnTo>
                  <a:lnTo>
                    <a:pt x="82" y="96"/>
                  </a:lnTo>
                  <a:lnTo>
                    <a:pt x="82" y="92"/>
                  </a:lnTo>
                  <a:lnTo>
                    <a:pt x="80" y="90"/>
                  </a:lnTo>
                  <a:lnTo>
                    <a:pt x="79" y="90"/>
                  </a:lnTo>
                  <a:lnTo>
                    <a:pt x="77" y="88"/>
                  </a:lnTo>
                  <a:lnTo>
                    <a:pt x="75" y="86"/>
                  </a:lnTo>
                  <a:lnTo>
                    <a:pt x="71" y="88"/>
                  </a:lnTo>
                  <a:lnTo>
                    <a:pt x="69" y="88"/>
                  </a:lnTo>
                  <a:lnTo>
                    <a:pt x="67" y="88"/>
                  </a:lnTo>
                  <a:lnTo>
                    <a:pt x="65" y="86"/>
                  </a:lnTo>
                  <a:lnTo>
                    <a:pt x="63" y="86"/>
                  </a:lnTo>
                  <a:lnTo>
                    <a:pt x="61" y="86"/>
                  </a:lnTo>
                  <a:lnTo>
                    <a:pt x="59" y="86"/>
                  </a:lnTo>
                  <a:lnTo>
                    <a:pt x="59" y="84"/>
                  </a:lnTo>
                  <a:lnTo>
                    <a:pt x="59" y="82"/>
                  </a:lnTo>
                  <a:lnTo>
                    <a:pt x="59" y="78"/>
                  </a:lnTo>
                  <a:lnTo>
                    <a:pt x="61" y="76"/>
                  </a:lnTo>
                  <a:lnTo>
                    <a:pt x="61" y="73"/>
                  </a:lnTo>
                  <a:lnTo>
                    <a:pt x="59" y="73"/>
                  </a:lnTo>
                  <a:lnTo>
                    <a:pt x="59" y="75"/>
                  </a:lnTo>
                  <a:lnTo>
                    <a:pt x="58" y="75"/>
                  </a:lnTo>
                  <a:lnTo>
                    <a:pt x="56" y="75"/>
                  </a:lnTo>
                  <a:lnTo>
                    <a:pt x="56" y="75"/>
                  </a:lnTo>
                  <a:lnTo>
                    <a:pt x="54" y="75"/>
                  </a:lnTo>
                  <a:lnTo>
                    <a:pt x="52" y="76"/>
                  </a:lnTo>
                  <a:lnTo>
                    <a:pt x="50" y="76"/>
                  </a:lnTo>
                  <a:lnTo>
                    <a:pt x="50" y="73"/>
                  </a:lnTo>
                  <a:lnTo>
                    <a:pt x="50" y="71"/>
                  </a:lnTo>
                  <a:lnTo>
                    <a:pt x="48" y="69"/>
                  </a:lnTo>
                  <a:lnTo>
                    <a:pt x="48" y="65"/>
                  </a:lnTo>
                  <a:lnTo>
                    <a:pt x="46" y="63"/>
                  </a:lnTo>
                  <a:lnTo>
                    <a:pt x="46" y="59"/>
                  </a:lnTo>
                  <a:lnTo>
                    <a:pt x="44" y="57"/>
                  </a:lnTo>
                  <a:lnTo>
                    <a:pt x="44" y="56"/>
                  </a:lnTo>
                  <a:lnTo>
                    <a:pt x="40" y="56"/>
                  </a:lnTo>
                  <a:lnTo>
                    <a:pt x="39" y="56"/>
                  </a:lnTo>
                  <a:lnTo>
                    <a:pt x="35" y="56"/>
                  </a:lnTo>
                  <a:lnTo>
                    <a:pt x="31" y="56"/>
                  </a:lnTo>
                  <a:lnTo>
                    <a:pt x="29" y="56"/>
                  </a:lnTo>
                  <a:lnTo>
                    <a:pt x="25" y="56"/>
                  </a:lnTo>
                  <a:lnTo>
                    <a:pt x="21" y="56"/>
                  </a:lnTo>
                  <a:lnTo>
                    <a:pt x="19" y="54"/>
                  </a:lnTo>
                  <a:lnTo>
                    <a:pt x="18" y="54"/>
                  </a:lnTo>
                  <a:lnTo>
                    <a:pt x="14" y="52"/>
                  </a:lnTo>
                  <a:lnTo>
                    <a:pt x="12" y="50"/>
                  </a:lnTo>
                  <a:lnTo>
                    <a:pt x="8" y="48"/>
                  </a:lnTo>
                  <a:lnTo>
                    <a:pt x="6" y="46"/>
                  </a:lnTo>
                  <a:lnTo>
                    <a:pt x="4" y="44"/>
                  </a:lnTo>
                  <a:lnTo>
                    <a:pt x="2" y="42"/>
                  </a:lnTo>
                  <a:lnTo>
                    <a:pt x="0" y="38"/>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5" name="Freeform 109"/>
            <p:cNvSpPr/>
            <p:nvPr/>
          </p:nvSpPr>
          <p:spPr bwMode="auto">
            <a:xfrm>
              <a:off x="1676" y="2395"/>
              <a:ext cx="8" cy="4"/>
            </a:xfrm>
            <a:custGeom>
              <a:avLst/>
              <a:gdLst>
                <a:gd name="T0" fmla="*/ 0 w 8"/>
                <a:gd name="T1" fmla="*/ 0 h 4"/>
                <a:gd name="T2" fmla="*/ 2 w 8"/>
                <a:gd name="T3" fmla="*/ 0 h 4"/>
                <a:gd name="T4" fmla="*/ 2 w 8"/>
                <a:gd name="T5" fmla="*/ 0 h 4"/>
                <a:gd name="T6" fmla="*/ 4 w 8"/>
                <a:gd name="T7" fmla="*/ 2 h 4"/>
                <a:gd name="T8" fmla="*/ 4 w 8"/>
                <a:gd name="T9" fmla="*/ 2 h 4"/>
                <a:gd name="T10" fmla="*/ 6 w 8"/>
                <a:gd name="T11" fmla="*/ 2 h 4"/>
                <a:gd name="T12" fmla="*/ 6 w 8"/>
                <a:gd name="T13" fmla="*/ 4 h 4"/>
                <a:gd name="T14" fmla="*/ 6 w 8"/>
                <a:gd name="T15" fmla="*/ 4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0" y="0"/>
                  </a:moveTo>
                  <a:lnTo>
                    <a:pt x="2" y="0"/>
                  </a:lnTo>
                  <a:lnTo>
                    <a:pt x="2" y="0"/>
                  </a:lnTo>
                  <a:lnTo>
                    <a:pt x="4" y="2"/>
                  </a:lnTo>
                  <a:lnTo>
                    <a:pt x="4" y="2"/>
                  </a:lnTo>
                  <a:lnTo>
                    <a:pt x="6" y="2"/>
                  </a:lnTo>
                  <a:lnTo>
                    <a:pt x="6" y="4"/>
                  </a:lnTo>
                  <a:lnTo>
                    <a:pt x="6" y="4"/>
                  </a:lnTo>
                  <a:lnTo>
                    <a:pt x="8" y="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6" name="Freeform 110"/>
            <p:cNvSpPr/>
            <p:nvPr/>
          </p:nvSpPr>
          <p:spPr bwMode="auto">
            <a:xfrm>
              <a:off x="1687" y="2433"/>
              <a:ext cx="37" cy="4"/>
            </a:xfrm>
            <a:custGeom>
              <a:avLst/>
              <a:gdLst>
                <a:gd name="T0" fmla="*/ 0 w 37"/>
                <a:gd name="T1" fmla="*/ 4 h 4"/>
                <a:gd name="T2" fmla="*/ 2 w 37"/>
                <a:gd name="T3" fmla="*/ 4 h 4"/>
                <a:gd name="T4" fmla="*/ 4 w 37"/>
                <a:gd name="T5" fmla="*/ 4 h 4"/>
                <a:gd name="T6" fmla="*/ 6 w 37"/>
                <a:gd name="T7" fmla="*/ 2 h 4"/>
                <a:gd name="T8" fmla="*/ 8 w 37"/>
                <a:gd name="T9" fmla="*/ 2 h 4"/>
                <a:gd name="T10" fmla="*/ 12 w 37"/>
                <a:gd name="T11" fmla="*/ 2 h 4"/>
                <a:gd name="T12" fmla="*/ 14 w 37"/>
                <a:gd name="T13" fmla="*/ 0 h 4"/>
                <a:gd name="T14" fmla="*/ 16 w 37"/>
                <a:gd name="T15" fmla="*/ 0 h 4"/>
                <a:gd name="T16" fmla="*/ 18 w 37"/>
                <a:gd name="T17" fmla="*/ 0 h 4"/>
                <a:gd name="T18" fmla="*/ 21 w 37"/>
                <a:gd name="T19" fmla="*/ 0 h 4"/>
                <a:gd name="T20" fmla="*/ 23 w 37"/>
                <a:gd name="T21" fmla="*/ 0 h 4"/>
                <a:gd name="T22" fmla="*/ 25 w 37"/>
                <a:gd name="T23" fmla="*/ 2 h 4"/>
                <a:gd name="T24" fmla="*/ 29 w 37"/>
                <a:gd name="T25" fmla="*/ 2 h 4"/>
                <a:gd name="T26" fmla="*/ 31 w 37"/>
                <a:gd name="T27" fmla="*/ 2 h 4"/>
                <a:gd name="T28" fmla="*/ 33 w 37"/>
                <a:gd name="T29" fmla="*/ 2 h 4"/>
                <a:gd name="T30" fmla="*/ 35 w 37"/>
                <a:gd name="T31" fmla="*/ 4 h 4"/>
                <a:gd name="T32" fmla="*/ 37 w 37"/>
                <a:gd name="T3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
                  <a:moveTo>
                    <a:pt x="0" y="4"/>
                  </a:moveTo>
                  <a:lnTo>
                    <a:pt x="2" y="4"/>
                  </a:lnTo>
                  <a:lnTo>
                    <a:pt x="4" y="4"/>
                  </a:lnTo>
                  <a:lnTo>
                    <a:pt x="6" y="2"/>
                  </a:lnTo>
                  <a:lnTo>
                    <a:pt x="8" y="2"/>
                  </a:lnTo>
                  <a:lnTo>
                    <a:pt x="12" y="2"/>
                  </a:lnTo>
                  <a:lnTo>
                    <a:pt x="14" y="0"/>
                  </a:lnTo>
                  <a:lnTo>
                    <a:pt x="16" y="0"/>
                  </a:lnTo>
                  <a:lnTo>
                    <a:pt x="18" y="0"/>
                  </a:lnTo>
                  <a:lnTo>
                    <a:pt x="21" y="0"/>
                  </a:lnTo>
                  <a:lnTo>
                    <a:pt x="23" y="0"/>
                  </a:lnTo>
                  <a:lnTo>
                    <a:pt x="25" y="2"/>
                  </a:lnTo>
                  <a:lnTo>
                    <a:pt x="29" y="2"/>
                  </a:lnTo>
                  <a:lnTo>
                    <a:pt x="31" y="2"/>
                  </a:lnTo>
                  <a:lnTo>
                    <a:pt x="33" y="2"/>
                  </a:lnTo>
                  <a:lnTo>
                    <a:pt x="35" y="4"/>
                  </a:lnTo>
                  <a:lnTo>
                    <a:pt x="37" y="4"/>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33327" name="Line 111"/>
            <p:cNvSpPr>
              <a:spLocks noChangeShapeType="1"/>
            </p:cNvSpPr>
            <p:nvPr/>
          </p:nvSpPr>
          <p:spPr bwMode="auto">
            <a:xfrm flipV="1">
              <a:off x="1670" y="2380"/>
              <a:ext cx="29" cy="3"/>
            </a:xfrm>
            <a:prstGeom prst="line">
              <a:avLst/>
            </a:prstGeom>
            <a:noFill/>
            <a:ln w="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3328" name="Freeform 112"/>
            <p:cNvSpPr/>
            <p:nvPr/>
          </p:nvSpPr>
          <p:spPr bwMode="auto">
            <a:xfrm>
              <a:off x="1840" y="2743"/>
              <a:ext cx="51" cy="10"/>
            </a:xfrm>
            <a:custGeom>
              <a:avLst/>
              <a:gdLst>
                <a:gd name="T0" fmla="*/ 0 w 51"/>
                <a:gd name="T1" fmla="*/ 10 h 10"/>
                <a:gd name="T2" fmla="*/ 2 w 51"/>
                <a:gd name="T3" fmla="*/ 10 h 10"/>
                <a:gd name="T4" fmla="*/ 4 w 51"/>
                <a:gd name="T5" fmla="*/ 10 h 10"/>
                <a:gd name="T6" fmla="*/ 8 w 51"/>
                <a:gd name="T7" fmla="*/ 10 h 10"/>
                <a:gd name="T8" fmla="*/ 11 w 51"/>
                <a:gd name="T9" fmla="*/ 10 h 10"/>
                <a:gd name="T10" fmla="*/ 15 w 51"/>
                <a:gd name="T11" fmla="*/ 10 h 10"/>
                <a:gd name="T12" fmla="*/ 19 w 51"/>
                <a:gd name="T13" fmla="*/ 8 h 10"/>
                <a:gd name="T14" fmla="*/ 23 w 51"/>
                <a:gd name="T15" fmla="*/ 8 h 10"/>
                <a:gd name="T16" fmla="*/ 27 w 51"/>
                <a:gd name="T17" fmla="*/ 8 h 10"/>
                <a:gd name="T18" fmla="*/ 32 w 51"/>
                <a:gd name="T19" fmla="*/ 8 h 10"/>
                <a:gd name="T20" fmla="*/ 36 w 51"/>
                <a:gd name="T21" fmla="*/ 6 h 10"/>
                <a:gd name="T22" fmla="*/ 40 w 51"/>
                <a:gd name="T23" fmla="*/ 6 h 10"/>
                <a:gd name="T24" fmla="*/ 44 w 51"/>
                <a:gd name="T25" fmla="*/ 6 h 10"/>
                <a:gd name="T26" fmla="*/ 46 w 51"/>
                <a:gd name="T27" fmla="*/ 4 h 10"/>
                <a:gd name="T28" fmla="*/ 48 w 51"/>
                <a:gd name="T29" fmla="*/ 4 h 10"/>
                <a:gd name="T30" fmla="*/ 50 w 51"/>
                <a:gd name="T31" fmla="*/ 2 h 10"/>
                <a:gd name="T32" fmla="*/ 51 w 51"/>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10">
                  <a:moveTo>
                    <a:pt x="0" y="10"/>
                  </a:moveTo>
                  <a:lnTo>
                    <a:pt x="2" y="10"/>
                  </a:lnTo>
                  <a:lnTo>
                    <a:pt x="4" y="10"/>
                  </a:lnTo>
                  <a:lnTo>
                    <a:pt x="8" y="10"/>
                  </a:lnTo>
                  <a:lnTo>
                    <a:pt x="11" y="10"/>
                  </a:lnTo>
                  <a:lnTo>
                    <a:pt x="15" y="10"/>
                  </a:lnTo>
                  <a:lnTo>
                    <a:pt x="19" y="8"/>
                  </a:lnTo>
                  <a:lnTo>
                    <a:pt x="23" y="8"/>
                  </a:lnTo>
                  <a:lnTo>
                    <a:pt x="27" y="8"/>
                  </a:lnTo>
                  <a:lnTo>
                    <a:pt x="32" y="8"/>
                  </a:lnTo>
                  <a:lnTo>
                    <a:pt x="36" y="6"/>
                  </a:lnTo>
                  <a:lnTo>
                    <a:pt x="40" y="6"/>
                  </a:lnTo>
                  <a:lnTo>
                    <a:pt x="44" y="6"/>
                  </a:lnTo>
                  <a:lnTo>
                    <a:pt x="46" y="4"/>
                  </a:lnTo>
                  <a:lnTo>
                    <a:pt x="48" y="4"/>
                  </a:lnTo>
                  <a:lnTo>
                    <a:pt x="50" y="2"/>
                  </a:lnTo>
                  <a:lnTo>
                    <a:pt x="51" y="0"/>
                  </a:lnTo>
                </a:path>
              </a:pathLst>
            </a:custGeom>
            <a:noFill/>
            <a:ln w="0">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033329" name="Text Box 113"/>
          <p:cNvSpPr txBox="1">
            <a:spLocks noChangeArrowheads="1"/>
          </p:cNvSpPr>
          <p:nvPr/>
        </p:nvSpPr>
        <p:spPr bwMode="auto">
          <a:xfrm>
            <a:off x="2457450" y="4657725"/>
            <a:ext cx="10922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3152" tIns="46038" rIns="73152" bIns="46038">
            <a:spAutoFit/>
          </a:bodyPr>
          <a:lstStyle/>
          <a:p>
            <a:pPr>
              <a:spcBef>
                <a:spcPct val="25000"/>
              </a:spcBef>
              <a:buClr>
                <a:srgbClr val="990033"/>
              </a:buClr>
            </a:pPr>
            <a:r>
              <a:rPr lang="zh-CN" altLang="en-US" sz="1600" b="1">
                <a:solidFill>
                  <a:srgbClr val="CC0000"/>
                </a:solidFill>
                <a:sym typeface="Wingdings 2" panose="05020102010507070707" pitchFamily="18" charset="2"/>
              </a:rPr>
              <a:t>资源</a:t>
            </a:r>
            <a:endParaRPr lang="zh-CN" altLang="en-US" sz="1600" b="1">
              <a:solidFill>
                <a:srgbClr val="CC0000"/>
              </a:solidFill>
              <a:sym typeface="Wingdings 2" panose="05020102010507070707" pitchFamily="18" charset="2"/>
            </a:endParaRPr>
          </a:p>
          <a:p>
            <a:pPr>
              <a:spcBef>
                <a:spcPct val="25000"/>
              </a:spcBef>
              <a:buClr>
                <a:srgbClr val="990033"/>
              </a:buClr>
            </a:pPr>
            <a:r>
              <a:rPr lang="zh-CN" altLang="en-US" sz="1600" b="1">
                <a:solidFill>
                  <a:srgbClr val="CC0000"/>
                </a:solidFill>
                <a:sym typeface="Wingdings 2" panose="05020102010507070707" pitchFamily="18" charset="2"/>
              </a:rPr>
              <a:t>在行动</a:t>
            </a:r>
            <a:endParaRPr lang="zh-CN" altLang="en-US" sz="1600" b="1">
              <a:solidFill>
                <a:srgbClr val="CC0000"/>
              </a:solidFill>
              <a:sym typeface="Wingdings 2" panose="05020102010507070707" pitchFamily="18" charset="2"/>
            </a:endParaRPr>
          </a:p>
        </p:txBody>
      </p:sp>
      <p:sp>
        <p:nvSpPr>
          <p:cNvPr id="1033330" name="Text Box 114"/>
          <p:cNvSpPr txBox="1">
            <a:spLocks noChangeArrowheads="1"/>
          </p:cNvSpPr>
          <p:nvPr/>
        </p:nvSpPr>
        <p:spPr bwMode="auto">
          <a:xfrm>
            <a:off x="4017963" y="3933825"/>
            <a:ext cx="1870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3152" tIns="46038" rIns="73152" bIns="46038">
            <a:spAutoFit/>
          </a:bodyPr>
          <a:lstStyle/>
          <a:p>
            <a:pPr>
              <a:spcBef>
                <a:spcPct val="25000"/>
              </a:spcBef>
              <a:buClr>
                <a:srgbClr val="990033"/>
              </a:buClr>
            </a:pPr>
            <a:r>
              <a:rPr lang="zh-CN" altLang="en-US" sz="1600" b="1">
                <a:solidFill>
                  <a:srgbClr val="CC0000"/>
                </a:solidFill>
                <a:sym typeface="Wingdings 2" panose="05020102010507070707" pitchFamily="18" charset="2"/>
              </a:rPr>
              <a:t>恢复操作系统</a:t>
            </a:r>
            <a:endParaRPr lang="zh-CN" altLang="en-US" sz="1600" b="1">
              <a:solidFill>
                <a:srgbClr val="CC0000"/>
              </a:solidFill>
              <a:sym typeface="Wingdings 2" panose="05020102010507070707" pitchFamily="18" charset="2"/>
            </a:endParaRPr>
          </a:p>
        </p:txBody>
      </p:sp>
      <p:sp>
        <p:nvSpPr>
          <p:cNvPr id="1033331" name="Text Box 115"/>
          <p:cNvSpPr txBox="1">
            <a:spLocks noChangeArrowheads="1"/>
          </p:cNvSpPr>
          <p:nvPr/>
        </p:nvSpPr>
        <p:spPr bwMode="auto">
          <a:xfrm>
            <a:off x="5653088" y="3165475"/>
            <a:ext cx="760412"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152" tIns="46038" rIns="73152" bIns="46038">
            <a:spAutoFit/>
          </a:bodyPr>
          <a:lstStyle/>
          <a:p>
            <a:pPr>
              <a:spcBef>
                <a:spcPct val="25000"/>
              </a:spcBef>
              <a:buClr>
                <a:srgbClr val="990033"/>
              </a:buClr>
            </a:pPr>
            <a:r>
              <a:rPr lang="zh-CN" altLang="en-US" sz="1600" b="1">
                <a:solidFill>
                  <a:srgbClr val="CC0000"/>
                </a:solidFill>
                <a:sym typeface="Wingdings 2" panose="05020102010507070707" pitchFamily="18" charset="2"/>
              </a:rPr>
              <a:t>重装载</a:t>
            </a:r>
            <a:endParaRPr lang="zh-CN" altLang="en-US" sz="1600" b="1">
              <a:solidFill>
                <a:srgbClr val="CC0000"/>
              </a:solidFill>
              <a:sym typeface="Wingdings 2" panose="05020102010507070707" pitchFamily="18" charset="2"/>
            </a:endParaRPr>
          </a:p>
          <a:p>
            <a:pPr>
              <a:spcBef>
                <a:spcPct val="25000"/>
              </a:spcBef>
              <a:buClr>
                <a:srgbClr val="990033"/>
              </a:buClr>
            </a:pPr>
            <a:r>
              <a:rPr lang="zh-CN" altLang="en-US" sz="1600" b="1">
                <a:solidFill>
                  <a:srgbClr val="CC0000"/>
                </a:solidFill>
                <a:sym typeface="Wingdings 2" panose="05020102010507070707" pitchFamily="18" charset="2"/>
              </a:rPr>
              <a:t>数据库</a:t>
            </a:r>
            <a:endParaRPr lang="zh-CN" altLang="en-US" sz="1600" b="1">
              <a:solidFill>
                <a:srgbClr val="CC0000"/>
              </a:solidFill>
              <a:sym typeface="Wingdings 2" panose="05020102010507070707" pitchFamily="18" charset="2"/>
            </a:endParaRPr>
          </a:p>
        </p:txBody>
      </p:sp>
      <p:sp>
        <p:nvSpPr>
          <p:cNvPr id="1033332" name="Text Box 116"/>
          <p:cNvSpPr txBox="1">
            <a:spLocks noChangeArrowheads="1"/>
          </p:cNvSpPr>
          <p:nvPr/>
        </p:nvSpPr>
        <p:spPr bwMode="auto">
          <a:xfrm>
            <a:off x="6122988" y="2779713"/>
            <a:ext cx="1631950" cy="64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3152" tIns="46038" rIns="73152" bIns="46038">
            <a:spAutoFit/>
          </a:bodyPr>
          <a:lstStyle/>
          <a:p>
            <a:pPr>
              <a:spcBef>
                <a:spcPct val="25000"/>
              </a:spcBef>
              <a:buClr>
                <a:srgbClr val="990033"/>
              </a:buClr>
            </a:pPr>
            <a:r>
              <a:rPr lang="zh-CN" altLang="en-US" sz="1600" b="1">
                <a:solidFill>
                  <a:srgbClr val="CC0000"/>
                </a:solidFill>
                <a:sym typeface="Wingdings 2" panose="05020102010507070707" pitchFamily="18" charset="2"/>
              </a:rPr>
              <a:t>回滚和</a:t>
            </a:r>
            <a:endParaRPr lang="zh-CN" altLang="en-US" sz="1600" b="1">
              <a:solidFill>
                <a:srgbClr val="CC0000"/>
              </a:solidFill>
              <a:sym typeface="Wingdings 2" panose="05020102010507070707" pitchFamily="18" charset="2"/>
            </a:endParaRPr>
          </a:p>
          <a:p>
            <a:pPr>
              <a:spcBef>
                <a:spcPct val="25000"/>
              </a:spcBef>
              <a:buClr>
                <a:srgbClr val="990033"/>
              </a:buClr>
            </a:pPr>
            <a:r>
              <a:rPr lang="zh-CN" altLang="en-US" sz="1600" b="1">
                <a:solidFill>
                  <a:srgbClr val="CC0000"/>
                </a:solidFill>
                <a:sym typeface="Wingdings 2" panose="05020102010507070707" pitchFamily="18" charset="2"/>
              </a:rPr>
              <a:t>再同步</a:t>
            </a:r>
            <a:endParaRPr lang="en-US" altLang="zh-CN" sz="1600" b="1">
              <a:solidFill>
                <a:srgbClr val="CC0000"/>
              </a:solidFill>
              <a:sym typeface="Wingdings 2" panose="05020102010507070707" pitchFamily="18" charset="2"/>
            </a:endParaRPr>
          </a:p>
        </p:txBody>
      </p:sp>
      <p:pic>
        <p:nvPicPr>
          <p:cNvPr id="1033333" name="Picture 117" descr="MAINF0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64513" y="3965575"/>
            <a:ext cx="1154112" cy="1076325"/>
          </a:xfrm>
          <a:prstGeom prst="rect">
            <a:avLst/>
          </a:prstGeom>
          <a:noFill/>
          <a:extLst>
            <a:ext uri="{909E8E84-426E-40DD-AFC4-6F175D3DCCD1}">
              <a14:hiddenFill xmlns:a14="http://schemas.microsoft.com/office/drawing/2010/main">
                <a:solidFill>
                  <a:srgbClr val="FFFFFF"/>
                </a:solidFill>
              </a14:hiddenFill>
            </a:ext>
          </a:extLst>
        </p:spPr>
      </p:pic>
      <p:sp>
        <p:nvSpPr>
          <p:cNvPr id="1033334" name="WordArt 118"/>
          <p:cNvSpPr>
            <a:spLocks noChangeArrowheads="1" noChangeShapeType="1" noTextEdit="1"/>
          </p:cNvSpPr>
          <p:nvPr/>
        </p:nvSpPr>
        <p:spPr bwMode="auto">
          <a:xfrm>
            <a:off x="7918450" y="3141663"/>
            <a:ext cx="1463675" cy="492125"/>
          </a:xfrm>
          <a:prstGeom prst="rect">
            <a:avLst/>
          </a:prstGeom>
        </p:spPr>
        <p:txBody>
          <a:bodyPr wrap="none" fromWordArt="1">
            <a:prstTxWarp prst="textPlain">
              <a:avLst>
                <a:gd name="adj" fmla="val 50000"/>
              </a:avLst>
            </a:prstTxWarp>
          </a:bodyPr>
          <a:lstStyle/>
          <a:p>
            <a:r>
              <a:rPr lang="zh-CN" altLang="en-US" sz="3600" kern="10" spc="-180">
                <a:ln w="12700">
                  <a:solidFill>
                    <a:schemeClr val="tx1"/>
                  </a:solidFill>
                  <a:round/>
                </a:ln>
                <a:solidFill>
                  <a:srgbClr val="00FF00">
                    <a:alpha val="50000"/>
                  </a:srgbClr>
                </a:solidFill>
                <a:effectLst>
                  <a:outerShdw dist="45791" dir="2021404" algn="ctr" rotWithShape="0">
                    <a:srgbClr val="9999FF"/>
                  </a:outerShdw>
                </a:effectLst>
                <a:latin typeface="Arial Black" panose="020B0A04020102020204" pitchFamily="34" charset="0"/>
              </a:rPr>
              <a:t>业务重新开始</a:t>
            </a:r>
            <a:endParaRPr lang="zh-CN" altLang="en-US" sz="3600" kern="10" spc="-180">
              <a:ln w="12700">
                <a:solidFill>
                  <a:schemeClr val="tx1"/>
                </a:solidFill>
                <a:round/>
              </a:ln>
              <a:solidFill>
                <a:srgbClr val="00FF00">
                  <a:alpha val="50000"/>
                </a:srgbClr>
              </a:solidFill>
              <a:effectLst>
                <a:outerShdw dist="45791" dir="2021404" algn="ctr" rotWithShape="0">
                  <a:srgbClr val="9999FF"/>
                </a:outerShdw>
              </a:effectLst>
              <a:latin typeface="Arial Black" panose="020B0A040201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33223"/>
                                        </p:tgtEl>
                                        <p:attrNameLst>
                                          <p:attrName>style.visibility</p:attrName>
                                        </p:attrNameLst>
                                      </p:cBhvr>
                                      <p:to>
                                        <p:strVal val="visible"/>
                                      </p:to>
                                    </p:set>
                                    <p:animEffect transition="in" filter="dissolve">
                                      <p:cBhvr>
                                        <p:cTn id="7" dur="500"/>
                                        <p:tgtEl>
                                          <p:spTgt spid="1033223"/>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1033224"/>
                                        </p:tgtEl>
                                        <p:attrNameLst>
                                          <p:attrName>style.visibility</p:attrName>
                                        </p:attrNameLst>
                                      </p:cBhvr>
                                      <p:to>
                                        <p:strVal val="visible"/>
                                      </p:to>
                                    </p:set>
                                    <p:anim calcmode="lin" valueType="num">
                                      <p:cBhvr>
                                        <p:cTn id="11" dur="500" fill="hold"/>
                                        <p:tgtEl>
                                          <p:spTgt spid="1033224"/>
                                        </p:tgtEl>
                                        <p:attrNameLst>
                                          <p:attrName>ppt_w</p:attrName>
                                        </p:attrNameLst>
                                      </p:cBhvr>
                                      <p:tavLst>
                                        <p:tav tm="0">
                                          <p:val>
                                            <p:fltVal val="0"/>
                                          </p:val>
                                        </p:tav>
                                        <p:tav tm="100000">
                                          <p:val>
                                            <p:strVal val="#ppt_w"/>
                                          </p:val>
                                        </p:tav>
                                      </p:tavLst>
                                    </p:anim>
                                    <p:anim calcmode="lin" valueType="num">
                                      <p:cBhvr>
                                        <p:cTn id="12" dur="500" fill="hold"/>
                                        <p:tgtEl>
                                          <p:spTgt spid="1033224"/>
                                        </p:tgtEl>
                                        <p:attrNameLst>
                                          <p:attrName>ppt_h</p:attrName>
                                        </p:attrNameLst>
                                      </p:cBhvr>
                                      <p:tavLst>
                                        <p:tav tm="0">
                                          <p:val>
                                            <p:fltVal val="0"/>
                                          </p:val>
                                        </p:tav>
                                        <p:tav tm="100000">
                                          <p:val>
                                            <p:strVal val="#ppt_h"/>
                                          </p:val>
                                        </p:tav>
                                      </p:tavLst>
                                    </p:anim>
                                    <p:anim calcmode="lin" valueType="num">
                                      <p:cBhvr>
                                        <p:cTn id="13" dur="500" fill="hold"/>
                                        <p:tgtEl>
                                          <p:spTgt spid="1033224"/>
                                        </p:tgtEl>
                                        <p:attrNameLst>
                                          <p:attrName>ppt_x</p:attrName>
                                        </p:attrNameLst>
                                      </p:cBhvr>
                                      <p:tavLst>
                                        <p:tav tm="0">
                                          <p:val>
                                            <p:fltVal val="0.5"/>
                                          </p:val>
                                        </p:tav>
                                        <p:tav tm="100000">
                                          <p:val>
                                            <p:strVal val="#ppt_x"/>
                                          </p:val>
                                        </p:tav>
                                      </p:tavLst>
                                    </p:anim>
                                    <p:anim calcmode="lin" valueType="num">
                                      <p:cBhvr>
                                        <p:cTn id="14" dur="500" fill="hold"/>
                                        <p:tgtEl>
                                          <p:spTgt spid="1033224"/>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033221"/>
                                        </p:tgtEl>
                                        <p:attrNameLst>
                                          <p:attrName>style.visibility</p:attrName>
                                        </p:attrNameLst>
                                      </p:cBhvr>
                                      <p:to>
                                        <p:strVal val="visible"/>
                                      </p:to>
                                    </p:set>
                                    <p:animEffect transition="in" filter="wipe(up)">
                                      <p:cBhvr>
                                        <p:cTn id="18" dur="500"/>
                                        <p:tgtEl>
                                          <p:spTgt spid="1033221"/>
                                        </p:tgtEl>
                                      </p:cBhvr>
                                    </p:animEffect>
                                  </p:childTnLst>
                                </p:cTn>
                              </p:par>
                            </p:childTnLst>
                          </p:cTn>
                        </p:par>
                        <p:par>
                          <p:cTn id="19" fill="hold">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1033225"/>
                                        </p:tgtEl>
                                        <p:attrNameLst>
                                          <p:attrName>style.visibility</p:attrName>
                                        </p:attrNameLst>
                                      </p:cBhvr>
                                      <p:to>
                                        <p:strVal val="visible"/>
                                      </p:to>
                                    </p:set>
                                    <p:animEffect transition="in" filter="dissolve">
                                      <p:cBhvr>
                                        <p:cTn id="22" dur="500"/>
                                        <p:tgtEl>
                                          <p:spTgt spid="1033225"/>
                                        </p:tgtEl>
                                      </p:cBhvr>
                                    </p:animEffect>
                                  </p:childTnLst>
                                </p:cTn>
                              </p:par>
                            </p:childTnLst>
                          </p:cTn>
                        </p:par>
                        <p:par>
                          <p:cTn id="23" fill="hold">
                            <p:stCondLst>
                              <p:cond delay="2000"/>
                            </p:stCondLst>
                            <p:childTnLst>
                              <p:par>
                                <p:cTn id="24" presetID="4" presetClass="entr" presetSubtype="16" fill="hold" nodeType="afterEffect">
                                  <p:stCondLst>
                                    <p:cond delay="0"/>
                                  </p:stCondLst>
                                  <p:childTnLst>
                                    <p:set>
                                      <p:cBhvr>
                                        <p:cTn id="25" dur="1" fill="hold">
                                          <p:stCondLst>
                                            <p:cond delay="0"/>
                                          </p:stCondLst>
                                        </p:cTn>
                                        <p:tgtEl>
                                          <p:spTgt spid="1033226"/>
                                        </p:tgtEl>
                                        <p:attrNameLst>
                                          <p:attrName>style.visibility</p:attrName>
                                        </p:attrNameLst>
                                      </p:cBhvr>
                                      <p:to>
                                        <p:strVal val="visible"/>
                                      </p:to>
                                    </p:set>
                                    <p:animEffect transition="in" filter="box(in)">
                                      <p:cBhvr>
                                        <p:cTn id="26" dur="500"/>
                                        <p:tgtEl>
                                          <p:spTgt spid="103322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33228"/>
                                        </p:tgtEl>
                                        <p:attrNameLst>
                                          <p:attrName>style.visibility</p:attrName>
                                        </p:attrNameLst>
                                      </p:cBhvr>
                                      <p:to>
                                        <p:strVal val="visible"/>
                                      </p:to>
                                    </p:set>
                                    <p:animEffect transition="in" filter="dissolve">
                                      <p:cBhvr>
                                        <p:cTn id="31" dur="500"/>
                                        <p:tgtEl>
                                          <p:spTgt spid="1033228"/>
                                        </p:tgtEl>
                                      </p:cBhvr>
                                    </p:animEffect>
                                  </p:childTnLst>
                                  <p:subTnLst>
                                    <p:set>
                                      <p:cBhvr override="childStyle">
                                        <p:cTn dur="1" fill="hold" display="0" masterRel="nextClick" afterEffect="1"/>
                                        <p:tgtEl>
                                          <p:spTgt spid="1033228"/>
                                        </p:tgtEl>
                                        <p:attrNameLst>
                                          <p:attrName>style.visibility</p:attrName>
                                        </p:attrNameLst>
                                      </p:cBhvr>
                                      <p:to>
                                        <p:strVal val="hidden"/>
                                      </p:to>
                                    </p:set>
                                  </p:sub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1033329"/>
                                        </p:tgtEl>
                                        <p:attrNameLst>
                                          <p:attrName>style.visibility</p:attrName>
                                        </p:attrNameLst>
                                      </p:cBhvr>
                                      <p:to>
                                        <p:strVal val="visible"/>
                                      </p:to>
                                    </p:set>
                                    <p:animEffect transition="in" filter="dissolve">
                                      <p:cBhvr>
                                        <p:cTn id="35" dur="500"/>
                                        <p:tgtEl>
                                          <p:spTgt spid="1033329"/>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033220"/>
                                        </p:tgtEl>
                                        <p:attrNameLst>
                                          <p:attrName>style.visibility</p:attrName>
                                        </p:attrNameLst>
                                      </p:cBhvr>
                                      <p:to>
                                        <p:strVal val="visible"/>
                                      </p:to>
                                    </p:set>
                                    <p:anim calcmode="lin" valueType="num">
                                      <p:cBhvr additive="base">
                                        <p:cTn id="40" dur="500" fill="hold"/>
                                        <p:tgtEl>
                                          <p:spTgt spid="1033220"/>
                                        </p:tgtEl>
                                        <p:attrNameLst>
                                          <p:attrName>ppt_x</p:attrName>
                                        </p:attrNameLst>
                                      </p:cBhvr>
                                      <p:tavLst>
                                        <p:tav tm="0">
                                          <p:val>
                                            <p:strVal val="0-#ppt_w/2"/>
                                          </p:val>
                                        </p:tav>
                                        <p:tav tm="100000">
                                          <p:val>
                                            <p:strVal val="#ppt_x"/>
                                          </p:val>
                                        </p:tav>
                                      </p:tavLst>
                                    </p:anim>
                                    <p:anim calcmode="lin" valueType="num">
                                      <p:cBhvr additive="base">
                                        <p:cTn id="41" dur="500" fill="hold"/>
                                        <p:tgtEl>
                                          <p:spTgt spid="103322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033220"/>
                                        </p:tgtEl>
                                        <p:attrNameLst>
                                          <p:attrName>style.visibility</p:attrName>
                                        </p:attrNameLst>
                                      </p:cBhvr>
                                      <p:to>
                                        <p:strVal val="hidden"/>
                                      </p:to>
                                    </p:set>
                                  </p:subTnLst>
                                </p:cTn>
                              </p:par>
                            </p:childTnLst>
                          </p:cTn>
                        </p:par>
                        <p:par>
                          <p:cTn id="42" fill="hold">
                            <p:stCondLst>
                              <p:cond delay="500"/>
                            </p:stCondLst>
                            <p:childTnLst>
                              <p:par>
                                <p:cTn id="43" presetID="9" presetClass="entr" presetSubtype="0" fill="hold" grpId="0" nodeType="afterEffect">
                                  <p:stCondLst>
                                    <p:cond delay="0"/>
                                  </p:stCondLst>
                                  <p:childTnLst>
                                    <p:set>
                                      <p:cBhvr>
                                        <p:cTn id="44" dur="1" fill="hold">
                                          <p:stCondLst>
                                            <p:cond delay="0"/>
                                          </p:stCondLst>
                                        </p:cTn>
                                        <p:tgtEl>
                                          <p:spTgt spid="1033227"/>
                                        </p:tgtEl>
                                        <p:attrNameLst>
                                          <p:attrName>style.visibility</p:attrName>
                                        </p:attrNameLst>
                                      </p:cBhvr>
                                      <p:to>
                                        <p:strVal val="visible"/>
                                      </p:to>
                                    </p:set>
                                    <p:animEffect transition="in" filter="dissolve">
                                      <p:cBhvr>
                                        <p:cTn id="45" dur="500"/>
                                        <p:tgtEl>
                                          <p:spTgt spid="1033227"/>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33330"/>
                                        </p:tgtEl>
                                        <p:attrNameLst>
                                          <p:attrName>style.visibility</p:attrName>
                                        </p:attrNameLst>
                                      </p:cBhvr>
                                      <p:to>
                                        <p:strVal val="visible"/>
                                      </p:to>
                                    </p:set>
                                    <p:animEffect transition="in" filter="dissolve">
                                      <p:cBhvr>
                                        <p:cTn id="50" dur="500"/>
                                        <p:tgtEl>
                                          <p:spTgt spid="1033330"/>
                                        </p:tgtEl>
                                      </p:cBhvr>
                                    </p:animEffect>
                                  </p:childTnLst>
                                </p:cTn>
                              </p:par>
                            </p:childTnLst>
                          </p:cTn>
                        </p:par>
                        <p:par>
                          <p:cTn id="51" fill="hold">
                            <p:stCondLst>
                              <p:cond delay="500"/>
                            </p:stCondLst>
                            <p:childTnLst>
                              <p:par>
                                <p:cTn id="52" presetID="9" presetClass="entr" presetSubtype="0" fill="hold" nodeType="afterEffect">
                                  <p:stCondLst>
                                    <p:cond delay="0"/>
                                  </p:stCondLst>
                                  <p:childTnLst>
                                    <p:set>
                                      <p:cBhvr>
                                        <p:cTn id="53" dur="1" fill="hold">
                                          <p:stCondLst>
                                            <p:cond delay="0"/>
                                          </p:stCondLst>
                                        </p:cTn>
                                        <p:tgtEl>
                                          <p:spTgt spid="1033219"/>
                                        </p:tgtEl>
                                        <p:attrNameLst>
                                          <p:attrName>style.visibility</p:attrName>
                                        </p:attrNameLst>
                                      </p:cBhvr>
                                      <p:to>
                                        <p:strVal val="visible"/>
                                      </p:to>
                                    </p:set>
                                    <p:animEffect transition="in" filter="dissolve">
                                      <p:cBhvr>
                                        <p:cTn id="54" dur="500"/>
                                        <p:tgtEl>
                                          <p:spTgt spid="1033219"/>
                                        </p:tgtEl>
                                      </p:cBhvr>
                                    </p:animEffect>
                                  </p:childTnLst>
                                </p:cTn>
                              </p:par>
                            </p:childTnLst>
                          </p:cTn>
                        </p:par>
                        <p:par>
                          <p:cTn id="55" fill="hold">
                            <p:stCondLst>
                              <p:cond delay="1000"/>
                            </p:stCondLst>
                            <p:childTnLst>
                              <p:par>
                                <p:cTn id="56" presetID="9" presetClass="entr" presetSubtype="0" fill="hold" grpId="0" nodeType="afterEffect">
                                  <p:stCondLst>
                                    <p:cond delay="0"/>
                                  </p:stCondLst>
                                  <p:childTnLst>
                                    <p:set>
                                      <p:cBhvr>
                                        <p:cTn id="57" dur="1" fill="hold">
                                          <p:stCondLst>
                                            <p:cond delay="0"/>
                                          </p:stCondLst>
                                        </p:cTn>
                                        <p:tgtEl>
                                          <p:spTgt spid="1033331"/>
                                        </p:tgtEl>
                                        <p:attrNameLst>
                                          <p:attrName>style.visibility</p:attrName>
                                        </p:attrNameLst>
                                      </p:cBhvr>
                                      <p:to>
                                        <p:strVal val="visible"/>
                                      </p:to>
                                    </p:set>
                                    <p:animEffect transition="in" filter="dissolve">
                                      <p:cBhvr>
                                        <p:cTn id="58" dur="500"/>
                                        <p:tgtEl>
                                          <p:spTgt spid="1033331"/>
                                        </p:tgtEl>
                                      </p:cBhvr>
                                    </p:animEffect>
                                  </p:childTnLst>
                                </p:cTn>
                              </p:par>
                            </p:childTnLst>
                          </p:cTn>
                        </p:par>
                        <p:par>
                          <p:cTn id="59" fill="hold">
                            <p:stCondLst>
                              <p:cond delay="1500"/>
                            </p:stCondLst>
                            <p:childTnLst>
                              <p:par>
                                <p:cTn id="60" presetID="9" presetClass="entr" presetSubtype="0" fill="hold" grpId="0" nodeType="afterEffect">
                                  <p:stCondLst>
                                    <p:cond delay="0"/>
                                  </p:stCondLst>
                                  <p:childTnLst>
                                    <p:set>
                                      <p:cBhvr>
                                        <p:cTn id="61" dur="1" fill="hold">
                                          <p:stCondLst>
                                            <p:cond delay="0"/>
                                          </p:stCondLst>
                                        </p:cTn>
                                        <p:tgtEl>
                                          <p:spTgt spid="1033332"/>
                                        </p:tgtEl>
                                        <p:attrNameLst>
                                          <p:attrName>style.visibility</p:attrName>
                                        </p:attrNameLst>
                                      </p:cBhvr>
                                      <p:to>
                                        <p:strVal val="visible"/>
                                      </p:to>
                                    </p:set>
                                    <p:animEffect transition="in" filter="dissolve">
                                      <p:cBhvr>
                                        <p:cTn id="62" dur="500"/>
                                        <p:tgtEl>
                                          <p:spTgt spid="1033332"/>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nodeType="clickEffect">
                                  <p:stCondLst>
                                    <p:cond delay="0"/>
                                  </p:stCondLst>
                                  <p:childTnLst>
                                    <p:set>
                                      <p:cBhvr>
                                        <p:cTn id="66" dur="1" fill="hold">
                                          <p:stCondLst>
                                            <p:cond delay="0"/>
                                          </p:stCondLst>
                                        </p:cTn>
                                        <p:tgtEl>
                                          <p:spTgt spid="1033333"/>
                                        </p:tgtEl>
                                        <p:attrNameLst>
                                          <p:attrName>style.visibility</p:attrName>
                                        </p:attrNameLst>
                                      </p:cBhvr>
                                      <p:to>
                                        <p:strVal val="visible"/>
                                      </p:to>
                                    </p:set>
                                    <p:animEffect transition="in" filter="box(in)">
                                      <p:cBhvr>
                                        <p:cTn id="67" dur="500"/>
                                        <p:tgtEl>
                                          <p:spTgt spid="1033333"/>
                                        </p:tgtEl>
                                      </p:cBhvr>
                                    </p:animEffect>
                                  </p:childTnLst>
                                </p:cTn>
                              </p:par>
                            </p:childTnLst>
                          </p:cTn>
                        </p:par>
                        <p:par>
                          <p:cTn id="68" fill="hold">
                            <p:stCondLst>
                              <p:cond delay="500"/>
                            </p:stCondLst>
                            <p:childTnLst>
                              <p:par>
                                <p:cTn id="69" presetID="17" presetClass="entr" presetSubtype="4" fill="hold" grpId="0" nodeType="afterEffect">
                                  <p:stCondLst>
                                    <p:cond delay="0"/>
                                  </p:stCondLst>
                                  <p:childTnLst>
                                    <p:set>
                                      <p:cBhvr>
                                        <p:cTn id="70" dur="1" fill="hold">
                                          <p:stCondLst>
                                            <p:cond delay="0"/>
                                          </p:stCondLst>
                                        </p:cTn>
                                        <p:tgtEl>
                                          <p:spTgt spid="1033334"/>
                                        </p:tgtEl>
                                        <p:attrNameLst>
                                          <p:attrName>style.visibility</p:attrName>
                                        </p:attrNameLst>
                                      </p:cBhvr>
                                      <p:to>
                                        <p:strVal val="visible"/>
                                      </p:to>
                                    </p:set>
                                    <p:anim calcmode="lin" valueType="num">
                                      <p:cBhvr>
                                        <p:cTn id="71" dur="500" fill="hold"/>
                                        <p:tgtEl>
                                          <p:spTgt spid="1033334"/>
                                        </p:tgtEl>
                                        <p:attrNameLst>
                                          <p:attrName>ppt_x</p:attrName>
                                        </p:attrNameLst>
                                      </p:cBhvr>
                                      <p:tavLst>
                                        <p:tav tm="0">
                                          <p:val>
                                            <p:strVal val="#ppt_x"/>
                                          </p:val>
                                        </p:tav>
                                        <p:tav tm="100000">
                                          <p:val>
                                            <p:strVal val="#ppt_x"/>
                                          </p:val>
                                        </p:tav>
                                      </p:tavLst>
                                    </p:anim>
                                    <p:anim calcmode="lin" valueType="num">
                                      <p:cBhvr>
                                        <p:cTn id="72" dur="500" fill="hold"/>
                                        <p:tgtEl>
                                          <p:spTgt spid="1033334"/>
                                        </p:tgtEl>
                                        <p:attrNameLst>
                                          <p:attrName>ppt_y</p:attrName>
                                        </p:attrNameLst>
                                      </p:cBhvr>
                                      <p:tavLst>
                                        <p:tav tm="0">
                                          <p:val>
                                            <p:strVal val="#ppt_y+#ppt_h/2"/>
                                          </p:val>
                                        </p:tav>
                                        <p:tav tm="100000">
                                          <p:val>
                                            <p:strVal val="#ppt_y"/>
                                          </p:val>
                                        </p:tav>
                                      </p:tavLst>
                                    </p:anim>
                                    <p:anim calcmode="lin" valueType="num">
                                      <p:cBhvr>
                                        <p:cTn id="73" dur="500" fill="hold"/>
                                        <p:tgtEl>
                                          <p:spTgt spid="1033334"/>
                                        </p:tgtEl>
                                        <p:attrNameLst>
                                          <p:attrName>ppt_w</p:attrName>
                                        </p:attrNameLst>
                                      </p:cBhvr>
                                      <p:tavLst>
                                        <p:tav tm="0">
                                          <p:val>
                                            <p:strVal val="#ppt_w"/>
                                          </p:val>
                                        </p:tav>
                                        <p:tav tm="100000">
                                          <p:val>
                                            <p:strVal val="#ppt_w"/>
                                          </p:val>
                                        </p:tav>
                                      </p:tavLst>
                                    </p:anim>
                                    <p:anim calcmode="lin" valueType="num">
                                      <p:cBhvr>
                                        <p:cTn id="74" dur="500" fill="hold"/>
                                        <p:tgtEl>
                                          <p:spTgt spid="1033334"/>
                                        </p:tgtEl>
                                        <p:attrNameLst>
                                          <p:attrName>ppt_h</p:attrName>
                                        </p:attrNameLst>
                                      </p:cBhvr>
                                      <p:tavLst>
                                        <p:tav tm="0">
                                          <p:val>
                                            <p:fltVal val="0"/>
                                          </p:val>
                                        </p:tav>
                                        <p:tav tm="100000">
                                          <p:val>
                                            <p:strVal val="#ppt_h"/>
                                          </p:val>
                                        </p:tav>
                                      </p:tavLst>
                                    </p:anim>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033222"/>
                                        </p:tgtEl>
                                        <p:attrNameLst>
                                          <p:attrName>style.visibility</p:attrName>
                                        </p:attrNameLst>
                                      </p:cBhvr>
                                      <p:to>
                                        <p:strVal val="visible"/>
                                      </p:to>
                                    </p:set>
                                    <p:animEffect transition="in" filter="wipe(left)">
                                      <p:cBhvr>
                                        <p:cTn id="78" dur="500"/>
                                        <p:tgtEl>
                                          <p:spTgt spid="1033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221" grpId="0" animBg="1"/>
      <p:bldP spid="1033222" grpId="0" animBg="1" autoUpdateAnimBg="0"/>
      <p:bldP spid="1033223" grpId="0" autoUpdateAnimBg="0"/>
      <p:bldP spid="1033225" grpId="0" autoUpdateAnimBg="0"/>
      <p:bldP spid="1033227" grpId="0" autoUpdateAnimBg="0"/>
      <p:bldP spid="1033329" grpId="0" autoUpdateAnimBg="0"/>
      <p:bldP spid="1033330" grpId="0" autoUpdateAnimBg="0"/>
      <p:bldP spid="1033331" grpId="0" autoUpdateAnimBg="0"/>
      <p:bldP spid="1033332" grpId="0" autoUpdateAnimBg="0"/>
      <p:bldP spid="10333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2" name="Rectangle 2"/>
          <p:cNvSpPr>
            <a:spLocks noGrp="1" noChangeArrowheads="1"/>
          </p:cNvSpPr>
          <p:nvPr>
            <p:ph type="title"/>
          </p:nvPr>
        </p:nvSpPr>
        <p:spPr/>
        <p:txBody>
          <a:bodyPr/>
          <a:lstStyle/>
          <a:p>
            <a:r>
              <a:rPr lang="zh-CN" altLang="en-US"/>
              <a:t>持续性计划同风险管理关系</a:t>
            </a:r>
            <a:endParaRPr lang="zh-CN" altLang="en-US"/>
          </a:p>
        </p:txBody>
      </p:sp>
      <p:sp>
        <p:nvSpPr>
          <p:cNvPr id="1034243" name="Rectangle 3"/>
          <p:cNvSpPr>
            <a:spLocks noChangeArrowheads="1"/>
          </p:cNvSpPr>
          <p:nvPr/>
        </p:nvSpPr>
        <p:spPr bwMode="auto">
          <a:xfrm>
            <a:off x="-4763" y="1362075"/>
            <a:ext cx="9906001" cy="4968875"/>
          </a:xfrm>
          <a:prstGeom prst="rect">
            <a:avLst/>
          </a:prstGeom>
          <a:solidFill>
            <a:srgbClr val="FF99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44" name="AutoShape 4"/>
          <p:cNvSpPr>
            <a:spLocks noChangeArrowheads="1"/>
          </p:cNvSpPr>
          <p:nvPr/>
        </p:nvSpPr>
        <p:spPr bwMode="auto">
          <a:xfrm>
            <a:off x="1443038" y="3355975"/>
            <a:ext cx="544512" cy="720725"/>
          </a:xfrm>
          <a:prstGeom prst="rightArrow">
            <a:avLst>
              <a:gd name="adj1" fmla="val 50000"/>
              <a:gd name="adj2" fmla="val 25000"/>
            </a:avLst>
          </a:prstGeom>
          <a:gradFill rotWithShape="1">
            <a:gsLst>
              <a:gs pos="0">
                <a:srgbClr val="0000FF">
                  <a:gamma/>
                  <a:shade val="46275"/>
                  <a:invGamma/>
                </a:srgbClr>
              </a:gs>
              <a:gs pos="100000">
                <a:srgbClr val="0000FF"/>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45" name="Rectangle 5"/>
          <p:cNvSpPr>
            <a:spLocks noChangeArrowheads="1"/>
          </p:cNvSpPr>
          <p:nvPr/>
        </p:nvSpPr>
        <p:spPr bwMode="auto">
          <a:xfrm>
            <a:off x="192088" y="1987550"/>
            <a:ext cx="1249362" cy="3960813"/>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r>
              <a:rPr lang="zh-CN" altLang="en-US" sz="1400" b="1">
                <a:solidFill>
                  <a:schemeClr val="tx1"/>
                </a:solidFill>
              </a:rPr>
              <a:t>自然</a:t>
            </a:r>
            <a:endParaRPr lang="zh-CN" altLang="en-US" sz="1400" b="1">
              <a:solidFill>
                <a:schemeClr val="tx1"/>
              </a:solidFill>
            </a:endParaRPr>
          </a:p>
          <a:p>
            <a:pPr algn="l" eaLnBrk="1" hangingPunct="1">
              <a:buFontTx/>
              <a:buChar char="•"/>
            </a:pPr>
            <a:r>
              <a:rPr lang="zh-CN" altLang="en-US" sz="1200" b="1">
                <a:solidFill>
                  <a:schemeClr val="tx1"/>
                </a:solidFill>
              </a:rPr>
              <a:t>火灾</a:t>
            </a:r>
            <a:endParaRPr lang="zh-CN" altLang="en-US" sz="1200" b="1">
              <a:solidFill>
                <a:schemeClr val="tx1"/>
              </a:solidFill>
            </a:endParaRPr>
          </a:p>
          <a:p>
            <a:pPr algn="l" eaLnBrk="1" hangingPunct="1">
              <a:buFontTx/>
              <a:buChar char="•"/>
            </a:pPr>
            <a:r>
              <a:rPr lang="zh-CN" altLang="en-US" sz="1200" b="1">
                <a:solidFill>
                  <a:schemeClr val="tx1"/>
                </a:solidFill>
              </a:rPr>
              <a:t>飓风</a:t>
            </a:r>
            <a:endParaRPr lang="zh-CN" altLang="en-US" sz="1200" b="1">
              <a:solidFill>
                <a:schemeClr val="tx1"/>
              </a:solidFill>
            </a:endParaRPr>
          </a:p>
          <a:p>
            <a:pPr algn="l" eaLnBrk="1" hangingPunct="1">
              <a:buFontTx/>
              <a:buChar char="•"/>
            </a:pPr>
            <a:r>
              <a:rPr lang="zh-CN" altLang="en-US" sz="1200" b="1">
                <a:solidFill>
                  <a:schemeClr val="tx1"/>
                </a:solidFill>
              </a:rPr>
              <a:t>洪水</a:t>
            </a:r>
            <a:endParaRPr lang="zh-CN" altLang="en-US" sz="1200" b="1">
              <a:solidFill>
                <a:schemeClr val="tx1"/>
              </a:solidFill>
            </a:endParaRPr>
          </a:p>
          <a:p>
            <a:pPr algn="l" eaLnBrk="1" hangingPunct="1">
              <a:buFontTx/>
              <a:buChar char="•"/>
            </a:pPr>
            <a:r>
              <a:rPr lang="zh-CN" altLang="en-US" sz="1200" b="1">
                <a:solidFill>
                  <a:schemeClr val="tx1"/>
                </a:solidFill>
              </a:rPr>
              <a:t>台风</a:t>
            </a:r>
            <a:endParaRPr lang="zh-CN" altLang="en-US" sz="1200" b="1">
              <a:solidFill>
                <a:schemeClr val="tx1"/>
              </a:solidFill>
            </a:endParaRPr>
          </a:p>
          <a:p>
            <a:pPr algn="l" eaLnBrk="1" hangingPunct="1"/>
            <a:r>
              <a:rPr lang="zh-CN" altLang="en-US" sz="1200" b="1">
                <a:solidFill>
                  <a:schemeClr val="tx1"/>
                </a:solidFill>
              </a:rPr>
              <a:t>。</a:t>
            </a:r>
            <a:endParaRPr lang="zh-CN" altLang="en-US" sz="1200" b="1">
              <a:solidFill>
                <a:schemeClr val="tx1"/>
              </a:solidFill>
            </a:endParaRPr>
          </a:p>
          <a:p>
            <a:pPr algn="l" eaLnBrk="1" hangingPunct="1"/>
            <a:r>
              <a:rPr lang="zh-CN" altLang="en-US" sz="1200" b="1">
                <a:solidFill>
                  <a:schemeClr val="tx1"/>
                </a:solidFill>
              </a:rPr>
              <a:t>。</a:t>
            </a:r>
            <a:endParaRPr lang="zh-CN" altLang="en-US" sz="1200" b="1">
              <a:solidFill>
                <a:schemeClr val="tx1"/>
              </a:solidFill>
            </a:endParaRPr>
          </a:p>
          <a:p>
            <a:pPr algn="l" eaLnBrk="1" hangingPunct="1"/>
            <a:r>
              <a:rPr lang="zh-CN" altLang="en-US" sz="1400" b="1">
                <a:solidFill>
                  <a:schemeClr val="tx1"/>
                </a:solidFill>
              </a:rPr>
              <a:t>人</a:t>
            </a:r>
            <a:endParaRPr lang="zh-CN" altLang="en-US" sz="1400" b="1">
              <a:solidFill>
                <a:schemeClr val="tx1"/>
              </a:solidFill>
            </a:endParaRPr>
          </a:p>
          <a:p>
            <a:pPr algn="l" eaLnBrk="1" hangingPunct="1">
              <a:buFontTx/>
              <a:buChar char="•"/>
            </a:pPr>
            <a:r>
              <a:rPr lang="zh-CN" altLang="en-US" sz="1200" b="1">
                <a:solidFill>
                  <a:schemeClr val="tx1"/>
                </a:solidFill>
              </a:rPr>
              <a:t>阴谋破坏</a:t>
            </a:r>
            <a:endParaRPr lang="zh-CN" altLang="en-US" sz="1200" b="1">
              <a:solidFill>
                <a:schemeClr val="tx1"/>
              </a:solidFill>
            </a:endParaRPr>
          </a:p>
          <a:p>
            <a:pPr algn="l" eaLnBrk="1" hangingPunct="1">
              <a:buFontTx/>
              <a:buChar char="•"/>
            </a:pPr>
            <a:r>
              <a:rPr lang="zh-CN" altLang="en-US" sz="1200" b="1">
                <a:solidFill>
                  <a:schemeClr val="tx1"/>
                </a:solidFill>
              </a:rPr>
              <a:t>恶意代码</a:t>
            </a:r>
            <a:endParaRPr lang="zh-CN" altLang="en-US" sz="1200" b="1">
              <a:solidFill>
                <a:schemeClr val="tx1"/>
              </a:solidFill>
            </a:endParaRPr>
          </a:p>
          <a:p>
            <a:pPr algn="l" eaLnBrk="1" hangingPunct="1">
              <a:buFontTx/>
              <a:buChar char="•"/>
            </a:pPr>
            <a:r>
              <a:rPr lang="zh-CN" altLang="en-US" sz="1200" b="1">
                <a:solidFill>
                  <a:schemeClr val="tx1"/>
                </a:solidFill>
              </a:rPr>
              <a:t>操作员错误</a:t>
            </a:r>
            <a:endParaRPr lang="zh-CN" altLang="en-US" sz="1200" b="1">
              <a:solidFill>
                <a:schemeClr val="tx1"/>
              </a:solidFill>
            </a:endParaRPr>
          </a:p>
          <a:p>
            <a:pPr algn="l" eaLnBrk="1" hangingPunct="1">
              <a:buFontTx/>
              <a:buChar char="•"/>
            </a:pPr>
            <a:endParaRPr lang="zh-CN" altLang="en-US" sz="1200" b="1">
              <a:solidFill>
                <a:schemeClr val="tx1"/>
              </a:solidFill>
            </a:endParaRPr>
          </a:p>
          <a:p>
            <a:pPr algn="l" eaLnBrk="1" hangingPunct="1">
              <a:buFontTx/>
              <a:buChar char="•"/>
            </a:pPr>
            <a:endParaRPr lang="zh-CN" altLang="en-US" sz="1200" b="1">
              <a:solidFill>
                <a:schemeClr val="tx1"/>
              </a:solidFill>
            </a:endParaRPr>
          </a:p>
          <a:p>
            <a:pPr algn="l" eaLnBrk="1" hangingPunct="1">
              <a:buFontTx/>
              <a:buChar char="•"/>
            </a:pPr>
            <a:endParaRPr lang="zh-CN" altLang="en-US" sz="1200" b="1">
              <a:solidFill>
                <a:schemeClr val="tx1"/>
              </a:solidFill>
            </a:endParaRPr>
          </a:p>
          <a:p>
            <a:pPr algn="l" eaLnBrk="1" hangingPunct="1"/>
            <a:r>
              <a:rPr lang="zh-CN" altLang="en-US" sz="1400" b="1">
                <a:solidFill>
                  <a:schemeClr val="tx1"/>
                </a:solidFill>
              </a:rPr>
              <a:t>技术</a:t>
            </a:r>
            <a:endParaRPr lang="zh-CN" altLang="en-US" sz="1400" b="1">
              <a:solidFill>
                <a:schemeClr val="tx1"/>
              </a:solidFill>
            </a:endParaRPr>
          </a:p>
          <a:p>
            <a:pPr algn="l" eaLnBrk="1" hangingPunct="1">
              <a:buFontTx/>
              <a:buChar char="•"/>
            </a:pPr>
            <a:r>
              <a:rPr lang="zh-CN" altLang="en-US" sz="1200" b="1">
                <a:solidFill>
                  <a:schemeClr val="tx1"/>
                </a:solidFill>
              </a:rPr>
              <a:t>硬件故障</a:t>
            </a:r>
            <a:endParaRPr lang="zh-CN" altLang="en-US" sz="1200" b="1">
              <a:solidFill>
                <a:schemeClr val="tx1"/>
              </a:solidFill>
            </a:endParaRPr>
          </a:p>
          <a:p>
            <a:pPr algn="l" eaLnBrk="1" hangingPunct="1">
              <a:buFontTx/>
              <a:buChar char="•"/>
            </a:pPr>
            <a:r>
              <a:rPr lang="zh-CN" altLang="en-US" sz="1200" b="1">
                <a:solidFill>
                  <a:schemeClr val="tx1"/>
                </a:solidFill>
              </a:rPr>
              <a:t>数据残缺</a:t>
            </a:r>
            <a:endParaRPr lang="zh-CN" altLang="en-US" sz="1200" b="1">
              <a:solidFill>
                <a:schemeClr val="tx1"/>
              </a:solidFill>
            </a:endParaRPr>
          </a:p>
          <a:p>
            <a:pPr algn="l" eaLnBrk="1" hangingPunct="1">
              <a:buFontTx/>
              <a:buChar char="•"/>
            </a:pPr>
            <a:r>
              <a:rPr lang="zh-CN" altLang="en-US" sz="1200" b="1">
                <a:solidFill>
                  <a:schemeClr val="tx1"/>
                </a:solidFill>
              </a:rPr>
              <a:t>电信故障</a:t>
            </a:r>
            <a:endParaRPr lang="zh-CN" altLang="en-US" sz="1200" b="1">
              <a:solidFill>
                <a:schemeClr val="tx1"/>
              </a:solidFill>
            </a:endParaRPr>
          </a:p>
          <a:p>
            <a:pPr algn="l" eaLnBrk="1" hangingPunct="1">
              <a:buFontTx/>
              <a:buChar char="•"/>
            </a:pPr>
            <a:r>
              <a:rPr lang="zh-CN" altLang="en-US" sz="1200" b="1">
                <a:solidFill>
                  <a:schemeClr val="tx1"/>
                </a:solidFill>
              </a:rPr>
              <a:t>电力故障</a:t>
            </a:r>
            <a:endParaRPr lang="zh-CN" altLang="en-US" sz="1200" b="1">
              <a:solidFill>
                <a:schemeClr val="tx1"/>
              </a:solidFill>
            </a:endParaRPr>
          </a:p>
          <a:p>
            <a:pPr algn="l" eaLnBrk="1" hangingPunct="1">
              <a:buFontTx/>
              <a:buChar char="•"/>
            </a:pPr>
            <a:endParaRPr lang="zh-CN" altLang="en-US" sz="1400" b="1">
              <a:solidFill>
                <a:schemeClr val="tx1"/>
              </a:solidFill>
            </a:endParaRPr>
          </a:p>
        </p:txBody>
      </p:sp>
      <p:sp>
        <p:nvSpPr>
          <p:cNvPr id="1034246" name="Text Box 6"/>
          <p:cNvSpPr txBox="1">
            <a:spLocks noChangeArrowheads="1"/>
          </p:cNvSpPr>
          <p:nvPr/>
        </p:nvSpPr>
        <p:spPr bwMode="auto">
          <a:xfrm>
            <a:off x="273050" y="1555750"/>
            <a:ext cx="8953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zh-CN" altLang="en-US" sz="1400" b="1">
                <a:solidFill>
                  <a:schemeClr val="tx1"/>
                </a:solidFill>
              </a:rPr>
              <a:t>潜在风险</a:t>
            </a:r>
            <a:endParaRPr lang="zh-CN" altLang="en-US" sz="1400" b="1">
              <a:solidFill>
                <a:schemeClr val="tx1"/>
              </a:solidFill>
            </a:endParaRPr>
          </a:p>
        </p:txBody>
      </p:sp>
      <p:sp>
        <p:nvSpPr>
          <p:cNvPr id="1034247" name="Rectangle 7"/>
          <p:cNvSpPr>
            <a:spLocks noChangeArrowheads="1"/>
          </p:cNvSpPr>
          <p:nvPr/>
        </p:nvSpPr>
        <p:spPr bwMode="auto">
          <a:xfrm>
            <a:off x="1985963" y="2563813"/>
            <a:ext cx="938212" cy="2592387"/>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solidFill>
                  <a:schemeClr val="tx1"/>
                </a:solidFill>
              </a:rPr>
              <a:t>风险评估</a:t>
            </a:r>
            <a:endParaRPr lang="zh-CN" altLang="en-US" sz="1400" b="1">
              <a:solidFill>
                <a:schemeClr val="tx1"/>
              </a:solidFill>
            </a:endParaRPr>
          </a:p>
        </p:txBody>
      </p:sp>
      <p:sp>
        <p:nvSpPr>
          <p:cNvPr id="1034248" name="Rectangle 8"/>
          <p:cNvSpPr>
            <a:spLocks noChangeArrowheads="1"/>
          </p:cNvSpPr>
          <p:nvPr/>
        </p:nvSpPr>
        <p:spPr bwMode="auto">
          <a:xfrm>
            <a:off x="5186363" y="2492375"/>
            <a:ext cx="1169987" cy="2519363"/>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r>
              <a:rPr lang="zh-CN" altLang="en-US" sz="1400" b="1">
                <a:solidFill>
                  <a:schemeClr val="tx1"/>
                </a:solidFill>
              </a:rPr>
              <a:t>安全控制</a:t>
            </a:r>
            <a:endParaRPr lang="zh-CN" altLang="en-US" sz="1400" b="1">
              <a:solidFill>
                <a:schemeClr val="tx1"/>
              </a:solidFill>
            </a:endParaRPr>
          </a:p>
          <a:p>
            <a:pPr algn="l" eaLnBrk="1" hangingPunct="1"/>
            <a:endParaRPr lang="zh-CN" altLang="en-US" sz="1400" b="1">
              <a:solidFill>
                <a:schemeClr val="tx1"/>
              </a:solidFill>
            </a:endParaRPr>
          </a:p>
          <a:p>
            <a:pPr algn="l" eaLnBrk="1" hangingPunct="1">
              <a:buFontTx/>
              <a:buChar char="•"/>
            </a:pPr>
            <a:r>
              <a:rPr lang="zh-CN" altLang="en-US" sz="1200">
                <a:solidFill>
                  <a:schemeClr val="tx1"/>
                </a:solidFill>
              </a:rPr>
              <a:t>管理控制</a:t>
            </a:r>
            <a:endParaRPr lang="zh-CN" altLang="en-US" sz="1200">
              <a:solidFill>
                <a:schemeClr val="tx1"/>
              </a:solidFill>
            </a:endParaRPr>
          </a:p>
          <a:p>
            <a:pPr algn="l" eaLnBrk="1" hangingPunct="1">
              <a:buFontTx/>
              <a:buChar char="•"/>
            </a:pPr>
            <a:r>
              <a:rPr lang="zh-CN" altLang="en-US" sz="1200">
                <a:solidFill>
                  <a:schemeClr val="tx1"/>
                </a:solidFill>
              </a:rPr>
              <a:t>运行维护控制</a:t>
            </a:r>
            <a:endParaRPr lang="zh-CN" altLang="en-US" sz="1200">
              <a:solidFill>
                <a:schemeClr val="tx1"/>
              </a:solidFill>
            </a:endParaRPr>
          </a:p>
          <a:p>
            <a:pPr algn="l" eaLnBrk="1" hangingPunct="1">
              <a:buFontTx/>
              <a:buChar char="•"/>
            </a:pPr>
            <a:r>
              <a:rPr lang="zh-CN" altLang="en-US" sz="1200">
                <a:solidFill>
                  <a:schemeClr val="tx1"/>
                </a:solidFill>
              </a:rPr>
              <a:t>技术控制</a:t>
            </a:r>
            <a:endParaRPr lang="zh-CN" altLang="en-US" sz="1200">
              <a:solidFill>
                <a:schemeClr val="tx1"/>
              </a:solidFill>
            </a:endParaRPr>
          </a:p>
          <a:p>
            <a:pPr algn="l" eaLnBrk="1" hangingPunct="1"/>
            <a:r>
              <a:rPr lang="zh-CN" altLang="en-US" sz="1200">
                <a:solidFill>
                  <a:schemeClr val="tx1"/>
                </a:solidFill>
              </a:rPr>
              <a:t>。</a:t>
            </a:r>
            <a:endParaRPr lang="zh-CN" altLang="en-US" sz="1200">
              <a:solidFill>
                <a:schemeClr val="tx1"/>
              </a:solidFill>
            </a:endParaRPr>
          </a:p>
          <a:p>
            <a:pPr algn="l" eaLnBrk="1" hangingPunct="1"/>
            <a:r>
              <a:rPr lang="zh-CN" altLang="en-US" sz="1200">
                <a:solidFill>
                  <a:schemeClr val="tx1"/>
                </a:solidFill>
              </a:rPr>
              <a:t>。</a:t>
            </a:r>
            <a:endParaRPr lang="zh-CN" altLang="en-US" sz="1200">
              <a:solidFill>
                <a:schemeClr val="tx1"/>
              </a:solidFill>
            </a:endParaRPr>
          </a:p>
          <a:p>
            <a:pPr algn="l" eaLnBrk="1" hangingPunct="1"/>
            <a:r>
              <a:rPr lang="zh-CN" altLang="en-US" sz="1200">
                <a:solidFill>
                  <a:schemeClr val="tx1"/>
                </a:solidFill>
              </a:rPr>
              <a:t>。</a:t>
            </a:r>
            <a:endParaRPr lang="zh-CN" altLang="en-US" sz="1200">
              <a:solidFill>
                <a:schemeClr val="tx1"/>
              </a:solidFill>
            </a:endParaRPr>
          </a:p>
        </p:txBody>
      </p:sp>
      <p:sp>
        <p:nvSpPr>
          <p:cNvPr id="1034249" name="Rectangle 9"/>
          <p:cNvSpPr>
            <a:spLocks noChangeArrowheads="1"/>
          </p:cNvSpPr>
          <p:nvPr/>
        </p:nvSpPr>
        <p:spPr bwMode="auto">
          <a:xfrm>
            <a:off x="8540750" y="2563813"/>
            <a:ext cx="1169988" cy="2519362"/>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r>
              <a:rPr lang="zh-CN" altLang="en-US" sz="1400" b="1">
                <a:solidFill>
                  <a:schemeClr val="tx1"/>
                </a:solidFill>
              </a:rPr>
              <a:t>持续性计划</a:t>
            </a:r>
            <a:endParaRPr lang="zh-CN" altLang="en-US" sz="1400" b="1">
              <a:solidFill>
                <a:schemeClr val="tx1"/>
              </a:solidFill>
            </a:endParaRPr>
          </a:p>
          <a:p>
            <a:pPr algn="l" eaLnBrk="1" hangingPunct="1"/>
            <a:endParaRPr lang="zh-CN" altLang="en-US" sz="1400" b="1">
              <a:solidFill>
                <a:schemeClr val="tx1"/>
              </a:solidFill>
            </a:endParaRPr>
          </a:p>
          <a:p>
            <a:pPr algn="l" eaLnBrk="1" hangingPunct="1"/>
            <a:r>
              <a:rPr lang="zh-CN" altLang="en-US" sz="1400" b="1">
                <a:solidFill>
                  <a:schemeClr val="tx1"/>
                </a:solidFill>
              </a:rPr>
              <a:t>范围</a:t>
            </a:r>
            <a:endParaRPr lang="zh-CN" altLang="en-US" sz="1400" b="1">
              <a:solidFill>
                <a:schemeClr val="tx1"/>
              </a:solidFill>
            </a:endParaRPr>
          </a:p>
          <a:p>
            <a:pPr algn="l" eaLnBrk="1" hangingPunct="1">
              <a:buFontTx/>
              <a:buChar char="•"/>
            </a:pPr>
            <a:r>
              <a:rPr lang="zh-CN" altLang="en-US" sz="1200">
                <a:solidFill>
                  <a:schemeClr val="tx1"/>
                </a:solidFill>
              </a:rPr>
              <a:t>飓风</a:t>
            </a:r>
            <a:endParaRPr lang="zh-CN" altLang="en-US" sz="1200">
              <a:solidFill>
                <a:schemeClr val="tx1"/>
              </a:solidFill>
            </a:endParaRPr>
          </a:p>
          <a:p>
            <a:pPr algn="l" eaLnBrk="1" hangingPunct="1">
              <a:buFontTx/>
              <a:buChar char="•"/>
            </a:pPr>
            <a:r>
              <a:rPr lang="zh-CN" altLang="en-US" sz="1200">
                <a:solidFill>
                  <a:schemeClr val="tx1"/>
                </a:solidFill>
              </a:rPr>
              <a:t>操作员错误</a:t>
            </a:r>
            <a:endParaRPr lang="zh-CN" altLang="en-US" sz="1200">
              <a:solidFill>
                <a:schemeClr val="tx1"/>
              </a:solidFill>
            </a:endParaRPr>
          </a:p>
          <a:p>
            <a:pPr algn="l" eaLnBrk="1" hangingPunct="1">
              <a:buFontTx/>
              <a:buChar char="•"/>
            </a:pPr>
            <a:r>
              <a:rPr lang="zh-CN" altLang="en-US" sz="1200">
                <a:solidFill>
                  <a:schemeClr val="tx1"/>
                </a:solidFill>
              </a:rPr>
              <a:t>硬件故障</a:t>
            </a:r>
            <a:endParaRPr lang="zh-CN" altLang="en-US" sz="1200">
              <a:solidFill>
                <a:schemeClr val="tx1"/>
              </a:solidFill>
            </a:endParaRPr>
          </a:p>
          <a:p>
            <a:pPr algn="l" eaLnBrk="1" hangingPunct="1">
              <a:buFontTx/>
              <a:buChar char="•"/>
            </a:pPr>
            <a:r>
              <a:rPr lang="zh-CN" altLang="en-US" sz="1200">
                <a:solidFill>
                  <a:schemeClr val="tx1"/>
                </a:solidFill>
              </a:rPr>
              <a:t>数据残缺</a:t>
            </a:r>
            <a:endParaRPr lang="zh-CN" altLang="en-US" sz="1200">
              <a:solidFill>
                <a:schemeClr val="tx1"/>
              </a:solidFill>
            </a:endParaRPr>
          </a:p>
          <a:p>
            <a:pPr algn="l" eaLnBrk="1" hangingPunct="1"/>
            <a:r>
              <a:rPr lang="zh-CN" altLang="en-US" sz="1200">
                <a:solidFill>
                  <a:schemeClr val="tx1"/>
                </a:solidFill>
              </a:rPr>
              <a:t>。</a:t>
            </a:r>
            <a:endParaRPr lang="zh-CN" altLang="en-US" sz="1200">
              <a:solidFill>
                <a:schemeClr val="tx1"/>
              </a:solidFill>
            </a:endParaRPr>
          </a:p>
          <a:p>
            <a:pPr algn="l" eaLnBrk="1" hangingPunct="1"/>
            <a:r>
              <a:rPr lang="zh-CN" altLang="en-US" sz="1200">
                <a:solidFill>
                  <a:schemeClr val="tx1"/>
                </a:solidFill>
              </a:rPr>
              <a:t>。</a:t>
            </a:r>
            <a:endParaRPr lang="zh-CN" altLang="en-US" sz="1200">
              <a:solidFill>
                <a:schemeClr val="tx1"/>
              </a:solidFill>
            </a:endParaRPr>
          </a:p>
        </p:txBody>
      </p:sp>
      <p:sp>
        <p:nvSpPr>
          <p:cNvPr id="1034250" name="Rectangle 10"/>
          <p:cNvSpPr>
            <a:spLocks noChangeArrowheads="1"/>
          </p:cNvSpPr>
          <p:nvPr/>
        </p:nvSpPr>
        <p:spPr bwMode="auto">
          <a:xfrm>
            <a:off x="3470275" y="1916113"/>
            <a:ext cx="1249363" cy="3960812"/>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r>
              <a:rPr lang="zh-CN" altLang="en-US" sz="1400" b="1">
                <a:solidFill>
                  <a:schemeClr val="tx1"/>
                </a:solidFill>
              </a:rPr>
              <a:t>自然</a:t>
            </a:r>
            <a:endParaRPr lang="zh-CN" altLang="en-US" sz="1400" b="1">
              <a:solidFill>
                <a:schemeClr val="tx1"/>
              </a:solidFill>
            </a:endParaRPr>
          </a:p>
          <a:p>
            <a:pPr algn="l" eaLnBrk="1" hangingPunct="1">
              <a:buFontTx/>
              <a:buChar char="•"/>
            </a:pPr>
            <a:r>
              <a:rPr lang="zh-CN" altLang="en-US" sz="1200" b="1">
                <a:solidFill>
                  <a:schemeClr val="tx1"/>
                </a:solidFill>
              </a:rPr>
              <a:t>火灾</a:t>
            </a:r>
            <a:endParaRPr lang="zh-CN" altLang="en-US" sz="1200" b="1">
              <a:solidFill>
                <a:schemeClr val="tx1"/>
              </a:solidFill>
            </a:endParaRPr>
          </a:p>
          <a:p>
            <a:pPr algn="l" eaLnBrk="1" hangingPunct="1">
              <a:buFontTx/>
              <a:buChar char="•"/>
            </a:pPr>
            <a:r>
              <a:rPr lang="zh-CN" altLang="en-US" sz="1200" b="1">
                <a:solidFill>
                  <a:schemeClr val="tx1"/>
                </a:solidFill>
              </a:rPr>
              <a:t>飓风</a:t>
            </a:r>
            <a:endParaRPr lang="zh-CN" altLang="en-US" sz="1200" b="1">
              <a:solidFill>
                <a:schemeClr val="tx1"/>
              </a:solidFill>
            </a:endParaRPr>
          </a:p>
          <a:p>
            <a:pPr algn="l" eaLnBrk="1" hangingPunct="1">
              <a:buFontTx/>
              <a:buChar char="•"/>
            </a:pPr>
            <a:r>
              <a:rPr lang="zh-CN" altLang="en-US" sz="1200" b="1">
                <a:solidFill>
                  <a:schemeClr val="tx1"/>
                </a:solidFill>
              </a:rPr>
              <a:t>洪水</a:t>
            </a:r>
            <a:endParaRPr lang="zh-CN" altLang="en-US" sz="1200" b="1">
              <a:solidFill>
                <a:schemeClr val="tx1"/>
              </a:solidFill>
            </a:endParaRPr>
          </a:p>
          <a:p>
            <a:pPr algn="l" eaLnBrk="1" hangingPunct="1">
              <a:buFontTx/>
              <a:buChar char="•"/>
            </a:pPr>
            <a:r>
              <a:rPr lang="zh-CN" altLang="en-US" sz="1200" b="1">
                <a:solidFill>
                  <a:schemeClr val="tx1"/>
                </a:solidFill>
              </a:rPr>
              <a:t>台风</a:t>
            </a:r>
            <a:endParaRPr lang="zh-CN" altLang="en-US" sz="1200" b="1">
              <a:solidFill>
                <a:schemeClr val="tx1"/>
              </a:solidFill>
            </a:endParaRPr>
          </a:p>
          <a:p>
            <a:pPr algn="l" eaLnBrk="1" hangingPunct="1"/>
            <a:r>
              <a:rPr lang="zh-CN" altLang="en-US" sz="1200" b="1">
                <a:solidFill>
                  <a:schemeClr val="tx1"/>
                </a:solidFill>
              </a:rPr>
              <a:t>。</a:t>
            </a:r>
            <a:endParaRPr lang="zh-CN" altLang="en-US" sz="1200" b="1">
              <a:solidFill>
                <a:schemeClr val="tx1"/>
              </a:solidFill>
            </a:endParaRPr>
          </a:p>
          <a:p>
            <a:pPr algn="l" eaLnBrk="1" hangingPunct="1"/>
            <a:r>
              <a:rPr lang="zh-CN" altLang="en-US" sz="1200" b="1">
                <a:solidFill>
                  <a:schemeClr val="tx1"/>
                </a:solidFill>
              </a:rPr>
              <a:t>。</a:t>
            </a:r>
            <a:endParaRPr lang="zh-CN" altLang="en-US" sz="1200" b="1">
              <a:solidFill>
                <a:schemeClr val="tx1"/>
              </a:solidFill>
            </a:endParaRPr>
          </a:p>
          <a:p>
            <a:pPr algn="l" eaLnBrk="1" hangingPunct="1"/>
            <a:r>
              <a:rPr lang="zh-CN" altLang="en-US" sz="1400" b="1">
                <a:solidFill>
                  <a:schemeClr val="tx1"/>
                </a:solidFill>
              </a:rPr>
              <a:t>人</a:t>
            </a:r>
            <a:endParaRPr lang="zh-CN" altLang="en-US" sz="1400" b="1">
              <a:solidFill>
                <a:schemeClr val="tx1"/>
              </a:solidFill>
            </a:endParaRPr>
          </a:p>
          <a:p>
            <a:pPr algn="l" eaLnBrk="1" hangingPunct="1">
              <a:buFontTx/>
              <a:buChar char="•"/>
            </a:pPr>
            <a:r>
              <a:rPr lang="zh-CN" altLang="en-US" sz="1200" b="1">
                <a:solidFill>
                  <a:schemeClr val="tx1"/>
                </a:solidFill>
              </a:rPr>
              <a:t>阴谋破坏</a:t>
            </a:r>
            <a:endParaRPr lang="zh-CN" altLang="en-US" sz="1200" b="1">
              <a:solidFill>
                <a:schemeClr val="tx1"/>
              </a:solidFill>
            </a:endParaRPr>
          </a:p>
          <a:p>
            <a:pPr algn="l" eaLnBrk="1" hangingPunct="1">
              <a:buFontTx/>
              <a:buChar char="•"/>
            </a:pPr>
            <a:r>
              <a:rPr lang="zh-CN" altLang="en-US" sz="1200" b="1">
                <a:solidFill>
                  <a:schemeClr val="tx1"/>
                </a:solidFill>
              </a:rPr>
              <a:t>恶意代码</a:t>
            </a:r>
            <a:endParaRPr lang="zh-CN" altLang="en-US" sz="1200" b="1">
              <a:solidFill>
                <a:schemeClr val="tx1"/>
              </a:solidFill>
            </a:endParaRPr>
          </a:p>
          <a:p>
            <a:pPr algn="l" eaLnBrk="1" hangingPunct="1">
              <a:buFontTx/>
              <a:buChar char="•"/>
            </a:pPr>
            <a:r>
              <a:rPr lang="zh-CN" altLang="en-US" sz="1200" b="1">
                <a:solidFill>
                  <a:schemeClr val="tx1"/>
                </a:solidFill>
              </a:rPr>
              <a:t>操作员错误</a:t>
            </a:r>
            <a:endParaRPr lang="zh-CN" altLang="en-US" sz="1200" b="1">
              <a:solidFill>
                <a:schemeClr val="tx1"/>
              </a:solidFill>
            </a:endParaRPr>
          </a:p>
          <a:p>
            <a:pPr algn="l" eaLnBrk="1" hangingPunct="1">
              <a:buFontTx/>
              <a:buChar char="•"/>
            </a:pPr>
            <a:r>
              <a:rPr lang="zh-CN" altLang="en-US" sz="1200" b="1">
                <a:solidFill>
                  <a:schemeClr val="tx1"/>
                </a:solidFill>
              </a:rPr>
              <a:t>。</a:t>
            </a:r>
            <a:endParaRPr lang="zh-CN" altLang="en-US" sz="1200" b="1">
              <a:solidFill>
                <a:schemeClr val="tx1"/>
              </a:solidFill>
            </a:endParaRPr>
          </a:p>
          <a:p>
            <a:pPr algn="l" eaLnBrk="1" hangingPunct="1">
              <a:buFontTx/>
              <a:buChar char="•"/>
            </a:pPr>
            <a:r>
              <a:rPr lang="zh-CN" altLang="en-US" sz="1200" b="1">
                <a:solidFill>
                  <a:schemeClr val="tx1"/>
                </a:solidFill>
              </a:rPr>
              <a:t>。</a:t>
            </a:r>
            <a:endParaRPr lang="zh-CN" altLang="en-US" sz="1200" b="1">
              <a:solidFill>
                <a:schemeClr val="tx1"/>
              </a:solidFill>
            </a:endParaRPr>
          </a:p>
          <a:p>
            <a:pPr algn="l" eaLnBrk="1" hangingPunct="1">
              <a:buFontTx/>
              <a:buChar char="•"/>
            </a:pPr>
            <a:endParaRPr lang="zh-CN" altLang="en-US" sz="1200" b="1">
              <a:solidFill>
                <a:schemeClr val="tx1"/>
              </a:solidFill>
            </a:endParaRPr>
          </a:p>
          <a:p>
            <a:pPr algn="l" eaLnBrk="1" hangingPunct="1"/>
            <a:r>
              <a:rPr lang="zh-CN" altLang="en-US" sz="1400" b="1">
                <a:solidFill>
                  <a:schemeClr val="tx1"/>
                </a:solidFill>
              </a:rPr>
              <a:t>技术</a:t>
            </a:r>
            <a:endParaRPr lang="zh-CN" altLang="en-US" sz="1400" b="1">
              <a:solidFill>
                <a:schemeClr val="tx1"/>
              </a:solidFill>
            </a:endParaRPr>
          </a:p>
          <a:p>
            <a:pPr algn="l" eaLnBrk="1" hangingPunct="1">
              <a:buFontTx/>
              <a:buChar char="•"/>
            </a:pPr>
            <a:r>
              <a:rPr lang="zh-CN" altLang="en-US" sz="1200" b="1">
                <a:solidFill>
                  <a:schemeClr val="tx1"/>
                </a:solidFill>
              </a:rPr>
              <a:t>硬件故障</a:t>
            </a:r>
            <a:endParaRPr lang="zh-CN" altLang="en-US" sz="1200" b="1">
              <a:solidFill>
                <a:schemeClr val="tx1"/>
              </a:solidFill>
            </a:endParaRPr>
          </a:p>
          <a:p>
            <a:pPr algn="l" eaLnBrk="1" hangingPunct="1">
              <a:buFontTx/>
              <a:buChar char="•"/>
            </a:pPr>
            <a:r>
              <a:rPr lang="zh-CN" altLang="en-US" sz="1200" b="1">
                <a:solidFill>
                  <a:schemeClr val="tx1"/>
                </a:solidFill>
              </a:rPr>
              <a:t>数据残缺</a:t>
            </a:r>
            <a:endParaRPr lang="zh-CN" altLang="en-US" sz="1200" b="1">
              <a:solidFill>
                <a:schemeClr val="tx1"/>
              </a:solidFill>
            </a:endParaRPr>
          </a:p>
          <a:p>
            <a:pPr algn="l" eaLnBrk="1" hangingPunct="1">
              <a:buFontTx/>
              <a:buChar char="•"/>
            </a:pPr>
            <a:r>
              <a:rPr lang="zh-CN" altLang="en-US" sz="1200" b="1">
                <a:solidFill>
                  <a:schemeClr val="tx1"/>
                </a:solidFill>
              </a:rPr>
              <a:t>电信故障</a:t>
            </a:r>
            <a:endParaRPr lang="zh-CN" altLang="en-US" sz="1200" b="1">
              <a:solidFill>
                <a:schemeClr val="tx1"/>
              </a:solidFill>
            </a:endParaRPr>
          </a:p>
          <a:p>
            <a:pPr algn="l" eaLnBrk="1" hangingPunct="1">
              <a:buFontTx/>
              <a:buChar char="•"/>
            </a:pPr>
            <a:r>
              <a:rPr lang="zh-CN" altLang="en-US" sz="1200" b="1">
                <a:solidFill>
                  <a:schemeClr val="tx1"/>
                </a:solidFill>
              </a:rPr>
              <a:t>电力故障</a:t>
            </a:r>
            <a:endParaRPr lang="zh-CN" altLang="en-US" sz="1200" b="1">
              <a:solidFill>
                <a:schemeClr val="tx1"/>
              </a:solidFill>
            </a:endParaRPr>
          </a:p>
          <a:p>
            <a:pPr algn="l" eaLnBrk="1" hangingPunct="1"/>
            <a:r>
              <a:rPr lang="zh-CN" altLang="en-US" sz="1200" b="1">
                <a:solidFill>
                  <a:schemeClr val="tx1"/>
                </a:solidFill>
              </a:rPr>
              <a:t>。</a:t>
            </a:r>
            <a:endParaRPr lang="zh-CN" altLang="en-US" sz="1400" b="1">
              <a:solidFill>
                <a:schemeClr val="tx1"/>
              </a:solidFill>
            </a:endParaRPr>
          </a:p>
        </p:txBody>
      </p:sp>
      <p:sp>
        <p:nvSpPr>
          <p:cNvPr id="1034251" name="Rectangle 11"/>
          <p:cNvSpPr>
            <a:spLocks noChangeArrowheads="1"/>
          </p:cNvSpPr>
          <p:nvPr/>
        </p:nvSpPr>
        <p:spPr bwMode="auto">
          <a:xfrm>
            <a:off x="3470275" y="2274888"/>
            <a:ext cx="1249363" cy="504825"/>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火灾</a:t>
            </a:r>
            <a:endParaRPr lang="zh-CN" altLang="en-US" sz="1200" b="1">
              <a:solidFill>
                <a:schemeClr val="tx1"/>
              </a:solidFill>
            </a:endParaRPr>
          </a:p>
          <a:p>
            <a:pPr algn="l" eaLnBrk="1" hangingPunct="1">
              <a:buFontTx/>
              <a:buChar char="•"/>
            </a:pPr>
            <a:r>
              <a:rPr lang="zh-CN" altLang="en-US" sz="1200" b="1">
                <a:solidFill>
                  <a:schemeClr val="tx1"/>
                </a:solidFill>
              </a:rPr>
              <a:t>飓风</a:t>
            </a:r>
            <a:endParaRPr lang="zh-CN" altLang="en-US" sz="1200" b="1">
              <a:solidFill>
                <a:schemeClr val="tx1"/>
              </a:solidFill>
            </a:endParaRPr>
          </a:p>
          <a:p>
            <a:pPr algn="l" eaLnBrk="1" hangingPunct="1">
              <a:buFontTx/>
              <a:buChar char="•"/>
            </a:pPr>
            <a:r>
              <a:rPr lang="zh-CN" altLang="en-US" sz="1200" b="1">
                <a:solidFill>
                  <a:schemeClr val="tx1"/>
                </a:solidFill>
              </a:rPr>
              <a:t>洪水</a:t>
            </a:r>
            <a:endParaRPr lang="zh-CN" altLang="en-US" sz="1200" b="1">
              <a:solidFill>
                <a:schemeClr val="tx1"/>
              </a:solidFill>
            </a:endParaRPr>
          </a:p>
        </p:txBody>
      </p:sp>
      <p:sp>
        <p:nvSpPr>
          <p:cNvPr id="1034252" name="Rectangle 12"/>
          <p:cNvSpPr>
            <a:spLocks noChangeArrowheads="1"/>
          </p:cNvSpPr>
          <p:nvPr/>
        </p:nvSpPr>
        <p:spPr bwMode="auto">
          <a:xfrm>
            <a:off x="3470275" y="3571875"/>
            <a:ext cx="1249363" cy="215900"/>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阴谋破坏</a:t>
            </a:r>
            <a:endParaRPr lang="zh-CN" altLang="en-US" sz="1200" b="1">
              <a:solidFill>
                <a:schemeClr val="tx1"/>
              </a:solidFill>
            </a:endParaRPr>
          </a:p>
        </p:txBody>
      </p:sp>
      <p:sp>
        <p:nvSpPr>
          <p:cNvPr id="1034253" name="Rectangle 13"/>
          <p:cNvSpPr>
            <a:spLocks noChangeArrowheads="1"/>
          </p:cNvSpPr>
          <p:nvPr/>
        </p:nvSpPr>
        <p:spPr bwMode="auto">
          <a:xfrm>
            <a:off x="3470275" y="4867275"/>
            <a:ext cx="1249363" cy="576263"/>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硬件故障</a:t>
            </a:r>
            <a:endParaRPr lang="zh-CN" altLang="en-US" sz="1200" b="1">
              <a:solidFill>
                <a:schemeClr val="tx1"/>
              </a:solidFill>
            </a:endParaRPr>
          </a:p>
          <a:p>
            <a:pPr algn="l" eaLnBrk="1" hangingPunct="1">
              <a:buFontTx/>
              <a:buChar char="•"/>
            </a:pPr>
            <a:r>
              <a:rPr lang="zh-CN" altLang="en-US" sz="1200" b="1">
                <a:solidFill>
                  <a:schemeClr val="tx1"/>
                </a:solidFill>
              </a:rPr>
              <a:t>数据残缺</a:t>
            </a:r>
            <a:endParaRPr lang="zh-CN" altLang="en-US" sz="1200" b="1">
              <a:solidFill>
                <a:schemeClr val="tx1"/>
              </a:solidFill>
            </a:endParaRPr>
          </a:p>
          <a:p>
            <a:pPr algn="l" eaLnBrk="1" hangingPunct="1">
              <a:buFontTx/>
              <a:buChar char="•"/>
            </a:pPr>
            <a:r>
              <a:rPr lang="zh-CN" altLang="en-US" sz="1200" b="1">
                <a:solidFill>
                  <a:schemeClr val="tx1"/>
                </a:solidFill>
              </a:rPr>
              <a:t>电信故障</a:t>
            </a:r>
            <a:endParaRPr lang="zh-CN" altLang="en-US" sz="1200" b="1">
              <a:solidFill>
                <a:schemeClr val="tx1"/>
              </a:solidFill>
            </a:endParaRPr>
          </a:p>
        </p:txBody>
      </p:sp>
      <p:sp>
        <p:nvSpPr>
          <p:cNvPr id="1034254" name="Rectangle 14"/>
          <p:cNvSpPr>
            <a:spLocks noChangeArrowheads="1"/>
          </p:cNvSpPr>
          <p:nvPr/>
        </p:nvSpPr>
        <p:spPr bwMode="auto">
          <a:xfrm>
            <a:off x="3470275" y="3932238"/>
            <a:ext cx="1249363" cy="215900"/>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操作员错误</a:t>
            </a:r>
            <a:endParaRPr lang="zh-CN" altLang="en-US" sz="1200" b="1">
              <a:solidFill>
                <a:schemeClr val="tx1"/>
              </a:solidFill>
            </a:endParaRPr>
          </a:p>
        </p:txBody>
      </p:sp>
      <p:sp>
        <p:nvSpPr>
          <p:cNvPr id="1034255" name="Rectangle 15"/>
          <p:cNvSpPr>
            <a:spLocks noChangeArrowheads="1"/>
          </p:cNvSpPr>
          <p:nvPr/>
        </p:nvSpPr>
        <p:spPr bwMode="auto">
          <a:xfrm>
            <a:off x="6826250" y="1916113"/>
            <a:ext cx="1247775" cy="3960812"/>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r>
              <a:rPr lang="zh-CN" altLang="en-US" sz="1400" b="1">
                <a:solidFill>
                  <a:schemeClr val="tx1"/>
                </a:solidFill>
              </a:rPr>
              <a:t>自然</a:t>
            </a:r>
            <a:endParaRPr lang="zh-CN" altLang="en-US" sz="1400" b="1">
              <a:solidFill>
                <a:schemeClr val="tx1"/>
              </a:solidFill>
            </a:endParaRPr>
          </a:p>
          <a:p>
            <a:pPr algn="l" eaLnBrk="1" hangingPunct="1">
              <a:buFontTx/>
              <a:buChar char="•"/>
            </a:pPr>
            <a:r>
              <a:rPr lang="zh-CN" altLang="en-US" sz="1200" b="1">
                <a:solidFill>
                  <a:schemeClr val="tx1"/>
                </a:solidFill>
              </a:rPr>
              <a:t>火灾</a:t>
            </a:r>
            <a:endParaRPr lang="zh-CN" altLang="en-US" sz="1200" b="1">
              <a:solidFill>
                <a:schemeClr val="tx1"/>
              </a:solidFill>
            </a:endParaRPr>
          </a:p>
          <a:p>
            <a:pPr algn="l" eaLnBrk="1" hangingPunct="1">
              <a:buFontTx/>
              <a:buChar char="•"/>
            </a:pPr>
            <a:r>
              <a:rPr lang="zh-CN" altLang="en-US" sz="1200" b="1">
                <a:solidFill>
                  <a:schemeClr val="tx1"/>
                </a:solidFill>
              </a:rPr>
              <a:t>飓风</a:t>
            </a:r>
            <a:endParaRPr lang="zh-CN" altLang="en-US" sz="1200" b="1">
              <a:solidFill>
                <a:schemeClr val="tx1"/>
              </a:solidFill>
            </a:endParaRPr>
          </a:p>
          <a:p>
            <a:pPr algn="l" eaLnBrk="1" hangingPunct="1">
              <a:buFontTx/>
              <a:buChar char="•"/>
            </a:pPr>
            <a:r>
              <a:rPr lang="zh-CN" altLang="en-US" sz="1200" b="1">
                <a:solidFill>
                  <a:schemeClr val="tx1"/>
                </a:solidFill>
              </a:rPr>
              <a:t>洪水</a:t>
            </a:r>
            <a:endParaRPr lang="zh-CN" altLang="en-US" sz="1200" b="1">
              <a:solidFill>
                <a:schemeClr val="tx1"/>
              </a:solidFill>
            </a:endParaRPr>
          </a:p>
          <a:p>
            <a:pPr algn="l" eaLnBrk="1" hangingPunct="1">
              <a:buFontTx/>
              <a:buChar char="•"/>
            </a:pPr>
            <a:r>
              <a:rPr lang="zh-CN" altLang="en-US" sz="1200" b="1">
                <a:solidFill>
                  <a:schemeClr val="tx1"/>
                </a:solidFill>
              </a:rPr>
              <a:t>台风</a:t>
            </a:r>
            <a:endParaRPr lang="zh-CN" altLang="en-US" sz="1200" b="1">
              <a:solidFill>
                <a:schemeClr val="tx1"/>
              </a:solidFill>
            </a:endParaRPr>
          </a:p>
          <a:p>
            <a:pPr algn="l" eaLnBrk="1" hangingPunct="1"/>
            <a:r>
              <a:rPr lang="zh-CN" altLang="en-US" sz="1200" b="1">
                <a:solidFill>
                  <a:schemeClr val="tx1"/>
                </a:solidFill>
              </a:rPr>
              <a:t>。</a:t>
            </a:r>
            <a:endParaRPr lang="zh-CN" altLang="en-US" sz="1200" b="1">
              <a:solidFill>
                <a:schemeClr val="tx1"/>
              </a:solidFill>
            </a:endParaRPr>
          </a:p>
          <a:p>
            <a:pPr algn="l" eaLnBrk="1" hangingPunct="1"/>
            <a:r>
              <a:rPr lang="zh-CN" altLang="en-US" sz="1200" b="1">
                <a:solidFill>
                  <a:schemeClr val="tx1"/>
                </a:solidFill>
              </a:rPr>
              <a:t>。</a:t>
            </a:r>
            <a:endParaRPr lang="zh-CN" altLang="en-US" sz="1200" b="1">
              <a:solidFill>
                <a:schemeClr val="tx1"/>
              </a:solidFill>
            </a:endParaRPr>
          </a:p>
          <a:p>
            <a:pPr algn="l" eaLnBrk="1" hangingPunct="1"/>
            <a:r>
              <a:rPr lang="zh-CN" altLang="en-US" sz="1400" b="1">
                <a:solidFill>
                  <a:schemeClr val="tx1"/>
                </a:solidFill>
              </a:rPr>
              <a:t>人</a:t>
            </a:r>
            <a:endParaRPr lang="zh-CN" altLang="en-US" sz="1400" b="1">
              <a:solidFill>
                <a:schemeClr val="tx1"/>
              </a:solidFill>
            </a:endParaRPr>
          </a:p>
          <a:p>
            <a:pPr algn="l" eaLnBrk="1" hangingPunct="1">
              <a:buFontTx/>
              <a:buChar char="•"/>
            </a:pPr>
            <a:r>
              <a:rPr lang="zh-CN" altLang="en-US" sz="1200" b="1">
                <a:solidFill>
                  <a:schemeClr val="tx1"/>
                </a:solidFill>
              </a:rPr>
              <a:t>阴谋破坏</a:t>
            </a:r>
            <a:endParaRPr lang="zh-CN" altLang="en-US" sz="1200" b="1">
              <a:solidFill>
                <a:schemeClr val="tx1"/>
              </a:solidFill>
            </a:endParaRPr>
          </a:p>
          <a:p>
            <a:pPr algn="l" eaLnBrk="1" hangingPunct="1">
              <a:buFontTx/>
              <a:buChar char="•"/>
            </a:pPr>
            <a:r>
              <a:rPr lang="zh-CN" altLang="en-US" sz="1200" b="1">
                <a:solidFill>
                  <a:schemeClr val="tx1"/>
                </a:solidFill>
              </a:rPr>
              <a:t>恶意代码</a:t>
            </a:r>
            <a:endParaRPr lang="zh-CN" altLang="en-US" sz="1200" b="1">
              <a:solidFill>
                <a:schemeClr val="tx1"/>
              </a:solidFill>
            </a:endParaRPr>
          </a:p>
          <a:p>
            <a:pPr algn="l" eaLnBrk="1" hangingPunct="1">
              <a:buFontTx/>
              <a:buChar char="•"/>
            </a:pPr>
            <a:r>
              <a:rPr lang="zh-CN" altLang="en-US" sz="1200" b="1">
                <a:solidFill>
                  <a:schemeClr val="tx1"/>
                </a:solidFill>
              </a:rPr>
              <a:t>操作员错误</a:t>
            </a:r>
            <a:endParaRPr lang="zh-CN" altLang="en-US" sz="1200" b="1">
              <a:solidFill>
                <a:schemeClr val="tx1"/>
              </a:solidFill>
            </a:endParaRPr>
          </a:p>
          <a:p>
            <a:pPr algn="l" eaLnBrk="1" hangingPunct="1">
              <a:buFontTx/>
              <a:buChar char="•"/>
            </a:pPr>
            <a:r>
              <a:rPr lang="zh-CN" altLang="en-US" sz="1200" b="1">
                <a:solidFill>
                  <a:schemeClr val="tx1"/>
                </a:solidFill>
              </a:rPr>
              <a:t>。</a:t>
            </a:r>
            <a:endParaRPr lang="zh-CN" altLang="en-US" sz="1200" b="1">
              <a:solidFill>
                <a:schemeClr val="tx1"/>
              </a:solidFill>
            </a:endParaRPr>
          </a:p>
          <a:p>
            <a:pPr algn="l" eaLnBrk="1" hangingPunct="1">
              <a:buFontTx/>
              <a:buChar char="•"/>
            </a:pPr>
            <a:r>
              <a:rPr lang="zh-CN" altLang="en-US" sz="1200" b="1">
                <a:solidFill>
                  <a:schemeClr val="tx1"/>
                </a:solidFill>
              </a:rPr>
              <a:t>。</a:t>
            </a:r>
            <a:endParaRPr lang="zh-CN" altLang="en-US" sz="1200" b="1">
              <a:solidFill>
                <a:schemeClr val="tx1"/>
              </a:solidFill>
            </a:endParaRPr>
          </a:p>
          <a:p>
            <a:pPr algn="l" eaLnBrk="1" hangingPunct="1">
              <a:buFontTx/>
              <a:buChar char="•"/>
            </a:pPr>
            <a:endParaRPr lang="zh-CN" altLang="en-US" sz="1200" b="1">
              <a:solidFill>
                <a:schemeClr val="tx1"/>
              </a:solidFill>
            </a:endParaRPr>
          </a:p>
          <a:p>
            <a:pPr algn="l" eaLnBrk="1" hangingPunct="1"/>
            <a:r>
              <a:rPr lang="zh-CN" altLang="en-US" sz="1400" b="1">
                <a:solidFill>
                  <a:schemeClr val="tx1"/>
                </a:solidFill>
              </a:rPr>
              <a:t>技术</a:t>
            </a:r>
            <a:endParaRPr lang="zh-CN" altLang="en-US" sz="1400" b="1">
              <a:solidFill>
                <a:schemeClr val="tx1"/>
              </a:solidFill>
            </a:endParaRPr>
          </a:p>
          <a:p>
            <a:pPr algn="l" eaLnBrk="1" hangingPunct="1">
              <a:buFontTx/>
              <a:buChar char="•"/>
            </a:pPr>
            <a:r>
              <a:rPr lang="zh-CN" altLang="en-US" sz="1200" b="1">
                <a:solidFill>
                  <a:schemeClr val="tx1"/>
                </a:solidFill>
              </a:rPr>
              <a:t>硬件故障</a:t>
            </a:r>
            <a:endParaRPr lang="zh-CN" altLang="en-US" sz="1200" b="1">
              <a:solidFill>
                <a:schemeClr val="tx1"/>
              </a:solidFill>
            </a:endParaRPr>
          </a:p>
          <a:p>
            <a:pPr algn="l" eaLnBrk="1" hangingPunct="1">
              <a:buFontTx/>
              <a:buChar char="•"/>
            </a:pPr>
            <a:r>
              <a:rPr lang="zh-CN" altLang="en-US" sz="1200" b="1">
                <a:solidFill>
                  <a:schemeClr val="tx1"/>
                </a:solidFill>
              </a:rPr>
              <a:t>数据残缺</a:t>
            </a:r>
            <a:endParaRPr lang="zh-CN" altLang="en-US" sz="1200" b="1">
              <a:solidFill>
                <a:schemeClr val="tx1"/>
              </a:solidFill>
            </a:endParaRPr>
          </a:p>
          <a:p>
            <a:pPr algn="l" eaLnBrk="1" hangingPunct="1">
              <a:buFontTx/>
              <a:buChar char="•"/>
            </a:pPr>
            <a:r>
              <a:rPr lang="zh-CN" altLang="en-US" sz="1200" b="1">
                <a:solidFill>
                  <a:schemeClr val="tx1"/>
                </a:solidFill>
              </a:rPr>
              <a:t>电信故障</a:t>
            </a:r>
            <a:endParaRPr lang="zh-CN" altLang="en-US" sz="1200" b="1">
              <a:solidFill>
                <a:schemeClr val="tx1"/>
              </a:solidFill>
            </a:endParaRPr>
          </a:p>
          <a:p>
            <a:pPr algn="l" eaLnBrk="1" hangingPunct="1">
              <a:buFontTx/>
              <a:buChar char="•"/>
            </a:pPr>
            <a:r>
              <a:rPr lang="zh-CN" altLang="en-US" sz="1200" b="1">
                <a:solidFill>
                  <a:schemeClr val="tx1"/>
                </a:solidFill>
              </a:rPr>
              <a:t>电力故障</a:t>
            </a:r>
            <a:endParaRPr lang="zh-CN" altLang="en-US" sz="1200" b="1">
              <a:solidFill>
                <a:schemeClr val="tx1"/>
              </a:solidFill>
            </a:endParaRPr>
          </a:p>
          <a:p>
            <a:pPr algn="l" eaLnBrk="1" hangingPunct="1"/>
            <a:r>
              <a:rPr lang="zh-CN" altLang="en-US" sz="1200" b="1">
                <a:solidFill>
                  <a:schemeClr val="tx1"/>
                </a:solidFill>
              </a:rPr>
              <a:t>。</a:t>
            </a:r>
            <a:endParaRPr lang="zh-CN" altLang="en-US" sz="1400" b="1">
              <a:solidFill>
                <a:schemeClr val="tx1"/>
              </a:solidFill>
            </a:endParaRPr>
          </a:p>
        </p:txBody>
      </p:sp>
      <p:sp>
        <p:nvSpPr>
          <p:cNvPr id="1034256" name="Rectangle 16"/>
          <p:cNvSpPr>
            <a:spLocks noChangeArrowheads="1"/>
          </p:cNvSpPr>
          <p:nvPr/>
        </p:nvSpPr>
        <p:spPr bwMode="auto">
          <a:xfrm>
            <a:off x="6826250" y="4867275"/>
            <a:ext cx="1247775" cy="360363"/>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硬件故障</a:t>
            </a:r>
            <a:endParaRPr lang="zh-CN" altLang="en-US" sz="1200" b="1">
              <a:solidFill>
                <a:schemeClr val="tx1"/>
              </a:solidFill>
            </a:endParaRPr>
          </a:p>
          <a:p>
            <a:pPr algn="l" eaLnBrk="1" hangingPunct="1">
              <a:buFontTx/>
              <a:buChar char="•"/>
            </a:pPr>
            <a:r>
              <a:rPr lang="zh-CN" altLang="en-US" sz="1200" b="1">
                <a:solidFill>
                  <a:schemeClr val="tx1"/>
                </a:solidFill>
              </a:rPr>
              <a:t>数据残缺</a:t>
            </a:r>
            <a:endParaRPr lang="zh-CN" altLang="en-US" sz="1200" b="1">
              <a:solidFill>
                <a:schemeClr val="tx1"/>
              </a:solidFill>
            </a:endParaRPr>
          </a:p>
        </p:txBody>
      </p:sp>
      <p:sp>
        <p:nvSpPr>
          <p:cNvPr id="1034257" name="Rectangle 17"/>
          <p:cNvSpPr>
            <a:spLocks noChangeArrowheads="1"/>
          </p:cNvSpPr>
          <p:nvPr/>
        </p:nvSpPr>
        <p:spPr bwMode="auto">
          <a:xfrm>
            <a:off x="6826250" y="3932238"/>
            <a:ext cx="1247775" cy="215900"/>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操作员错误</a:t>
            </a:r>
            <a:endParaRPr lang="zh-CN" altLang="en-US" sz="1200" b="1">
              <a:solidFill>
                <a:schemeClr val="tx1"/>
              </a:solidFill>
            </a:endParaRPr>
          </a:p>
        </p:txBody>
      </p:sp>
      <p:sp>
        <p:nvSpPr>
          <p:cNvPr id="1034258" name="Rectangle 18"/>
          <p:cNvSpPr>
            <a:spLocks noChangeArrowheads="1"/>
          </p:cNvSpPr>
          <p:nvPr/>
        </p:nvSpPr>
        <p:spPr bwMode="auto">
          <a:xfrm>
            <a:off x="6826250" y="2419350"/>
            <a:ext cx="1247775" cy="215900"/>
          </a:xfrm>
          <a:prstGeom prst="rect">
            <a:avLst/>
          </a:prstGeom>
          <a:solidFill>
            <a:srgbClr val="FFFF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hangingPunct="1">
              <a:buFontTx/>
              <a:buChar char="•"/>
            </a:pPr>
            <a:r>
              <a:rPr lang="zh-CN" altLang="en-US" sz="1200" b="1">
                <a:solidFill>
                  <a:schemeClr val="tx1"/>
                </a:solidFill>
              </a:rPr>
              <a:t>飓风</a:t>
            </a:r>
            <a:endParaRPr lang="zh-CN" altLang="en-US" sz="1200" b="1">
              <a:solidFill>
                <a:schemeClr val="tx1"/>
              </a:solidFill>
            </a:endParaRPr>
          </a:p>
        </p:txBody>
      </p:sp>
      <p:sp>
        <p:nvSpPr>
          <p:cNvPr id="1034259" name="Text Box 19"/>
          <p:cNvSpPr txBox="1">
            <a:spLocks noChangeArrowheads="1"/>
          </p:cNvSpPr>
          <p:nvPr/>
        </p:nvSpPr>
        <p:spPr bwMode="auto">
          <a:xfrm>
            <a:off x="3470275" y="1555750"/>
            <a:ext cx="1073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zh-CN" altLang="en-US" sz="1400" b="1">
                <a:solidFill>
                  <a:schemeClr val="tx1"/>
                </a:solidFill>
              </a:rPr>
              <a:t>标识的风险</a:t>
            </a:r>
            <a:endParaRPr lang="zh-CN" altLang="en-US" sz="1400" b="1">
              <a:solidFill>
                <a:schemeClr val="tx1"/>
              </a:solidFill>
            </a:endParaRPr>
          </a:p>
        </p:txBody>
      </p:sp>
      <p:sp>
        <p:nvSpPr>
          <p:cNvPr id="1034260" name="Text Box 20"/>
          <p:cNvSpPr txBox="1">
            <a:spLocks noChangeArrowheads="1"/>
          </p:cNvSpPr>
          <p:nvPr/>
        </p:nvSpPr>
        <p:spPr bwMode="auto">
          <a:xfrm>
            <a:off x="6826250" y="1555750"/>
            <a:ext cx="1073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zh-CN" altLang="en-US" sz="1400" b="1">
                <a:solidFill>
                  <a:schemeClr val="tx1"/>
                </a:solidFill>
              </a:rPr>
              <a:t>残余的风险</a:t>
            </a:r>
            <a:endParaRPr lang="zh-CN" altLang="en-US" sz="1400" b="1">
              <a:solidFill>
                <a:schemeClr val="tx1"/>
              </a:solidFill>
            </a:endParaRPr>
          </a:p>
        </p:txBody>
      </p:sp>
      <p:sp>
        <p:nvSpPr>
          <p:cNvPr id="1034261" name="AutoShape 21"/>
          <p:cNvSpPr>
            <a:spLocks noChangeArrowheads="1"/>
          </p:cNvSpPr>
          <p:nvPr/>
        </p:nvSpPr>
        <p:spPr bwMode="auto">
          <a:xfrm>
            <a:off x="2924175" y="3355975"/>
            <a:ext cx="544513" cy="720725"/>
          </a:xfrm>
          <a:prstGeom prst="rightArrow">
            <a:avLst>
              <a:gd name="adj1" fmla="val 50000"/>
              <a:gd name="adj2" fmla="val 25000"/>
            </a:avLst>
          </a:prstGeom>
          <a:gradFill rotWithShape="1">
            <a:gsLst>
              <a:gs pos="0">
                <a:srgbClr val="0000FF">
                  <a:gamma/>
                  <a:shade val="46275"/>
                  <a:invGamma/>
                </a:srgbClr>
              </a:gs>
              <a:gs pos="100000">
                <a:srgbClr val="0000FF"/>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62" name="AutoShape 22"/>
          <p:cNvSpPr>
            <a:spLocks noChangeArrowheads="1"/>
          </p:cNvSpPr>
          <p:nvPr/>
        </p:nvSpPr>
        <p:spPr bwMode="auto">
          <a:xfrm>
            <a:off x="4718050" y="3427413"/>
            <a:ext cx="468313" cy="720725"/>
          </a:xfrm>
          <a:prstGeom prst="rightArrow">
            <a:avLst>
              <a:gd name="adj1" fmla="val 50000"/>
              <a:gd name="adj2" fmla="val 25000"/>
            </a:avLst>
          </a:prstGeom>
          <a:gradFill rotWithShape="1">
            <a:gsLst>
              <a:gs pos="0">
                <a:srgbClr val="0000FF">
                  <a:gamma/>
                  <a:shade val="46275"/>
                  <a:invGamma/>
                </a:srgbClr>
              </a:gs>
              <a:gs pos="100000">
                <a:srgbClr val="0000FF"/>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63" name="AutoShape 23"/>
          <p:cNvSpPr>
            <a:spLocks noChangeArrowheads="1"/>
          </p:cNvSpPr>
          <p:nvPr/>
        </p:nvSpPr>
        <p:spPr bwMode="auto">
          <a:xfrm>
            <a:off x="6356350" y="3355975"/>
            <a:ext cx="468313" cy="720725"/>
          </a:xfrm>
          <a:prstGeom prst="rightArrow">
            <a:avLst>
              <a:gd name="adj1" fmla="val 50000"/>
              <a:gd name="adj2" fmla="val 25000"/>
            </a:avLst>
          </a:prstGeom>
          <a:gradFill rotWithShape="1">
            <a:gsLst>
              <a:gs pos="0">
                <a:srgbClr val="0000FF">
                  <a:gamma/>
                  <a:shade val="46275"/>
                  <a:invGamma/>
                </a:srgbClr>
              </a:gs>
              <a:gs pos="100000">
                <a:srgbClr val="0000FF"/>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64" name="AutoShape 24"/>
          <p:cNvSpPr>
            <a:spLocks noChangeArrowheads="1"/>
          </p:cNvSpPr>
          <p:nvPr/>
        </p:nvSpPr>
        <p:spPr bwMode="auto">
          <a:xfrm>
            <a:off x="8072438" y="3355975"/>
            <a:ext cx="468312" cy="720725"/>
          </a:xfrm>
          <a:prstGeom prst="rightArrow">
            <a:avLst>
              <a:gd name="adj1" fmla="val 50000"/>
              <a:gd name="adj2" fmla="val 25000"/>
            </a:avLst>
          </a:prstGeom>
          <a:gradFill rotWithShape="1">
            <a:gsLst>
              <a:gs pos="0">
                <a:srgbClr val="0000FF">
                  <a:gamma/>
                  <a:shade val="46275"/>
                  <a:invGamma/>
                </a:srgbClr>
              </a:gs>
              <a:gs pos="100000">
                <a:srgbClr val="0000FF"/>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4244"/>
                                        </p:tgtEl>
                                        <p:attrNameLst>
                                          <p:attrName>style.visibility</p:attrName>
                                        </p:attrNameLst>
                                      </p:cBhvr>
                                      <p:to>
                                        <p:strVal val="visible"/>
                                      </p:to>
                                    </p:set>
                                    <p:anim calcmode="lin" valueType="num">
                                      <p:cBhvr additive="base">
                                        <p:cTn id="7" dur="500" fill="hold"/>
                                        <p:tgtEl>
                                          <p:spTgt spid="1034244"/>
                                        </p:tgtEl>
                                        <p:attrNameLst>
                                          <p:attrName>ppt_x</p:attrName>
                                        </p:attrNameLst>
                                      </p:cBhvr>
                                      <p:tavLst>
                                        <p:tav tm="0">
                                          <p:val>
                                            <p:strVal val="0-#ppt_w/2"/>
                                          </p:val>
                                        </p:tav>
                                        <p:tav tm="100000">
                                          <p:val>
                                            <p:strVal val="#ppt_x"/>
                                          </p:val>
                                        </p:tav>
                                      </p:tavLst>
                                    </p:anim>
                                    <p:anim calcmode="lin" valueType="num">
                                      <p:cBhvr additive="base">
                                        <p:cTn id="8" dur="500" fill="hold"/>
                                        <p:tgtEl>
                                          <p:spTgt spid="10342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1034247"/>
                                        </p:tgtEl>
                                        <p:attrNameLst>
                                          <p:attrName>style.visibility</p:attrName>
                                        </p:attrNameLst>
                                      </p:cBhvr>
                                      <p:to>
                                        <p:strVal val="visible"/>
                                      </p:to>
                                    </p:set>
                                    <p:animEffect transition="in" filter="blinds(horizontal)">
                                      <p:cBhvr>
                                        <p:cTn id="12" dur="500"/>
                                        <p:tgtEl>
                                          <p:spTgt spid="103424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034261"/>
                                        </p:tgtEl>
                                        <p:attrNameLst>
                                          <p:attrName>style.visibility</p:attrName>
                                        </p:attrNameLst>
                                      </p:cBhvr>
                                      <p:to>
                                        <p:strVal val="visible"/>
                                      </p:to>
                                    </p:set>
                                    <p:anim calcmode="lin" valueType="num">
                                      <p:cBhvr additive="base">
                                        <p:cTn id="17" dur="500" fill="hold"/>
                                        <p:tgtEl>
                                          <p:spTgt spid="1034261"/>
                                        </p:tgtEl>
                                        <p:attrNameLst>
                                          <p:attrName>ppt_x</p:attrName>
                                        </p:attrNameLst>
                                      </p:cBhvr>
                                      <p:tavLst>
                                        <p:tav tm="0">
                                          <p:val>
                                            <p:strVal val="0-#ppt_w/2"/>
                                          </p:val>
                                        </p:tav>
                                        <p:tav tm="100000">
                                          <p:val>
                                            <p:strVal val="#ppt_x"/>
                                          </p:val>
                                        </p:tav>
                                      </p:tavLst>
                                    </p:anim>
                                    <p:anim calcmode="lin" valueType="num">
                                      <p:cBhvr additive="base">
                                        <p:cTn id="18" dur="500" fill="hold"/>
                                        <p:tgtEl>
                                          <p:spTgt spid="1034261"/>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1034250"/>
                                        </p:tgtEl>
                                        <p:attrNameLst>
                                          <p:attrName>style.visibility</p:attrName>
                                        </p:attrNameLst>
                                      </p:cBhvr>
                                      <p:to>
                                        <p:strVal val="visible"/>
                                      </p:to>
                                    </p:set>
                                    <p:animEffect transition="in" filter="blinds(horizontal)">
                                      <p:cBhvr>
                                        <p:cTn id="22" dur="500"/>
                                        <p:tgtEl>
                                          <p:spTgt spid="1034250"/>
                                        </p:tgtEl>
                                      </p:cBhvr>
                                    </p:animEffect>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1034251"/>
                                        </p:tgtEl>
                                        <p:attrNameLst>
                                          <p:attrName>style.visibility</p:attrName>
                                        </p:attrNameLst>
                                      </p:cBhvr>
                                      <p:to>
                                        <p:strVal val="visible"/>
                                      </p:to>
                                    </p:set>
                                    <p:anim calcmode="lin" valueType="num">
                                      <p:cBhvr additive="base">
                                        <p:cTn id="26" dur="1000" fill="hold"/>
                                        <p:tgtEl>
                                          <p:spTgt spid="1034251"/>
                                        </p:tgtEl>
                                        <p:attrNameLst>
                                          <p:attrName>ppt_x</p:attrName>
                                        </p:attrNameLst>
                                      </p:cBhvr>
                                      <p:tavLst>
                                        <p:tav tm="0">
                                          <p:val>
                                            <p:strVal val="#ppt_x"/>
                                          </p:val>
                                        </p:tav>
                                        <p:tav tm="100000">
                                          <p:val>
                                            <p:strVal val="#ppt_x"/>
                                          </p:val>
                                        </p:tav>
                                      </p:tavLst>
                                    </p:anim>
                                    <p:anim calcmode="lin" valueType="num">
                                      <p:cBhvr additive="base">
                                        <p:cTn id="27" dur="1000" fill="hold"/>
                                        <p:tgtEl>
                                          <p:spTgt spid="103425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034252"/>
                                        </p:tgtEl>
                                        <p:attrNameLst>
                                          <p:attrName>style.visibility</p:attrName>
                                        </p:attrNameLst>
                                      </p:cBhvr>
                                      <p:to>
                                        <p:strVal val="visible"/>
                                      </p:to>
                                    </p:set>
                                    <p:anim calcmode="lin" valueType="num">
                                      <p:cBhvr additive="base">
                                        <p:cTn id="31" dur="1000" fill="hold"/>
                                        <p:tgtEl>
                                          <p:spTgt spid="1034252"/>
                                        </p:tgtEl>
                                        <p:attrNameLst>
                                          <p:attrName>ppt_x</p:attrName>
                                        </p:attrNameLst>
                                      </p:cBhvr>
                                      <p:tavLst>
                                        <p:tav tm="0">
                                          <p:val>
                                            <p:strVal val="#ppt_x"/>
                                          </p:val>
                                        </p:tav>
                                        <p:tav tm="100000">
                                          <p:val>
                                            <p:strVal val="#ppt_x"/>
                                          </p:val>
                                        </p:tav>
                                      </p:tavLst>
                                    </p:anim>
                                    <p:anim calcmode="lin" valueType="num">
                                      <p:cBhvr additive="base">
                                        <p:cTn id="32" dur="1000" fill="hold"/>
                                        <p:tgtEl>
                                          <p:spTgt spid="1034252"/>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034254"/>
                                        </p:tgtEl>
                                        <p:attrNameLst>
                                          <p:attrName>style.visibility</p:attrName>
                                        </p:attrNameLst>
                                      </p:cBhvr>
                                      <p:to>
                                        <p:strVal val="visible"/>
                                      </p:to>
                                    </p:set>
                                    <p:anim calcmode="lin" valueType="num">
                                      <p:cBhvr additive="base">
                                        <p:cTn id="36" dur="1000" fill="hold"/>
                                        <p:tgtEl>
                                          <p:spTgt spid="1034254"/>
                                        </p:tgtEl>
                                        <p:attrNameLst>
                                          <p:attrName>ppt_x</p:attrName>
                                        </p:attrNameLst>
                                      </p:cBhvr>
                                      <p:tavLst>
                                        <p:tav tm="0">
                                          <p:val>
                                            <p:strVal val="#ppt_x"/>
                                          </p:val>
                                        </p:tav>
                                        <p:tav tm="100000">
                                          <p:val>
                                            <p:strVal val="#ppt_x"/>
                                          </p:val>
                                        </p:tav>
                                      </p:tavLst>
                                    </p:anim>
                                    <p:anim calcmode="lin" valueType="num">
                                      <p:cBhvr additive="base">
                                        <p:cTn id="37" dur="1000" fill="hold"/>
                                        <p:tgtEl>
                                          <p:spTgt spid="1034254"/>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1034253"/>
                                        </p:tgtEl>
                                        <p:attrNameLst>
                                          <p:attrName>style.visibility</p:attrName>
                                        </p:attrNameLst>
                                      </p:cBhvr>
                                      <p:to>
                                        <p:strVal val="visible"/>
                                      </p:to>
                                    </p:set>
                                    <p:anim calcmode="lin" valueType="num">
                                      <p:cBhvr additive="base">
                                        <p:cTn id="41" dur="1000" fill="hold"/>
                                        <p:tgtEl>
                                          <p:spTgt spid="1034253"/>
                                        </p:tgtEl>
                                        <p:attrNameLst>
                                          <p:attrName>ppt_x</p:attrName>
                                        </p:attrNameLst>
                                      </p:cBhvr>
                                      <p:tavLst>
                                        <p:tav tm="0">
                                          <p:val>
                                            <p:strVal val="#ppt_x"/>
                                          </p:val>
                                        </p:tav>
                                        <p:tav tm="100000">
                                          <p:val>
                                            <p:strVal val="#ppt_x"/>
                                          </p:val>
                                        </p:tav>
                                      </p:tavLst>
                                    </p:anim>
                                    <p:anim calcmode="lin" valueType="num">
                                      <p:cBhvr additive="base">
                                        <p:cTn id="42" dur="1000" fill="hold"/>
                                        <p:tgtEl>
                                          <p:spTgt spid="103425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034262"/>
                                        </p:tgtEl>
                                        <p:attrNameLst>
                                          <p:attrName>style.visibility</p:attrName>
                                        </p:attrNameLst>
                                      </p:cBhvr>
                                      <p:to>
                                        <p:strVal val="visible"/>
                                      </p:to>
                                    </p:set>
                                    <p:anim calcmode="lin" valueType="num">
                                      <p:cBhvr additive="base">
                                        <p:cTn id="47" dur="500" fill="hold"/>
                                        <p:tgtEl>
                                          <p:spTgt spid="1034262"/>
                                        </p:tgtEl>
                                        <p:attrNameLst>
                                          <p:attrName>ppt_x</p:attrName>
                                        </p:attrNameLst>
                                      </p:cBhvr>
                                      <p:tavLst>
                                        <p:tav tm="0">
                                          <p:val>
                                            <p:strVal val="0-#ppt_w/2"/>
                                          </p:val>
                                        </p:tav>
                                        <p:tav tm="100000">
                                          <p:val>
                                            <p:strVal val="#ppt_x"/>
                                          </p:val>
                                        </p:tav>
                                      </p:tavLst>
                                    </p:anim>
                                    <p:anim calcmode="lin" valueType="num">
                                      <p:cBhvr additive="base">
                                        <p:cTn id="48" dur="500" fill="hold"/>
                                        <p:tgtEl>
                                          <p:spTgt spid="1034262"/>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3" presetClass="entr" presetSubtype="10" fill="hold" grpId="0" nodeType="afterEffect">
                                  <p:stCondLst>
                                    <p:cond delay="0"/>
                                  </p:stCondLst>
                                  <p:childTnLst>
                                    <p:set>
                                      <p:cBhvr>
                                        <p:cTn id="51" dur="1" fill="hold">
                                          <p:stCondLst>
                                            <p:cond delay="0"/>
                                          </p:stCondLst>
                                        </p:cTn>
                                        <p:tgtEl>
                                          <p:spTgt spid="1034248"/>
                                        </p:tgtEl>
                                        <p:attrNameLst>
                                          <p:attrName>style.visibility</p:attrName>
                                        </p:attrNameLst>
                                      </p:cBhvr>
                                      <p:to>
                                        <p:strVal val="visible"/>
                                      </p:to>
                                    </p:set>
                                    <p:animEffect transition="in" filter="blinds(horizontal)">
                                      <p:cBhvr>
                                        <p:cTn id="52" dur="500"/>
                                        <p:tgtEl>
                                          <p:spTgt spid="103424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034263"/>
                                        </p:tgtEl>
                                        <p:attrNameLst>
                                          <p:attrName>style.visibility</p:attrName>
                                        </p:attrNameLst>
                                      </p:cBhvr>
                                      <p:to>
                                        <p:strVal val="visible"/>
                                      </p:to>
                                    </p:set>
                                    <p:anim calcmode="lin" valueType="num">
                                      <p:cBhvr additive="base">
                                        <p:cTn id="57" dur="500" fill="hold"/>
                                        <p:tgtEl>
                                          <p:spTgt spid="1034263"/>
                                        </p:tgtEl>
                                        <p:attrNameLst>
                                          <p:attrName>ppt_x</p:attrName>
                                        </p:attrNameLst>
                                      </p:cBhvr>
                                      <p:tavLst>
                                        <p:tav tm="0">
                                          <p:val>
                                            <p:strVal val="0-#ppt_w/2"/>
                                          </p:val>
                                        </p:tav>
                                        <p:tav tm="100000">
                                          <p:val>
                                            <p:strVal val="#ppt_x"/>
                                          </p:val>
                                        </p:tav>
                                      </p:tavLst>
                                    </p:anim>
                                    <p:anim calcmode="lin" valueType="num">
                                      <p:cBhvr additive="base">
                                        <p:cTn id="58" dur="500" fill="hold"/>
                                        <p:tgtEl>
                                          <p:spTgt spid="1034263"/>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3" presetClass="entr" presetSubtype="10" fill="hold" grpId="0" nodeType="afterEffect">
                                  <p:stCondLst>
                                    <p:cond delay="0"/>
                                  </p:stCondLst>
                                  <p:childTnLst>
                                    <p:set>
                                      <p:cBhvr>
                                        <p:cTn id="61" dur="1" fill="hold">
                                          <p:stCondLst>
                                            <p:cond delay="0"/>
                                          </p:stCondLst>
                                        </p:cTn>
                                        <p:tgtEl>
                                          <p:spTgt spid="1034255"/>
                                        </p:tgtEl>
                                        <p:attrNameLst>
                                          <p:attrName>style.visibility</p:attrName>
                                        </p:attrNameLst>
                                      </p:cBhvr>
                                      <p:to>
                                        <p:strVal val="visible"/>
                                      </p:to>
                                    </p:set>
                                    <p:animEffect transition="in" filter="blinds(horizontal)">
                                      <p:cBhvr>
                                        <p:cTn id="62" dur="500"/>
                                        <p:tgtEl>
                                          <p:spTgt spid="1034255"/>
                                        </p:tgtEl>
                                      </p:cBhvr>
                                    </p:animEffect>
                                  </p:childTnLst>
                                </p:cTn>
                              </p:par>
                            </p:childTnLst>
                          </p:cTn>
                        </p:par>
                        <p:par>
                          <p:cTn id="63" fill="hold">
                            <p:stCondLst>
                              <p:cond delay="1000"/>
                            </p:stCondLst>
                            <p:childTnLst>
                              <p:par>
                                <p:cTn id="64" presetID="2" presetClass="entr" presetSubtype="4" fill="hold" grpId="0" nodeType="afterEffect">
                                  <p:stCondLst>
                                    <p:cond delay="0"/>
                                  </p:stCondLst>
                                  <p:childTnLst>
                                    <p:set>
                                      <p:cBhvr>
                                        <p:cTn id="65" dur="1" fill="hold">
                                          <p:stCondLst>
                                            <p:cond delay="0"/>
                                          </p:stCondLst>
                                        </p:cTn>
                                        <p:tgtEl>
                                          <p:spTgt spid="1034258"/>
                                        </p:tgtEl>
                                        <p:attrNameLst>
                                          <p:attrName>style.visibility</p:attrName>
                                        </p:attrNameLst>
                                      </p:cBhvr>
                                      <p:to>
                                        <p:strVal val="visible"/>
                                      </p:to>
                                    </p:set>
                                    <p:anim calcmode="lin" valueType="num">
                                      <p:cBhvr additive="base">
                                        <p:cTn id="66" dur="1000" fill="hold"/>
                                        <p:tgtEl>
                                          <p:spTgt spid="1034258"/>
                                        </p:tgtEl>
                                        <p:attrNameLst>
                                          <p:attrName>ppt_x</p:attrName>
                                        </p:attrNameLst>
                                      </p:cBhvr>
                                      <p:tavLst>
                                        <p:tav tm="0">
                                          <p:val>
                                            <p:strVal val="#ppt_x"/>
                                          </p:val>
                                        </p:tav>
                                        <p:tav tm="100000">
                                          <p:val>
                                            <p:strVal val="#ppt_x"/>
                                          </p:val>
                                        </p:tav>
                                      </p:tavLst>
                                    </p:anim>
                                    <p:anim calcmode="lin" valueType="num">
                                      <p:cBhvr additive="base">
                                        <p:cTn id="67" dur="1000" fill="hold"/>
                                        <p:tgtEl>
                                          <p:spTgt spid="1034258"/>
                                        </p:tgtEl>
                                        <p:attrNameLst>
                                          <p:attrName>ppt_y</p:attrName>
                                        </p:attrNameLst>
                                      </p:cBhvr>
                                      <p:tavLst>
                                        <p:tav tm="0">
                                          <p:val>
                                            <p:strVal val="1+#ppt_h/2"/>
                                          </p:val>
                                        </p:tav>
                                        <p:tav tm="100000">
                                          <p:val>
                                            <p:strVal val="#ppt_y"/>
                                          </p:val>
                                        </p:tav>
                                      </p:tavLst>
                                    </p:anim>
                                  </p:childTnLst>
                                </p:cTn>
                              </p:par>
                            </p:childTnLst>
                          </p:cTn>
                        </p:par>
                        <p:par>
                          <p:cTn id="68" fill="hold">
                            <p:stCondLst>
                              <p:cond delay="2000"/>
                            </p:stCondLst>
                            <p:childTnLst>
                              <p:par>
                                <p:cTn id="69" presetID="2" presetClass="entr" presetSubtype="4" fill="hold" grpId="0" nodeType="afterEffect">
                                  <p:stCondLst>
                                    <p:cond delay="0"/>
                                  </p:stCondLst>
                                  <p:childTnLst>
                                    <p:set>
                                      <p:cBhvr>
                                        <p:cTn id="70" dur="1" fill="hold">
                                          <p:stCondLst>
                                            <p:cond delay="0"/>
                                          </p:stCondLst>
                                        </p:cTn>
                                        <p:tgtEl>
                                          <p:spTgt spid="1034257"/>
                                        </p:tgtEl>
                                        <p:attrNameLst>
                                          <p:attrName>style.visibility</p:attrName>
                                        </p:attrNameLst>
                                      </p:cBhvr>
                                      <p:to>
                                        <p:strVal val="visible"/>
                                      </p:to>
                                    </p:set>
                                    <p:anim calcmode="lin" valueType="num">
                                      <p:cBhvr additive="base">
                                        <p:cTn id="71" dur="1000" fill="hold"/>
                                        <p:tgtEl>
                                          <p:spTgt spid="1034257"/>
                                        </p:tgtEl>
                                        <p:attrNameLst>
                                          <p:attrName>ppt_x</p:attrName>
                                        </p:attrNameLst>
                                      </p:cBhvr>
                                      <p:tavLst>
                                        <p:tav tm="0">
                                          <p:val>
                                            <p:strVal val="#ppt_x"/>
                                          </p:val>
                                        </p:tav>
                                        <p:tav tm="100000">
                                          <p:val>
                                            <p:strVal val="#ppt_x"/>
                                          </p:val>
                                        </p:tav>
                                      </p:tavLst>
                                    </p:anim>
                                    <p:anim calcmode="lin" valueType="num">
                                      <p:cBhvr additive="base">
                                        <p:cTn id="72" dur="1000" fill="hold"/>
                                        <p:tgtEl>
                                          <p:spTgt spid="1034257"/>
                                        </p:tgtEl>
                                        <p:attrNameLst>
                                          <p:attrName>ppt_y</p:attrName>
                                        </p:attrNameLst>
                                      </p:cBhvr>
                                      <p:tavLst>
                                        <p:tav tm="0">
                                          <p:val>
                                            <p:strVal val="1+#ppt_h/2"/>
                                          </p:val>
                                        </p:tav>
                                        <p:tav tm="100000">
                                          <p:val>
                                            <p:strVal val="#ppt_y"/>
                                          </p:val>
                                        </p:tav>
                                      </p:tavLst>
                                    </p:anim>
                                  </p:childTnLst>
                                </p:cTn>
                              </p:par>
                            </p:childTnLst>
                          </p:cTn>
                        </p:par>
                        <p:par>
                          <p:cTn id="73" fill="hold">
                            <p:stCondLst>
                              <p:cond delay="3000"/>
                            </p:stCondLst>
                            <p:childTnLst>
                              <p:par>
                                <p:cTn id="74" presetID="2" presetClass="entr" presetSubtype="4" fill="hold" grpId="0" nodeType="afterEffect">
                                  <p:stCondLst>
                                    <p:cond delay="0"/>
                                  </p:stCondLst>
                                  <p:childTnLst>
                                    <p:set>
                                      <p:cBhvr>
                                        <p:cTn id="75" dur="1" fill="hold">
                                          <p:stCondLst>
                                            <p:cond delay="0"/>
                                          </p:stCondLst>
                                        </p:cTn>
                                        <p:tgtEl>
                                          <p:spTgt spid="1034256"/>
                                        </p:tgtEl>
                                        <p:attrNameLst>
                                          <p:attrName>style.visibility</p:attrName>
                                        </p:attrNameLst>
                                      </p:cBhvr>
                                      <p:to>
                                        <p:strVal val="visible"/>
                                      </p:to>
                                    </p:set>
                                    <p:anim calcmode="lin" valueType="num">
                                      <p:cBhvr additive="base">
                                        <p:cTn id="76" dur="1000" fill="hold"/>
                                        <p:tgtEl>
                                          <p:spTgt spid="1034256"/>
                                        </p:tgtEl>
                                        <p:attrNameLst>
                                          <p:attrName>ppt_x</p:attrName>
                                        </p:attrNameLst>
                                      </p:cBhvr>
                                      <p:tavLst>
                                        <p:tav tm="0">
                                          <p:val>
                                            <p:strVal val="#ppt_x"/>
                                          </p:val>
                                        </p:tav>
                                        <p:tav tm="100000">
                                          <p:val>
                                            <p:strVal val="#ppt_x"/>
                                          </p:val>
                                        </p:tav>
                                      </p:tavLst>
                                    </p:anim>
                                    <p:anim calcmode="lin" valueType="num">
                                      <p:cBhvr additive="base">
                                        <p:cTn id="77" dur="1000" fill="hold"/>
                                        <p:tgtEl>
                                          <p:spTgt spid="1034256"/>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grpId="0" nodeType="clickEffect">
                                  <p:stCondLst>
                                    <p:cond delay="0"/>
                                  </p:stCondLst>
                                  <p:childTnLst>
                                    <p:set>
                                      <p:cBhvr>
                                        <p:cTn id="81" dur="1" fill="hold">
                                          <p:stCondLst>
                                            <p:cond delay="0"/>
                                          </p:stCondLst>
                                        </p:cTn>
                                        <p:tgtEl>
                                          <p:spTgt spid="1034264"/>
                                        </p:tgtEl>
                                        <p:attrNameLst>
                                          <p:attrName>style.visibility</p:attrName>
                                        </p:attrNameLst>
                                      </p:cBhvr>
                                      <p:to>
                                        <p:strVal val="visible"/>
                                      </p:to>
                                    </p:set>
                                    <p:anim calcmode="lin" valueType="num">
                                      <p:cBhvr additive="base">
                                        <p:cTn id="82" dur="500" fill="hold"/>
                                        <p:tgtEl>
                                          <p:spTgt spid="1034264"/>
                                        </p:tgtEl>
                                        <p:attrNameLst>
                                          <p:attrName>ppt_x</p:attrName>
                                        </p:attrNameLst>
                                      </p:cBhvr>
                                      <p:tavLst>
                                        <p:tav tm="0">
                                          <p:val>
                                            <p:strVal val="0-#ppt_w/2"/>
                                          </p:val>
                                        </p:tav>
                                        <p:tav tm="100000">
                                          <p:val>
                                            <p:strVal val="#ppt_x"/>
                                          </p:val>
                                        </p:tav>
                                      </p:tavLst>
                                    </p:anim>
                                    <p:anim calcmode="lin" valueType="num">
                                      <p:cBhvr additive="base">
                                        <p:cTn id="83" dur="500" fill="hold"/>
                                        <p:tgtEl>
                                          <p:spTgt spid="1034264"/>
                                        </p:tgtEl>
                                        <p:attrNameLst>
                                          <p:attrName>ppt_y</p:attrName>
                                        </p:attrNameLst>
                                      </p:cBhvr>
                                      <p:tavLst>
                                        <p:tav tm="0">
                                          <p:val>
                                            <p:strVal val="#ppt_y"/>
                                          </p:val>
                                        </p:tav>
                                        <p:tav tm="100000">
                                          <p:val>
                                            <p:strVal val="#ppt_y"/>
                                          </p:val>
                                        </p:tav>
                                      </p:tavLst>
                                    </p:anim>
                                  </p:childTnLst>
                                </p:cTn>
                              </p:par>
                            </p:childTnLst>
                          </p:cTn>
                        </p:par>
                        <p:par>
                          <p:cTn id="84" fill="hold">
                            <p:stCondLst>
                              <p:cond delay="500"/>
                            </p:stCondLst>
                            <p:childTnLst>
                              <p:par>
                                <p:cTn id="85" presetID="3" presetClass="entr" presetSubtype="10" fill="hold" grpId="0" nodeType="afterEffect">
                                  <p:stCondLst>
                                    <p:cond delay="0"/>
                                  </p:stCondLst>
                                  <p:childTnLst>
                                    <p:set>
                                      <p:cBhvr>
                                        <p:cTn id="86" dur="1" fill="hold">
                                          <p:stCondLst>
                                            <p:cond delay="0"/>
                                          </p:stCondLst>
                                        </p:cTn>
                                        <p:tgtEl>
                                          <p:spTgt spid="1034249"/>
                                        </p:tgtEl>
                                        <p:attrNameLst>
                                          <p:attrName>style.visibility</p:attrName>
                                        </p:attrNameLst>
                                      </p:cBhvr>
                                      <p:to>
                                        <p:strVal val="visible"/>
                                      </p:to>
                                    </p:set>
                                    <p:animEffect transition="in" filter="blinds(horizontal)">
                                      <p:cBhvr>
                                        <p:cTn id="87" dur="500"/>
                                        <p:tgtEl>
                                          <p:spTgt spid="1034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44" grpId="0" animBg="1"/>
      <p:bldP spid="1034247" grpId="0" animBg="1"/>
      <p:bldP spid="1034248" grpId="0" animBg="1"/>
      <p:bldP spid="1034249" grpId="0" animBg="1"/>
      <p:bldP spid="1034250" grpId="0" animBg="1"/>
      <p:bldP spid="1034251" grpId="0" animBg="1"/>
      <p:bldP spid="1034252" grpId="0" animBg="1"/>
      <p:bldP spid="1034253" grpId="0" animBg="1"/>
      <p:bldP spid="1034254" grpId="0" animBg="1"/>
      <p:bldP spid="1034255" grpId="0" animBg="1"/>
      <p:bldP spid="1034256" grpId="0" animBg="1"/>
      <p:bldP spid="1034257" grpId="0" animBg="1"/>
      <p:bldP spid="1034258" grpId="0" animBg="1"/>
      <p:bldP spid="1034261" grpId="0" animBg="1"/>
      <p:bldP spid="1034262" grpId="0" animBg="1"/>
      <p:bldP spid="1034263" grpId="0" animBg="1"/>
      <p:bldP spid="103426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ChangeArrowheads="1"/>
          </p:cNvSpPr>
          <p:nvPr/>
        </p:nvSpPr>
        <p:spPr bwMode="auto">
          <a:xfrm>
            <a:off x="12700" y="1484313"/>
            <a:ext cx="9906000" cy="4968875"/>
          </a:xfrm>
          <a:prstGeom prst="rect">
            <a:avLst/>
          </a:prstGeom>
          <a:solidFill>
            <a:srgbClr val="FF99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67" name="Rectangle 3"/>
          <p:cNvSpPr>
            <a:spLocks noGrp="1" noChangeArrowheads="1"/>
          </p:cNvSpPr>
          <p:nvPr>
            <p:ph type="title"/>
          </p:nvPr>
        </p:nvSpPr>
        <p:spPr/>
        <p:txBody>
          <a:bodyPr/>
          <a:lstStyle/>
          <a:p>
            <a:r>
              <a:rPr lang="zh-CN" altLang="en-US"/>
              <a:t>持续性计划实施流程</a:t>
            </a:r>
            <a:endParaRPr lang="zh-CN" altLang="en-US"/>
          </a:p>
        </p:txBody>
      </p:sp>
      <p:sp>
        <p:nvSpPr>
          <p:cNvPr id="1035268" name="Rectangle 4"/>
          <p:cNvSpPr>
            <a:spLocks noChangeArrowheads="1"/>
          </p:cNvSpPr>
          <p:nvPr/>
        </p:nvSpPr>
        <p:spPr bwMode="auto">
          <a:xfrm>
            <a:off x="38100" y="2701925"/>
            <a:ext cx="1014413"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开发</a:t>
            </a:r>
            <a:endParaRPr lang="zh-CN" altLang="en-US" sz="1400" b="1"/>
          </a:p>
          <a:p>
            <a:pPr eaLnBrk="1" hangingPunct="1"/>
            <a:r>
              <a:rPr lang="zh-CN" altLang="en-US" sz="1400" b="1"/>
              <a:t>持续性计划</a:t>
            </a:r>
            <a:endParaRPr lang="zh-CN" altLang="en-US" sz="1400" b="1"/>
          </a:p>
          <a:p>
            <a:pPr eaLnBrk="1" hangingPunct="1"/>
            <a:r>
              <a:rPr lang="zh-CN" altLang="en-US" sz="1400" b="1"/>
              <a:t>策略</a:t>
            </a:r>
            <a:endParaRPr lang="zh-CN" altLang="en-US" sz="1400" b="1"/>
          </a:p>
        </p:txBody>
      </p:sp>
      <p:sp>
        <p:nvSpPr>
          <p:cNvPr id="1035269" name="Rectangle 5"/>
          <p:cNvSpPr>
            <a:spLocks noChangeArrowheads="1"/>
          </p:cNvSpPr>
          <p:nvPr/>
        </p:nvSpPr>
        <p:spPr bwMode="auto">
          <a:xfrm>
            <a:off x="1520825" y="2701925"/>
            <a:ext cx="1014413"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进行</a:t>
            </a:r>
            <a:endParaRPr lang="zh-CN" altLang="en-US" sz="1400" b="1"/>
          </a:p>
          <a:p>
            <a:pPr eaLnBrk="1" hangingPunct="1"/>
            <a:r>
              <a:rPr lang="zh-CN" altLang="en-US" sz="1400" b="1"/>
              <a:t>业务影响</a:t>
            </a:r>
            <a:endParaRPr lang="zh-CN" altLang="en-US" sz="1400" b="1"/>
          </a:p>
          <a:p>
            <a:pPr eaLnBrk="1" hangingPunct="1"/>
            <a:r>
              <a:rPr lang="zh-CN" altLang="en-US" sz="1400" b="1"/>
              <a:t>分析</a:t>
            </a:r>
            <a:endParaRPr lang="zh-CN" altLang="en-US" sz="1400" b="1"/>
          </a:p>
        </p:txBody>
      </p:sp>
      <p:sp>
        <p:nvSpPr>
          <p:cNvPr id="1035270" name="Rectangle 6"/>
          <p:cNvSpPr>
            <a:spLocks noChangeArrowheads="1"/>
          </p:cNvSpPr>
          <p:nvPr/>
        </p:nvSpPr>
        <p:spPr bwMode="auto">
          <a:xfrm>
            <a:off x="3003550" y="2701925"/>
            <a:ext cx="1014413"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标识</a:t>
            </a:r>
            <a:endParaRPr lang="zh-CN" altLang="en-US" sz="1400" b="1"/>
          </a:p>
          <a:p>
            <a:pPr eaLnBrk="1" hangingPunct="1"/>
            <a:r>
              <a:rPr lang="zh-CN" altLang="en-US" sz="1400" b="1"/>
              <a:t>预防性的</a:t>
            </a:r>
            <a:endParaRPr lang="zh-CN" altLang="en-US" sz="1400" b="1"/>
          </a:p>
          <a:p>
            <a:pPr eaLnBrk="1" hangingPunct="1"/>
            <a:r>
              <a:rPr lang="zh-CN" altLang="en-US" sz="1400" b="1"/>
              <a:t>安全控制</a:t>
            </a:r>
            <a:endParaRPr lang="zh-CN" altLang="en-US" sz="1400" b="1"/>
          </a:p>
        </p:txBody>
      </p:sp>
      <p:sp>
        <p:nvSpPr>
          <p:cNvPr id="1035271" name="Rectangle 7"/>
          <p:cNvSpPr>
            <a:spLocks noChangeArrowheads="1"/>
          </p:cNvSpPr>
          <p:nvPr/>
        </p:nvSpPr>
        <p:spPr bwMode="auto">
          <a:xfrm>
            <a:off x="4327525" y="2701925"/>
            <a:ext cx="1014413"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开发</a:t>
            </a:r>
            <a:endParaRPr lang="zh-CN" altLang="en-US" sz="1400" b="1"/>
          </a:p>
          <a:p>
            <a:pPr eaLnBrk="1" hangingPunct="1"/>
            <a:r>
              <a:rPr lang="zh-CN" altLang="en-US" sz="1400" b="1"/>
              <a:t>恢复战略</a:t>
            </a:r>
            <a:endParaRPr lang="zh-CN" altLang="en-US" sz="1400" b="1"/>
          </a:p>
        </p:txBody>
      </p:sp>
      <p:sp>
        <p:nvSpPr>
          <p:cNvPr id="1035272" name="Rectangle 8"/>
          <p:cNvSpPr>
            <a:spLocks noChangeArrowheads="1"/>
          </p:cNvSpPr>
          <p:nvPr/>
        </p:nvSpPr>
        <p:spPr bwMode="auto">
          <a:xfrm>
            <a:off x="5810250" y="2701925"/>
            <a:ext cx="1014413"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开发</a:t>
            </a:r>
            <a:endParaRPr lang="zh-CN" altLang="en-US" sz="1400" b="1"/>
          </a:p>
          <a:p>
            <a:pPr eaLnBrk="1" hangingPunct="1"/>
            <a:r>
              <a:rPr lang="zh-CN" altLang="en-US" sz="1400" b="1"/>
              <a:t>持续性计划</a:t>
            </a:r>
            <a:endParaRPr lang="zh-CN" altLang="en-US" sz="1400" b="1"/>
          </a:p>
        </p:txBody>
      </p:sp>
      <p:sp>
        <p:nvSpPr>
          <p:cNvPr id="1035273" name="Rectangle 9"/>
          <p:cNvSpPr>
            <a:spLocks noChangeArrowheads="1"/>
          </p:cNvSpPr>
          <p:nvPr/>
        </p:nvSpPr>
        <p:spPr bwMode="auto">
          <a:xfrm>
            <a:off x="7213600" y="2701925"/>
            <a:ext cx="1014413"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zh-CN" altLang="en-US" sz="1400" b="1"/>
              <a:t>计划测试、培训和演练</a:t>
            </a:r>
            <a:endParaRPr lang="zh-CN" altLang="en-US" sz="1400" b="1"/>
          </a:p>
        </p:txBody>
      </p:sp>
      <p:sp>
        <p:nvSpPr>
          <p:cNvPr id="1035274" name="Rectangle 10"/>
          <p:cNvSpPr>
            <a:spLocks noChangeArrowheads="1"/>
          </p:cNvSpPr>
          <p:nvPr/>
        </p:nvSpPr>
        <p:spPr bwMode="auto">
          <a:xfrm>
            <a:off x="8618538" y="2701925"/>
            <a:ext cx="1014412" cy="865188"/>
          </a:xfrm>
          <a:prstGeom prst="rect">
            <a:avLst/>
          </a:prstGeom>
          <a:gradFill rotWithShape="1">
            <a:gsLst>
              <a:gs pos="0">
                <a:srgbClr val="4729F9">
                  <a:gamma/>
                  <a:shade val="46275"/>
                  <a:invGamma/>
                </a:srgbClr>
              </a:gs>
              <a:gs pos="100000">
                <a:srgbClr val="4729F9"/>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计划维护</a:t>
            </a:r>
            <a:endParaRPr lang="zh-CN" altLang="en-US" sz="1400" b="1"/>
          </a:p>
        </p:txBody>
      </p:sp>
      <p:sp>
        <p:nvSpPr>
          <p:cNvPr id="1035275" name="AutoShape 11"/>
          <p:cNvSpPr>
            <a:spLocks noChangeArrowheads="1"/>
          </p:cNvSpPr>
          <p:nvPr/>
        </p:nvSpPr>
        <p:spPr bwMode="auto">
          <a:xfrm>
            <a:off x="1052513" y="2990850"/>
            <a:ext cx="468312" cy="215900"/>
          </a:xfrm>
          <a:prstGeom prst="rightArrow">
            <a:avLst>
              <a:gd name="adj1" fmla="val 50000"/>
              <a:gd name="adj2" fmla="val 54228"/>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76" name="AutoShape 12"/>
          <p:cNvSpPr>
            <a:spLocks noChangeArrowheads="1"/>
          </p:cNvSpPr>
          <p:nvPr/>
        </p:nvSpPr>
        <p:spPr bwMode="auto">
          <a:xfrm rot="16200000">
            <a:off x="-468312" y="4114800"/>
            <a:ext cx="1366837" cy="271463"/>
          </a:xfrm>
          <a:prstGeom prst="notchedRightArrow">
            <a:avLst>
              <a:gd name="adj1" fmla="val 50000"/>
              <a:gd name="adj2" fmla="val 125877"/>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77" name="AutoShape 13"/>
          <p:cNvSpPr>
            <a:spLocks noChangeArrowheads="1"/>
          </p:cNvSpPr>
          <p:nvPr/>
        </p:nvSpPr>
        <p:spPr bwMode="auto">
          <a:xfrm>
            <a:off x="2535238" y="2990850"/>
            <a:ext cx="468312" cy="215900"/>
          </a:xfrm>
          <a:prstGeom prst="rightArrow">
            <a:avLst>
              <a:gd name="adj1" fmla="val 50000"/>
              <a:gd name="adj2" fmla="val 54228"/>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78" name="AutoShape 14"/>
          <p:cNvSpPr>
            <a:spLocks noChangeArrowheads="1"/>
          </p:cNvSpPr>
          <p:nvPr/>
        </p:nvSpPr>
        <p:spPr bwMode="auto">
          <a:xfrm>
            <a:off x="4017963" y="2990850"/>
            <a:ext cx="309562" cy="215900"/>
          </a:xfrm>
          <a:prstGeom prst="rightArrow">
            <a:avLst>
              <a:gd name="adj1" fmla="val 50000"/>
              <a:gd name="adj2" fmla="val 35846"/>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79" name="AutoShape 15"/>
          <p:cNvSpPr>
            <a:spLocks noChangeArrowheads="1"/>
          </p:cNvSpPr>
          <p:nvPr/>
        </p:nvSpPr>
        <p:spPr bwMode="auto">
          <a:xfrm>
            <a:off x="5341938" y="2990850"/>
            <a:ext cx="468312" cy="215900"/>
          </a:xfrm>
          <a:prstGeom prst="rightArrow">
            <a:avLst>
              <a:gd name="adj1" fmla="val 50000"/>
              <a:gd name="adj2" fmla="val 54228"/>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0" name="AutoShape 16"/>
          <p:cNvSpPr>
            <a:spLocks noChangeArrowheads="1"/>
          </p:cNvSpPr>
          <p:nvPr/>
        </p:nvSpPr>
        <p:spPr bwMode="auto">
          <a:xfrm>
            <a:off x="6824663" y="2990850"/>
            <a:ext cx="466725" cy="215900"/>
          </a:xfrm>
          <a:prstGeom prst="rightArrow">
            <a:avLst>
              <a:gd name="adj1" fmla="val 50000"/>
              <a:gd name="adj2" fmla="val 54044"/>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1" name="AutoShape 17"/>
          <p:cNvSpPr>
            <a:spLocks noChangeArrowheads="1"/>
          </p:cNvSpPr>
          <p:nvPr/>
        </p:nvSpPr>
        <p:spPr bwMode="auto">
          <a:xfrm>
            <a:off x="8228013" y="2990850"/>
            <a:ext cx="466725" cy="215900"/>
          </a:xfrm>
          <a:prstGeom prst="rightArrow">
            <a:avLst>
              <a:gd name="adj1" fmla="val 50000"/>
              <a:gd name="adj2" fmla="val 54044"/>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2" name="AutoShape 18"/>
          <p:cNvSpPr>
            <a:spLocks noChangeArrowheads="1"/>
          </p:cNvSpPr>
          <p:nvPr/>
        </p:nvSpPr>
        <p:spPr bwMode="auto">
          <a:xfrm rot="16200000">
            <a:off x="895350" y="4114801"/>
            <a:ext cx="1366837" cy="271462"/>
          </a:xfrm>
          <a:prstGeom prst="notchedRightArrow">
            <a:avLst>
              <a:gd name="adj1" fmla="val 50000"/>
              <a:gd name="adj2" fmla="val 125877"/>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3" name="AutoShape 19"/>
          <p:cNvSpPr>
            <a:spLocks noChangeArrowheads="1"/>
          </p:cNvSpPr>
          <p:nvPr/>
        </p:nvSpPr>
        <p:spPr bwMode="auto">
          <a:xfrm rot="16200000">
            <a:off x="2378075" y="4114801"/>
            <a:ext cx="1366837" cy="271462"/>
          </a:xfrm>
          <a:prstGeom prst="notchedRightArrow">
            <a:avLst>
              <a:gd name="adj1" fmla="val 50000"/>
              <a:gd name="adj2" fmla="val 125877"/>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4" name="AutoShape 20"/>
          <p:cNvSpPr>
            <a:spLocks noChangeArrowheads="1"/>
          </p:cNvSpPr>
          <p:nvPr/>
        </p:nvSpPr>
        <p:spPr bwMode="auto">
          <a:xfrm rot="16200000">
            <a:off x="3937794" y="4114007"/>
            <a:ext cx="1366837" cy="273050"/>
          </a:xfrm>
          <a:prstGeom prst="notchedRightArrow">
            <a:avLst>
              <a:gd name="adj1" fmla="val 50000"/>
              <a:gd name="adj2" fmla="val 125145"/>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5" name="AutoShape 21"/>
          <p:cNvSpPr>
            <a:spLocks noChangeArrowheads="1"/>
          </p:cNvSpPr>
          <p:nvPr/>
        </p:nvSpPr>
        <p:spPr bwMode="auto">
          <a:xfrm rot="16200000">
            <a:off x="5419725" y="4114801"/>
            <a:ext cx="1366837" cy="271462"/>
          </a:xfrm>
          <a:prstGeom prst="notchedRightArrow">
            <a:avLst>
              <a:gd name="adj1" fmla="val 50000"/>
              <a:gd name="adj2" fmla="val 125877"/>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6" name="AutoShape 22"/>
          <p:cNvSpPr>
            <a:spLocks noChangeArrowheads="1"/>
          </p:cNvSpPr>
          <p:nvPr/>
        </p:nvSpPr>
        <p:spPr bwMode="auto">
          <a:xfrm rot="16200000">
            <a:off x="6589713" y="4114800"/>
            <a:ext cx="1366837" cy="271463"/>
          </a:xfrm>
          <a:prstGeom prst="notchedRightArrow">
            <a:avLst>
              <a:gd name="adj1" fmla="val 50000"/>
              <a:gd name="adj2" fmla="val 125877"/>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7" name="AutoShape 23"/>
          <p:cNvSpPr>
            <a:spLocks noChangeArrowheads="1"/>
          </p:cNvSpPr>
          <p:nvPr/>
        </p:nvSpPr>
        <p:spPr bwMode="auto">
          <a:xfrm rot="16200000">
            <a:off x="8072438" y="4114800"/>
            <a:ext cx="1366837" cy="271463"/>
          </a:xfrm>
          <a:prstGeom prst="notchedRightArrow">
            <a:avLst>
              <a:gd name="adj1" fmla="val 50000"/>
              <a:gd name="adj2" fmla="val 125877"/>
            </a:avLst>
          </a:prstGeom>
          <a:gradFill rotWithShape="1">
            <a:gsLst>
              <a:gs pos="0">
                <a:srgbClr val="4729F9">
                  <a:gamma/>
                  <a:shade val="46275"/>
                  <a:invGamma/>
                </a:srgbClr>
              </a:gs>
              <a:gs pos="100000">
                <a:srgbClr val="4729F9"/>
              </a:gs>
            </a:gsLst>
            <a:lin ang="5400000" scaled="1"/>
          </a:gra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288" name="Text Box 24"/>
          <p:cNvSpPr txBox="1">
            <a:spLocks noChangeArrowheads="1"/>
          </p:cNvSpPr>
          <p:nvPr/>
        </p:nvSpPr>
        <p:spPr bwMode="auto">
          <a:xfrm>
            <a:off x="350838" y="3709988"/>
            <a:ext cx="9572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标识现存要求</a:t>
            </a:r>
            <a:endParaRPr lang="zh-CN" altLang="en-US" sz="1200">
              <a:solidFill>
                <a:schemeClr val="tx1"/>
              </a:solidFill>
            </a:endParaRPr>
          </a:p>
          <a:p>
            <a:pPr algn="l" eaLnBrk="1" hangingPunct="1">
              <a:buFontTx/>
              <a:buChar char="•"/>
            </a:pPr>
            <a:r>
              <a:rPr lang="zh-CN" altLang="en-US" sz="1200">
                <a:solidFill>
                  <a:schemeClr val="tx1"/>
                </a:solidFill>
              </a:rPr>
              <a:t>标识相关计划和程序</a:t>
            </a:r>
            <a:endParaRPr lang="zh-CN" altLang="en-US" sz="1200">
              <a:solidFill>
                <a:schemeClr val="tx1"/>
              </a:solidFill>
            </a:endParaRPr>
          </a:p>
          <a:p>
            <a:pPr algn="l" eaLnBrk="1" hangingPunct="1">
              <a:buFontTx/>
              <a:buChar char="•"/>
            </a:pPr>
            <a:r>
              <a:rPr lang="zh-CN" altLang="en-US" sz="1200">
                <a:solidFill>
                  <a:schemeClr val="tx1"/>
                </a:solidFill>
              </a:rPr>
              <a:t>得到高层管理支持</a:t>
            </a:r>
            <a:endParaRPr lang="zh-CN" altLang="en-US" sz="1200">
              <a:solidFill>
                <a:schemeClr val="tx1"/>
              </a:solidFill>
            </a:endParaRPr>
          </a:p>
        </p:txBody>
      </p:sp>
      <p:sp>
        <p:nvSpPr>
          <p:cNvPr id="1035289" name="Text Box 25"/>
          <p:cNvSpPr txBox="1">
            <a:spLocks noChangeArrowheads="1"/>
          </p:cNvSpPr>
          <p:nvPr/>
        </p:nvSpPr>
        <p:spPr bwMode="auto">
          <a:xfrm>
            <a:off x="1754188" y="3708400"/>
            <a:ext cx="957262"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标识关键</a:t>
            </a:r>
            <a:r>
              <a:rPr lang="en-US" altLang="zh-CN" sz="1200">
                <a:solidFill>
                  <a:schemeClr val="tx1"/>
                </a:solidFill>
              </a:rPr>
              <a:t>IT</a:t>
            </a:r>
            <a:r>
              <a:rPr lang="zh-CN" altLang="en-US" sz="1200">
                <a:solidFill>
                  <a:schemeClr val="tx1"/>
                </a:solidFill>
              </a:rPr>
              <a:t>资源</a:t>
            </a:r>
            <a:endParaRPr lang="zh-CN" altLang="en-US" sz="1200">
              <a:solidFill>
                <a:schemeClr val="tx1"/>
              </a:solidFill>
            </a:endParaRPr>
          </a:p>
          <a:p>
            <a:pPr algn="l" eaLnBrk="1" hangingPunct="1">
              <a:buFontTx/>
              <a:buChar char="•"/>
            </a:pPr>
            <a:r>
              <a:rPr lang="zh-CN" altLang="en-US" sz="1200">
                <a:solidFill>
                  <a:schemeClr val="tx1"/>
                </a:solidFill>
              </a:rPr>
              <a:t>标识中断影响和允许的中断时间</a:t>
            </a:r>
            <a:endParaRPr lang="zh-CN" altLang="en-US" sz="1200">
              <a:solidFill>
                <a:schemeClr val="tx1"/>
              </a:solidFill>
            </a:endParaRPr>
          </a:p>
          <a:p>
            <a:pPr algn="l" eaLnBrk="1" hangingPunct="1">
              <a:buFontTx/>
              <a:buChar char="•"/>
            </a:pPr>
            <a:r>
              <a:rPr lang="zh-CN" altLang="en-US" sz="1200">
                <a:solidFill>
                  <a:schemeClr val="tx1"/>
                </a:solidFill>
              </a:rPr>
              <a:t>开发恢复优先级</a:t>
            </a:r>
            <a:endParaRPr lang="zh-CN" altLang="en-US" sz="1200">
              <a:solidFill>
                <a:schemeClr val="tx1"/>
              </a:solidFill>
            </a:endParaRPr>
          </a:p>
        </p:txBody>
      </p:sp>
      <p:sp>
        <p:nvSpPr>
          <p:cNvPr id="1035290" name="Text Box 26"/>
          <p:cNvSpPr txBox="1">
            <a:spLocks noChangeArrowheads="1"/>
          </p:cNvSpPr>
          <p:nvPr/>
        </p:nvSpPr>
        <p:spPr bwMode="auto">
          <a:xfrm>
            <a:off x="3235325" y="3709988"/>
            <a:ext cx="957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实现控制</a:t>
            </a:r>
            <a:endParaRPr lang="zh-CN" altLang="en-US" sz="1200">
              <a:solidFill>
                <a:schemeClr val="tx1"/>
              </a:solidFill>
            </a:endParaRPr>
          </a:p>
          <a:p>
            <a:pPr algn="l" eaLnBrk="1" hangingPunct="1">
              <a:buFontTx/>
              <a:buChar char="•"/>
            </a:pPr>
            <a:r>
              <a:rPr lang="zh-CN" altLang="en-US" sz="1200">
                <a:solidFill>
                  <a:schemeClr val="tx1"/>
                </a:solidFill>
              </a:rPr>
              <a:t>维护控制</a:t>
            </a:r>
            <a:endParaRPr lang="zh-CN" altLang="en-US" sz="1200">
              <a:solidFill>
                <a:schemeClr val="tx1"/>
              </a:solidFill>
            </a:endParaRPr>
          </a:p>
        </p:txBody>
      </p:sp>
      <p:sp>
        <p:nvSpPr>
          <p:cNvPr id="1035291" name="Text Box 27"/>
          <p:cNvSpPr txBox="1">
            <a:spLocks noChangeArrowheads="1"/>
          </p:cNvSpPr>
          <p:nvPr/>
        </p:nvSpPr>
        <p:spPr bwMode="auto">
          <a:xfrm>
            <a:off x="4795838" y="3709988"/>
            <a:ext cx="9588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标识方法</a:t>
            </a:r>
            <a:endParaRPr lang="zh-CN" altLang="en-US" sz="1200">
              <a:solidFill>
                <a:schemeClr val="tx1"/>
              </a:solidFill>
            </a:endParaRPr>
          </a:p>
          <a:p>
            <a:pPr algn="l" eaLnBrk="1" hangingPunct="1">
              <a:buFontTx/>
              <a:buChar char="•"/>
            </a:pPr>
            <a:r>
              <a:rPr lang="zh-CN" altLang="en-US" sz="1200">
                <a:solidFill>
                  <a:schemeClr val="tx1"/>
                </a:solidFill>
              </a:rPr>
              <a:t>集成至系统体系结构中</a:t>
            </a:r>
            <a:endParaRPr lang="zh-CN" altLang="en-US" sz="1200">
              <a:solidFill>
                <a:schemeClr val="tx1"/>
              </a:solidFill>
            </a:endParaRPr>
          </a:p>
        </p:txBody>
      </p:sp>
      <p:sp>
        <p:nvSpPr>
          <p:cNvPr id="1035292" name="Text Box 28"/>
          <p:cNvSpPr txBox="1">
            <a:spLocks noChangeArrowheads="1"/>
          </p:cNvSpPr>
          <p:nvPr/>
        </p:nvSpPr>
        <p:spPr bwMode="auto">
          <a:xfrm>
            <a:off x="6199188" y="3709988"/>
            <a:ext cx="958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文档恢复战略</a:t>
            </a:r>
            <a:endParaRPr lang="zh-CN" altLang="en-US" sz="1200">
              <a:solidFill>
                <a:schemeClr val="tx1"/>
              </a:solidFill>
            </a:endParaRPr>
          </a:p>
        </p:txBody>
      </p:sp>
      <p:sp>
        <p:nvSpPr>
          <p:cNvPr id="1035293" name="Text Box 29"/>
          <p:cNvSpPr txBox="1">
            <a:spLocks noChangeArrowheads="1"/>
          </p:cNvSpPr>
          <p:nvPr/>
        </p:nvSpPr>
        <p:spPr bwMode="auto">
          <a:xfrm>
            <a:off x="7448550" y="3709988"/>
            <a:ext cx="957263" cy="173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开发测试目标</a:t>
            </a:r>
            <a:endParaRPr lang="zh-CN" altLang="en-US" sz="1200">
              <a:solidFill>
                <a:schemeClr val="tx1"/>
              </a:solidFill>
            </a:endParaRPr>
          </a:p>
          <a:p>
            <a:pPr algn="l" eaLnBrk="1" hangingPunct="1">
              <a:buFontTx/>
              <a:buChar char="•"/>
            </a:pPr>
            <a:r>
              <a:rPr lang="zh-CN" altLang="en-US" sz="1200">
                <a:solidFill>
                  <a:schemeClr val="tx1"/>
                </a:solidFill>
              </a:rPr>
              <a:t>开发成功准则</a:t>
            </a:r>
            <a:endParaRPr lang="zh-CN" altLang="en-US" sz="1200">
              <a:solidFill>
                <a:schemeClr val="tx1"/>
              </a:solidFill>
            </a:endParaRPr>
          </a:p>
          <a:p>
            <a:pPr algn="l" eaLnBrk="1" hangingPunct="1">
              <a:buFontTx/>
              <a:buChar char="•"/>
            </a:pPr>
            <a:r>
              <a:rPr lang="zh-CN" altLang="en-US" sz="1200">
                <a:solidFill>
                  <a:schemeClr val="tx1"/>
                </a:solidFill>
              </a:rPr>
              <a:t>文档所学教训</a:t>
            </a:r>
            <a:endParaRPr lang="zh-CN" altLang="en-US" sz="1200">
              <a:solidFill>
                <a:schemeClr val="tx1"/>
              </a:solidFill>
            </a:endParaRPr>
          </a:p>
          <a:p>
            <a:pPr algn="l" eaLnBrk="1" hangingPunct="1">
              <a:buFontTx/>
              <a:buChar char="•"/>
            </a:pPr>
            <a:r>
              <a:rPr lang="zh-CN" altLang="en-US" sz="1200">
                <a:solidFill>
                  <a:schemeClr val="tx1"/>
                </a:solidFill>
              </a:rPr>
              <a:t>综合至计划中</a:t>
            </a:r>
            <a:endParaRPr lang="zh-CN" altLang="en-US" sz="1200">
              <a:solidFill>
                <a:schemeClr val="tx1"/>
              </a:solidFill>
            </a:endParaRPr>
          </a:p>
          <a:p>
            <a:pPr algn="l" eaLnBrk="1" hangingPunct="1">
              <a:buFontTx/>
              <a:buChar char="•"/>
            </a:pPr>
            <a:r>
              <a:rPr lang="zh-CN" altLang="en-US" sz="1200">
                <a:solidFill>
                  <a:schemeClr val="tx1"/>
                </a:solidFill>
              </a:rPr>
              <a:t>培训人员</a:t>
            </a:r>
            <a:endParaRPr lang="zh-CN" altLang="en-US" sz="1200">
              <a:solidFill>
                <a:schemeClr val="tx1"/>
              </a:solidFill>
            </a:endParaRPr>
          </a:p>
        </p:txBody>
      </p:sp>
      <p:sp>
        <p:nvSpPr>
          <p:cNvPr id="1035294" name="Text Box 30"/>
          <p:cNvSpPr txBox="1">
            <a:spLocks noChangeArrowheads="1"/>
          </p:cNvSpPr>
          <p:nvPr/>
        </p:nvSpPr>
        <p:spPr bwMode="auto">
          <a:xfrm>
            <a:off x="8851900" y="3709988"/>
            <a:ext cx="957263" cy="137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buFontTx/>
              <a:buChar char="•"/>
            </a:pPr>
            <a:r>
              <a:rPr lang="zh-CN" altLang="en-US" sz="1200">
                <a:solidFill>
                  <a:schemeClr val="tx1"/>
                </a:solidFill>
              </a:rPr>
              <a:t>审阅和更新计划</a:t>
            </a:r>
            <a:endParaRPr lang="zh-CN" altLang="en-US" sz="1200">
              <a:solidFill>
                <a:schemeClr val="tx1"/>
              </a:solidFill>
            </a:endParaRPr>
          </a:p>
          <a:p>
            <a:pPr algn="l" eaLnBrk="1" hangingPunct="1">
              <a:buFontTx/>
              <a:buChar char="•"/>
            </a:pPr>
            <a:r>
              <a:rPr lang="zh-CN" altLang="en-US" sz="1200">
                <a:solidFill>
                  <a:schemeClr val="tx1"/>
                </a:solidFill>
              </a:rPr>
              <a:t>同内部</a:t>
            </a:r>
            <a:r>
              <a:rPr lang="en-US" altLang="zh-CN" sz="1200">
                <a:solidFill>
                  <a:schemeClr val="tx1"/>
                </a:solidFill>
              </a:rPr>
              <a:t>/</a:t>
            </a:r>
            <a:r>
              <a:rPr lang="zh-CN" altLang="en-US" sz="1200">
                <a:solidFill>
                  <a:schemeClr val="tx1"/>
                </a:solidFill>
              </a:rPr>
              <a:t>外部组织机构合作</a:t>
            </a:r>
            <a:endParaRPr lang="zh-CN" altLang="en-US" sz="1200">
              <a:solidFill>
                <a:schemeClr val="tx1"/>
              </a:solidFill>
            </a:endParaRPr>
          </a:p>
          <a:p>
            <a:pPr algn="l" eaLnBrk="1" hangingPunct="1">
              <a:buFontTx/>
              <a:buChar char="•"/>
            </a:pPr>
            <a:r>
              <a:rPr lang="zh-CN" altLang="en-US" sz="1200">
                <a:solidFill>
                  <a:schemeClr val="tx1"/>
                </a:solidFill>
              </a:rPr>
              <a:t>控制分发</a:t>
            </a:r>
            <a:endParaRPr lang="zh-CN" altLang="en-US" sz="1200">
              <a:solidFill>
                <a:schemeClr val="tx1"/>
              </a:solidFill>
            </a:endParaRPr>
          </a:p>
          <a:p>
            <a:pPr algn="l" eaLnBrk="1" hangingPunct="1">
              <a:buFontTx/>
              <a:buChar char="•"/>
            </a:pPr>
            <a:r>
              <a:rPr lang="zh-CN" altLang="en-US" sz="1200">
                <a:solidFill>
                  <a:schemeClr val="tx1"/>
                </a:solidFill>
              </a:rPr>
              <a:t>文档变更</a:t>
            </a:r>
            <a:endParaRPr lang="zh-CN" altLang="en-US" sz="1200">
              <a:solidFill>
                <a:schemeClr val="tx1"/>
              </a:solidFill>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5268"/>
                                        </p:tgtEl>
                                        <p:attrNameLst>
                                          <p:attrName>style.visibility</p:attrName>
                                        </p:attrNameLst>
                                      </p:cBhvr>
                                      <p:to>
                                        <p:strVal val="visible"/>
                                      </p:to>
                                    </p:set>
                                    <p:animEffect transition="in" filter="blinds(horizontal)">
                                      <p:cBhvr>
                                        <p:cTn id="7" dur="500"/>
                                        <p:tgtEl>
                                          <p:spTgt spid="103526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35276"/>
                                        </p:tgtEl>
                                        <p:attrNameLst>
                                          <p:attrName>style.visibility</p:attrName>
                                        </p:attrNameLst>
                                      </p:cBhvr>
                                      <p:to>
                                        <p:strVal val="visible"/>
                                      </p:to>
                                    </p:set>
                                    <p:anim calcmode="lin" valueType="num">
                                      <p:cBhvr additive="base">
                                        <p:cTn id="11" dur="500" fill="hold"/>
                                        <p:tgtEl>
                                          <p:spTgt spid="1035276"/>
                                        </p:tgtEl>
                                        <p:attrNameLst>
                                          <p:attrName>ppt_x</p:attrName>
                                        </p:attrNameLst>
                                      </p:cBhvr>
                                      <p:tavLst>
                                        <p:tav tm="0">
                                          <p:val>
                                            <p:strVal val="#ppt_x"/>
                                          </p:val>
                                        </p:tav>
                                        <p:tav tm="100000">
                                          <p:val>
                                            <p:strVal val="#ppt_x"/>
                                          </p:val>
                                        </p:tav>
                                      </p:tavLst>
                                    </p:anim>
                                    <p:anim calcmode="lin" valueType="num">
                                      <p:cBhvr additive="base">
                                        <p:cTn id="12" dur="500" fill="hold"/>
                                        <p:tgtEl>
                                          <p:spTgt spid="103527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 presetClass="entr" presetSubtype="16" fill="hold" grpId="0" nodeType="afterEffect">
                                  <p:stCondLst>
                                    <p:cond delay="0"/>
                                  </p:stCondLst>
                                  <p:childTnLst>
                                    <p:set>
                                      <p:cBhvr>
                                        <p:cTn id="15" dur="1" fill="hold">
                                          <p:stCondLst>
                                            <p:cond delay="0"/>
                                          </p:stCondLst>
                                        </p:cTn>
                                        <p:tgtEl>
                                          <p:spTgt spid="1035288"/>
                                        </p:tgtEl>
                                        <p:attrNameLst>
                                          <p:attrName>style.visibility</p:attrName>
                                        </p:attrNameLst>
                                      </p:cBhvr>
                                      <p:to>
                                        <p:strVal val="visible"/>
                                      </p:to>
                                    </p:set>
                                    <p:animEffect transition="in" filter="box(in)">
                                      <p:cBhvr>
                                        <p:cTn id="16" dur="500"/>
                                        <p:tgtEl>
                                          <p:spTgt spid="103528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35275"/>
                                        </p:tgtEl>
                                        <p:attrNameLst>
                                          <p:attrName>style.visibility</p:attrName>
                                        </p:attrNameLst>
                                      </p:cBhvr>
                                      <p:to>
                                        <p:strVal val="visible"/>
                                      </p:to>
                                    </p:set>
                                    <p:anim calcmode="lin" valueType="num">
                                      <p:cBhvr additive="base">
                                        <p:cTn id="21" dur="500" fill="hold"/>
                                        <p:tgtEl>
                                          <p:spTgt spid="1035275"/>
                                        </p:tgtEl>
                                        <p:attrNameLst>
                                          <p:attrName>ppt_x</p:attrName>
                                        </p:attrNameLst>
                                      </p:cBhvr>
                                      <p:tavLst>
                                        <p:tav tm="0">
                                          <p:val>
                                            <p:strVal val="0-#ppt_w/2"/>
                                          </p:val>
                                        </p:tav>
                                        <p:tav tm="100000">
                                          <p:val>
                                            <p:strVal val="#ppt_x"/>
                                          </p:val>
                                        </p:tav>
                                      </p:tavLst>
                                    </p:anim>
                                    <p:anim calcmode="lin" valueType="num">
                                      <p:cBhvr additive="base">
                                        <p:cTn id="22" dur="500" fill="hold"/>
                                        <p:tgtEl>
                                          <p:spTgt spid="1035275"/>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035269"/>
                                        </p:tgtEl>
                                        <p:attrNameLst>
                                          <p:attrName>style.visibility</p:attrName>
                                        </p:attrNameLst>
                                      </p:cBhvr>
                                      <p:to>
                                        <p:strVal val="visible"/>
                                      </p:to>
                                    </p:set>
                                    <p:animEffect transition="in" filter="blinds(horizontal)">
                                      <p:cBhvr>
                                        <p:cTn id="26" dur="500"/>
                                        <p:tgtEl>
                                          <p:spTgt spid="1035269"/>
                                        </p:tgtEl>
                                      </p:cBhvr>
                                    </p:animEffect>
                                  </p:childTnLst>
                                </p:cTn>
                              </p:par>
                            </p:childTnLst>
                          </p:cTn>
                        </p:par>
                        <p:par>
                          <p:cTn id="27" fill="hold">
                            <p:stCondLst>
                              <p:cond delay="1000"/>
                            </p:stCondLst>
                            <p:childTnLst>
                              <p:par>
                                <p:cTn id="28" presetID="2" presetClass="entr" presetSubtype="4" fill="hold" grpId="0" nodeType="afterEffect">
                                  <p:stCondLst>
                                    <p:cond delay="0"/>
                                  </p:stCondLst>
                                  <p:childTnLst>
                                    <p:set>
                                      <p:cBhvr>
                                        <p:cTn id="29" dur="1" fill="hold">
                                          <p:stCondLst>
                                            <p:cond delay="0"/>
                                          </p:stCondLst>
                                        </p:cTn>
                                        <p:tgtEl>
                                          <p:spTgt spid="1035282"/>
                                        </p:tgtEl>
                                        <p:attrNameLst>
                                          <p:attrName>style.visibility</p:attrName>
                                        </p:attrNameLst>
                                      </p:cBhvr>
                                      <p:to>
                                        <p:strVal val="visible"/>
                                      </p:to>
                                    </p:set>
                                    <p:anim calcmode="lin" valueType="num">
                                      <p:cBhvr additive="base">
                                        <p:cTn id="30" dur="500" fill="hold"/>
                                        <p:tgtEl>
                                          <p:spTgt spid="1035282"/>
                                        </p:tgtEl>
                                        <p:attrNameLst>
                                          <p:attrName>ppt_x</p:attrName>
                                        </p:attrNameLst>
                                      </p:cBhvr>
                                      <p:tavLst>
                                        <p:tav tm="0">
                                          <p:val>
                                            <p:strVal val="#ppt_x"/>
                                          </p:val>
                                        </p:tav>
                                        <p:tav tm="100000">
                                          <p:val>
                                            <p:strVal val="#ppt_x"/>
                                          </p:val>
                                        </p:tav>
                                      </p:tavLst>
                                    </p:anim>
                                    <p:anim calcmode="lin" valueType="num">
                                      <p:cBhvr additive="base">
                                        <p:cTn id="31" dur="500" fill="hold"/>
                                        <p:tgtEl>
                                          <p:spTgt spid="1035282"/>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4" presetClass="entr" presetSubtype="16" fill="hold" grpId="0" nodeType="afterEffect">
                                  <p:stCondLst>
                                    <p:cond delay="0"/>
                                  </p:stCondLst>
                                  <p:childTnLst>
                                    <p:set>
                                      <p:cBhvr>
                                        <p:cTn id="34" dur="1" fill="hold">
                                          <p:stCondLst>
                                            <p:cond delay="0"/>
                                          </p:stCondLst>
                                        </p:cTn>
                                        <p:tgtEl>
                                          <p:spTgt spid="1035289"/>
                                        </p:tgtEl>
                                        <p:attrNameLst>
                                          <p:attrName>style.visibility</p:attrName>
                                        </p:attrNameLst>
                                      </p:cBhvr>
                                      <p:to>
                                        <p:strVal val="visible"/>
                                      </p:to>
                                    </p:set>
                                    <p:animEffect transition="in" filter="box(in)">
                                      <p:cBhvr>
                                        <p:cTn id="35" dur="500"/>
                                        <p:tgtEl>
                                          <p:spTgt spid="1035289"/>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035277"/>
                                        </p:tgtEl>
                                        <p:attrNameLst>
                                          <p:attrName>style.visibility</p:attrName>
                                        </p:attrNameLst>
                                      </p:cBhvr>
                                      <p:to>
                                        <p:strVal val="visible"/>
                                      </p:to>
                                    </p:set>
                                    <p:anim calcmode="lin" valueType="num">
                                      <p:cBhvr additive="base">
                                        <p:cTn id="40" dur="500" fill="hold"/>
                                        <p:tgtEl>
                                          <p:spTgt spid="1035277"/>
                                        </p:tgtEl>
                                        <p:attrNameLst>
                                          <p:attrName>ppt_x</p:attrName>
                                        </p:attrNameLst>
                                      </p:cBhvr>
                                      <p:tavLst>
                                        <p:tav tm="0">
                                          <p:val>
                                            <p:strVal val="0-#ppt_w/2"/>
                                          </p:val>
                                        </p:tav>
                                        <p:tav tm="100000">
                                          <p:val>
                                            <p:strVal val="#ppt_x"/>
                                          </p:val>
                                        </p:tav>
                                      </p:tavLst>
                                    </p:anim>
                                    <p:anim calcmode="lin" valueType="num">
                                      <p:cBhvr additive="base">
                                        <p:cTn id="41" dur="500" fill="hold"/>
                                        <p:tgtEl>
                                          <p:spTgt spid="1035277"/>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3" presetClass="entr" presetSubtype="10" fill="hold" grpId="0" nodeType="afterEffect">
                                  <p:stCondLst>
                                    <p:cond delay="0"/>
                                  </p:stCondLst>
                                  <p:childTnLst>
                                    <p:set>
                                      <p:cBhvr>
                                        <p:cTn id="44" dur="1" fill="hold">
                                          <p:stCondLst>
                                            <p:cond delay="0"/>
                                          </p:stCondLst>
                                        </p:cTn>
                                        <p:tgtEl>
                                          <p:spTgt spid="1035270"/>
                                        </p:tgtEl>
                                        <p:attrNameLst>
                                          <p:attrName>style.visibility</p:attrName>
                                        </p:attrNameLst>
                                      </p:cBhvr>
                                      <p:to>
                                        <p:strVal val="visible"/>
                                      </p:to>
                                    </p:set>
                                    <p:animEffect transition="in" filter="blinds(horizontal)">
                                      <p:cBhvr>
                                        <p:cTn id="45" dur="500"/>
                                        <p:tgtEl>
                                          <p:spTgt spid="1035270"/>
                                        </p:tgtEl>
                                      </p:cBhvr>
                                    </p:animEffect>
                                  </p:childTnLst>
                                </p:cTn>
                              </p:par>
                            </p:childTnLst>
                          </p:cTn>
                        </p:par>
                        <p:par>
                          <p:cTn id="46" fill="hold">
                            <p:stCondLst>
                              <p:cond delay="1000"/>
                            </p:stCondLst>
                            <p:childTnLst>
                              <p:par>
                                <p:cTn id="47" presetID="2" presetClass="entr" presetSubtype="4" fill="hold" grpId="0" nodeType="afterEffect">
                                  <p:stCondLst>
                                    <p:cond delay="0"/>
                                  </p:stCondLst>
                                  <p:childTnLst>
                                    <p:set>
                                      <p:cBhvr>
                                        <p:cTn id="48" dur="1" fill="hold">
                                          <p:stCondLst>
                                            <p:cond delay="0"/>
                                          </p:stCondLst>
                                        </p:cTn>
                                        <p:tgtEl>
                                          <p:spTgt spid="1035283"/>
                                        </p:tgtEl>
                                        <p:attrNameLst>
                                          <p:attrName>style.visibility</p:attrName>
                                        </p:attrNameLst>
                                      </p:cBhvr>
                                      <p:to>
                                        <p:strVal val="visible"/>
                                      </p:to>
                                    </p:set>
                                    <p:anim calcmode="lin" valueType="num">
                                      <p:cBhvr additive="base">
                                        <p:cTn id="49" dur="500" fill="hold"/>
                                        <p:tgtEl>
                                          <p:spTgt spid="1035283"/>
                                        </p:tgtEl>
                                        <p:attrNameLst>
                                          <p:attrName>ppt_x</p:attrName>
                                        </p:attrNameLst>
                                      </p:cBhvr>
                                      <p:tavLst>
                                        <p:tav tm="0">
                                          <p:val>
                                            <p:strVal val="#ppt_x"/>
                                          </p:val>
                                        </p:tav>
                                        <p:tav tm="100000">
                                          <p:val>
                                            <p:strVal val="#ppt_x"/>
                                          </p:val>
                                        </p:tav>
                                      </p:tavLst>
                                    </p:anim>
                                    <p:anim calcmode="lin" valueType="num">
                                      <p:cBhvr additive="base">
                                        <p:cTn id="50" dur="500" fill="hold"/>
                                        <p:tgtEl>
                                          <p:spTgt spid="1035283"/>
                                        </p:tgtEl>
                                        <p:attrNameLst>
                                          <p:attrName>ppt_y</p:attrName>
                                        </p:attrNameLst>
                                      </p:cBhvr>
                                      <p:tavLst>
                                        <p:tav tm="0">
                                          <p:val>
                                            <p:strVal val="1+#ppt_h/2"/>
                                          </p:val>
                                        </p:tav>
                                        <p:tav tm="100000">
                                          <p:val>
                                            <p:strVal val="#ppt_y"/>
                                          </p:val>
                                        </p:tav>
                                      </p:tavLst>
                                    </p:anim>
                                  </p:childTnLst>
                                </p:cTn>
                              </p:par>
                            </p:childTnLst>
                          </p:cTn>
                        </p:par>
                        <p:par>
                          <p:cTn id="51" fill="hold">
                            <p:stCondLst>
                              <p:cond delay="1500"/>
                            </p:stCondLst>
                            <p:childTnLst>
                              <p:par>
                                <p:cTn id="52" presetID="4" presetClass="entr" presetSubtype="16" fill="hold" grpId="0" nodeType="afterEffect">
                                  <p:stCondLst>
                                    <p:cond delay="0"/>
                                  </p:stCondLst>
                                  <p:childTnLst>
                                    <p:set>
                                      <p:cBhvr>
                                        <p:cTn id="53" dur="1" fill="hold">
                                          <p:stCondLst>
                                            <p:cond delay="0"/>
                                          </p:stCondLst>
                                        </p:cTn>
                                        <p:tgtEl>
                                          <p:spTgt spid="1035290"/>
                                        </p:tgtEl>
                                        <p:attrNameLst>
                                          <p:attrName>style.visibility</p:attrName>
                                        </p:attrNameLst>
                                      </p:cBhvr>
                                      <p:to>
                                        <p:strVal val="visible"/>
                                      </p:to>
                                    </p:set>
                                    <p:animEffect transition="in" filter="box(in)">
                                      <p:cBhvr>
                                        <p:cTn id="54" dur="500"/>
                                        <p:tgtEl>
                                          <p:spTgt spid="1035290"/>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035278"/>
                                        </p:tgtEl>
                                        <p:attrNameLst>
                                          <p:attrName>style.visibility</p:attrName>
                                        </p:attrNameLst>
                                      </p:cBhvr>
                                      <p:to>
                                        <p:strVal val="visible"/>
                                      </p:to>
                                    </p:set>
                                    <p:anim calcmode="lin" valueType="num">
                                      <p:cBhvr additive="base">
                                        <p:cTn id="59" dur="500" fill="hold"/>
                                        <p:tgtEl>
                                          <p:spTgt spid="1035278"/>
                                        </p:tgtEl>
                                        <p:attrNameLst>
                                          <p:attrName>ppt_x</p:attrName>
                                        </p:attrNameLst>
                                      </p:cBhvr>
                                      <p:tavLst>
                                        <p:tav tm="0">
                                          <p:val>
                                            <p:strVal val="0-#ppt_w/2"/>
                                          </p:val>
                                        </p:tav>
                                        <p:tav tm="100000">
                                          <p:val>
                                            <p:strVal val="#ppt_x"/>
                                          </p:val>
                                        </p:tav>
                                      </p:tavLst>
                                    </p:anim>
                                    <p:anim calcmode="lin" valueType="num">
                                      <p:cBhvr additive="base">
                                        <p:cTn id="60" dur="500" fill="hold"/>
                                        <p:tgtEl>
                                          <p:spTgt spid="1035278"/>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3" presetClass="entr" presetSubtype="10" fill="hold" grpId="0" nodeType="afterEffect">
                                  <p:stCondLst>
                                    <p:cond delay="0"/>
                                  </p:stCondLst>
                                  <p:childTnLst>
                                    <p:set>
                                      <p:cBhvr>
                                        <p:cTn id="63" dur="1" fill="hold">
                                          <p:stCondLst>
                                            <p:cond delay="0"/>
                                          </p:stCondLst>
                                        </p:cTn>
                                        <p:tgtEl>
                                          <p:spTgt spid="1035271"/>
                                        </p:tgtEl>
                                        <p:attrNameLst>
                                          <p:attrName>style.visibility</p:attrName>
                                        </p:attrNameLst>
                                      </p:cBhvr>
                                      <p:to>
                                        <p:strVal val="visible"/>
                                      </p:to>
                                    </p:set>
                                    <p:animEffect transition="in" filter="blinds(horizontal)">
                                      <p:cBhvr>
                                        <p:cTn id="64" dur="500"/>
                                        <p:tgtEl>
                                          <p:spTgt spid="1035271"/>
                                        </p:tgtEl>
                                      </p:cBhvr>
                                    </p:animEffect>
                                  </p:childTnLst>
                                </p:cTn>
                              </p:par>
                            </p:childTnLst>
                          </p:cTn>
                        </p:par>
                        <p:par>
                          <p:cTn id="65" fill="hold">
                            <p:stCondLst>
                              <p:cond delay="1000"/>
                            </p:stCondLst>
                            <p:childTnLst>
                              <p:par>
                                <p:cTn id="66" presetID="2" presetClass="entr" presetSubtype="4" fill="hold" grpId="0" nodeType="afterEffect">
                                  <p:stCondLst>
                                    <p:cond delay="0"/>
                                  </p:stCondLst>
                                  <p:childTnLst>
                                    <p:set>
                                      <p:cBhvr>
                                        <p:cTn id="67" dur="1" fill="hold">
                                          <p:stCondLst>
                                            <p:cond delay="0"/>
                                          </p:stCondLst>
                                        </p:cTn>
                                        <p:tgtEl>
                                          <p:spTgt spid="1035284"/>
                                        </p:tgtEl>
                                        <p:attrNameLst>
                                          <p:attrName>style.visibility</p:attrName>
                                        </p:attrNameLst>
                                      </p:cBhvr>
                                      <p:to>
                                        <p:strVal val="visible"/>
                                      </p:to>
                                    </p:set>
                                    <p:anim calcmode="lin" valueType="num">
                                      <p:cBhvr additive="base">
                                        <p:cTn id="68" dur="500" fill="hold"/>
                                        <p:tgtEl>
                                          <p:spTgt spid="1035284"/>
                                        </p:tgtEl>
                                        <p:attrNameLst>
                                          <p:attrName>ppt_x</p:attrName>
                                        </p:attrNameLst>
                                      </p:cBhvr>
                                      <p:tavLst>
                                        <p:tav tm="0">
                                          <p:val>
                                            <p:strVal val="#ppt_x"/>
                                          </p:val>
                                        </p:tav>
                                        <p:tav tm="100000">
                                          <p:val>
                                            <p:strVal val="#ppt_x"/>
                                          </p:val>
                                        </p:tav>
                                      </p:tavLst>
                                    </p:anim>
                                    <p:anim calcmode="lin" valueType="num">
                                      <p:cBhvr additive="base">
                                        <p:cTn id="69" dur="500" fill="hold"/>
                                        <p:tgtEl>
                                          <p:spTgt spid="1035284"/>
                                        </p:tgtEl>
                                        <p:attrNameLst>
                                          <p:attrName>ppt_y</p:attrName>
                                        </p:attrNameLst>
                                      </p:cBhvr>
                                      <p:tavLst>
                                        <p:tav tm="0">
                                          <p:val>
                                            <p:strVal val="1+#ppt_h/2"/>
                                          </p:val>
                                        </p:tav>
                                        <p:tav tm="100000">
                                          <p:val>
                                            <p:strVal val="#ppt_y"/>
                                          </p:val>
                                        </p:tav>
                                      </p:tavLst>
                                    </p:anim>
                                  </p:childTnLst>
                                </p:cTn>
                              </p:par>
                            </p:childTnLst>
                          </p:cTn>
                        </p:par>
                        <p:par>
                          <p:cTn id="70" fill="hold">
                            <p:stCondLst>
                              <p:cond delay="1500"/>
                            </p:stCondLst>
                            <p:childTnLst>
                              <p:par>
                                <p:cTn id="71" presetID="4" presetClass="entr" presetSubtype="16" fill="hold" grpId="0" nodeType="afterEffect">
                                  <p:stCondLst>
                                    <p:cond delay="0"/>
                                  </p:stCondLst>
                                  <p:childTnLst>
                                    <p:set>
                                      <p:cBhvr>
                                        <p:cTn id="72" dur="1" fill="hold">
                                          <p:stCondLst>
                                            <p:cond delay="0"/>
                                          </p:stCondLst>
                                        </p:cTn>
                                        <p:tgtEl>
                                          <p:spTgt spid="1035291"/>
                                        </p:tgtEl>
                                        <p:attrNameLst>
                                          <p:attrName>style.visibility</p:attrName>
                                        </p:attrNameLst>
                                      </p:cBhvr>
                                      <p:to>
                                        <p:strVal val="visible"/>
                                      </p:to>
                                    </p:set>
                                    <p:animEffect transition="in" filter="box(in)">
                                      <p:cBhvr>
                                        <p:cTn id="73" dur="500"/>
                                        <p:tgtEl>
                                          <p:spTgt spid="1035291"/>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1035279"/>
                                        </p:tgtEl>
                                        <p:attrNameLst>
                                          <p:attrName>style.visibility</p:attrName>
                                        </p:attrNameLst>
                                      </p:cBhvr>
                                      <p:to>
                                        <p:strVal val="visible"/>
                                      </p:to>
                                    </p:set>
                                    <p:anim calcmode="lin" valueType="num">
                                      <p:cBhvr additive="base">
                                        <p:cTn id="78" dur="500" fill="hold"/>
                                        <p:tgtEl>
                                          <p:spTgt spid="1035279"/>
                                        </p:tgtEl>
                                        <p:attrNameLst>
                                          <p:attrName>ppt_x</p:attrName>
                                        </p:attrNameLst>
                                      </p:cBhvr>
                                      <p:tavLst>
                                        <p:tav tm="0">
                                          <p:val>
                                            <p:strVal val="0-#ppt_w/2"/>
                                          </p:val>
                                        </p:tav>
                                        <p:tav tm="100000">
                                          <p:val>
                                            <p:strVal val="#ppt_x"/>
                                          </p:val>
                                        </p:tav>
                                      </p:tavLst>
                                    </p:anim>
                                    <p:anim calcmode="lin" valueType="num">
                                      <p:cBhvr additive="base">
                                        <p:cTn id="79" dur="500" fill="hold"/>
                                        <p:tgtEl>
                                          <p:spTgt spid="1035279"/>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3" presetClass="entr" presetSubtype="10" fill="hold" grpId="0" nodeType="afterEffect">
                                  <p:stCondLst>
                                    <p:cond delay="0"/>
                                  </p:stCondLst>
                                  <p:childTnLst>
                                    <p:set>
                                      <p:cBhvr>
                                        <p:cTn id="82" dur="1" fill="hold">
                                          <p:stCondLst>
                                            <p:cond delay="0"/>
                                          </p:stCondLst>
                                        </p:cTn>
                                        <p:tgtEl>
                                          <p:spTgt spid="1035272"/>
                                        </p:tgtEl>
                                        <p:attrNameLst>
                                          <p:attrName>style.visibility</p:attrName>
                                        </p:attrNameLst>
                                      </p:cBhvr>
                                      <p:to>
                                        <p:strVal val="visible"/>
                                      </p:to>
                                    </p:set>
                                    <p:animEffect transition="in" filter="blinds(horizontal)">
                                      <p:cBhvr>
                                        <p:cTn id="83" dur="500"/>
                                        <p:tgtEl>
                                          <p:spTgt spid="1035272"/>
                                        </p:tgtEl>
                                      </p:cBhvr>
                                    </p:animEffect>
                                  </p:childTnLst>
                                </p:cTn>
                              </p:par>
                            </p:childTnLst>
                          </p:cTn>
                        </p:par>
                        <p:par>
                          <p:cTn id="84" fill="hold">
                            <p:stCondLst>
                              <p:cond delay="1000"/>
                            </p:stCondLst>
                            <p:childTnLst>
                              <p:par>
                                <p:cTn id="85" presetID="2" presetClass="entr" presetSubtype="4" fill="hold" grpId="0" nodeType="afterEffect">
                                  <p:stCondLst>
                                    <p:cond delay="0"/>
                                  </p:stCondLst>
                                  <p:childTnLst>
                                    <p:set>
                                      <p:cBhvr>
                                        <p:cTn id="86" dur="1" fill="hold">
                                          <p:stCondLst>
                                            <p:cond delay="0"/>
                                          </p:stCondLst>
                                        </p:cTn>
                                        <p:tgtEl>
                                          <p:spTgt spid="1035285"/>
                                        </p:tgtEl>
                                        <p:attrNameLst>
                                          <p:attrName>style.visibility</p:attrName>
                                        </p:attrNameLst>
                                      </p:cBhvr>
                                      <p:to>
                                        <p:strVal val="visible"/>
                                      </p:to>
                                    </p:set>
                                    <p:anim calcmode="lin" valueType="num">
                                      <p:cBhvr additive="base">
                                        <p:cTn id="87" dur="500" fill="hold"/>
                                        <p:tgtEl>
                                          <p:spTgt spid="1035285"/>
                                        </p:tgtEl>
                                        <p:attrNameLst>
                                          <p:attrName>ppt_x</p:attrName>
                                        </p:attrNameLst>
                                      </p:cBhvr>
                                      <p:tavLst>
                                        <p:tav tm="0">
                                          <p:val>
                                            <p:strVal val="#ppt_x"/>
                                          </p:val>
                                        </p:tav>
                                        <p:tav tm="100000">
                                          <p:val>
                                            <p:strVal val="#ppt_x"/>
                                          </p:val>
                                        </p:tav>
                                      </p:tavLst>
                                    </p:anim>
                                    <p:anim calcmode="lin" valueType="num">
                                      <p:cBhvr additive="base">
                                        <p:cTn id="88" dur="500" fill="hold"/>
                                        <p:tgtEl>
                                          <p:spTgt spid="1035285"/>
                                        </p:tgtEl>
                                        <p:attrNameLst>
                                          <p:attrName>ppt_y</p:attrName>
                                        </p:attrNameLst>
                                      </p:cBhvr>
                                      <p:tavLst>
                                        <p:tav tm="0">
                                          <p:val>
                                            <p:strVal val="1+#ppt_h/2"/>
                                          </p:val>
                                        </p:tav>
                                        <p:tav tm="100000">
                                          <p:val>
                                            <p:strVal val="#ppt_y"/>
                                          </p:val>
                                        </p:tav>
                                      </p:tavLst>
                                    </p:anim>
                                  </p:childTnLst>
                                </p:cTn>
                              </p:par>
                            </p:childTnLst>
                          </p:cTn>
                        </p:par>
                        <p:par>
                          <p:cTn id="89" fill="hold">
                            <p:stCondLst>
                              <p:cond delay="1500"/>
                            </p:stCondLst>
                            <p:childTnLst>
                              <p:par>
                                <p:cTn id="90" presetID="4" presetClass="entr" presetSubtype="16" fill="hold" grpId="0" nodeType="afterEffect">
                                  <p:stCondLst>
                                    <p:cond delay="0"/>
                                  </p:stCondLst>
                                  <p:childTnLst>
                                    <p:set>
                                      <p:cBhvr>
                                        <p:cTn id="91" dur="1" fill="hold">
                                          <p:stCondLst>
                                            <p:cond delay="0"/>
                                          </p:stCondLst>
                                        </p:cTn>
                                        <p:tgtEl>
                                          <p:spTgt spid="1035292"/>
                                        </p:tgtEl>
                                        <p:attrNameLst>
                                          <p:attrName>style.visibility</p:attrName>
                                        </p:attrNameLst>
                                      </p:cBhvr>
                                      <p:to>
                                        <p:strVal val="visible"/>
                                      </p:to>
                                    </p:set>
                                    <p:animEffect transition="in" filter="box(in)">
                                      <p:cBhvr>
                                        <p:cTn id="92" dur="500"/>
                                        <p:tgtEl>
                                          <p:spTgt spid="1035292"/>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1035280"/>
                                        </p:tgtEl>
                                        <p:attrNameLst>
                                          <p:attrName>style.visibility</p:attrName>
                                        </p:attrNameLst>
                                      </p:cBhvr>
                                      <p:to>
                                        <p:strVal val="visible"/>
                                      </p:to>
                                    </p:set>
                                    <p:anim calcmode="lin" valueType="num">
                                      <p:cBhvr additive="base">
                                        <p:cTn id="97" dur="500" fill="hold"/>
                                        <p:tgtEl>
                                          <p:spTgt spid="1035280"/>
                                        </p:tgtEl>
                                        <p:attrNameLst>
                                          <p:attrName>ppt_x</p:attrName>
                                        </p:attrNameLst>
                                      </p:cBhvr>
                                      <p:tavLst>
                                        <p:tav tm="0">
                                          <p:val>
                                            <p:strVal val="0-#ppt_w/2"/>
                                          </p:val>
                                        </p:tav>
                                        <p:tav tm="100000">
                                          <p:val>
                                            <p:strVal val="#ppt_x"/>
                                          </p:val>
                                        </p:tav>
                                      </p:tavLst>
                                    </p:anim>
                                    <p:anim calcmode="lin" valueType="num">
                                      <p:cBhvr additive="base">
                                        <p:cTn id="98" dur="500" fill="hold"/>
                                        <p:tgtEl>
                                          <p:spTgt spid="1035280"/>
                                        </p:tgtEl>
                                        <p:attrNameLst>
                                          <p:attrName>ppt_y</p:attrName>
                                        </p:attrNameLst>
                                      </p:cBhvr>
                                      <p:tavLst>
                                        <p:tav tm="0">
                                          <p:val>
                                            <p:strVal val="#ppt_y"/>
                                          </p:val>
                                        </p:tav>
                                        <p:tav tm="100000">
                                          <p:val>
                                            <p:strVal val="#ppt_y"/>
                                          </p:val>
                                        </p:tav>
                                      </p:tavLst>
                                    </p:anim>
                                  </p:childTnLst>
                                </p:cTn>
                              </p:par>
                            </p:childTnLst>
                          </p:cTn>
                        </p:par>
                        <p:par>
                          <p:cTn id="99" fill="hold">
                            <p:stCondLst>
                              <p:cond delay="500"/>
                            </p:stCondLst>
                            <p:childTnLst>
                              <p:par>
                                <p:cTn id="100" presetID="3" presetClass="entr" presetSubtype="10" fill="hold" grpId="0" nodeType="afterEffect">
                                  <p:stCondLst>
                                    <p:cond delay="0"/>
                                  </p:stCondLst>
                                  <p:childTnLst>
                                    <p:set>
                                      <p:cBhvr>
                                        <p:cTn id="101" dur="1" fill="hold">
                                          <p:stCondLst>
                                            <p:cond delay="0"/>
                                          </p:stCondLst>
                                        </p:cTn>
                                        <p:tgtEl>
                                          <p:spTgt spid="1035273"/>
                                        </p:tgtEl>
                                        <p:attrNameLst>
                                          <p:attrName>style.visibility</p:attrName>
                                        </p:attrNameLst>
                                      </p:cBhvr>
                                      <p:to>
                                        <p:strVal val="visible"/>
                                      </p:to>
                                    </p:set>
                                    <p:animEffect transition="in" filter="blinds(horizontal)">
                                      <p:cBhvr>
                                        <p:cTn id="102" dur="500"/>
                                        <p:tgtEl>
                                          <p:spTgt spid="1035273"/>
                                        </p:tgtEl>
                                      </p:cBhvr>
                                    </p:animEffect>
                                  </p:childTnLst>
                                </p:cTn>
                              </p:par>
                            </p:childTnLst>
                          </p:cTn>
                        </p:par>
                        <p:par>
                          <p:cTn id="103" fill="hold">
                            <p:stCondLst>
                              <p:cond delay="1000"/>
                            </p:stCondLst>
                            <p:childTnLst>
                              <p:par>
                                <p:cTn id="104" presetID="2" presetClass="entr" presetSubtype="4" fill="hold" grpId="0" nodeType="afterEffect">
                                  <p:stCondLst>
                                    <p:cond delay="0"/>
                                  </p:stCondLst>
                                  <p:childTnLst>
                                    <p:set>
                                      <p:cBhvr>
                                        <p:cTn id="105" dur="1" fill="hold">
                                          <p:stCondLst>
                                            <p:cond delay="0"/>
                                          </p:stCondLst>
                                        </p:cTn>
                                        <p:tgtEl>
                                          <p:spTgt spid="1035286"/>
                                        </p:tgtEl>
                                        <p:attrNameLst>
                                          <p:attrName>style.visibility</p:attrName>
                                        </p:attrNameLst>
                                      </p:cBhvr>
                                      <p:to>
                                        <p:strVal val="visible"/>
                                      </p:to>
                                    </p:set>
                                    <p:anim calcmode="lin" valueType="num">
                                      <p:cBhvr additive="base">
                                        <p:cTn id="106" dur="500" fill="hold"/>
                                        <p:tgtEl>
                                          <p:spTgt spid="1035286"/>
                                        </p:tgtEl>
                                        <p:attrNameLst>
                                          <p:attrName>ppt_x</p:attrName>
                                        </p:attrNameLst>
                                      </p:cBhvr>
                                      <p:tavLst>
                                        <p:tav tm="0">
                                          <p:val>
                                            <p:strVal val="#ppt_x"/>
                                          </p:val>
                                        </p:tav>
                                        <p:tav tm="100000">
                                          <p:val>
                                            <p:strVal val="#ppt_x"/>
                                          </p:val>
                                        </p:tav>
                                      </p:tavLst>
                                    </p:anim>
                                    <p:anim calcmode="lin" valueType="num">
                                      <p:cBhvr additive="base">
                                        <p:cTn id="107" dur="500" fill="hold"/>
                                        <p:tgtEl>
                                          <p:spTgt spid="1035286"/>
                                        </p:tgtEl>
                                        <p:attrNameLst>
                                          <p:attrName>ppt_y</p:attrName>
                                        </p:attrNameLst>
                                      </p:cBhvr>
                                      <p:tavLst>
                                        <p:tav tm="0">
                                          <p:val>
                                            <p:strVal val="1+#ppt_h/2"/>
                                          </p:val>
                                        </p:tav>
                                        <p:tav tm="100000">
                                          <p:val>
                                            <p:strVal val="#ppt_y"/>
                                          </p:val>
                                        </p:tav>
                                      </p:tavLst>
                                    </p:anim>
                                  </p:childTnLst>
                                </p:cTn>
                              </p:par>
                            </p:childTnLst>
                          </p:cTn>
                        </p:par>
                        <p:par>
                          <p:cTn id="108" fill="hold">
                            <p:stCondLst>
                              <p:cond delay="1500"/>
                            </p:stCondLst>
                            <p:childTnLst>
                              <p:par>
                                <p:cTn id="109" presetID="4" presetClass="entr" presetSubtype="16" fill="hold" grpId="0" nodeType="afterEffect">
                                  <p:stCondLst>
                                    <p:cond delay="0"/>
                                  </p:stCondLst>
                                  <p:childTnLst>
                                    <p:set>
                                      <p:cBhvr>
                                        <p:cTn id="110" dur="1" fill="hold">
                                          <p:stCondLst>
                                            <p:cond delay="0"/>
                                          </p:stCondLst>
                                        </p:cTn>
                                        <p:tgtEl>
                                          <p:spTgt spid="1035293"/>
                                        </p:tgtEl>
                                        <p:attrNameLst>
                                          <p:attrName>style.visibility</p:attrName>
                                        </p:attrNameLst>
                                      </p:cBhvr>
                                      <p:to>
                                        <p:strVal val="visible"/>
                                      </p:to>
                                    </p:set>
                                    <p:animEffect transition="in" filter="box(in)">
                                      <p:cBhvr>
                                        <p:cTn id="111" dur="500"/>
                                        <p:tgtEl>
                                          <p:spTgt spid="1035293"/>
                                        </p:tgtEl>
                                      </p:cBhvr>
                                    </p:animEffect>
                                  </p:childTnLst>
                                </p:cTn>
                              </p:par>
                            </p:childTnLst>
                          </p:cTn>
                        </p:par>
                      </p:childTnLst>
                    </p:cTn>
                  </p:par>
                  <p:par>
                    <p:cTn id="112" fill="hold">
                      <p:stCondLst>
                        <p:cond delay="indefinite"/>
                      </p:stCondLst>
                      <p:childTnLst>
                        <p:par>
                          <p:cTn id="113" fill="hold">
                            <p:stCondLst>
                              <p:cond delay="0"/>
                            </p:stCondLst>
                            <p:childTnLst>
                              <p:par>
                                <p:cTn id="114" presetID="2" presetClass="entr" presetSubtype="8" fill="hold" grpId="0" nodeType="clickEffect">
                                  <p:stCondLst>
                                    <p:cond delay="0"/>
                                  </p:stCondLst>
                                  <p:childTnLst>
                                    <p:set>
                                      <p:cBhvr>
                                        <p:cTn id="115" dur="1" fill="hold">
                                          <p:stCondLst>
                                            <p:cond delay="0"/>
                                          </p:stCondLst>
                                        </p:cTn>
                                        <p:tgtEl>
                                          <p:spTgt spid="1035281"/>
                                        </p:tgtEl>
                                        <p:attrNameLst>
                                          <p:attrName>style.visibility</p:attrName>
                                        </p:attrNameLst>
                                      </p:cBhvr>
                                      <p:to>
                                        <p:strVal val="visible"/>
                                      </p:to>
                                    </p:set>
                                    <p:anim calcmode="lin" valueType="num">
                                      <p:cBhvr additive="base">
                                        <p:cTn id="116" dur="500" fill="hold"/>
                                        <p:tgtEl>
                                          <p:spTgt spid="1035281"/>
                                        </p:tgtEl>
                                        <p:attrNameLst>
                                          <p:attrName>ppt_x</p:attrName>
                                        </p:attrNameLst>
                                      </p:cBhvr>
                                      <p:tavLst>
                                        <p:tav tm="0">
                                          <p:val>
                                            <p:strVal val="0-#ppt_w/2"/>
                                          </p:val>
                                        </p:tav>
                                        <p:tav tm="100000">
                                          <p:val>
                                            <p:strVal val="#ppt_x"/>
                                          </p:val>
                                        </p:tav>
                                      </p:tavLst>
                                    </p:anim>
                                    <p:anim calcmode="lin" valueType="num">
                                      <p:cBhvr additive="base">
                                        <p:cTn id="117" dur="500" fill="hold"/>
                                        <p:tgtEl>
                                          <p:spTgt spid="1035281"/>
                                        </p:tgtEl>
                                        <p:attrNameLst>
                                          <p:attrName>ppt_y</p:attrName>
                                        </p:attrNameLst>
                                      </p:cBhvr>
                                      <p:tavLst>
                                        <p:tav tm="0">
                                          <p:val>
                                            <p:strVal val="#ppt_y"/>
                                          </p:val>
                                        </p:tav>
                                        <p:tav tm="100000">
                                          <p:val>
                                            <p:strVal val="#ppt_y"/>
                                          </p:val>
                                        </p:tav>
                                      </p:tavLst>
                                    </p:anim>
                                  </p:childTnLst>
                                </p:cTn>
                              </p:par>
                            </p:childTnLst>
                          </p:cTn>
                        </p:par>
                        <p:par>
                          <p:cTn id="118" fill="hold">
                            <p:stCondLst>
                              <p:cond delay="500"/>
                            </p:stCondLst>
                            <p:childTnLst>
                              <p:par>
                                <p:cTn id="119" presetID="3" presetClass="entr" presetSubtype="10" fill="hold" grpId="0" nodeType="afterEffect">
                                  <p:stCondLst>
                                    <p:cond delay="0"/>
                                  </p:stCondLst>
                                  <p:childTnLst>
                                    <p:set>
                                      <p:cBhvr>
                                        <p:cTn id="120" dur="1" fill="hold">
                                          <p:stCondLst>
                                            <p:cond delay="0"/>
                                          </p:stCondLst>
                                        </p:cTn>
                                        <p:tgtEl>
                                          <p:spTgt spid="1035274"/>
                                        </p:tgtEl>
                                        <p:attrNameLst>
                                          <p:attrName>style.visibility</p:attrName>
                                        </p:attrNameLst>
                                      </p:cBhvr>
                                      <p:to>
                                        <p:strVal val="visible"/>
                                      </p:to>
                                    </p:set>
                                    <p:animEffect transition="in" filter="blinds(horizontal)">
                                      <p:cBhvr>
                                        <p:cTn id="121" dur="500"/>
                                        <p:tgtEl>
                                          <p:spTgt spid="1035274"/>
                                        </p:tgtEl>
                                      </p:cBhvr>
                                    </p:animEffect>
                                  </p:childTnLst>
                                </p:cTn>
                              </p:par>
                            </p:childTnLst>
                          </p:cTn>
                        </p:par>
                        <p:par>
                          <p:cTn id="122" fill="hold">
                            <p:stCondLst>
                              <p:cond delay="1000"/>
                            </p:stCondLst>
                            <p:childTnLst>
                              <p:par>
                                <p:cTn id="123" presetID="2" presetClass="entr" presetSubtype="4" fill="hold" grpId="0" nodeType="afterEffect">
                                  <p:stCondLst>
                                    <p:cond delay="0"/>
                                  </p:stCondLst>
                                  <p:childTnLst>
                                    <p:set>
                                      <p:cBhvr>
                                        <p:cTn id="124" dur="1" fill="hold">
                                          <p:stCondLst>
                                            <p:cond delay="0"/>
                                          </p:stCondLst>
                                        </p:cTn>
                                        <p:tgtEl>
                                          <p:spTgt spid="1035287"/>
                                        </p:tgtEl>
                                        <p:attrNameLst>
                                          <p:attrName>style.visibility</p:attrName>
                                        </p:attrNameLst>
                                      </p:cBhvr>
                                      <p:to>
                                        <p:strVal val="visible"/>
                                      </p:to>
                                    </p:set>
                                    <p:anim calcmode="lin" valueType="num">
                                      <p:cBhvr additive="base">
                                        <p:cTn id="125" dur="500" fill="hold"/>
                                        <p:tgtEl>
                                          <p:spTgt spid="1035287"/>
                                        </p:tgtEl>
                                        <p:attrNameLst>
                                          <p:attrName>ppt_x</p:attrName>
                                        </p:attrNameLst>
                                      </p:cBhvr>
                                      <p:tavLst>
                                        <p:tav tm="0">
                                          <p:val>
                                            <p:strVal val="#ppt_x"/>
                                          </p:val>
                                        </p:tav>
                                        <p:tav tm="100000">
                                          <p:val>
                                            <p:strVal val="#ppt_x"/>
                                          </p:val>
                                        </p:tav>
                                      </p:tavLst>
                                    </p:anim>
                                    <p:anim calcmode="lin" valueType="num">
                                      <p:cBhvr additive="base">
                                        <p:cTn id="126" dur="500" fill="hold"/>
                                        <p:tgtEl>
                                          <p:spTgt spid="1035287"/>
                                        </p:tgtEl>
                                        <p:attrNameLst>
                                          <p:attrName>ppt_y</p:attrName>
                                        </p:attrNameLst>
                                      </p:cBhvr>
                                      <p:tavLst>
                                        <p:tav tm="0">
                                          <p:val>
                                            <p:strVal val="1+#ppt_h/2"/>
                                          </p:val>
                                        </p:tav>
                                        <p:tav tm="100000">
                                          <p:val>
                                            <p:strVal val="#ppt_y"/>
                                          </p:val>
                                        </p:tav>
                                      </p:tavLst>
                                    </p:anim>
                                  </p:childTnLst>
                                </p:cTn>
                              </p:par>
                            </p:childTnLst>
                          </p:cTn>
                        </p:par>
                        <p:par>
                          <p:cTn id="127" fill="hold">
                            <p:stCondLst>
                              <p:cond delay="1500"/>
                            </p:stCondLst>
                            <p:childTnLst>
                              <p:par>
                                <p:cTn id="128" presetID="4" presetClass="entr" presetSubtype="16" fill="hold" grpId="0" nodeType="afterEffect">
                                  <p:stCondLst>
                                    <p:cond delay="0"/>
                                  </p:stCondLst>
                                  <p:childTnLst>
                                    <p:set>
                                      <p:cBhvr>
                                        <p:cTn id="129" dur="1" fill="hold">
                                          <p:stCondLst>
                                            <p:cond delay="0"/>
                                          </p:stCondLst>
                                        </p:cTn>
                                        <p:tgtEl>
                                          <p:spTgt spid="1035294"/>
                                        </p:tgtEl>
                                        <p:attrNameLst>
                                          <p:attrName>style.visibility</p:attrName>
                                        </p:attrNameLst>
                                      </p:cBhvr>
                                      <p:to>
                                        <p:strVal val="visible"/>
                                      </p:to>
                                    </p:set>
                                    <p:animEffect transition="in" filter="box(in)">
                                      <p:cBhvr>
                                        <p:cTn id="130" dur="500"/>
                                        <p:tgtEl>
                                          <p:spTgt spid="1035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8" grpId="0" animBg="1"/>
      <p:bldP spid="1035269" grpId="0" animBg="1"/>
      <p:bldP spid="1035270" grpId="0" animBg="1"/>
      <p:bldP spid="1035271" grpId="0" animBg="1"/>
      <p:bldP spid="1035272" grpId="0" animBg="1"/>
      <p:bldP spid="1035273" grpId="0" animBg="1"/>
      <p:bldP spid="1035274" grpId="0" animBg="1"/>
      <p:bldP spid="1035275" grpId="0" animBg="1"/>
      <p:bldP spid="1035276" grpId="0" animBg="1"/>
      <p:bldP spid="1035277" grpId="0" animBg="1"/>
      <p:bldP spid="1035278" grpId="0" animBg="1"/>
      <p:bldP spid="1035279" grpId="0" animBg="1"/>
      <p:bldP spid="1035280" grpId="0" animBg="1"/>
      <p:bldP spid="1035281" grpId="0" animBg="1"/>
      <p:bldP spid="1035282" grpId="0" animBg="1"/>
      <p:bldP spid="1035283" grpId="0" animBg="1"/>
      <p:bldP spid="1035284" grpId="0" animBg="1"/>
      <p:bldP spid="1035285" grpId="0" animBg="1"/>
      <p:bldP spid="1035286" grpId="0" animBg="1"/>
      <p:bldP spid="1035287" grpId="0" animBg="1"/>
      <p:bldP spid="1035288" grpId="0"/>
      <p:bldP spid="1035289" grpId="0"/>
      <p:bldP spid="1035290" grpId="0"/>
      <p:bldP spid="1035291" grpId="0"/>
      <p:bldP spid="1035292" grpId="0"/>
      <p:bldP spid="1035293" grpId="0"/>
      <p:bldP spid="103529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0" name="Rectangle 2"/>
          <p:cNvSpPr>
            <a:spLocks noGrp="1" noChangeArrowheads="1"/>
          </p:cNvSpPr>
          <p:nvPr>
            <p:ph type="title"/>
          </p:nvPr>
        </p:nvSpPr>
        <p:spPr/>
        <p:txBody>
          <a:bodyPr/>
          <a:lstStyle/>
          <a:p>
            <a:r>
              <a:rPr lang="zh-CN" altLang="en-US"/>
              <a:t>持续性计划内容</a:t>
            </a:r>
            <a:endParaRPr lang="zh-CN" altLang="en-US"/>
          </a:p>
        </p:txBody>
      </p:sp>
      <p:sp>
        <p:nvSpPr>
          <p:cNvPr id="1036291" name="Rectangle 3"/>
          <p:cNvSpPr>
            <a:spLocks noChangeArrowheads="1"/>
          </p:cNvSpPr>
          <p:nvPr/>
        </p:nvSpPr>
        <p:spPr bwMode="auto">
          <a:xfrm>
            <a:off x="1509713" y="2176463"/>
            <a:ext cx="2808287" cy="2970212"/>
          </a:xfrm>
          <a:prstGeom prst="rect">
            <a:avLst/>
          </a:prstGeom>
          <a:gradFill rotWithShape="1">
            <a:gsLst>
              <a:gs pos="0">
                <a:srgbClr val="0000FF">
                  <a:gamma/>
                  <a:shade val="46275"/>
                  <a:invGamma/>
                </a:srgbClr>
              </a:gs>
              <a:gs pos="100000">
                <a:srgbClr val="0000FF"/>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eaLnBrk="1" hangingPunct="1"/>
            <a:endParaRPr lang="zh-CN" altLang="en-US" sz="1800">
              <a:solidFill>
                <a:schemeClr val="tx1"/>
              </a:solidFill>
            </a:endParaRPr>
          </a:p>
          <a:p>
            <a:pPr algn="l" eaLnBrk="1" hangingPunct="1"/>
            <a:endParaRPr lang="zh-CN" altLang="en-US" sz="1800">
              <a:solidFill>
                <a:schemeClr val="tx1"/>
              </a:solidFill>
            </a:endParaRPr>
          </a:p>
          <a:p>
            <a:pPr eaLnBrk="1" hangingPunct="1"/>
            <a:r>
              <a:rPr lang="zh-CN" altLang="en-US" sz="1800" b="1"/>
              <a:t>计划开发</a:t>
            </a:r>
            <a:endParaRPr lang="zh-CN" altLang="en-US" sz="1800" b="1"/>
          </a:p>
          <a:p>
            <a:pPr algn="l" eaLnBrk="1" hangingPunct="1"/>
            <a:endParaRPr lang="zh-CN" altLang="en-US" sz="1800"/>
          </a:p>
          <a:p>
            <a:pPr algn="l" eaLnBrk="1" hangingPunct="1">
              <a:buFontTx/>
              <a:buChar char="•"/>
            </a:pPr>
            <a:r>
              <a:rPr lang="zh-CN" altLang="en-US" sz="1600"/>
              <a:t>综合业务影响分析的发现</a:t>
            </a:r>
            <a:endParaRPr lang="zh-CN" altLang="en-US" sz="1600"/>
          </a:p>
          <a:p>
            <a:pPr algn="l" eaLnBrk="1" hangingPunct="1">
              <a:buFontTx/>
              <a:buChar char="•"/>
            </a:pPr>
            <a:r>
              <a:rPr lang="zh-CN" altLang="en-US" sz="1600"/>
              <a:t>文档记录恢复战略</a:t>
            </a:r>
            <a:endParaRPr lang="zh-CN" altLang="en-US" sz="1600"/>
          </a:p>
        </p:txBody>
      </p:sp>
      <p:sp>
        <p:nvSpPr>
          <p:cNvPr id="1036292" name="Rectangle 4"/>
          <p:cNvSpPr>
            <a:spLocks noChangeArrowheads="1"/>
          </p:cNvSpPr>
          <p:nvPr/>
        </p:nvSpPr>
        <p:spPr bwMode="auto">
          <a:xfrm>
            <a:off x="5800725" y="885825"/>
            <a:ext cx="2808288" cy="839788"/>
          </a:xfrm>
          <a:prstGeom prst="rect">
            <a:avLst/>
          </a:prstGeom>
          <a:gradFill rotWithShape="1">
            <a:gsLst>
              <a:gs pos="0">
                <a:srgbClr val="0000FF">
                  <a:gamma/>
                  <a:shade val="46275"/>
                  <a:invGamma/>
                </a:srgbClr>
              </a:gs>
              <a:gs pos="100000">
                <a:srgbClr val="0000FF"/>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sz="1800" b="1"/>
              <a:t>支持信息</a:t>
            </a:r>
            <a:endParaRPr lang="zh-CN" altLang="en-US" sz="1800" b="1"/>
          </a:p>
          <a:p>
            <a:pPr algn="l" eaLnBrk="1" hangingPunct="1">
              <a:buFontTx/>
              <a:buChar char="•"/>
            </a:pPr>
            <a:r>
              <a:rPr lang="zh-CN" altLang="en-US" sz="1600"/>
              <a:t>介绍</a:t>
            </a:r>
            <a:endParaRPr lang="zh-CN" altLang="en-US" sz="1600"/>
          </a:p>
          <a:p>
            <a:pPr algn="l" eaLnBrk="1" hangingPunct="1">
              <a:buFontTx/>
              <a:buChar char="•"/>
            </a:pPr>
            <a:r>
              <a:rPr lang="zh-CN" altLang="en-US" sz="1600"/>
              <a:t>运行操作的概念</a:t>
            </a:r>
            <a:endParaRPr lang="zh-CN" altLang="en-US" sz="1600"/>
          </a:p>
        </p:txBody>
      </p:sp>
      <p:sp>
        <p:nvSpPr>
          <p:cNvPr id="1036293" name="Rectangle 5"/>
          <p:cNvSpPr>
            <a:spLocks noChangeArrowheads="1"/>
          </p:cNvSpPr>
          <p:nvPr/>
        </p:nvSpPr>
        <p:spPr bwMode="auto">
          <a:xfrm>
            <a:off x="5800725" y="1854200"/>
            <a:ext cx="2808288" cy="1033463"/>
          </a:xfrm>
          <a:prstGeom prst="rect">
            <a:avLst/>
          </a:prstGeom>
          <a:gradFill rotWithShape="1">
            <a:gsLst>
              <a:gs pos="0">
                <a:srgbClr val="0000FF">
                  <a:gamma/>
                  <a:shade val="46275"/>
                  <a:invGamma/>
                </a:srgbClr>
              </a:gs>
              <a:gs pos="100000">
                <a:srgbClr val="0000FF"/>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sz="1800" b="1"/>
              <a:t>通告</a:t>
            </a:r>
            <a:r>
              <a:rPr lang="en-US" altLang="zh-CN" sz="1800" b="1"/>
              <a:t>/</a:t>
            </a:r>
            <a:r>
              <a:rPr lang="zh-CN" altLang="en-US" sz="1800" b="1"/>
              <a:t>启动阶段</a:t>
            </a:r>
            <a:endParaRPr lang="zh-CN" altLang="en-US" sz="1800" b="1"/>
          </a:p>
          <a:p>
            <a:pPr algn="l" eaLnBrk="1" hangingPunct="1">
              <a:buFontTx/>
              <a:buChar char="•"/>
            </a:pPr>
            <a:r>
              <a:rPr lang="zh-CN" altLang="en-US" sz="1600"/>
              <a:t>通告流程</a:t>
            </a:r>
            <a:endParaRPr lang="zh-CN" altLang="en-US" sz="1600"/>
          </a:p>
          <a:p>
            <a:pPr algn="l" eaLnBrk="1" hangingPunct="1">
              <a:buFontTx/>
              <a:buChar char="•"/>
            </a:pPr>
            <a:r>
              <a:rPr lang="zh-CN" altLang="en-US" sz="1600"/>
              <a:t>损害评估</a:t>
            </a:r>
            <a:endParaRPr lang="zh-CN" altLang="en-US" sz="1600"/>
          </a:p>
          <a:p>
            <a:pPr algn="l" eaLnBrk="1" hangingPunct="1">
              <a:buFontTx/>
              <a:buChar char="•"/>
            </a:pPr>
            <a:r>
              <a:rPr lang="zh-CN" altLang="en-US" sz="1600"/>
              <a:t>计划启动</a:t>
            </a:r>
            <a:endParaRPr lang="zh-CN" altLang="en-US" sz="1600"/>
          </a:p>
        </p:txBody>
      </p:sp>
      <p:sp>
        <p:nvSpPr>
          <p:cNvPr id="1036294" name="Rectangle 6"/>
          <p:cNvSpPr>
            <a:spLocks noChangeArrowheads="1"/>
          </p:cNvSpPr>
          <p:nvPr/>
        </p:nvSpPr>
        <p:spPr bwMode="auto">
          <a:xfrm>
            <a:off x="5800725" y="3081338"/>
            <a:ext cx="2808288" cy="839787"/>
          </a:xfrm>
          <a:prstGeom prst="rect">
            <a:avLst/>
          </a:prstGeom>
          <a:gradFill rotWithShape="1">
            <a:gsLst>
              <a:gs pos="0">
                <a:srgbClr val="0000FF">
                  <a:gamma/>
                  <a:shade val="46275"/>
                  <a:invGamma/>
                </a:srgbClr>
              </a:gs>
              <a:gs pos="100000">
                <a:srgbClr val="0000FF"/>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sz="1800" b="1"/>
              <a:t>恢复阶段</a:t>
            </a:r>
            <a:endParaRPr lang="zh-CN" altLang="en-US" sz="1800" b="1"/>
          </a:p>
          <a:p>
            <a:pPr algn="l" eaLnBrk="1" hangingPunct="1">
              <a:buFontTx/>
              <a:buChar char="•"/>
            </a:pPr>
            <a:r>
              <a:rPr lang="zh-CN" altLang="en-US" sz="1600"/>
              <a:t>恢复行动的结果</a:t>
            </a:r>
            <a:endParaRPr lang="zh-CN" altLang="en-US" sz="1600"/>
          </a:p>
          <a:p>
            <a:pPr algn="l" eaLnBrk="1" hangingPunct="1">
              <a:buFontTx/>
              <a:buChar char="•"/>
            </a:pPr>
            <a:r>
              <a:rPr lang="zh-CN" altLang="en-US" sz="1600"/>
              <a:t>恢复流程</a:t>
            </a:r>
            <a:endParaRPr lang="zh-CN" altLang="en-US" sz="1600"/>
          </a:p>
        </p:txBody>
      </p:sp>
      <p:sp>
        <p:nvSpPr>
          <p:cNvPr id="1036295" name="Rectangle 7"/>
          <p:cNvSpPr>
            <a:spLocks noChangeArrowheads="1"/>
          </p:cNvSpPr>
          <p:nvPr/>
        </p:nvSpPr>
        <p:spPr bwMode="auto">
          <a:xfrm>
            <a:off x="5800725" y="4049713"/>
            <a:ext cx="2808288" cy="1033462"/>
          </a:xfrm>
          <a:prstGeom prst="rect">
            <a:avLst/>
          </a:prstGeom>
          <a:gradFill rotWithShape="1">
            <a:gsLst>
              <a:gs pos="0">
                <a:srgbClr val="0000FF">
                  <a:gamma/>
                  <a:shade val="46275"/>
                  <a:invGamma/>
                </a:srgbClr>
              </a:gs>
              <a:gs pos="100000">
                <a:srgbClr val="0000FF"/>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sz="1800" b="1"/>
              <a:t>重构阶段</a:t>
            </a:r>
            <a:endParaRPr lang="zh-CN" altLang="en-US" sz="1800" b="1"/>
          </a:p>
          <a:p>
            <a:pPr algn="l" eaLnBrk="1" hangingPunct="1">
              <a:buFontTx/>
              <a:buChar char="•"/>
            </a:pPr>
            <a:r>
              <a:rPr lang="zh-CN" altLang="en-US" sz="1600"/>
              <a:t>恢复原站点</a:t>
            </a:r>
            <a:endParaRPr lang="zh-CN" altLang="en-US" sz="1600"/>
          </a:p>
          <a:p>
            <a:pPr algn="l" eaLnBrk="1" hangingPunct="1">
              <a:buFontTx/>
              <a:buChar char="•"/>
            </a:pPr>
            <a:r>
              <a:rPr lang="zh-CN" altLang="en-US" sz="1600"/>
              <a:t>测试系统</a:t>
            </a:r>
            <a:endParaRPr lang="zh-CN" altLang="en-US" sz="1600"/>
          </a:p>
          <a:p>
            <a:pPr algn="l" eaLnBrk="1" hangingPunct="1">
              <a:buFontTx/>
              <a:buChar char="•"/>
            </a:pPr>
            <a:r>
              <a:rPr lang="zh-CN" altLang="en-US" sz="1600"/>
              <a:t>结束操作</a:t>
            </a:r>
            <a:endParaRPr lang="zh-CN" altLang="en-US" sz="1600"/>
          </a:p>
        </p:txBody>
      </p:sp>
      <p:sp>
        <p:nvSpPr>
          <p:cNvPr id="1036296" name="Rectangle 8"/>
          <p:cNvSpPr>
            <a:spLocks noChangeArrowheads="1"/>
          </p:cNvSpPr>
          <p:nvPr/>
        </p:nvSpPr>
        <p:spPr bwMode="auto">
          <a:xfrm>
            <a:off x="5800725" y="5284788"/>
            <a:ext cx="2808288" cy="1074737"/>
          </a:xfrm>
          <a:prstGeom prst="rect">
            <a:avLst/>
          </a:prstGeom>
          <a:gradFill rotWithShape="1">
            <a:gsLst>
              <a:gs pos="0">
                <a:srgbClr val="0000FF">
                  <a:gamma/>
                  <a:shade val="46275"/>
                  <a:invGamma/>
                </a:srgbClr>
              </a:gs>
              <a:gs pos="100000">
                <a:srgbClr val="0000FF"/>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sz="1800" b="1"/>
              <a:t>计划附录</a:t>
            </a:r>
            <a:endParaRPr lang="zh-CN" altLang="en-US" sz="1800" b="1"/>
          </a:p>
          <a:p>
            <a:pPr algn="l" eaLnBrk="1" hangingPunct="1">
              <a:buFontTx/>
              <a:buChar char="•"/>
            </a:pPr>
            <a:r>
              <a:rPr lang="zh-CN" altLang="en-US" sz="1600"/>
              <a:t>联系人列表</a:t>
            </a:r>
            <a:endParaRPr lang="zh-CN" altLang="en-US" sz="1600"/>
          </a:p>
          <a:p>
            <a:pPr algn="l" eaLnBrk="1" hangingPunct="1">
              <a:buFontTx/>
              <a:buChar char="•"/>
            </a:pPr>
            <a:r>
              <a:rPr lang="zh-CN" altLang="en-US" sz="1600"/>
              <a:t>系统要求</a:t>
            </a:r>
            <a:endParaRPr lang="zh-CN" altLang="en-US" sz="1600"/>
          </a:p>
          <a:p>
            <a:pPr algn="l" eaLnBrk="1" hangingPunct="1">
              <a:buFontTx/>
              <a:buChar char="•"/>
            </a:pPr>
            <a:r>
              <a:rPr lang="zh-CN" altLang="en-US" sz="1600"/>
              <a:t>至关重要的记录</a:t>
            </a:r>
            <a:endParaRPr lang="zh-CN" altLang="en-US" sz="1600"/>
          </a:p>
        </p:txBody>
      </p:sp>
      <p:sp>
        <p:nvSpPr>
          <p:cNvPr id="1036297" name="AutoShape 9"/>
          <p:cNvSpPr>
            <a:spLocks noChangeArrowheads="1"/>
          </p:cNvSpPr>
          <p:nvPr/>
        </p:nvSpPr>
        <p:spPr bwMode="auto">
          <a:xfrm>
            <a:off x="4318000" y="3403600"/>
            <a:ext cx="1404938" cy="257175"/>
          </a:xfrm>
          <a:prstGeom prst="notchedRightArrow">
            <a:avLst>
              <a:gd name="adj1" fmla="val 50000"/>
              <a:gd name="adj2" fmla="val 136574"/>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6298" name="AutoShape 10"/>
          <p:cNvSpPr>
            <a:spLocks noChangeArrowheads="1"/>
          </p:cNvSpPr>
          <p:nvPr/>
        </p:nvSpPr>
        <p:spPr bwMode="auto">
          <a:xfrm rot="18827300">
            <a:off x="4220369" y="2705894"/>
            <a:ext cx="1677987" cy="231775"/>
          </a:xfrm>
          <a:prstGeom prst="notchedRightArrow">
            <a:avLst>
              <a:gd name="adj1" fmla="val 50000"/>
              <a:gd name="adj2" fmla="val 180993"/>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6299" name="AutoShape 11"/>
          <p:cNvSpPr>
            <a:spLocks noChangeArrowheads="1"/>
          </p:cNvSpPr>
          <p:nvPr/>
        </p:nvSpPr>
        <p:spPr bwMode="auto">
          <a:xfrm rot="3729964">
            <a:off x="3735388" y="4725987"/>
            <a:ext cx="2647950" cy="390525"/>
          </a:xfrm>
          <a:prstGeom prst="notchedRightArrow">
            <a:avLst>
              <a:gd name="adj1" fmla="val 29667"/>
              <a:gd name="adj2" fmla="val 97344"/>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6300" name="AutoShape 12"/>
          <p:cNvSpPr>
            <a:spLocks noChangeArrowheads="1"/>
          </p:cNvSpPr>
          <p:nvPr/>
        </p:nvSpPr>
        <p:spPr bwMode="auto">
          <a:xfrm rot="2576749">
            <a:off x="4083050" y="4113213"/>
            <a:ext cx="2028825" cy="193675"/>
          </a:xfrm>
          <a:prstGeom prst="notchedRightArrow">
            <a:avLst>
              <a:gd name="adj1" fmla="val 50000"/>
              <a:gd name="adj2" fmla="val 261885"/>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6301" name="AutoShape 13"/>
          <p:cNvSpPr>
            <a:spLocks noChangeArrowheads="1"/>
          </p:cNvSpPr>
          <p:nvPr/>
        </p:nvSpPr>
        <p:spPr bwMode="auto">
          <a:xfrm rot="-3618591">
            <a:off x="3781425" y="2032000"/>
            <a:ext cx="2555875" cy="390525"/>
          </a:xfrm>
          <a:prstGeom prst="notchedRightArrow">
            <a:avLst>
              <a:gd name="adj1" fmla="val 29667"/>
              <a:gd name="adj2" fmla="val 93959"/>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4" name="Rectangle 2"/>
          <p:cNvSpPr>
            <a:spLocks noGrp="1" noChangeArrowheads="1"/>
          </p:cNvSpPr>
          <p:nvPr>
            <p:ph type="title"/>
          </p:nvPr>
        </p:nvSpPr>
        <p:spPr/>
        <p:txBody>
          <a:bodyPr/>
          <a:lstStyle/>
          <a:p>
            <a:r>
              <a:rPr lang="zh-CN" altLang="en-US"/>
              <a:t>持续性计划</a:t>
            </a:r>
            <a:r>
              <a:rPr lang="en-US" altLang="zh-CN"/>
              <a:t>——</a:t>
            </a:r>
            <a:r>
              <a:rPr lang="zh-CN" altLang="en-US"/>
              <a:t>呼叫树实例</a:t>
            </a:r>
            <a:endParaRPr lang="zh-CN" altLang="en-US"/>
          </a:p>
        </p:txBody>
      </p:sp>
      <p:grpSp>
        <p:nvGrpSpPr>
          <p:cNvPr id="1037315" name="Group 3"/>
          <p:cNvGrpSpPr/>
          <p:nvPr/>
        </p:nvGrpSpPr>
        <p:grpSpPr bwMode="auto">
          <a:xfrm>
            <a:off x="1119188" y="1044575"/>
            <a:ext cx="7880350" cy="5184775"/>
            <a:chOff x="612" y="391"/>
            <a:chExt cx="4582" cy="3266"/>
          </a:xfrm>
        </p:grpSpPr>
        <p:sp>
          <p:nvSpPr>
            <p:cNvPr id="1037316" name="Rectangle 4"/>
            <p:cNvSpPr>
              <a:spLocks noChangeArrowheads="1"/>
            </p:cNvSpPr>
            <p:nvPr/>
          </p:nvSpPr>
          <p:spPr bwMode="auto">
            <a:xfrm>
              <a:off x="2018" y="391"/>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持续性计划</a:t>
              </a:r>
              <a:endParaRPr lang="zh-CN" altLang="en-US" sz="1400" b="1"/>
            </a:p>
            <a:p>
              <a:pPr eaLnBrk="1" hangingPunct="1"/>
              <a:r>
                <a:rPr lang="zh-CN" altLang="en-US" sz="1400" b="1"/>
                <a:t>协调人</a:t>
              </a:r>
              <a:endParaRPr lang="zh-CN" altLang="en-US" sz="1400" b="1"/>
            </a:p>
          </p:txBody>
        </p:sp>
        <p:sp>
          <p:nvSpPr>
            <p:cNvPr id="1037317" name="Rectangle 5"/>
            <p:cNvSpPr>
              <a:spLocks noChangeArrowheads="1"/>
            </p:cNvSpPr>
            <p:nvPr/>
          </p:nvSpPr>
          <p:spPr bwMode="auto">
            <a:xfrm>
              <a:off x="1338" y="799"/>
              <a:ext cx="86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后备持续性计划</a:t>
              </a:r>
              <a:endParaRPr lang="zh-CN" altLang="en-US" sz="1400" b="1"/>
            </a:p>
            <a:p>
              <a:pPr eaLnBrk="1" hangingPunct="1"/>
              <a:r>
                <a:rPr lang="zh-CN" altLang="en-US" sz="1400" b="1"/>
                <a:t>协调人</a:t>
              </a:r>
              <a:endParaRPr lang="zh-CN" altLang="en-US" sz="1400" b="1"/>
            </a:p>
          </p:txBody>
        </p:sp>
        <p:sp>
          <p:nvSpPr>
            <p:cNvPr id="1037318" name="Rectangle 6"/>
            <p:cNvSpPr>
              <a:spLocks noChangeArrowheads="1"/>
            </p:cNvSpPr>
            <p:nvPr/>
          </p:nvSpPr>
          <p:spPr bwMode="auto">
            <a:xfrm>
              <a:off x="612" y="1480"/>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网络恢复小组</a:t>
              </a:r>
              <a:endParaRPr lang="zh-CN" altLang="en-US" sz="1400" b="1"/>
            </a:p>
            <a:p>
              <a:pPr eaLnBrk="1" hangingPunct="1"/>
              <a:r>
                <a:rPr lang="zh-CN" altLang="en-US" sz="1400" b="1"/>
                <a:t>负责人</a:t>
              </a:r>
              <a:endParaRPr lang="zh-CN" altLang="en-US" sz="1400" b="1"/>
            </a:p>
          </p:txBody>
        </p:sp>
        <p:sp>
          <p:nvSpPr>
            <p:cNvPr id="1037319" name="Rectangle 7"/>
            <p:cNvSpPr>
              <a:spLocks noChangeArrowheads="1"/>
            </p:cNvSpPr>
            <p:nvPr/>
          </p:nvSpPr>
          <p:spPr bwMode="auto">
            <a:xfrm>
              <a:off x="1746" y="1480"/>
              <a:ext cx="861"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数据库恢复小组</a:t>
              </a:r>
              <a:endParaRPr lang="zh-CN" altLang="en-US" sz="1400" b="1"/>
            </a:p>
            <a:p>
              <a:pPr eaLnBrk="1" hangingPunct="1"/>
              <a:r>
                <a:rPr lang="zh-CN" altLang="en-US" sz="1400" b="1"/>
                <a:t>负责人</a:t>
              </a:r>
              <a:endParaRPr lang="zh-CN" altLang="en-US" sz="1400" b="1"/>
            </a:p>
          </p:txBody>
        </p:sp>
        <p:sp>
          <p:nvSpPr>
            <p:cNvPr id="1037320" name="Rectangle 8"/>
            <p:cNvSpPr>
              <a:spLocks noChangeArrowheads="1"/>
            </p:cNvSpPr>
            <p:nvPr/>
          </p:nvSpPr>
          <p:spPr bwMode="auto">
            <a:xfrm>
              <a:off x="2924" y="1480"/>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通信小组</a:t>
              </a:r>
              <a:endParaRPr lang="zh-CN" altLang="en-US" sz="1400" b="1"/>
            </a:p>
            <a:p>
              <a:pPr eaLnBrk="1" hangingPunct="1"/>
              <a:r>
                <a:rPr lang="zh-CN" altLang="en-US" sz="1400" b="1"/>
                <a:t>负责人</a:t>
              </a:r>
              <a:endParaRPr lang="zh-CN" altLang="en-US" sz="1400" b="1"/>
            </a:p>
          </p:txBody>
        </p:sp>
        <p:sp>
          <p:nvSpPr>
            <p:cNvPr id="1037321" name="Rectangle 9"/>
            <p:cNvSpPr>
              <a:spLocks noChangeArrowheads="1"/>
            </p:cNvSpPr>
            <p:nvPr/>
          </p:nvSpPr>
          <p:spPr bwMode="auto">
            <a:xfrm>
              <a:off x="4149" y="1480"/>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服务器恢复小组</a:t>
              </a:r>
              <a:endParaRPr lang="zh-CN" altLang="en-US" sz="1400" b="1"/>
            </a:p>
            <a:p>
              <a:pPr eaLnBrk="1" hangingPunct="1"/>
              <a:r>
                <a:rPr lang="zh-CN" altLang="en-US" sz="1400" b="1"/>
                <a:t>负责人</a:t>
              </a:r>
              <a:endParaRPr lang="zh-CN" altLang="en-US" sz="1400" b="1"/>
            </a:p>
          </p:txBody>
        </p:sp>
        <p:sp>
          <p:nvSpPr>
            <p:cNvPr id="1037322" name="Rectangle 10"/>
            <p:cNvSpPr>
              <a:spLocks noChangeArrowheads="1"/>
            </p:cNvSpPr>
            <p:nvPr/>
          </p:nvSpPr>
          <p:spPr bwMode="auto">
            <a:xfrm>
              <a:off x="884" y="1979"/>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网络操作系统</a:t>
              </a:r>
              <a:endParaRPr lang="zh-CN" altLang="en-US" sz="1400" b="1"/>
            </a:p>
            <a:p>
              <a:pPr eaLnBrk="1" hangingPunct="1"/>
              <a:r>
                <a:rPr lang="zh-CN" altLang="en-US" sz="1400" b="1"/>
                <a:t>管理员</a:t>
              </a:r>
              <a:endParaRPr lang="zh-CN" altLang="en-US" sz="1400" b="1"/>
            </a:p>
          </p:txBody>
        </p:sp>
        <p:sp>
          <p:nvSpPr>
            <p:cNvPr id="1037323" name="Rectangle 11"/>
            <p:cNvSpPr>
              <a:spLocks noChangeArrowheads="1"/>
            </p:cNvSpPr>
            <p:nvPr/>
          </p:nvSpPr>
          <p:spPr bwMode="auto">
            <a:xfrm>
              <a:off x="1972" y="1978"/>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数据库</a:t>
              </a:r>
              <a:endParaRPr lang="zh-CN" altLang="en-US" sz="1400" b="1"/>
            </a:p>
            <a:p>
              <a:pPr eaLnBrk="1" hangingPunct="1"/>
              <a:r>
                <a:rPr lang="zh-CN" altLang="en-US" sz="1400" b="1"/>
                <a:t>管理员</a:t>
              </a:r>
              <a:endParaRPr lang="zh-CN" altLang="en-US" sz="1400" b="1"/>
            </a:p>
          </p:txBody>
        </p:sp>
        <p:sp>
          <p:nvSpPr>
            <p:cNvPr id="1037324" name="Rectangle 12"/>
            <p:cNvSpPr>
              <a:spLocks noChangeArrowheads="1"/>
            </p:cNvSpPr>
            <p:nvPr/>
          </p:nvSpPr>
          <p:spPr bwMode="auto">
            <a:xfrm>
              <a:off x="1972" y="2432"/>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en-US" altLang="zh-CN" sz="1400" b="1"/>
                <a:t>SQL</a:t>
              </a:r>
              <a:r>
                <a:rPr lang="zh-CN" altLang="en-US" sz="1400" b="1"/>
                <a:t>管理员</a:t>
              </a:r>
              <a:endParaRPr lang="zh-CN" altLang="en-US" sz="1400" b="1"/>
            </a:p>
          </p:txBody>
        </p:sp>
        <p:sp>
          <p:nvSpPr>
            <p:cNvPr id="1037325" name="Rectangle 13"/>
            <p:cNvSpPr>
              <a:spLocks noChangeArrowheads="1"/>
            </p:cNvSpPr>
            <p:nvPr/>
          </p:nvSpPr>
          <p:spPr bwMode="auto">
            <a:xfrm>
              <a:off x="1972" y="2886"/>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数据库分析</a:t>
              </a:r>
              <a:endParaRPr lang="zh-CN" altLang="en-US" sz="1400" b="1"/>
            </a:p>
          </p:txBody>
        </p:sp>
        <p:sp>
          <p:nvSpPr>
            <p:cNvPr id="1037326" name="Rectangle 14"/>
            <p:cNvSpPr>
              <a:spLocks noChangeArrowheads="1"/>
            </p:cNvSpPr>
            <p:nvPr/>
          </p:nvSpPr>
          <p:spPr bwMode="auto">
            <a:xfrm>
              <a:off x="884" y="2432"/>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支持技术人员</a:t>
              </a:r>
              <a:endParaRPr lang="zh-CN" altLang="en-US" sz="1400" b="1"/>
            </a:p>
          </p:txBody>
        </p:sp>
        <p:sp>
          <p:nvSpPr>
            <p:cNvPr id="1037327" name="Rectangle 15"/>
            <p:cNvSpPr>
              <a:spLocks noChangeArrowheads="1"/>
            </p:cNvSpPr>
            <p:nvPr/>
          </p:nvSpPr>
          <p:spPr bwMode="auto">
            <a:xfrm>
              <a:off x="884" y="2886"/>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支持技术人员</a:t>
              </a:r>
              <a:endParaRPr lang="zh-CN" altLang="en-US" sz="1400" b="1"/>
            </a:p>
          </p:txBody>
        </p:sp>
        <p:sp>
          <p:nvSpPr>
            <p:cNvPr id="1037328" name="Rectangle 16"/>
            <p:cNvSpPr>
              <a:spLocks noChangeArrowheads="1"/>
            </p:cNvSpPr>
            <p:nvPr/>
          </p:nvSpPr>
          <p:spPr bwMode="auto">
            <a:xfrm>
              <a:off x="884" y="3339"/>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帮助台技术人员</a:t>
              </a:r>
              <a:endParaRPr lang="zh-CN" altLang="en-US" sz="1400" b="1"/>
            </a:p>
          </p:txBody>
        </p:sp>
        <p:sp>
          <p:nvSpPr>
            <p:cNvPr id="1037329" name="Rectangle 17"/>
            <p:cNvSpPr>
              <a:spLocks noChangeArrowheads="1"/>
            </p:cNvSpPr>
            <p:nvPr/>
          </p:nvSpPr>
          <p:spPr bwMode="auto">
            <a:xfrm>
              <a:off x="3151" y="1979"/>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广域网工程师</a:t>
              </a:r>
              <a:endParaRPr lang="zh-CN" altLang="en-US" sz="1400" b="1"/>
            </a:p>
          </p:txBody>
        </p:sp>
        <p:sp>
          <p:nvSpPr>
            <p:cNvPr id="1037330" name="Rectangle 18"/>
            <p:cNvSpPr>
              <a:spLocks noChangeArrowheads="1"/>
            </p:cNvSpPr>
            <p:nvPr/>
          </p:nvSpPr>
          <p:spPr bwMode="auto">
            <a:xfrm>
              <a:off x="3151" y="2432"/>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资深系统工程师</a:t>
              </a:r>
              <a:endParaRPr lang="zh-CN" altLang="en-US" sz="1400" b="1"/>
            </a:p>
          </p:txBody>
        </p:sp>
        <p:sp>
          <p:nvSpPr>
            <p:cNvPr id="1037331" name="Rectangle 19"/>
            <p:cNvSpPr>
              <a:spLocks noChangeArrowheads="1"/>
            </p:cNvSpPr>
            <p:nvPr/>
          </p:nvSpPr>
          <p:spPr bwMode="auto">
            <a:xfrm>
              <a:off x="3151" y="2886"/>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通信</a:t>
              </a:r>
              <a:endParaRPr lang="zh-CN" altLang="en-US" sz="1400" b="1"/>
            </a:p>
            <a:p>
              <a:pPr eaLnBrk="1" hangingPunct="1"/>
              <a:r>
                <a:rPr lang="zh-CN" altLang="en-US" sz="1400" b="1"/>
                <a:t>技术人员</a:t>
              </a:r>
              <a:endParaRPr lang="zh-CN" altLang="en-US" sz="1400" b="1"/>
            </a:p>
          </p:txBody>
        </p:sp>
        <p:sp>
          <p:nvSpPr>
            <p:cNvPr id="1037332" name="Rectangle 20"/>
            <p:cNvSpPr>
              <a:spLocks noChangeArrowheads="1"/>
            </p:cNvSpPr>
            <p:nvPr/>
          </p:nvSpPr>
          <p:spPr bwMode="auto">
            <a:xfrm>
              <a:off x="3151" y="3339"/>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通信</a:t>
              </a:r>
              <a:endParaRPr lang="zh-CN" altLang="en-US" sz="1400" b="1"/>
            </a:p>
            <a:p>
              <a:pPr eaLnBrk="1" hangingPunct="1"/>
              <a:r>
                <a:rPr lang="zh-CN" altLang="en-US" sz="1400" b="1"/>
                <a:t>技术人员</a:t>
              </a:r>
              <a:endParaRPr lang="zh-CN" altLang="en-US" sz="1400" b="1"/>
            </a:p>
          </p:txBody>
        </p:sp>
        <p:sp>
          <p:nvSpPr>
            <p:cNvPr id="1037333" name="Rectangle 21"/>
            <p:cNvSpPr>
              <a:spLocks noChangeArrowheads="1"/>
            </p:cNvSpPr>
            <p:nvPr/>
          </p:nvSpPr>
          <p:spPr bwMode="auto">
            <a:xfrm>
              <a:off x="4422" y="1979"/>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电子邮件</a:t>
              </a:r>
              <a:endParaRPr lang="zh-CN" altLang="en-US" sz="1400" b="1"/>
            </a:p>
            <a:p>
              <a:pPr eaLnBrk="1" hangingPunct="1"/>
              <a:r>
                <a:rPr lang="zh-CN" altLang="en-US" sz="1400" b="1"/>
                <a:t>管理员</a:t>
              </a:r>
              <a:endParaRPr lang="zh-CN" altLang="en-US" sz="1400" b="1"/>
            </a:p>
          </p:txBody>
        </p:sp>
        <p:sp>
          <p:nvSpPr>
            <p:cNvPr id="1037334" name="Rectangle 22"/>
            <p:cNvSpPr>
              <a:spLocks noChangeArrowheads="1"/>
            </p:cNvSpPr>
            <p:nvPr/>
          </p:nvSpPr>
          <p:spPr bwMode="auto">
            <a:xfrm>
              <a:off x="4422" y="2432"/>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服务器支持</a:t>
              </a:r>
              <a:endParaRPr lang="zh-CN" altLang="en-US" sz="1400" b="1"/>
            </a:p>
            <a:p>
              <a:pPr eaLnBrk="1" hangingPunct="1"/>
              <a:r>
                <a:rPr lang="zh-CN" altLang="en-US" sz="1400" b="1"/>
                <a:t>技术人员</a:t>
              </a:r>
              <a:endParaRPr lang="zh-CN" altLang="en-US" sz="1400" b="1"/>
            </a:p>
          </p:txBody>
        </p:sp>
        <p:sp>
          <p:nvSpPr>
            <p:cNvPr id="1037335" name="Rectangle 23"/>
            <p:cNvSpPr>
              <a:spLocks noChangeArrowheads="1"/>
            </p:cNvSpPr>
            <p:nvPr/>
          </p:nvSpPr>
          <p:spPr bwMode="auto">
            <a:xfrm>
              <a:off x="4422" y="2886"/>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应用服务器</a:t>
              </a:r>
              <a:endParaRPr lang="zh-CN" altLang="en-US" sz="1400" b="1"/>
            </a:p>
            <a:p>
              <a:pPr eaLnBrk="1" hangingPunct="1"/>
              <a:r>
                <a:rPr lang="zh-CN" altLang="en-US" sz="1400" b="1"/>
                <a:t>管理员</a:t>
              </a:r>
              <a:endParaRPr lang="zh-CN" altLang="en-US" sz="1400" b="1"/>
            </a:p>
          </p:txBody>
        </p:sp>
        <p:sp>
          <p:nvSpPr>
            <p:cNvPr id="1037336" name="Rectangle 24"/>
            <p:cNvSpPr>
              <a:spLocks noChangeArrowheads="1"/>
            </p:cNvSpPr>
            <p:nvPr/>
          </p:nvSpPr>
          <p:spPr bwMode="auto">
            <a:xfrm>
              <a:off x="4422" y="3339"/>
              <a:ext cx="772" cy="318"/>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zh-CN" altLang="en-US" sz="1400" b="1"/>
                <a:t>服务器支持</a:t>
              </a:r>
              <a:endParaRPr lang="zh-CN" altLang="en-US" sz="1400" b="1"/>
            </a:p>
            <a:p>
              <a:pPr eaLnBrk="1" hangingPunct="1"/>
              <a:r>
                <a:rPr lang="zh-CN" altLang="en-US" sz="1400" b="1"/>
                <a:t>技术人员</a:t>
              </a:r>
              <a:endParaRPr lang="zh-CN" altLang="en-US" sz="1400" b="1"/>
            </a:p>
          </p:txBody>
        </p:sp>
        <p:sp>
          <p:nvSpPr>
            <p:cNvPr id="1037337" name="Line 25"/>
            <p:cNvSpPr>
              <a:spLocks noChangeShapeType="1"/>
            </p:cNvSpPr>
            <p:nvPr/>
          </p:nvSpPr>
          <p:spPr bwMode="auto">
            <a:xfrm>
              <a:off x="975" y="1298"/>
              <a:ext cx="362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38" name="Line 26"/>
            <p:cNvSpPr>
              <a:spLocks noChangeShapeType="1"/>
            </p:cNvSpPr>
            <p:nvPr/>
          </p:nvSpPr>
          <p:spPr bwMode="auto">
            <a:xfrm>
              <a:off x="3016" y="1797"/>
              <a:ext cx="0" cy="176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39" name="Line 27"/>
            <p:cNvSpPr>
              <a:spLocks noChangeShapeType="1"/>
            </p:cNvSpPr>
            <p:nvPr/>
          </p:nvSpPr>
          <p:spPr bwMode="auto">
            <a:xfrm flipH="1">
              <a:off x="3016" y="2160"/>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0" name="Line 28"/>
            <p:cNvSpPr>
              <a:spLocks noChangeShapeType="1"/>
            </p:cNvSpPr>
            <p:nvPr/>
          </p:nvSpPr>
          <p:spPr bwMode="auto">
            <a:xfrm flipH="1">
              <a:off x="3016" y="2614"/>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1" name="Line 29"/>
            <p:cNvSpPr>
              <a:spLocks noChangeShapeType="1"/>
            </p:cNvSpPr>
            <p:nvPr/>
          </p:nvSpPr>
          <p:spPr bwMode="auto">
            <a:xfrm flipH="1">
              <a:off x="3016" y="3067"/>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2" name="Line 30"/>
            <p:cNvSpPr>
              <a:spLocks noChangeShapeType="1"/>
            </p:cNvSpPr>
            <p:nvPr/>
          </p:nvSpPr>
          <p:spPr bwMode="auto">
            <a:xfrm flipH="1">
              <a:off x="3016" y="3566"/>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3" name="Line 31"/>
            <p:cNvSpPr>
              <a:spLocks noChangeShapeType="1"/>
            </p:cNvSpPr>
            <p:nvPr/>
          </p:nvSpPr>
          <p:spPr bwMode="auto">
            <a:xfrm>
              <a:off x="4286" y="1797"/>
              <a:ext cx="0" cy="176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4" name="Line 32"/>
            <p:cNvSpPr>
              <a:spLocks noChangeShapeType="1"/>
            </p:cNvSpPr>
            <p:nvPr/>
          </p:nvSpPr>
          <p:spPr bwMode="auto">
            <a:xfrm flipH="1">
              <a:off x="4286" y="2160"/>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5" name="Line 33"/>
            <p:cNvSpPr>
              <a:spLocks noChangeShapeType="1"/>
            </p:cNvSpPr>
            <p:nvPr/>
          </p:nvSpPr>
          <p:spPr bwMode="auto">
            <a:xfrm flipH="1">
              <a:off x="4286" y="2614"/>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6" name="Line 34"/>
            <p:cNvSpPr>
              <a:spLocks noChangeShapeType="1"/>
            </p:cNvSpPr>
            <p:nvPr/>
          </p:nvSpPr>
          <p:spPr bwMode="auto">
            <a:xfrm flipH="1">
              <a:off x="4286" y="3067"/>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7" name="Line 35"/>
            <p:cNvSpPr>
              <a:spLocks noChangeShapeType="1"/>
            </p:cNvSpPr>
            <p:nvPr/>
          </p:nvSpPr>
          <p:spPr bwMode="auto">
            <a:xfrm flipH="1">
              <a:off x="4286" y="3566"/>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8" name="Line 36"/>
            <p:cNvSpPr>
              <a:spLocks noChangeShapeType="1"/>
            </p:cNvSpPr>
            <p:nvPr/>
          </p:nvSpPr>
          <p:spPr bwMode="auto">
            <a:xfrm>
              <a:off x="703" y="1797"/>
              <a:ext cx="0" cy="176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49" name="Line 37"/>
            <p:cNvSpPr>
              <a:spLocks noChangeShapeType="1"/>
            </p:cNvSpPr>
            <p:nvPr/>
          </p:nvSpPr>
          <p:spPr bwMode="auto">
            <a:xfrm flipH="1">
              <a:off x="703" y="2160"/>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0" name="Line 38"/>
            <p:cNvSpPr>
              <a:spLocks noChangeShapeType="1"/>
            </p:cNvSpPr>
            <p:nvPr/>
          </p:nvSpPr>
          <p:spPr bwMode="auto">
            <a:xfrm flipH="1">
              <a:off x="703" y="2614"/>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1" name="Line 39"/>
            <p:cNvSpPr>
              <a:spLocks noChangeShapeType="1"/>
            </p:cNvSpPr>
            <p:nvPr/>
          </p:nvSpPr>
          <p:spPr bwMode="auto">
            <a:xfrm flipH="1">
              <a:off x="703" y="3067"/>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2" name="Line 40"/>
            <p:cNvSpPr>
              <a:spLocks noChangeShapeType="1"/>
            </p:cNvSpPr>
            <p:nvPr/>
          </p:nvSpPr>
          <p:spPr bwMode="auto">
            <a:xfrm flipH="1">
              <a:off x="703" y="3566"/>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3" name="Line 41"/>
            <p:cNvSpPr>
              <a:spLocks noChangeShapeType="1"/>
            </p:cNvSpPr>
            <p:nvPr/>
          </p:nvSpPr>
          <p:spPr bwMode="auto">
            <a:xfrm>
              <a:off x="1837" y="1797"/>
              <a:ext cx="0" cy="127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4" name="Line 42"/>
            <p:cNvSpPr>
              <a:spLocks noChangeShapeType="1"/>
            </p:cNvSpPr>
            <p:nvPr/>
          </p:nvSpPr>
          <p:spPr bwMode="auto">
            <a:xfrm flipH="1">
              <a:off x="1837" y="2160"/>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5" name="Line 43"/>
            <p:cNvSpPr>
              <a:spLocks noChangeShapeType="1"/>
            </p:cNvSpPr>
            <p:nvPr/>
          </p:nvSpPr>
          <p:spPr bwMode="auto">
            <a:xfrm flipH="1">
              <a:off x="1837" y="2614"/>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6" name="Line 44"/>
            <p:cNvSpPr>
              <a:spLocks noChangeShapeType="1"/>
            </p:cNvSpPr>
            <p:nvPr/>
          </p:nvSpPr>
          <p:spPr bwMode="auto">
            <a:xfrm flipH="1">
              <a:off x="1837" y="3067"/>
              <a:ext cx="1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7" name="Line 45"/>
            <p:cNvSpPr>
              <a:spLocks noChangeShapeType="1"/>
            </p:cNvSpPr>
            <p:nvPr/>
          </p:nvSpPr>
          <p:spPr bwMode="auto">
            <a:xfrm>
              <a:off x="2426" y="663"/>
              <a:ext cx="0" cy="81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8" name="Line 46"/>
            <p:cNvSpPr>
              <a:spLocks noChangeShapeType="1"/>
            </p:cNvSpPr>
            <p:nvPr/>
          </p:nvSpPr>
          <p:spPr bwMode="auto">
            <a:xfrm flipH="1">
              <a:off x="2200" y="980"/>
              <a:ext cx="22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59" name="Line 47"/>
            <p:cNvSpPr>
              <a:spLocks noChangeShapeType="1"/>
            </p:cNvSpPr>
            <p:nvPr/>
          </p:nvSpPr>
          <p:spPr bwMode="auto">
            <a:xfrm>
              <a:off x="3334" y="1298"/>
              <a:ext cx="0" cy="18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60" name="Line 48"/>
            <p:cNvSpPr>
              <a:spLocks noChangeShapeType="1"/>
            </p:cNvSpPr>
            <p:nvPr/>
          </p:nvSpPr>
          <p:spPr bwMode="auto">
            <a:xfrm>
              <a:off x="4604" y="1298"/>
              <a:ext cx="0" cy="18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7361" name="Line 49"/>
            <p:cNvSpPr>
              <a:spLocks noChangeShapeType="1"/>
            </p:cNvSpPr>
            <p:nvPr/>
          </p:nvSpPr>
          <p:spPr bwMode="auto">
            <a:xfrm>
              <a:off x="975" y="1298"/>
              <a:ext cx="0" cy="18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p:txBody>
          <a:bodyPr/>
          <a:lstStyle/>
          <a:p>
            <a:r>
              <a:rPr lang="zh-CN" altLang="en-US"/>
              <a:t>演练</a:t>
            </a:r>
            <a:endParaRPr lang="zh-CN" altLang="en-US"/>
          </a:p>
        </p:txBody>
      </p:sp>
      <p:sp>
        <p:nvSpPr>
          <p:cNvPr id="1025027" name="Rectangle 3" descr="Rectangle: Click to edit Master text styles&#10;Second level&#10;Third level&#10;Fourth level&#10;Fifth level"/>
          <p:cNvSpPr>
            <a:spLocks noGrp="1" noChangeArrowheads="1"/>
          </p:cNvSpPr>
          <p:nvPr>
            <p:ph type="body" idx="1"/>
          </p:nvPr>
        </p:nvSpPr>
        <p:spPr/>
        <p:txBody>
          <a:bodyPr/>
          <a:lstStyle/>
          <a:p>
            <a:r>
              <a:rPr lang="zh-CN" altLang="en-US" sz="2400"/>
              <a:t>是非常必要的环节</a:t>
            </a:r>
            <a:endParaRPr lang="zh-CN" altLang="en-US" sz="2400"/>
          </a:p>
          <a:p>
            <a:r>
              <a:rPr lang="zh-CN" altLang="en-US" sz="2400"/>
              <a:t>每年至少</a:t>
            </a:r>
            <a:r>
              <a:rPr lang="en-US" altLang="zh-CN" sz="2400"/>
              <a:t>1</a:t>
            </a:r>
            <a:r>
              <a:rPr lang="zh-CN" altLang="en-US" sz="2400"/>
              <a:t>～</a:t>
            </a:r>
            <a:r>
              <a:rPr lang="en-US" altLang="zh-CN" sz="2400"/>
              <a:t>2</a:t>
            </a:r>
            <a:r>
              <a:rPr lang="zh-CN" altLang="en-US" sz="2400"/>
              <a:t>次</a:t>
            </a:r>
            <a:endParaRPr lang="zh-CN" altLang="en-US" sz="2400"/>
          </a:p>
          <a:p>
            <a:r>
              <a:rPr lang="zh-CN" altLang="en-US" sz="2400"/>
              <a:t>制定灾难恢复的流程，一旦生产中心遭遇灾难，发出灾难宣告，灾难备份中心数据处理系统、备份网络系统设备就绪，应急中心与灾难备份中心网络连通，按灾难备份切换操作手册完成灾备系统切换，业务终端联机交易确认，灾难备份中心接替生产中心运营。 </a:t>
            </a:r>
            <a:endParaRPr lang="zh-CN" altLang="en-US" sz="2400"/>
          </a:p>
          <a:p>
            <a:r>
              <a:rPr lang="zh-CN" altLang="en-US" sz="2400"/>
              <a:t>演练的意义在于，当灾难来临时，相关人员对自己的职责，以及灾难恢复的流程有一个</a:t>
            </a:r>
            <a:r>
              <a:rPr lang="zh-CN" altLang="en-US" sz="2400" b="1"/>
              <a:t>相当清晰</a:t>
            </a:r>
            <a:r>
              <a:rPr lang="zh-CN" altLang="en-US" sz="2400"/>
              <a:t>的概念，并且</a:t>
            </a:r>
            <a:r>
              <a:rPr lang="zh-CN" altLang="en-US" sz="2400" b="1"/>
              <a:t>实际操作</a:t>
            </a:r>
            <a:r>
              <a:rPr lang="zh-CN" altLang="en-US" sz="2400"/>
              <a:t>过，最终帮助业务取得连续性的发展。与演练几乎同等重要的是系统的维护。</a:t>
            </a:r>
            <a:r>
              <a:rPr lang="zh-CN" altLang="en-US" sz="2600"/>
              <a:t> </a:t>
            </a:r>
            <a:endParaRPr lang="zh-CN" altLang="en-US" sz="2600"/>
          </a:p>
        </p:txBody>
      </p:sp>
    </p:spTree>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2"/>
          <p:cNvSpPr>
            <a:spLocks noGrp="1" noChangeArrowheads="1"/>
          </p:cNvSpPr>
          <p:nvPr>
            <p:ph type="title"/>
          </p:nvPr>
        </p:nvSpPr>
        <p:spPr/>
        <p:txBody>
          <a:bodyPr/>
          <a:lstStyle/>
          <a:p>
            <a:endParaRPr lang="zh-CN" altLang="en-US"/>
          </a:p>
        </p:txBody>
      </p:sp>
      <p:sp>
        <p:nvSpPr>
          <p:cNvPr id="1026051" name="Rectangle 3" descr="Rectangle: Click to edit Master text styles&#10;Second level&#10;Third level&#10;Fourth level&#10;Fifth level"/>
          <p:cNvSpPr>
            <a:spLocks noGrp="1" noChangeArrowheads="1"/>
          </p:cNvSpPr>
          <p:nvPr>
            <p:ph type="body" idx="1"/>
          </p:nvPr>
        </p:nvSpPr>
        <p:spPr/>
        <p:txBody>
          <a:bodyPr/>
          <a:lstStyle/>
          <a:p>
            <a:r>
              <a:rPr lang="zh-CN" altLang="en-US"/>
              <a:t>如果灾难恢复小组中的某一个关键人物离开现职，那么必须实时的将信息反馈，更改有关的说明书，以确保灾难来临时，相应的人员可以对照说明书，找到合适的主管人员处理相应问题。 </a:t>
            </a:r>
            <a:endParaRPr lang="zh-CN" altLang="en-US"/>
          </a:p>
          <a:p>
            <a:r>
              <a:rPr lang="zh-CN" altLang="en-US"/>
              <a:t>所有的最佳实践被汇总编辑到一本说明书中，这本说明书被要求带在每一个相关人员的身边，灾难发生时，按照上面的指引，就可以立即明确自己的职责。 </a:t>
            </a:r>
            <a:endParaRPr lang="zh-CN" altLang="en-US"/>
          </a:p>
        </p:txBody>
      </p:sp>
    </p:spTree>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338" name="Rectangle 2"/>
          <p:cNvSpPr>
            <a:spLocks noGrp="1" noChangeArrowheads="1"/>
          </p:cNvSpPr>
          <p:nvPr>
            <p:ph type="title"/>
          </p:nvPr>
        </p:nvSpPr>
        <p:spPr/>
        <p:txBody>
          <a:bodyPr/>
          <a:lstStyle/>
          <a:p>
            <a:endParaRPr lang="zh-CN" altLang="en-US"/>
          </a:p>
        </p:txBody>
      </p:sp>
      <p:sp>
        <p:nvSpPr>
          <p:cNvPr id="1038339" name="Rectangle 3" descr="Rectangle: Click to edit Master text styles&#10;Second level&#10;Third level&#10;Fourth level&#10;Fifth level"/>
          <p:cNvSpPr>
            <a:spLocks noGrp="1" noChangeArrowheads="1"/>
          </p:cNvSpPr>
          <p:nvPr>
            <p:ph type="body" idx="1"/>
          </p:nvPr>
        </p:nvSpPr>
        <p:spPr/>
        <p:txBody>
          <a:bodyPr/>
          <a:lstStyle/>
          <a:p>
            <a:pPr>
              <a:buFontTx/>
              <a:buNone/>
            </a:pPr>
            <a:r>
              <a:rPr lang="zh-CN" altLang="en-US"/>
              <a:t>                 </a:t>
            </a:r>
            <a:endParaRPr lang="zh-CN" altLang="en-US"/>
          </a:p>
          <a:p>
            <a:pPr>
              <a:buFontTx/>
              <a:buNone/>
            </a:pPr>
            <a:r>
              <a:rPr lang="zh-CN" altLang="en-US"/>
              <a:t>			</a:t>
            </a:r>
            <a:r>
              <a:rPr lang="zh-CN" altLang="en-US" sz="5800" b="1">
                <a:solidFill>
                  <a:srgbClr val="0000FF"/>
                </a:solidFill>
              </a:rPr>
              <a:t>灾难防备</a:t>
            </a:r>
            <a:endParaRPr lang="zh-CN" altLang="en-US" sz="5800" b="1">
              <a:solidFill>
                <a:srgbClr val="0000FF"/>
              </a:solidFill>
            </a:endParaRPr>
          </a:p>
          <a:p>
            <a:endParaRPr lang="zh-CN" altLang="en-US" b="1">
              <a:solidFill>
                <a:srgbClr val="0000FF"/>
              </a:solidFill>
            </a:endParaRPr>
          </a:p>
          <a:p>
            <a:pPr algn="ctr">
              <a:buFontTx/>
              <a:buNone/>
            </a:pPr>
            <a:r>
              <a:rPr lang="zh-CN" altLang="en-US" sz="4700" b="1">
                <a:solidFill>
                  <a:srgbClr val="0000FF"/>
                </a:solidFill>
              </a:rPr>
              <a:t>在大家都沉睡时，醒来</a:t>
            </a:r>
            <a:r>
              <a:rPr lang="zh-CN" altLang="en-US"/>
              <a:t> </a:t>
            </a:r>
            <a:endParaRPr lang="zh-CN" altLang="en-US"/>
          </a:p>
        </p:txBody>
      </p:sp>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2"/>
          <p:cNvSpPr>
            <a:spLocks noGrp="1" noChangeArrowheads="1"/>
          </p:cNvSpPr>
          <p:nvPr>
            <p:ph type="title"/>
          </p:nvPr>
        </p:nvSpPr>
        <p:spPr>
          <a:xfrm>
            <a:off x="1579563" y="3014663"/>
            <a:ext cx="6240462" cy="415925"/>
          </a:xfrm>
        </p:spPr>
        <p:txBody>
          <a:bodyPr/>
          <a:lstStyle/>
          <a:p>
            <a:pPr algn="ctr"/>
            <a:r>
              <a:rPr lang="zh-CN" altLang="en-US" sz="3200">
                <a:ea typeface="宋体" panose="02010600030101010101" pitchFamily="2" charset="-122"/>
              </a:rPr>
              <a:t>应急处理</a:t>
            </a:r>
            <a:endParaRPr lang="zh-CN" altLang="en-US" sz="3200">
              <a:ea typeface="宋体" panose="02010600030101010101" pitchFamily="2" charset="-122"/>
            </a:endParaRPr>
          </a:p>
        </p:txBody>
      </p:sp>
    </p:spTree>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p:txBody>
          <a:bodyPr/>
          <a:lstStyle/>
          <a:p>
            <a:r>
              <a:rPr lang="zh-CN" altLang="en-US">
                <a:ea typeface="宋体" panose="02010600030101010101" pitchFamily="2" charset="-122"/>
              </a:rPr>
              <a:t>任何组织都会遭受攻击</a:t>
            </a:r>
            <a:endParaRPr lang="en-US" altLang="zh-CN">
              <a:ea typeface="宋体" panose="02010600030101010101" pitchFamily="2" charset="-122"/>
            </a:endParaRPr>
          </a:p>
        </p:txBody>
      </p:sp>
      <p:sp>
        <p:nvSpPr>
          <p:cNvPr id="1039363" name="Rectangle 3" descr="Rectangle: Click to edit Master text styles&#10;Second level&#10;Third level&#10;Fourth level&#10;Fifth level"/>
          <p:cNvSpPr>
            <a:spLocks noGrp="1" noChangeArrowheads="1"/>
          </p:cNvSpPr>
          <p:nvPr>
            <p:ph type="body" idx="1"/>
          </p:nvPr>
        </p:nvSpPr>
        <p:spPr/>
        <p:txBody>
          <a:bodyPr/>
          <a:lstStyle/>
          <a:p>
            <a:endParaRPr lang="zh-CN" altLang="en-US"/>
          </a:p>
        </p:txBody>
      </p:sp>
      <p:pic>
        <p:nvPicPr>
          <p:cNvPr id="103936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5600" y="857250"/>
            <a:ext cx="5848350"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93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538" y="1638300"/>
            <a:ext cx="5629275" cy="2705100"/>
          </a:xfrm>
          <a:prstGeom prst="rect">
            <a:avLst/>
          </a:prstGeom>
          <a:noFill/>
          <a:extLst>
            <a:ext uri="{909E8E84-426E-40DD-AFC4-6F175D3DCCD1}">
              <a14:hiddenFill xmlns:a14="http://schemas.microsoft.com/office/drawing/2010/main">
                <a:solidFill>
                  <a:srgbClr val="FFFFFF"/>
                </a:solidFill>
              </a14:hiddenFill>
            </a:ext>
          </a:extLst>
        </p:spPr>
      </p:pic>
      <p:pic>
        <p:nvPicPr>
          <p:cNvPr id="1039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 y="2330450"/>
            <a:ext cx="3771900" cy="3800475"/>
          </a:xfrm>
          <a:prstGeom prst="rect">
            <a:avLst/>
          </a:prstGeom>
          <a:noFill/>
          <a:extLst>
            <a:ext uri="{909E8E84-426E-40DD-AFC4-6F175D3DCCD1}">
              <a14:hiddenFill xmlns:a14="http://schemas.microsoft.com/office/drawing/2010/main">
                <a:solidFill>
                  <a:srgbClr val="FFFFFF"/>
                </a:solidFill>
              </a14:hiddenFill>
            </a:ext>
          </a:extLst>
        </p:spPr>
      </p:pic>
      <p:pic>
        <p:nvPicPr>
          <p:cNvPr id="103936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888" y="3859213"/>
            <a:ext cx="5734050" cy="205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039364"/>
                                        </p:tgtEl>
                                        <p:attrNameLst>
                                          <p:attrName>style.visibility</p:attrName>
                                        </p:attrNameLst>
                                      </p:cBhvr>
                                      <p:to>
                                        <p:strVal val="visible"/>
                                      </p:to>
                                    </p:set>
                                    <p:animEffect transition="in" filter="blinds(horizontal)">
                                      <p:cBhvr>
                                        <p:cTn id="7" dur="500"/>
                                        <p:tgtEl>
                                          <p:spTgt spid="1039364"/>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1039365"/>
                                        </p:tgtEl>
                                        <p:attrNameLst>
                                          <p:attrName>style.visibility</p:attrName>
                                        </p:attrNameLst>
                                      </p:cBhvr>
                                      <p:to>
                                        <p:strVal val="visible"/>
                                      </p:to>
                                    </p:set>
                                    <p:anim calcmode="lin" valueType="num">
                                      <p:cBhvr>
                                        <p:cTn id="11" dur="2000" fill="hold"/>
                                        <p:tgtEl>
                                          <p:spTgt spid="1039365"/>
                                        </p:tgtEl>
                                        <p:attrNameLst>
                                          <p:attrName>ppt_x</p:attrName>
                                        </p:attrNameLst>
                                      </p:cBhvr>
                                      <p:tavLst>
                                        <p:tav tm="0">
                                          <p:val>
                                            <p:strVal val="#ppt_x-.2"/>
                                          </p:val>
                                        </p:tav>
                                        <p:tav tm="100000">
                                          <p:val>
                                            <p:strVal val="#ppt_x"/>
                                          </p:val>
                                        </p:tav>
                                      </p:tavLst>
                                    </p:anim>
                                    <p:anim calcmode="lin" valueType="num">
                                      <p:cBhvr>
                                        <p:cTn id="12" dur="2000" fill="hold"/>
                                        <p:tgtEl>
                                          <p:spTgt spid="1039365"/>
                                        </p:tgtEl>
                                        <p:attrNameLst>
                                          <p:attrName>ppt_y</p:attrName>
                                        </p:attrNameLst>
                                      </p:cBhvr>
                                      <p:tavLst>
                                        <p:tav tm="0">
                                          <p:val>
                                            <p:strVal val="#ppt_y"/>
                                          </p:val>
                                        </p:tav>
                                        <p:tav tm="100000">
                                          <p:val>
                                            <p:strVal val="#ppt_y"/>
                                          </p:val>
                                        </p:tav>
                                      </p:tavLst>
                                    </p:anim>
                                    <p:animEffect transition="in" filter="wipe(right)" prLst="gradientSize: 0.1">
                                      <p:cBhvr>
                                        <p:cTn id="13" dur="2000"/>
                                        <p:tgtEl>
                                          <p:spTgt spid="1039365"/>
                                        </p:tgtEl>
                                      </p:cBhvr>
                                    </p:animEffect>
                                  </p:childTnLst>
                                </p:cTn>
                              </p:par>
                            </p:childTnLst>
                          </p:cTn>
                        </p:par>
                        <p:par>
                          <p:cTn id="14" fill="hold">
                            <p:stCondLst>
                              <p:cond delay="2500"/>
                            </p:stCondLst>
                            <p:childTnLst>
                              <p:par>
                                <p:cTn id="15" presetID="18" presetClass="entr" presetSubtype="12" fill="hold" nodeType="afterEffect">
                                  <p:stCondLst>
                                    <p:cond delay="500"/>
                                  </p:stCondLst>
                                  <p:childTnLst>
                                    <p:set>
                                      <p:cBhvr>
                                        <p:cTn id="16" dur="1" fill="hold">
                                          <p:stCondLst>
                                            <p:cond delay="0"/>
                                          </p:stCondLst>
                                        </p:cTn>
                                        <p:tgtEl>
                                          <p:spTgt spid="1039366"/>
                                        </p:tgtEl>
                                        <p:attrNameLst>
                                          <p:attrName>style.visibility</p:attrName>
                                        </p:attrNameLst>
                                      </p:cBhvr>
                                      <p:to>
                                        <p:strVal val="visible"/>
                                      </p:to>
                                    </p:set>
                                    <p:animEffect transition="in" filter="strips(downLeft)">
                                      <p:cBhvr>
                                        <p:cTn id="17" dur="2000"/>
                                        <p:tgtEl>
                                          <p:spTgt spid="1039366"/>
                                        </p:tgtEl>
                                      </p:cBhvr>
                                    </p:animEffect>
                                  </p:childTnLst>
                                </p:cTn>
                              </p:par>
                            </p:childTnLst>
                          </p:cTn>
                        </p:par>
                        <p:par>
                          <p:cTn id="18" fill="hold">
                            <p:stCondLst>
                              <p:cond delay="5000"/>
                            </p:stCondLst>
                            <p:childTnLst>
                              <p:par>
                                <p:cTn id="19" presetID="13" presetClass="entr" presetSubtype="16" fill="hold" nodeType="afterEffect">
                                  <p:stCondLst>
                                    <p:cond delay="500"/>
                                  </p:stCondLst>
                                  <p:childTnLst>
                                    <p:set>
                                      <p:cBhvr>
                                        <p:cTn id="20" dur="1" fill="hold">
                                          <p:stCondLst>
                                            <p:cond delay="0"/>
                                          </p:stCondLst>
                                        </p:cTn>
                                        <p:tgtEl>
                                          <p:spTgt spid="1039367"/>
                                        </p:tgtEl>
                                        <p:attrNameLst>
                                          <p:attrName>style.visibility</p:attrName>
                                        </p:attrNameLst>
                                      </p:cBhvr>
                                      <p:to>
                                        <p:strVal val="visible"/>
                                      </p:to>
                                    </p:set>
                                    <p:animEffect transition="in" filter="plus(in)">
                                      <p:cBhvr>
                                        <p:cTn id="21" dur="2000"/>
                                        <p:tgtEl>
                                          <p:spTgt spid="1039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410" name="Rectangle 2"/>
          <p:cNvSpPr>
            <a:spLocks noGrp="1" noChangeArrowheads="1"/>
          </p:cNvSpPr>
          <p:nvPr>
            <p:ph type="title"/>
          </p:nvPr>
        </p:nvSpPr>
        <p:spPr/>
        <p:txBody>
          <a:bodyPr/>
          <a:lstStyle/>
          <a:p>
            <a:r>
              <a:rPr lang="zh-CN" altLang="en-US">
                <a:ea typeface="宋体" panose="02010600030101010101" pitchFamily="2" charset="-122"/>
              </a:rPr>
              <a:t>每年发现的漏洞数量飞速上升</a:t>
            </a:r>
            <a:endParaRPr lang="en-US" altLang="zh-CN">
              <a:ea typeface="宋体" panose="02010600030101010101" pitchFamily="2" charset="-122"/>
            </a:endParaRPr>
          </a:p>
        </p:txBody>
      </p:sp>
      <p:sp>
        <p:nvSpPr>
          <p:cNvPr id="1041411" name="Rectangle 3" descr="Rectangle: Click to edit Master text styles&#10;Second level&#10;Third level&#10;Fourth level&#10;Fifth level"/>
          <p:cNvSpPr>
            <a:spLocks noGrp="1" noChangeArrowheads="1"/>
          </p:cNvSpPr>
          <p:nvPr>
            <p:ph type="body" sz="half" idx="1"/>
          </p:nvPr>
        </p:nvSpPr>
        <p:spPr>
          <a:xfrm>
            <a:off x="363538" y="755650"/>
            <a:ext cx="4276725" cy="5257800"/>
          </a:xfrm>
        </p:spPr>
        <p:txBody>
          <a:bodyPr/>
          <a:lstStyle/>
          <a:p>
            <a:pPr marL="186055" indent="-186055"/>
            <a:r>
              <a:rPr lang="zh-CN" altLang="en-US" sz="2000"/>
              <a:t>每年发现的漏洞数量飞速上升</a:t>
            </a:r>
            <a:endParaRPr lang="zh-CN" altLang="en-US" sz="2000"/>
          </a:p>
          <a:p>
            <a:pPr marL="621030" lvl="1" indent="-163830"/>
            <a:r>
              <a:rPr lang="en-US" altLang="zh-CN" sz="2200">
                <a:ea typeface="宋体" panose="02010600030101010101" pitchFamily="2" charset="-122"/>
              </a:rPr>
              <a:t> </a:t>
            </a:r>
            <a:r>
              <a:rPr lang="en-US" altLang="zh-CN" sz="1800">
                <a:ea typeface="宋体" panose="02010600030101010101" pitchFamily="2" charset="-122"/>
              </a:rPr>
              <a:t>2004</a:t>
            </a:r>
            <a:r>
              <a:rPr lang="zh-CN" altLang="en-US" sz="1800">
                <a:ea typeface="宋体" panose="02010600030101010101" pitchFamily="2" charset="-122"/>
              </a:rPr>
              <a:t>年</a:t>
            </a:r>
            <a:r>
              <a:rPr lang="en-US" altLang="zh-CN" sz="1800">
                <a:ea typeface="宋体" panose="02010600030101010101" pitchFamily="2" charset="-122"/>
              </a:rPr>
              <a:t>CVE</a:t>
            </a:r>
            <a:r>
              <a:rPr lang="zh-CN" altLang="en-US" sz="1800">
                <a:ea typeface="宋体" panose="02010600030101010101" pitchFamily="2" charset="-122"/>
              </a:rPr>
              <a:t>全年收集漏洞信息</a:t>
            </a:r>
            <a:r>
              <a:rPr lang="en-US" altLang="zh-CN" sz="1800">
                <a:ea typeface="宋体" panose="02010600030101010101" pitchFamily="2" charset="-122"/>
              </a:rPr>
              <a:t>1707</a:t>
            </a:r>
            <a:r>
              <a:rPr lang="zh-CN" altLang="en-US" sz="1800">
                <a:ea typeface="宋体" panose="02010600030101010101" pitchFamily="2" charset="-122"/>
              </a:rPr>
              <a:t>条</a:t>
            </a:r>
            <a:endParaRPr lang="zh-CN" altLang="en-US" sz="1800">
              <a:ea typeface="宋体" panose="02010600030101010101" pitchFamily="2" charset="-122"/>
            </a:endParaRPr>
          </a:p>
          <a:p>
            <a:pPr marL="621030" lvl="1" indent="-163830"/>
            <a:r>
              <a:rPr lang="en-US" altLang="zh-CN" sz="1800">
                <a:ea typeface="宋体" panose="02010600030101010101" pitchFamily="2" charset="-122"/>
              </a:rPr>
              <a:t> </a:t>
            </a:r>
            <a:r>
              <a:rPr lang="zh-CN" altLang="en-US" sz="1800">
                <a:ea typeface="宋体" panose="02010600030101010101" pitchFamily="2" charset="-122"/>
              </a:rPr>
              <a:t>到</a:t>
            </a:r>
            <a:r>
              <a:rPr lang="en-US" altLang="zh-CN" sz="1800">
                <a:ea typeface="宋体" panose="02010600030101010101" pitchFamily="2" charset="-122"/>
              </a:rPr>
              <a:t>2005</a:t>
            </a:r>
            <a:r>
              <a:rPr lang="zh-CN" altLang="en-US" sz="1800">
                <a:ea typeface="宋体" panose="02010600030101010101" pitchFamily="2" charset="-122"/>
              </a:rPr>
              <a:t>年到</a:t>
            </a:r>
            <a:r>
              <a:rPr lang="en-US" altLang="zh-CN" sz="1800">
                <a:ea typeface="宋体" panose="02010600030101010101" pitchFamily="2" charset="-122"/>
              </a:rPr>
              <a:t>5</a:t>
            </a:r>
            <a:r>
              <a:rPr lang="zh-CN" altLang="en-US" sz="1800">
                <a:ea typeface="宋体" panose="02010600030101010101" pitchFamily="2" charset="-122"/>
              </a:rPr>
              <a:t>月</a:t>
            </a:r>
            <a:r>
              <a:rPr lang="en-US" altLang="zh-CN" sz="1800">
                <a:ea typeface="宋体" panose="02010600030101010101" pitchFamily="2" charset="-122"/>
              </a:rPr>
              <a:t>6</a:t>
            </a:r>
            <a:r>
              <a:rPr lang="zh-CN" altLang="en-US" sz="1800">
                <a:ea typeface="宋体" panose="02010600030101010101" pitchFamily="2" charset="-122"/>
              </a:rPr>
              <a:t>日就已经达到</a:t>
            </a:r>
            <a:r>
              <a:rPr lang="en-US" altLang="zh-CN" sz="1800">
                <a:ea typeface="宋体" panose="02010600030101010101" pitchFamily="2" charset="-122"/>
              </a:rPr>
              <a:t>1470</a:t>
            </a:r>
            <a:r>
              <a:rPr lang="zh-CN" altLang="en-US" sz="1800">
                <a:ea typeface="宋体" panose="02010600030101010101" pitchFamily="2" charset="-122"/>
              </a:rPr>
              <a:t>条</a:t>
            </a:r>
            <a:endParaRPr lang="zh-CN" altLang="en-US" sz="1800">
              <a:ea typeface="宋体" panose="02010600030101010101" pitchFamily="2" charset="-122"/>
            </a:endParaRPr>
          </a:p>
          <a:p>
            <a:pPr marL="621030" lvl="1" indent="-163830"/>
            <a:r>
              <a:rPr lang="zh-CN" altLang="en-US" sz="1800">
                <a:ea typeface="宋体" panose="02010600030101010101" pitchFamily="2" charset="-122"/>
              </a:rPr>
              <a:t>绿盟科技到到</a:t>
            </a:r>
            <a:r>
              <a:rPr lang="en-US" altLang="zh-CN" sz="1800">
                <a:ea typeface="宋体" panose="02010600030101010101" pitchFamily="2" charset="-122"/>
              </a:rPr>
              <a:t>5</a:t>
            </a:r>
            <a:r>
              <a:rPr lang="zh-CN" altLang="en-US" sz="1800">
                <a:ea typeface="宋体" panose="02010600030101010101" pitchFamily="2" charset="-122"/>
              </a:rPr>
              <a:t>月份跟踪的漏洞也超过了</a:t>
            </a:r>
            <a:r>
              <a:rPr lang="en-US" altLang="zh-CN" sz="1800">
                <a:ea typeface="宋体" panose="02010600030101010101" pitchFamily="2" charset="-122"/>
              </a:rPr>
              <a:t>1700</a:t>
            </a:r>
            <a:r>
              <a:rPr lang="zh-CN" altLang="en-US" sz="1800">
                <a:ea typeface="宋体" panose="02010600030101010101" pitchFamily="2" charset="-122"/>
              </a:rPr>
              <a:t>条</a:t>
            </a:r>
            <a:endParaRPr lang="zh-CN" altLang="en-US" sz="1800">
              <a:ea typeface="宋体" panose="02010600030101010101" pitchFamily="2" charset="-122"/>
            </a:endParaRPr>
          </a:p>
        </p:txBody>
      </p:sp>
      <p:graphicFrame>
        <p:nvGraphicFramePr>
          <p:cNvPr id="1041447" name="Group 39"/>
          <p:cNvGraphicFramePr>
            <a:graphicFrameLocks noGrp="1"/>
          </p:cNvGraphicFramePr>
          <p:nvPr>
            <p:ph sz="half" idx="2"/>
          </p:nvPr>
        </p:nvGraphicFramePr>
        <p:xfrm>
          <a:off x="822325" y="3635375"/>
          <a:ext cx="3576638" cy="2950464"/>
        </p:xfrm>
        <a:graphic>
          <a:graphicData uri="http://schemas.openxmlformats.org/drawingml/2006/table">
            <a:tbl>
              <a:tblPr/>
              <a:tblGrid>
                <a:gridCol w="1789113"/>
                <a:gridCol w="1787525"/>
              </a:tblGrid>
              <a:tr h="23495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zh-CN" altLang="en-US" sz="22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年份</a:t>
                      </a:r>
                      <a:endParaRPr kumimoji="0" lang="zh-CN" altLang="en-US" sz="22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zh-CN" altLang="en-US" sz="2200" b="1"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漏洞数量</a:t>
                      </a:r>
                      <a:endParaRPr kumimoji="0" lang="en-US" altLang="zh-CN" sz="2200" b="1"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3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1999</a:t>
                      </a:r>
                      <a:endPar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742</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2000</a:t>
                      </a:r>
                      <a:endPar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404</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4325">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2001</a:t>
                      </a:r>
                      <a:endPar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832</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3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2002</a:t>
                      </a:r>
                      <a:endPar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1006</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1938">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2003</a:t>
                      </a:r>
                      <a:endPar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1049</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3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2004</a:t>
                      </a:r>
                      <a:endPar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1707</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9713">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2005***</a:t>
                      </a:r>
                      <a:endParaRPr kumimoji="0" lang="zh-CN" altLang="en-US" sz="2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1479</a:t>
                      </a:r>
                      <a:endParaRPr kumimoji="0" lang="en-US" altLang="zh-CN" sz="22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041441" name="Picture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08588" y="1046163"/>
            <a:ext cx="4346575" cy="2105025"/>
          </a:xfrm>
          <a:prstGeom prst="rect">
            <a:avLst/>
          </a:prstGeom>
          <a:noFill/>
          <a:extLst>
            <a:ext uri="{909E8E84-426E-40DD-AFC4-6F175D3DCCD1}">
              <a14:hiddenFill xmlns:a14="http://schemas.microsoft.com/office/drawing/2010/main">
                <a:solidFill>
                  <a:srgbClr val="FFFFFF"/>
                </a:solidFill>
              </a14:hiddenFill>
            </a:ext>
          </a:extLst>
        </p:spPr>
      </p:pic>
      <p:pic>
        <p:nvPicPr>
          <p:cNvPr id="1041442" name="Picture 34" descr="NSFOCUS Vuln Sta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3448050"/>
            <a:ext cx="4446587" cy="2611438"/>
          </a:xfrm>
          <a:prstGeom prst="rect">
            <a:avLst/>
          </a:prstGeom>
          <a:noFill/>
          <a:extLst>
            <a:ext uri="{909E8E84-426E-40DD-AFC4-6F175D3DCCD1}">
              <a14:hiddenFill xmlns:a14="http://schemas.microsoft.com/office/drawing/2010/main">
                <a:solidFill>
                  <a:srgbClr val="FFFFFF"/>
                </a:solidFill>
              </a14:hiddenFill>
            </a:ext>
          </a:extLst>
        </p:spPr>
      </p:pic>
      <p:sp>
        <p:nvSpPr>
          <p:cNvPr id="1041443" name="Line 35"/>
          <p:cNvSpPr>
            <a:spLocks noChangeShapeType="1"/>
          </p:cNvSpPr>
          <p:nvPr/>
        </p:nvSpPr>
        <p:spPr bwMode="auto">
          <a:xfrm flipH="1">
            <a:off x="4806950" y="1009650"/>
            <a:ext cx="0" cy="5448300"/>
          </a:xfrm>
          <a:prstGeom prst="line">
            <a:avLst/>
          </a:prstGeom>
          <a:noFill/>
          <a:ln w="9525">
            <a:solidFill>
              <a:srgbClr val="0066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41442"/>
                                        </p:tgtEl>
                                        <p:attrNameLst>
                                          <p:attrName>style.visibility</p:attrName>
                                        </p:attrNameLst>
                                      </p:cBhvr>
                                      <p:to>
                                        <p:strVal val="visible"/>
                                      </p:to>
                                    </p:set>
                                    <p:animEffect transition="in" filter="blinds(horizontal)">
                                      <p:cBhvr>
                                        <p:cTn id="7" dur="500"/>
                                        <p:tgtEl>
                                          <p:spTgt spid="104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345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5350" y="1398588"/>
            <a:ext cx="8326438" cy="4657725"/>
          </a:xfrm>
          <a:prstGeom prst="rect">
            <a:avLst/>
          </a:prstGeom>
          <a:noFill/>
          <a:extLst>
            <a:ext uri="{909E8E84-426E-40DD-AFC4-6F175D3DCCD1}">
              <a14:hiddenFill xmlns:a14="http://schemas.microsoft.com/office/drawing/2010/main">
                <a:solidFill>
                  <a:srgbClr val="FFFFFF"/>
                </a:solidFill>
              </a14:hiddenFill>
            </a:ext>
          </a:extLst>
        </p:spPr>
      </p:pic>
      <p:sp>
        <p:nvSpPr>
          <p:cNvPr id="1043459" name="Rectangle 3"/>
          <p:cNvSpPr>
            <a:spLocks noGrp="1" noChangeArrowheads="1"/>
          </p:cNvSpPr>
          <p:nvPr>
            <p:ph type="title"/>
          </p:nvPr>
        </p:nvSpPr>
        <p:spPr/>
        <p:txBody>
          <a:bodyPr/>
          <a:lstStyle/>
          <a:p>
            <a:r>
              <a:rPr lang="zh-CN" altLang="en-US">
                <a:ea typeface="宋体" panose="02010600030101010101" pitchFamily="2" charset="-122"/>
              </a:rPr>
              <a:t>发起攻击越来越容易、攻击能力越来越强</a:t>
            </a:r>
            <a:endParaRPr lang="en-US" altLang="zh-CN">
              <a:ea typeface="宋体" panose="02010600030101010101" pitchFamily="2" charset="-122"/>
            </a:endParaRPr>
          </a:p>
        </p:txBody>
      </p:sp>
      <p:pic>
        <p:nvPicPr>
          <p:cNvPr id="1043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817563"/>
            <a:ext cx="5916612" cy="3133725"/>
          </a:xfrm>
          <a:prstGeom prst="rect">
            <a:avLst/>
          </a:prstGeom>
          <a:noFill/>
          <a:extLst>
            <a:ext uri="{909E8E84-426E-40DD-AFC4-6F175D3DCCD1}">
              <a14:hiddenFill xmlns:a14="http://schemas.microsoft.com/office/drawing/2010/main">
                <a:solidFill>
                  <a:srgbClr val="FFFFFF"/>
                </a:solidFill>
              </a14:hiddenFill>
            </a:ext>
          </a:extLst>
        </p:spPr>
      </p:pic>
      <p:pic>
        <p:nvPicPr>
          <p:cNvPr id="10434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13" y="4394200"/>
            <a:ext cx="5000625" cy="1971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043458"/>
                                        </p:tgtEl>
                                        <p:attrNameLst>
                                          <p:attrName>style.visibility</p:attrName>
                                        </p:attrNameLst>
                                      </p:cBhvr>
                                      <p:to>
                                        <p:strVal val="visible"/>
                                      </p:to>
                                    </p:set>
                                    <p:animEffect transition="in" filter="blinds(horizontal)">
                                      <p:cBhvr>
                                        <p:cTn id="7" dur="500"/>
                                        <p:tgtEl>
                                          <p:spTgt spid="10434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3460"/>
                                        </p:tgtEl>
                                        <p:attrNameLst>
                                          <p:attrName>style.visibility</p:attrName>
                                        </p:attrNameLst>
                                      </p:cBhvr>
                                      <p:to>
                                        <p:strVal val="visible"/>
                                      </p:to>
                                    </p:set>
                                    <p:animEffect transition="in" filter="fade">
                                      <p:cBhvr>
                                        <p:cTn id="12" dur="2000"/>
                                        <p:tgtEl>
                                          <p:spTgt spid="1043460"/>
                                        </p:tgtEl>
                                      </p:cBhvr>
                                    </p:animEffect>
                                  </p:childTnLst>
                                </p:cTn>
                              </p:par>
                            </p:childTnLst>
                          </p:cTn>
                        </p:par>
                        <p:par>
                          <p:cTn id="13" fill="hold">
                            <p:stCondLst>
                              <p:cond delay="2000"/>
                            </p:stCondLst>
                            <p:childTnLst>
                              <p:par>
                                <p:cTn id="14" presetID="29" presetClass="entr" presetSubtype="0" fill="hold" nodeType="afterEffect">
                                  <p:stCondLst>
                                    <p:cond delay="500"/>
                                  </p:stCondLst>
                                  <p:childTnLst>
                                    <p:set>
                                      <p:cBhvr>
                                        <p:cTn id="15" dur="1" fill="hold">
                                          <p:stCondLst>
                                            <p:cond delay="0"/>
                                          </p:stCondLst>
                                        </p:cTn>
                                        <p:tgtEl>
                                          <p:spTgt spid="1043461"/>
                                        </p:tgtEl>
                                        <p:attrNameLst>
                                          <p:attrName>style.visibility</p:attrName>
                                        </p:attrNameLst>
                                      </p:cBhvr>
                                      <p:to>
                                        <p:strVal val="visible"/>
                                      </p:to>
                                    </p:set>
                                    <p:anim calcmode="lin" valueType="num">
                                      <p:cBhvr>
                                        <p:cTn id="16" dur="1000" fill="hold"/>
                                        <p:tgtEl>
                                          <p:spTgt spid="1043461"/>
                                        </p:tgtEl>
                                        <p:attrNameLst>
                                          <p:attrName>ppt_x</p:attrName>
                                        </p:attrNameLst>
                                      </p:cBhvr>
                                      <p:tavLst>
                                        <p:tav tm="0">
                                          <p:val>
                                            <p:strVal val="#ppt_x-.2"/>
                                          </p:val>
                                        </p:tav>
                                        <p:tav tm="100000">
                                          <p:val>
                                            <p:strVal val="#ppt_x"/>
                                          </p:val>
                                        </p:tav>
                                      </p:tavLst>
                                    </p:anim>
                                    <p:anim calcmode="lin" valueType="num">
                                      <p:cBhvr>
                                        <p:cTn id="17" dur="1000" fill="hold"/>
                                        <p:tgtEl>
                                          <p:spTgt spid="1043461"/>
                                        </p:tgtEl>
                                        <p:attrNameLst>
                                          <p:attrName>ppt_y</p:attrName>
                                        </p:attrNameLst>
                                      </p:cBhvr>
                                      <p:tavLst>
                                        <p:tav tm="0">
                                          <p:val>
                                            <p:strVal val="#ppt_y"/>
                                          </p:val>
                                        </p:tav>
                                        <p:tav tm="100000">
                                          <p:val>
                                            <p:strVal val="#ppt_y"/>
                                          </p:val>
                                        </p:tav>
                                      </p:tavLst>
                                    </p:anim>
                                    <p:animEffect transition="in" filter="wipe(right)" prLst="gradientSize: 0.1">
                                      <p:cBhvr>
                                        <p:cTn id="18" dur="1000"/>
                                        <p:tgtEl>
                                          <p:spTgt spid="1043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506" name="Rectangle 2"/>
          <p:cNvSpPr>
            <a:spLocks noGrp="1" noChangeArrowheads="1"/>
          </p:cNvSpPr>
          <p:nvPr>
            <p:ph type="title"/>
          </p:nvPr>
        </p:nvSpPr>
        <p:spPr/>
        <p:txBody>
          <a:bodyPr/>
          <a:lstStyle/>
          <a:p>
            <a:r>
              <a:rPr lang="zh-CN" altLang="en-US">
                <a:ea typeface="宋体" panose="02010600030101010101" pitchFamily="2" charset="-122"/>
              </a:rPr>
              <a:t>黑客的职业化之路</a:t>
            </a:r>
            <a:endParaRPr lang="en-US" altLang="zh-CN">
              <a:ea typeface="宋体" panose="02010600030101010101" pitchFamily="2" charset="-122"/>
            </a:endParaRPr>
          </a:p>
        </p:txBody>
      </p:sp>
      <p:sp>
        <p:nvSpPr>
          <p:cNvPr id="1045507" name="Rectangle 3" descr="Rectangle: Click to edit Master text styles&#10;Second level&#10;Third level&#10;Fourth level&#10;Fifth level"/>
          <p:cNvSpPr>
            <a:spLocks noGrp="1" noChangeArrowheads="1"/>
          </p:cNvSpPr>
          <p:nvPr>
            <p:ph type="body" idx="1"/>
          </p:nvPr>
        </p:nvSpPr>
        <p:spPr>
          <a:xfrm>
            <a:off x="5730875" y="1133475"/>
            <a:ext cx="3535363" cy="4964113"/>
          </a:xfrm>
        </p:spPr>
        <p:txBody>
          <a:bodyPr/>
          <a:lstStyle/>
          <a:p>
            <a:pPr marL="186055" indent="-186055"/>
            <a:r>
              <a:rPr lang="zh-CN" altLang="en-US" sz="2000"/>
              <a:t>不再是小孩的游戏，而是与 ￥ 挂钩</a:t>
            </a:r>
            <a:endParaRPr lang="zh-CN" altLang="en-US" sz="2000"/>
          </a:p>
          <a:p>
            <a:pPr marL="186055" indent="-186055"/>
            <a:r>
              <a:rPr lang="zh-CN" altLang="en-US" sz="2000"/>
              <a:t>职业入侵者受网络商人或商业间谍雇佣</a:t>
            </a:r>
            <a:endParaRPr lang="zh-CN" altLang="en-US" sz="2000"/>
          </a:p>
          <a:p>
            <a:pPr marL="186055" indent="-186055"/>
            <a:r>
              <a:rPr lang="zh-CN" altLang="en-US" sz="2000"/>
              <a:t>不在网上公开身份，不为人知，但确实存在。</a:t>
            </a:r>
            <a:endParaRPr lang="en-US" altLang="zh-CN" sz="2000"/>
          </a:p>
          <a:p>
            <a:pPr marL="186055" indent="-186055"/>
            <a:r>
              <a:rPr lang="zh-CN" altLang="en-US" sz="2000"/>
              <a:t>攻击者对自己提出了更高的要求，不再满足于普通的技巧而转向底层研究。</a:t>
            </a:r>
            <a:endParaRPr lang="en-US" altLang="zh-CN" sz="2000"/>
          </a:p>
        </p:txBody>
      </p:sp>
      <p:pic>
        <p:nvPicPr>
          <p:cNvPr id="1045508" name="Picture 4" descr="2004103163413688">
            <a:hlinkClick r:id="rId1"/>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238" y="1206500"/>
            <a:ext cx="3697287" cy="4905375"/>
          </a:xfrm>
          <a:prstGeom prst="rect">
            <a:avLst/>
          </a:prstGeom>
          <a:noFill/>
          <a:extLst>
            <a:ext uri="{909E8E84-426E-40DD-AFC4-6F175D3DCCD1}">
              <a14:hiddenFill xmlns:a14="http://schemas.microsoft.com/office/drawing/2010/main">
                <a:solidFill>
                  <a:srgbClr val="FFFFFF"/>
                </a:solidFill>
              </a14:hiddenFill>
            </a:ext>
          </a:extLst>
        </p:spPr>
      </p:pic>
      <p:sp>
        <p:nvSpPr>
          <p:cNvPr id="1045509" name="Line 5"/>
          <p:cNvSpPr>
            <a:spLocks noChangeShapeType="1"/>
          </p:cNvSpPr>
          <p:nvPr/>
        </p:nvSpPr>
        <p:spPr bwMode="auto">
          <a:xfrm flipH="1">
            <a:off x="5267325" y="944563"/>
            <a:ext cx="0" cy="5392737"/>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Tree>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Rectangle 2"/>
          <p:cNvSpPr>
            <a:spLocks noGrp="1" noChangeArrowheads="1"/>
          </p:cNvSpPr>
          <p:nvPr>
            <p:ph type="title"/>
          </p:nvPr>
        </p:nvSpPr>
        <p:spPr/>
        <p:txBody>
          <a:bodyPr/>
          <a:lstStyle/>
          <a:p>
            <a:r>
              <a:rPr lang="zh-CN" altLang="en-US">
                <a:ea typeface="宋体" panose="02010600030101010101" pitchFamily="2" charset="-122"/>
              </a:rPr>
              <a:t>安全形势永远都是严峻的</a:t>
            </a:r>
            <a:endParaRPr lang="en-US" altLang="zh-CN">
              <a:ea typeface="宋体" panose="02010600030101010101" pitchFamily="2" charset="-122"/>
            </a:endParaRPr>
          </a:p>
        </p:txBody>
      </p:sp>
      <p:sp>
        <p:nvSpPr>
          <p:cNvPr id="1047555" name="Rectangle 3" descr="Rectangle: Click to edit Master text styles&#10;Second level&#10;Third level&#10;Fourth level&#10;Fifth level"/>
          <p:cNvSpPr>
            <a:spLocks noGrp="1" noChangeArrowheads="1"/>
          </p:cNvSpPr>
          <p:nvPr>
            <p:ph type="body" sz="half" idx="1"/>
          </p:nvPr>
        </p:nvSpPr>
        <p:spPr>
          <a:xfrm>
            <a:off x="506413" y="927100"/>
            <a:ext cx="4524375" cy="5421313"/>
          </a:xfrm>
        </p:spPr>
        <p:txBody>
          <a:bodyPr/>
          <a:lstStyle/>
          <a:p>
            <a:pPr marL="186055" indent="-186055"/>
            <a:r>
              <a:rPr lang="zh-CN" altLang="en-US" sz="2000"/>
              <a:t>攻击技术已经开始普及，</a:t>
            </a:r>
            <a:r>
              <a:rPr lang="en-US" altLang="zh-CN" sz="2000"/>
              <a:t>SQL Injection</a:t>
            </a:r>
            <a:r>
              <a:rPr lang="zh-CN" altLang="en-US" sz="2000"/>
              <a:t>、</a:t>
            </a:r>
            <a:r>
              <a:rPr lang="en-US" altLang="zh-CN" sz="2000"/>
              <a:t>DOS</a:t>
            </a:r>
            <a:r>
              <a:rPr lang="zh-CN" altLang="en-US" sz="2000"/>
              <a:t>等攻击方式对使用者要求较低</a:t>
            </a:r>
            <a:endParaRPr lang="zh-CN" altLang="en-US" sz="2000"/>
          </a:p>
          <a:p>
            <a:pPr marL="186055" indent="-186055"/>
            <a:r>
              <a:rPr lang="zh-CN" altLang="en-US" sz="2000"/>
              <a:t>缓冲区溢出、格式串攻击已公开流传多年，越来越多的人掌握这些技巧</a:t>
            </a:r>
            <a:endParaRPr lang="zh-CN" altLang="en-US" sz="2000"/>
          </a:p>
          <a:p>
            <a:pPr marL="186055" indent="-186055"/>
            <a:r>
              <a:rPr lang="zh-CN" altLang="en-US" sz="2000"/>
              <a:t>少部分人掌握自行挖掘漏洞的能力，并且这个数量在增加。漏洞挖掘流程专业化，工具自动化。</a:t>
            </a:r>
            <a:endParaRPr lang="zh-CN" altLang="en-US" sz="2000"/>
          </a:p>
          <a:p>
            <a:pPr marL="186055" indent="-186055"/>
            <a:r>
              <a:rPr lang="en-US" altLang="zh-CN" sz="2000"/>
              <a:t>Zero-day</a:t>
            </a:r>
            <a:r>
              <a:rPr lang="zh-CN" altLang="en-US" sz="2000"/>
              <a:t>的攻击</a:t>
            </a:r>
            <a:endParaRPr lang="zh-CN" altLang="en-US" sz="2000"/>
          </a:p>
          <a:p>
            <a:pPr marL="186055" indent="-186055"/>
            <a:r>
              <a:rPr lang="zh-CN" altLang="en-US" sz="2000"/>
              <a:t>无线安全</a:t>
            </a:r>
            <a:r>
              <a:rPr lang="en-US" altLang="zh-CN" sz="2000"/>
              <a:t>/</a:t>
            </a:r>
            <a:r>
              <a:rPr lang="zh-CN" altLang="en-US" sz="2000"/>
              <a:t>手机安全问题开始出现</a:t>
            </a:r>
            <a:endParaRPr lang="zh-CN" altLang="en-US" sz="2000"/>
          </a:p>
        </p:txBody>
      </p:sp>
      <p:pic>
        <p:nvPicPr>
          <p:cNvPr id="1047556" name="Picture 4" descr="u=1422886729,3294296580&amp;gp=1">
            <a:hlinkClick r:id="rId1"/>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688" y="1763713"/>
            <a:ext cx="2701925" cy="3684587"/>
          </a:xfrm>
          <a:prstGeom prst="rect">
            <a:avLst/>
          </a:prstGeom>
          <a:noFill/>
          <a:extLst>
            <a:ext uri="{909E8E84-426E-40DD-AFC4-6F175D3DCCD1}">
              <a14:hiddenFill xmlns:a14="http://schemas.microsoft.com/office/drawing/2010/main">
                <a:solidFill>
                  <a:srgbClr val="FFFFFF"/>
                </a:solidFill>
              </a14:hiddenFill>
            </a:ext>
          </a:extLst>
        </p:spPr>
      </p:pic>
      <p:sp>
        <p:nvSpPr>
          <p:cNvPr id="1047557" name="Line 5"/>
          <p:cNvSpPr>
            <a:spLocks noChangeShapeType="1"/>
          </p:cNvSpPr>
          <p:nvPr/>
        </p:nvSpPr>
        <p:spPr bwMode="auto">
          <a:xfrm flipH="1">
            <a:off x="5267325" y="944563"/>
            <a:ext cx="0" cy="5392737"/>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Tree>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2" name="Rectangle 2"/>
          <p:cNvSpPr>
            <a:spLocks noGrp="1" noChangeArrowheads="1"/>
          </p:cNvSpPr>
          <p:nvPr>
            <p:ph type="title"/>
          </p:nvPr>
        </p:nvSpPr>
        <p:spPr/>
        <p:txBody>
          <a:bodyPr/>
          <a:lstStyle/>
          <a:p>
            <a:r>
              <a:rPr lang="zh-CN" altLang="en-US">
                <a:ea typeface="宋体" panose="02010600030101010101" pitchFamily="2" charset="-122"/>
              </a:rPr>
              <a:t>不断发展的攻击技术</a:t>
            </a:r>
            <a:endParaRPr lang="zh-CN" altLang="en-US">
              <a:ea typeface="宋体" panose="02010600030101010101" pitchFamily="2" charset="-122"/>
            </a:endParaRPr>
          </a:p>
        </p:txBody>
      </p:sp>
      <p:sp>
        <p:nvSpPr>
          <p:cNvPr id="1049603" name="Rectangle 3" descr="Rectangle: Click to edit Master text styles&#10;Second level&#10;Third level&#10;Fourth level&#10;Fifth level"/>
          <p:cNvSpPr>
            <a:spLocks noChangeArrowheads="1"/>
          </p:cNvSpPr>
          <p:nvPr/>
        </p:nvSpPr>
        <p:spPr bwMode="auto">
          <a:xfrm>
            <a:off x="5238750" y="1731963"/>
            <a:ext cx="4257675" cy="423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5F5F5F"/>
                </a:solidFill>
                <a:miter lim="800000"/>
                <a:headEnd/>
                <a:tailEnd/>
              </a14:hiddenLine>
            </a:ext>
            <a:ext uri="{AF507438-7753-43E0-B8FC-AC1667EBCBE1}">
              <a14:hiddenEffects xmlns:a14="http://schemas.microsoft.com/office/drawing/2010/main">
                <a:effectLst>
                  <a:outerShdw dist="35921" dir="2700000" algn="ctr" rotWithShape="0">
                    <a:srgbClr val="333333"/>
                  </a:outerShdw>
                </a:effectLst>
              </a14:hiddenEffects>
            </a:ext>
          </a:extLst>
        </p:spPr>
        <p:txBody>
          <a:bodyPr/>
          <a:lstStyle>
            <a:lvl1pPr marL="174625" indent="-174625" algn="just">
              <a:lnSpc>
                <a:spcPct val="110000"/>
              </a:lnSpc>
              <a:spcAft>
                <a:spcPct val="80000"/>
              </a:spcAft>
              <a:buClr>
                <a:srgbClr val="4D4D4D"/>
              </a:buClr>
              <a:buChar char="•"/>
              <a:defRPr sz="3000">
                <a:solidFill>
                  <a:srgbClr val="333333"/>
                </a:solidFill>
                <a:latin typeface="Arial" panose="020B0604020202020204" pitchFamily="34" charset="0"/>
                <a:ea typeface="宋体" panose="02010600030101010101" pitchFamily="2" charset="-122"/>
              </a:defRPr>
            </a:lvl1pPr>
            <a:lvl2pPr marL="742950" indent="-285750" algn="just">
              <a:lnSpc>
                <a:spcPct val="110000"/>
              </a:lnSpc>
              <a:spcAft>
                <a:spcPct val="80000"/>
              </a:spcAft>
              <a:buClr>
                <a:srgbClr val="4D4D4D"/>
              </a:buClr>
              <a:buFont typeface="Times" panose="02020603050405020304" pitchFamily="18" charset="0"/>
              <a:buChar char="–"/>
              <a:defRPr sz="2600">
                <a:solidFill>
                  <a:srgbClr val="333333"/>
                </a:solidFill>
                <a:latin typeface="Arial" panose="020B0604020202020204" pitchFamily="34" charset="0"/>
                <a:ea typeface="Osaka" charset="-128"/>
              </a:defRPr>
            </a:lvl2pPr>
            <a:lvl3pPr marL="1143000" indent="-228600" algn="just">
              <a:lnSpc>
                <a:spcPct val="110000"/>
              </a:lnSpc>
              <a:spcAft>
                <a:spcPct val="80000"/>
              </a:spcAft>
              <a:buClr>
                <a:srgbClr val="4D4D4D"/>
              </a:buClr>
              <a:buFont typeface="Wingdings" panose="05000000000000000000" pitchFamily="2" charset="2"/>
              <a:buChar char="§"/>
              <a:defRPr sz="2200">
                <a:solidFill>
                  <a:srgbClr val="333333"/>
                </a:solidFill>
                <a:latin typeface="Arial" panose="020B0604020202020204" pitchFamily="34" charset="0"/>
                <a:ea typeface="Osaka" charset="-128"/>
              </a:defRPr>
            </a:lvl3pPr>
            <a:lvl4pPr marL="1600200" indent="-228600" algn="just">
              <a:lnSpc>
                <a:spcPct val="110000"/>
              </a:lnSpc>
              <a:spcAft>
                <a:spcPct val="80000"/>
              </a:spcAft>
              <a:buClr>
                <a:srgbClr val="4D4D4D"/>
              </a:buClr>
              <a:buChar char="o"/>
              <a:defRPr>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9pPr>
          </a:lstStyle>
          <a:p>
            <a:pPr algn="l" eaLnBrk="1" hangingPunct="1">
              <a:lnSpc>
                <a:spcPct val="100000"/>
              </a:lnSpc>
              <a:spcAft>
                <a:spcPct val="50000"/>
              </a:spcAft>
            </a:pPr>
            <a:r>
              <a:rPr lang="en-US" altLang="zh-CN" sz="2400"/>
              <a:t>SQL</a:t>
            </a:r>
            <a:r>
              <a:rPr lang="zh-CN" altLang="en-US" sz="2400"/>
              <a:t>注入</a:t>
            </a:r>
            <a:endParaRPr lang="zh-CN" altLang="en-US" sz="2400"/>
          </a:p>
          <a:p>
            <a:pPr algn="l" eaLnBrk="1" hangingPunct="1">
              <a:lnSpc>
                <a:spcPct val="100000"/>
              </a:lnSpc>
              <a:spcAft>
                <a:spcPct val="50000"/>
              </a:spcAft>
            </a:pPr>
            <a:r>
              <a:rPr lang="en-US" altLang="zh-CN" sz="2400"/>
              <a:t>Google Hacking</a:t>
            </a:r>
            <a:endParaRPr lang="en-US" altLang="zh-CN" sz="2400"/>
          </a:p>
          <a:p>
            <a:pPr algn="l" eaLnBrk="1" hangingPunct="1">
              <a:lnSpc>
                <a:spcPct val="100000"/>
              </a:lnSpc>
              <a:spcAft>
                <a:spcPct val="50000"/>
              </a:spcAft>
            </a:pPr>
            <a:r>
              <a:rPr lang="en-US" altLang="zh-CN" sz="2400"/>
              <a:t>Phishing</a:t>
            </a:r>
            <a:endParaRPr lang="en-US" altLang="zh-CN" sz="2400"/>
          </a:p>
          <a:p>
            <a:pPr algn="l" eaLnBrk="1" hangingPunct="1">
              <a:lnSpc>
                <a:spcPct val="100000"/>
              </a:lnSpc>
              <a:spcAft>
                <a:spcPct val="50000"/>
              </a:spcAft>
            </a:pPr>
            <a:r>
              <a:rPr lang="zh-CN" altLang="en-US" sz="2400"/>
              <a:t>客户端攻击</a:t>
            </a:r>
            <a:endParaRPr lang="zh-CN" altLang="en-US" sz="2400"/>
          </a:p>
          <a:p>
            <a:pPr algn="l" eaLnBrk="1" hangingPunct="1">
              <a:lnSpc>
                <a:spcPct val="100000"/>
              </a:lnSpc>
              <a:spcAft>
                <a:spcPct val="50000"/>
              </a:spcAft>
            </a:pPr>
            <a:r>
              <a:rPr lang="zh-CN" altLang="en-US" sz="2400"/>
              <a:t>混合拒绝服务</a:t>
            </a:r>
            <a:r>
              <a:rPr lang="en-US" altLang="zh-CN" sz="2400"/>
              <a:t>/BOTNET</a:t>
            </a:r>
            <a:endParaRPr lang="en-US" altLang="zh-CN" sz="2400"/>
          </a:p>
          <a:p>
            <a:pPr algn="l" eaLnBrk="1" hangingPunct="1">
              <a:lnSpc>
                <a:spcPct val="100000"/>
              </a:lnSpc>
              <a:spcAft>
                <a:spcPct val="50000"/>
              </a:spcAft>
            </a:pPr>
            <a:r>
              <a:rPr lang="en-US" altLang="zh-CN" sz="2400"/>
              <a:t>……</a:t>
            </a:r>
            <a:endParaRPr lang="en-US" altLang="zh-CN" sz="2400"/>
          </a:p>
          <a:p>
            <a:pPr algn="l" eaLnBrk="1" hangingPunct="1">
              <a:lnSpc>
                <a:spcPct val="100000"/>
              </a:lnSpc>
              <a:spcAft>
                <a:spcPct val="50000"/>
              </a:spcAft>
            </a:pPr>
            <a:endParaRPr lang="en-US" altLang="zh-CN" sz="2400"/>
          </a:p>
        </p:txBody>
      </p:sp>
      <p:sp>
        <p:nvSpPr>
          <p:cNvPr id="1049604" name="Line 4"/>
          <p:cNvSpPr>
            <a:spLocks noChangeShapeType="1"/>
          </p:cNvSpPr>
          <p:nvPr/>
        </p:nvSpPr>
        <p:spPr bwMode="auto">
          <a:xfrm flipH="1">
            <a:off x="4959350" y="1160463"/>
            <a:ext cx="0" cy="4991100"/>
          </a:xfrm>
          <a:prstGeom prst="line">
            <a:avLst/>
          </a:prstGeom>
          <a:noFill/>
          <a:ln w="9525" cap="rnd">
            <a:solidFill>
              <a:srgbClr val="006666"/>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
        <p:nvSpPr>
          <p:cNvPr id="1049605" name="Text Box 5"/>
          <p:cNvSpPr txBox="1">
            <a:spLocks noChangeArrowheads="1"/>
          </p:cNvSpPr>
          <p:nvPr/>
        </p:nvSpPr>
        <p:spPr bwMode="auto">
          <a:xfrm>
            <a:off x="5180013" y="1158875"/>
            <a:ext cx="4387850" cy="365125"/>
          </a:xfrm>
          <a:prstGeom prst="rect">
            <a:avLst/>
          </a:prstGeom>
          <a:solidFill>
            <a:srgbClr val="0066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50000"/>
              </a:spcBef>
            </a:pPr>
            <a:r>
              <a:rPr lang="zh-CN" altLang="en-US" sz="1600" b="1">
                <a:ea typeface="Osaka" charset="-128"/>
              </a:rPr>
              <a:t>攻击技术的发展</a:t>
            </a:r>
            <a:endParaRPr lang="zh-CN" altLang="en-US" sz="1600" b="1">
              <a:ea typeface="Osaka" charset="-128"/>
            </a:endParaRPr>
          </a:p>
        </p:txBody>
      </p:sp>
      <p:sp>
        <p:nvSpPr>
          <p:cNvPr id="1049606" name="Rectangle 6" descr="Rectangle: Click to edit Master text styles&#10;Second level&#10;Third level&#10;Fourth level&#10;Fifth level"/>
          <p:cNvSpPr>
            <a:spLocks noChangeArrowheads="1"/>
          </p:cNvSpPr>
          <p:nvPr/>
        </p:nvSpPr>
        <p:spPr bwMode="auto">
          <a:xfrm>
            <a:off x="398463" y="1733550"/>
            <a:ext cx="4257675" cy="423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5F5F5F"/>
                </a:solidFill>
                <a:miter lim="800000"/>
                <a:headEnd/>
                <a:tailEnd/>
              </a14:hiddenLine>
            </a:ext>
            <a:ext uri="{AF507438-7753-43E0-B8FC-AC1667EBCBE1}">
              <a14:hiddenEffects xmlns:a14="http://schemas.microsoft.com/office/drawing/2010/main">
                <a:effectLst>
                  <a:outerShdw dist="35921" dir="2700000" algn="ctr" rotWithShape="0">
                    <a:srgbClr val="333333"/>
                  </a:outerShdw>
                </a:effectLst>
              </a14:hiddenEffects>
            </a:ext>
          </a:extLst>
        </p:spPr>
        <p:txBody>
          <a:bodyPr/>
          <a:lstStyle>
            <a:lvl1pPr marL="174625" indent="-174625" algn="just">
              <a:lnSpc>
                <a:spcPct val="110000"/>
              </a:lnSpc>
              <a:spcAft>
                <a:spcPct val="80000"/>
              </a:spcAft>
              <a:buClr>
                <a:srgbClr val="4D4D4D"/>
              </a:buClr>
              <a:buChar char="•"/>
              <a:defRPr sz="3000">
                <a:solidFill>
                  <a:srgbClr val="333333"/>
                </a:solidFill>
                <a:latin typeface="Arial" panose="020B0604020202020204" pitchFamily="34" charset="0"/>
                <a:ea typeface="宋体" panose="02010600030101010101" pitchFamily="2" charset="-122"/>
              </a:defRPr>
            </a:lvl1pPr>
            <a:lvl2pPr marL="742950" indent="-285750" algn="just">
              <a:lnSpc>
                <a:spcPct val="110000"/>
              </a:lnSpc>
              <a:spcAft>
                <a:spcPct val="80000"/>
              </a:spcAft>
              <a:buClr>
                <a:srgbClr val="4D4D4D"/>
              </a:buClr>
              <a:buFont typeface="Times" panose="02020603050405020304" pitchFamily="18" charset="0"/>
              <a:buChar char="–"/>
              <a:defRPr sz="2600">
                <a:solidFill>
                  <a:srgbClr val="333333"/>
                </a:solidFill>
                <a:latin typeface="Arial" panose="020B0604020202020204" pitchFamily="34" charset="0"/>
                <a:ea typeface="Osaka" charset="-128"/>
              </a:defRPr>
            </a:lvl2pPr>
            <a:lvl3pPr marL="1143000" indent="-228600" algn="just">
              <a:lnSpc>
                <a:spcPct val="110000"/>
              </a:lnSpc>
              <a:spcAft>
                <a:spcPct val="80000"/>
              </a:spcAft>
              <a:buClr>
                <a:srgbClr val="4D4D4D"/>
              </a:buClr>
              <a:buFont typeface="Wingdings" panose="05000000000000000000" pitchFamily="2" charset="2"/>
              <a:buChar char="§"/>
              <a:defRPr sz="2200">
                <a:solidFill>
                  <a:srgbClr val="333333"/>
                </a:solidFill>
                <a:latin typeface="Arial" panose="020B0604020202020204" pitchFamily="34" charset="0"/>
                <a:ea typeface="Osaka" charset="-128"/>
              </a:defRPr>
            </a:lvl3pPr>
            <a:lvl4pPr marL="1600200" indent="-228600" algn="just">
              <a:lnSpc>
                <a:spcPct val="110000"/>
              </a:lnSpc>
              <a:spcAft>
                <a:spcPct val="80000"/>
              </a:spcAft>
              <a:buClr>
                <a:srgbClr val="4D4D4D"/>
              </a:buClr>
              <a:buChar char="o"/>
              <a:defRPr>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buChar char="–"/>
              <a:defRPr sz="1600">
                <a:solidFill>
                  <a:srgbClr val="333333"/>
                </a:solidFill>
                <a:latin typeface="Arial" panose="020B0604020202020204" pitchFamily="34" charset="0"/>
                <a:ea typeface="Osaka" charset="-128"/>
              </a:defRPr>
            </a:lvl9pPr>
          </a:lstStyle>
          <a:p>
            <a:pPr eaLnBrk="1" hangingPunct="1">
              <a:lnSpc>
                <a:spcPct val="80000"/>
              </a:lnSpc>
            </a:pPr>
            <a:r>
              <a:rPr lang="zh-CN" altLang="en-US" sz="2000"/>
              <a:t>密码猜测</a:t>
            </a:r>
            <a:endParaRPr lang="zh-CN" altLang="en-US" sz="2000"/>
          </a:p>
          <a:p>
            <a:pPr eaLnBrk="1" hangingPunct="1">
              <a:lnSpc>
                <a:spcPct val="80000"/>
              </a:lnSpc>
            </a:pPr>
            <a:r>
              <a:rPr lang="zh-CN" altLang="en-US" sz="2000"/>
              <a:t>社会工程</a:t>
            </a:r>
            <a:endParaRPr lang="zh-CN" altLang="en-US" sz="2000"/>
          </a:p>
          <a:p>
            <a:pPr eaLnBrk="1" hangingPunct="1">
              <a:lnSpc>
                <a:spcPct val="80000"/>
              </a:lnSpc>
            </a:pPr>
            <a:r>
              <a:rPr lang="zh-CN" altLang="en-US" sz="2000"/>
              <a:t>远程溢出</a:t>
            </a:r>
            <a:endParaRPr lang="zh-CN" altLang="en-US" sz="2000"/>
          </a:p>
          <a:p>
            <a:pPr eaLnBrk="1" hangingPunct="1">
              <a:lnSpc>
                <a:spcPct val="80000"/>
              </a:lnSpc>
            </a:pPr>
            <a:r>
              <a:rPr lang="zh-CN" altLang="en-US" sz="2000"/>
              <a:t>蠕虫病毒</a:t>
            </a:r>
            <a:endParaRPr lang="zh-CN" altLang="en-US" sz="2000"/>
          </a:p>
          <a:p>
            <a:pPr eaLnBrk="1" hangingPunct="1">
              <a:lnSpc>
                <a:spcPct val="80000"/>
              </a:lnSpc>
            </a:pPr>
            <a:r>
              <a:rPr lang="zh-CN" altLang="en-US" sz="2000"/>
              <a:t>木马</a:t>
            </a:r>
            <a:endParaRPr lang="zh-CN" altLang="en-US" sz="2000"/>
          </a:p>
          <a:p>
            <a:pPr eaLnBrk="1" hangingPunct="1">
              <a:lnSpc>
                <a:spcPct val="80000"/>
              </a:lnSpc>
            </a:pPr>
            <a:r>
              <a:rPr lang="zh-CN" altLang="en-US" sz="2000"/>
              <a:t>拒绝服务</a:t>
            </a:r>
            <a:endParaRPr lang="zh-CN" altLang="en-US" sz="2000"/>
          </a:p>
          <a:p>
            <a:pPr eaLnBrk="1" hangingPunct="1">
              <a:lnSpc>
                <a:spcPct val="80000"/>
              </a:lnSpc>
            </a:pPr>
            <a:r>
              <a:rPr lang="en-US" altLang="zh-CN" sz="2000"/>
              <a:t>CGI</a:t>
            </a:r>
            <a:endParaRPr lang="en-US" altLang="zh-CN" sz="2000"/>
          </a:p>
          <a:p>
            <a:pPr eaLnBrk="1" hangingPunct="1">
              <a:lnSpc>
                <a:spcPct val="80000"/>
              </a:lnSpc>
            </a:pPr>
            <a:r>
              <a:rPr lang="en-US" altLang="zh-CN" sz="2000"/>
              <a:t>……</a:t>
            </a:r>
            <a:endParaRPr lang="en-US" altLang="zh-CN" sz="2000"/>
          </a:p>
        </p:txBody>
      </p:sp>
      <p:sp>
        <p:nvSpPr>
          <p:cNvPr id="1049607" name="Text Box 7"/>
          <p:cNvSpPr txBox="1">
            <a:spLocks noChangeArrowheads="1"/>
          </p:cNvSpPr>
          <p:nvPr/>
        </p:nvSpPr>
        <p:spPr bwMode="auto">
          <a:xfrm>
            <a:off x="341313" y="1160463"/>
            <a:ext cx="4386262" cy="365125"/>
          </a:xfrm>
          <a:prstGeom prst="rect">
            <a:avLst/>
          </a:prstGeom>
          <a:solidFill>
            <a:srgbClr val="0066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50000"/>
              </a:spcBef>
            </a:pPr>
            <a:r>
              <a:rPr lang="zh-CN" altLang="en-US" sz="1600" b="1">
                <a:ea typeface="Osaka" charset="-128"/>
              </a:rPr>
              <a:t>传统的攻击技术</a:t>
            </a:r>
            <a:endParaRPr lang="zh-CN" altLang="en-US" sz="1600" b="1">
              <a:ea typeface="Osaka" charset="-128"/>
            </a:endParaRPr>
          </a:p>
        </p:txBody>
      </p:sp>
    </p:spTree>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0626" name="Picture 2" descr="copyimage9947827079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7663" y="877888"/>
            <a:ext cx="41624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pic>
      <p:sp>
        <p:nvSpPr>
          <p:cNvPr id="1050627" name="Rectangle 3"/>
          <p:cNvSpPr>
            <a:spLocks noGrp="1" noChangeArrowheads="1"/>
          </p:cNvSpPr>
          <p:nvPr>
            <p:ph type="title"/>
          </p:nvPr>
        </p:nvSpPr>
        <p:spPr/>
        <p:txBody>
          <a:bodyPr/>
          <a:lstStyle/>
          <a:p>
            <a:r>
              <a:rPr lang="zh-CN" altLang="en-US">
                <a:ea typeface="宋体" panose="02010600030101010101" pitchFamily="2" charset="-122"/>
              </a:rPr>
              <a:t>客户端攻击技术</a:t>
            </a:r>
            <a:endParaRPr lang="en-US" altLang="zh-CN">
              <a:ea typeface="宋体" panose="02010600030101010101" pitchFamily="2" charset="-122"/>
            </a:endParaRPr>
          </a:p>
        </p:txBody>
      </p:sp>
      <p:sp>
        <p:nvSpPr>
          <p:cNvPr id="1050628" name="Rectangle 4" descr="Rectangle: Click to edit Master text styles&#10;Second level&#10;Third level&#10;Fourth level&#10;Fifth level"/>
          <p:cNvSpPr>
            <a:spLocks noGrp="1" noChangeArrowheads="1"/>
          </p:cNvSpPr>
          <p:nvPr>
            <p:ph type="body" idx="1"/>
          </p:nvPr>
        </p:nvSpPr>
        <p:spPr>
          <a:xfrm>
            <a:off x="5278438" y="976313"/>
            <a:ext cx="4037012" cy="5084762"/>
          </a:xfrm>
        </p:spPr>
        <p:txBody>
          <a:bodyPr/>
          <a:lstStyle/>
          <a:p>
            <a:pPr marL="186055" indent="-186055"/>
            <a:r>
              <a:rPr lang="zh-CN" altLang="en-US" sz="2000"/>
              <a:t>在攻击服务端变得困难时，黑客把目标转向管理员的</a:t>
            </a:r>
            <a:r>
              <a:rPr lang="en-US" altLang="zh-CN" sz="2000"/>
              <a:t>PC</a:t>
            </a:r>
            <a:r>
              <a:rPr lang="zh-CN" altLang="en-US" sz="2000"/>
              <a:t>以及其他客户机群</a:t>
            </a:r>
            <a:endParaRPr lang="zh-CN" altLang="en-US" sz="2000"/>
          </a:p>
          <a:p>
            <a:pPr marL="186055" indent="-186055"/>
            <a:r>
              <a:rPr lang="zh-CN" altLang="en-US" sz="2000"/>
              <a:t>利用对象：</a:t>
            </a:r>
            <a:r>
              <a:rPr lang="en-US" altLang="zh-CN" sz="2000"/>
              <a:t>Windows</a:t>
            </a:r>
            <a:r>
              <a:rPr lang="zh-CN" altLang="en-US" sz="2000"/>
              <a:t>漏洞、</a:t>
            </a:r>
            <a:r>
              <a:rPr lang="en-US" altLang="zh-CN" sz="2000"/>
              <a:t>IE</a:t>
            </a:r>
            <a:r>
              <a:rPr lang="zh-CN" altLang="en-US" sz="2000"/>
              <a:t>、</a:t>
            </a:r>
            <a:r>
              <a:rPr lang="en-US" altLang="zh-CN" sz="2000"/>
              <a:t>Outlook</a:t>
            </a:r>
            <a:r>
              <a:rPr lang="zh-CN" altLang="en-US" sz="2000"/>
              <a:t>、</a:t>
            </a:r>
            <a:r>
              <a:rPr lang="en-US" altLang="zh-CN" sz="2000"/>
              <a:t>Foxmail</a:t>
            </a:r>
            <a:r>
              <a:rPr lang="zh-CN" altLang="en-US" sz="2000"/>
              <a:t>、</a:t>
            </a:r>
            <a:r>
              <a:rPr lang="en-US" altLang="zh-CN" sz="2000"/>
              <a:t>Serv-U</a:t>
            </a:r>
            <a:r>
              <a:rPr lang="zh-CN" altLang="en-US" sz="2000"/>
              <a:t>、</a:t>
            </a:r>
            <a:r>
              <a:rPr lang="en-US" altLang="zh-CN" sz="2000"/>
              <a:t>IRC</a:t>
            </a:r>
            <a:r>
              <a:rPr lang="zh-CN" altLang="en-US" sz="2000"/>
              <a:t>软件等</a:t>
            </a:r>
            <a:endParaRPr lang="zh-CN" altLang="en-US" sz="2000"/>
          </a:p>
          <a:p>
            <a:pPr marL="186055" indent="-186055"/>
            <a:r>
              <a:rPr lang="zh-CN" altLang="en-US" sz="2000"/>
              <a:t>客户端往往不被重视，加上</a:t>
            </a:r>
            <a:r>
              <a:rPr lang="en-US" altLang="zh-CN" sz="2000"/>
              <a:t>ARP</a:t>
            </a:r>
            <a:r>
              <a:rPr lang="zh-CN" altLang="en-US" sz="2000"/>
              <a:t>欺骗、</a:t>
            </a:r>
            <a:r>
              <a:rPr lang="en-US" altLang="zh-CN" sz="2000"/>
              <a:t>SMB</a:t>
            </a:r>
            <a:r>
              <a:rPr lang="zh-CN" altLang="en-US" sz="2000"/>
              <a:t>会话劫持技术的应用，大多数内网安全性很薄弱</a:t>
            </a:r>
            <a:endParaRPr lang="zh-CN" altLang="en-US" sz="2000"/>
          </a:p>
          <a:p>
            <a:pPr marL="186055" indent="-186055"/>
            <a:r>
              <a:rPr lang="zh-CN" altLang="en-US" sz="2000"/>
              <a:t>社会工程学的应用</a:t>
            </a:r>
            <a:endParaRPr lang="en-US" altLang="zh-CN" sz="2000"/>
          </a:p>
        </p:txBody>
      </p:sp>
      <p:pic>
        <p:nvPicPr>
          <p:cNvPr id="10506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3" y="3424238"/>
            <a:ext cx="3956050"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630" name="Line 6"/>
          <p:cNvSpPr>
            <a:spLocks noChangeShapeType="1"/>
          </p:cNvSpPr>
          <p:nvPr/>
        </p:nvSpPr>
        <p:spPr bwMode="auto">
          <a:xfrm flipH="1">
            <a:off x="5119688" y="1081088"/>
            <a:ext cx="0" cy="4991100"/>
          </a:xfrm>
          <a:prstGeom prst="line">
            <a:avLst/>
          </a:prstGeom>
          <a:noFill/>
          <a:ln w="9525" cap="rnd">
            <a:solidFill>
              <a:srgbClr val="006666"/>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50626"/>
                                        </p:tgtEl>
                                        <p:attrNameLst>
                                          <p:attrName>style.visibility</p:attrName>
                                        </p:attrNameLst>
                                      </p:cBhvr>
                                      <p:to>
                                        <p:strVal val="visible"/>
                                      </p:to>
                                    </p:set>
                                    <p:animEffect transition="in" filter="blinds(horizontal)">
                                      <p:cBhvr>
                                        <p:cTn id="7" dur="500"/>
                                        <p:tgtEl>
                                          <p:spTgt spid="105062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050629"/>
                                        </p:tgtEl>
                                        <p:attrNameLst>
                                          <p:attrName>style.visibility</p:attrName>
                                        </p:attrNameLst>
                                      </p:cBhvr>
                                      <p:to>
                                        <p:strVal val="visible"/>
                                      </p:to>
                                    </p:set>
                                    <p:animEffect transition="in" filter="blinds(horizontal)">
                                      <p:cBhvr>
                                        <p:cTn id="11" dur="500"/>
                                        <p:tgtEl>
                                          <p:spTgt spid="1050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674" name="Rectangle 2"/>
          <p:cNvSpPr>
            <a:spLocks noGrp="1" noChangeArrowheads="1"/>
          </p:cNvSpPr>
          <p:nvPr>
            <p:ph type="title"/>
          </p:nvPr>
        </p:nvSpPr>
        <p:spPr/>
        <p:txBody>
          <a:bodyPr/>
          <a:lstStyle/>
          <a:p>
            <a:r>
              <a:rPr lang="en-US" altLang="zh-CN"/>
              <a:t>Phishing</a:t>
            </a:r>
            <a:r>
              <a:rPr lang="zh-CN" altLang="en-US"/>
              <a:t>攻击的流行</a:t>
            </a:r>
            <a:endParaRPr lang="zh-CN" altLang="en-US"/>
          </a:p>
        </p:txBody>
      </p:sp>
      <p:sp>
        <p:nvSpPr>
          <p:cNvPr id="1052675" name="Rectangle 3" descr="Rectangle: Click to edit Master text styles&#10;Second level&#10;Third level&#10;Fourth level&#10;Fifth level"/>
          <p:cNvSpPr>
            <a:spLocks noGrp="1" noChangeArrowheads="1"/>
          </p:cNvSpPr>
          <p:nvPr>
            <p:ph type="body" idx="1"/>
          </p:nvPr>
        </p:nvSpPr>
        <p:spPr>
          <a:xfrm>
            <a:off x="104775" y="4381500"/>
            <a:ext cx="9677400" cy="2014538"/>
          </a:xfrm>
        </p:spPr>
        <p:txBody>
          <a:bodyPr/>
          <a:lstStyle/>
          <a:p>
            <a:pPr>
              <a:lnSpc>
                <a:spcPct val="100000"/>
              </a:lnSpc>
            </a:pPr>
            <a:r>
              <a:rPr lang="zh-CN" altLang="en-US" sz="1800"/>
              <a:t>美国反网络钓鱼攻击工作小组</a:t>
            </a:r>
            <a:r>
              <a:rPr lang="en-US" altLang="zh-CN" sz="1800"/>
              <a:t>(APWG)</a:t>
            </a:r>
            <a:r>
              <a:rPr lang="zh-CN" altLang="en-US" sz="1800"/>
              <a:t> ：</a:t>
            </a:r>
            <a:r>
              <a:rPr lang="en-US" altLang="zh-CN" sz="1800"/>
              <a:t>2005</a:t>
            </a:r>
            <a:r>
              <a:rPr lang="zh-CN" altLang="en-US" sz="1800"/>
              <a:t>年</a:t>
            </a:r>
            <a:r>
              <a:rPr lang="en-US" altLang="zh-CN" sz="1800"/>
              <a:t>1</a:t>
            </a:r>
            <a:r>
              <a:rPr lang="zh-CN" altLang="en-US" sz="1800"/>
              <a:t>月份共接到了</a:t>
            </a:r>
            <a:r>
              <a:rPr lang="en-US" altLang="zh-CN" sz="1800"/>
              <a:t>12845</a:t>
            </a:r>
            <a:r>
              <a:rPr lang="zh-CN" altLang="en-US" sz="1800"/>
              <a:t>起网络钓鱼电子邮件汇报，支持这种欺诈性邮件信息的网站也增加到了</a:t>
            </a:r>
            <a:r>
              <a:rPr lang="en-US" altLang="zh-CN" sz="1800"/>
              <a:t>2560</a:t>
            </a:r>
            <a:r>
              <a:rPr lang="zh-CN" altLang="en-US" sz="1800"/>
              <a:t>个。</a:t>
            </a:r>
            <a:endParaRPr lang="zh-CN" altLang="en-US" sz="1800"/>
          </a:p>
          <a:p>
            <a:pPr>
              <a:lnSpc>
                <a:spcPct val="100000"/>
              </a:lnSpc>
            </a:pPr>
            <a:r>
              <a:rPr lang="zh-CN" altLang="en-US" sz="1800"/>
              <a:t>国家计算机网络应急技术处理协调中心（</a:t>
            </a:r>
            <a:r>
              <a:rPr lang="en-US" altLang="zh-CN" sz="1800"/>
              <a:t>CNCERT/CC</a:t>
            </a:r>
            <a:r>
              <a:rPr lang="zh-CN" altLang="en-US" sz="1800"/>
              <a:t>）：</a:t>
            </a:r>
            <a:r>
              <a:rPr lang="en-US" altLang="zh-CN" sz="1800"/>
              <a:t>2004</a:t>
            </a:r>
            <a:r>
              <a:rPr lang="zh-CN" altLang="en-US" sz="1800"/>
              <a:t>年该中心接到网络钓鱼欺诈事件报告达</a:t>
            </a:r>
            <a:r>
              <a:rPr lang="en-US" altLang="zh-CN" sz="1800"/>
              <a:t>223</a:t>
            </a:r>
            <a:r>
              <a:rPr lang="zh-CN" altLang="en-US" sz="1800"/>
              <a:t>起；</a:t>
            </a:r>
            <a:r>
              <a:rPr lang="en-US" altLang="zh-CN" sz="1800"/>
              <a:t>2004</a:t>
            </a:r>
            <a:r>
              <a:rPr lang="zh-CN" altLang="en-US" sz="1800"/>
              <a:t>年</a:t>
            </a:r>
            <a:r>
              <a:rPr lang="en-US" altLang="zh-CN" sz="1800"/>
              <a:t>7</a:t>
            </a:r>
            <a:r>
              <a:rPr lang="zh-CN" altLang="en-US" sz="1800"/>
              <a:t>月份以来，该中心接到的该类报告以月均</a:t>
            </a:r>
            <a:r>
              <a:rPr lang="en-US" altLang="zh-CN" sz="1800"/>
              <a:t>26</a:t>
            </a:r>
            <a:r>
              <a:rPr lang="zh-CN" altLang="en-US" sz="1800"/>
              <a:t>％的速度递增。</a:t>
            </a:r>
            <a:endParaRPr lang="zh-CN" altLang="en-US" sz="1800"/>
          </a:p>
          <a:p>
            <a:pPr>
              <a:lnSpc>
                <a:spcPct val="100000"/>
              </a:lnSpc>
            </a:pPr>
            <a:r>
              <a:rPr lang="zh-CN" altLang="en-US" sz="1800"/>
              <a:t>美国的网络钓鱼网站最多，占全球总量的</a:t>
            </a:r>
            <a:r>
              <a:rPr lang="en-US" altLang="zh-CN" sz="1800"/>
              <a:t>32%</a:t>
            </a:r>
            <a:r>
              <a:rPr lang="zh-CN" altLang="en-US" sz="1800"/>
              <a:t>，中国名列第二</a:t>
            </a:r>
            <a:r>
              <a:rPr lang="en-US" altLang="zh-CN" sz="1800"/>
              <a:t>(13%)</a:t>
            </a:r>
            <a:r>
              <a:rPr lang="zh-CN" altLang="en-US" sz="1800"/>
              <a:t>，韩国位于第三</a:t>
            </a:r>
            <a:r>
              <a:rPr lang="en-US" altLang="zh-CN" sz="1800"/>
              <a:t>(10%)</a:t>
            </a:r>
            <a:endParaRPr lang="zh-CN" altLang="en-US" sz="1800"/>
          </a:p>
        </p:txBody>
      </p:sp>
      <p:pic>
        <p:nvPicPr>
          <p:cNvPr id="1052676" name="Picture 4" descr="AntiPhishingWG_small"/>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46325" y="809625"/>
            <a:ext cx="5064125" cy="3532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Rectangle 2"/>
          <p:cNvSpPr>
            <a:spLocks noGrp="1" noChangeArrowheads="1"/>
          </p:cNvSpPr>
          <p:nvPr>
            <p:ph type="title"/>
          </p:nvPr>
        </p:nvSpPr>
        <p:spPr/>
        <p:txBody>
          <a:bodyPr/>
          <a:lstStyle/>
          <a:p>
            <a:r>
              <a:rPr lang="en-US" altLang="zh-CN"/>
              <a:t>Phishing</a:t>
            </a:r>
            <a:r>
              <a:rPr lang="zh-CN" altLang="en-US"/>
              <a:t>的技术实现</a:t>
            </a:r>
            <a:endParaRPr lang="zh-CN" altLang="en-US"/>
          </a:p>
        </p:txBody>
      </p:sp>
      <p:sp>
        <p:nvSpPr>
          <p:cNvPr id="1054723" name="Rectangle 3" descr="Rectangle: Click to edit Master text styles&#10;Second level&#10;Third level&#10;Fourth level&#10;Fifth level"/>
          <p:cNvSpPr>
            <a:spLocks noGrp="1" noChangeArrowheads="1"/>
          </p:cNvSpPr>
          <p:nvPr>
            <p:ph type="body" idx="1"/>
          </p:nvPr>
        </p:nvSpPr>
        <p:spPr>
          <a:xfrm>
            <a:off x="601663" y="3656013"/>
            <a:ext cx="8780462" cy="2382837"/>
          </a:xfrm>
        </p:spPr>
        <p:txBody>
          <a:bodyPr/>
          <a:lstStyle/>
          <a:p>
            <a:pPr>
              <a:lnSpc>
                <a:spcPct val="100000"/>
              </a:lnSpc>
            </a:pPr>
            <a:r>
              <a:rPr lang="zh-CN" altLang="en-US" sz="2000"/>
              <a:t>以假乱真，视觉陷阱</a:t>
            </a:r>
            <a:endParaRPr lang="en-US" altLang="zh-CN" sz="2000"/>
          </a:p>
          <a:p>
            <a:pPr lvl="1">
              <a:lnSpc>
                <a:spcPct val="100000"/>
              </a:lnSpc>
            </a:pPr>
            <a:r>
              <a:rPr lang="zh-CN" altLang="en-US" sz="1800"/>
              <a:t>域名类似  </a:t>
            </a:r>
            <a:r>
              <a:rPr lang="en-US" altLang="zh-CN" sz="1800"/>
              <a:t>www.lcc.com    www.1cc.com  www.lcc.org</a:t>
            </a:r>
            <a:endParaRPr lang="en-US" altLang="zh-CN" sz="1800"/>
          </a:p>
          <a:p>
            <a:pPr lvl="1">
              <a:lnSpc>
                <a:spcPct val="100000"/>
              </a:lnSpc>
            </a:pPr>
            <a:r>
              <a:rPr lang="zh-CN" altLang="en-US" sz="1800"/>
              <a:t>姜太公钓鱼，愿者上钩</a:t>
            </a:r>
            <a:endParaRPr lang="en-US" altLang="zh-CN" sz="1800"/>
          </a:p>
          <a:p>
            <a:pPr>
              <a:lnSpc>
                <a:spcPct val="100000"/>
              </a:lnSpc>
            </a:pPr>
            <a:r>
              <a:rPr lang="zh-CN" altLang="en-US" sz="2000"/>
              <a:t>身份伪装：基于邮件的网页欺骗，社会工程的应用</a:t>
            </a:r>
            <a:endParaRPr lang="zh-CN" altLang="en-US" sz="2000"/>
          </a:p>
          <a:p>
            <a:pPr lvl="1">
              <a:lnSpc>
                <a:spcPct val="100000"/>
              </a:lnSpc>
            </a:pPr>
            <a:r>
              <a:rPr lang="en-US" altLang="zh-CN" sz="1800"/>
              <a:t>Admin@hotmail.com ?</a:t>
            </a:r>
            <a:endParaRPr lang="en-US" altLang="zh-CN" sz="1800"/>
          </a:p>
          <a:p>
            <a:pPr>
              <a:lnSpc>
                <a:spcPct val="100000"/>
              </a:lnSpc>
            </a:pPr>
            <a:r>
              <a:rPr lang="en-US" altLang="zh-CN" sz="2000"/>
              <a:t>DNS </a:t>
            </a:r>
            <a:r>
              <a:rPr lang="zh-CN" altLang="en-US" sz="2000"/>
              <a:t>劫持</a:t>
            </a:r>
            <a:r>
              <a:rPr lang="en-US" altLang="zh-CN" sz="2000"/>
              <a:t>+</a:t>
            </a:r>
            <a:r>
              <a:rPr lang="zh-CN" altLang="en-US" sz="2000"/>
              <a:t>网页伪造：更难以察觉的攻击方式</a:t>
            </a:r>
            <a:endParaRPr lang="zh-CN" altLang="en-US" sz="2000"/>
          </a:p>
        </p:txBody>
      </p:sp>
      <p:pic>
        <p:nvPicPr>
          <p:cNvPr id="1054724" name="Picture 4" descr="美邦银行用户警惕网络钓鱼邮件骗用户信息"/>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6113" y="754063"/>
            <a:ext cx="4108450" cy="3006725"/>
          </a:xfrm>
          <a:prstGeom prst="rect">
            <a:avLst/>
          </a:prstGeom>
          <a:noFill/>
          <a:extLst>
            <a:ext uri="{909E8E84-426E-40DD-AFC4-6F175D3DCCD1}">
              <a14:hiddenFill xmlns:a14="http://schemas.microsoft.com/office/drawing/2010/main">
                <a:solidFill>
                  <a:srgbClr val="FFFFFF"/>
                </a:solidFill>
              </a14:hiddenFill>
            </a:ext>
          </a:extLst>
        </p:spPr>
      </p:pic>
      <p:pic>
        <p:nvPicPr>
          <p:cNvPr id="1054725" name="Picture 5" descr="美邦银行用户警惕网络钓鱼邮件骗用户信息"/>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263" y="765175"/>
            <a:ext cx="4535487" cy="2932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6" name="Rectangle 2"/>
          <p:cNvSpPr>
            <a:spLocks noGrp="1" noChangeArrowheads="1"/>
          </p:cNvSpPr>
          <p:nvPr>
            <p:ph type="title"/>
          </p:nvPr>
        </p:nvSpPr>
        <p:spPr/>
        <p:txBody>
          <a:bodyPr/>
          <a:lstStyle/>
          <a:p>
            <a:r>
              <a:rPr lang="en-US" altLang="zh-CN"/>
              <a:t>Google Hacking</a:t>
            </a:r>
            <a:endParaRPr lang="en-US" altLang="zh-CN"/>
          </a:p>
        </p:txBody>
      </p:sp>
      <p:sp>
        <p:nvSpPr>
          <p:cNvPr id="1055747" name="Rectangle 3" descr="Rectangle: Click to edit Master text styles&#10;Second level&#10;Third level&#10;Fourth level&#10;Fifth level"/>
          <p:cNvSpPr>
            <a:spLocks noGrp="1" noChangeArrowheads="1"/>
          </p:cNvSpPr>
          <p:nvPr>
            <p:ph type="body" sz="half" idx="1"/>
          </p:nvPr>
        </p:nvSpPr>
        <p:spPr>
          <a:xfrm>
            <a:off x="5424488" y="1011238"/>
            <a:ext cx="4102100" cy="5421312"/>
          </a:xfrm>
        </p:spPr>
        <p:txBody>
          <a:bodyPr/>
          <a:lstStyle/>
          <a:p>
            <a:pPr marL="0" indent="0">
              <a:lnSpc>
                <a:spcPct val="100000"/>
              </a:lnSpc>
              <a:buFontTx/>
              <a:buNone/>
            </a:pPr>
            <a:r>
              <a:rPr lang="zh-CN" altLang="en-US" sz="1800"/>
              <a:t>利用搜索引擎输入特定语法、关键字寻找可利用的渗透点，最终完成入侵。敏感的信息包括：</a:t>
            </a:r>
            <a:endParaRPr lang="zh-CN" altLang="en-US" sz="1800"/>
          </a:p>
          <a:p>
            <a:pPr marL="621030" lvl="1" indent="-171450">
              <a:lnSpc>
                <a:spcPct val="100000"/>
              </a:lnSpc>
            </a:pPr>
            <a:r>
              <a:rPr lang="zh-CN" altLang="en-US" sz="1600">
                <a:ea typeface="宋体" panose="02010600030101010101" pitchFamily="2" charset="-122"/>
              </a:rPr>
              <a:t>目标站点的信息</a:t>
            </a:r>
            <a:endParaRPr lang="en-US" altLang="zh-CN" sz="1600">
              <a:ea typeface="宋体" panose="02010600030101010101" pitchFamily="2" charset="-122"/>
            </a:endParaRPr>
          </a:p>
          <a:p>
            <a:pPr marL="621030" lvl="1" indent="-171450">
              <a:lnSpc>
                <a:spcPct val="100000"/>
              </a:lnSpc>
            </a:pPr>
            <a:r>
              <a:rPr lang="zh-CN" altLang="en-US" sz="1600">
                <a:ea typeface="宋体" panose="02010600030101010101" pitchFamily="2" charset="-122"/>
              </a:rPr>
              <a:t>存储密码的文件</a:t>
            </a:r>
            <a:endParaRPr lang="zh-CN" altLang="en-US" sz="1600">
              <a:ea typeface="宋体" panose="02010600030101010101" pitchFamily="2" charset="-122"/>
            </a:endParaRPr>
          </a:p>
          <a:p>
            <a:pPr marL="621030" lvl="1" indent="-171450">
              <a:lnSpc>
                <a:spcPct val="100000"/>
              </a:lnSpc>
            </a:pPr>
            <a:r>
              <a:rPr lang="zh-CN" altLang="en-US" sz="1600">
                <a:ea typeface="宋体" panose="02010600030101010101" pitchFamily="2" charset="-122"/>
              </a:rPr>
              <a:t>后台管理和上传文件的 </a:t>
            </a:r>
            <a:r>
              <a:rPr lang="en-US" altLang="zh-CN" sz="1600">
                <a:ea typeface="宋体" panose="02010600030101010101" pitchFamily="2" charset="-122"/>
              </a:rPr>
              <a:t>Web </a:t>
            </a:r>
            <a:r>
              <a:rPr lang="zh-CN" altLang="en-US" sz="1600">
                <a:ea typeface="宋体" panose="02010600030101010101" pitchFamily="2" charset="-122"/>
              </a:rPr>
              <a:t>页</a:t>
            </a:r>
            <a:endParaRPr lang="zh-CN" altLang="en-US" sz="1600">
              <a:ea typeface="宋体" panose="02010600030101010101" pitchFamily="2" charset="-122"/>
            </a:endParaRPr>
          </a:p>
          <a:p>
            <a:pPr marL="621030" lvl="1" indent="-171450">
              <a:lnSpc>
                <a:spcPct val="100000"/>
              </a:lnSpc>
            </a:pPr>
            <a:r>
              <a:rPr lang="zh-CN" altLang="en-US" sz="1600">
                <a:ea typeface="宋体" panose="02010600030101010101" pitchFamily="2" charset="-122"/>
              </a:rPr>
              <a:t>数据库</a:t>
            </a:r>
            <a:endParaRPr lang="zh-CN" altLang="en-US" sz="1600">
              <a:ea typeface="宋体" panose="02010600030101010101" pitchFamily="2" charset="-122"/>
            </a:endParaRPr>
          </a:p>
          <a:p>
            <a:pPr marL="621030" lvl="1" indent="-171450">
              <a:lnSpc>
                <a:spcPct val="100000"/>
              </a:lnSpc>
            </a:pPr>
            <a:r>
              <a:rPr lang="zh-CN" altLang="en-US" sz="1600">
                <a:ea typeface="宋体" panose="02010600030101010101" pitchFamily="2" charset="-122"/>
              </a:rPr>
              <a:t>特定扩展名的文件</a:t>
            </a:r>
            <a:endParaRPr lang="zh-CN" altLang="en-US" sz="1600">
              <a:ea typeface="宋体" panose="02010600030101010101" pitchFamily="2" charset="-122"/>
            </a:endParaRPr>
          </a:p>
          <a:p>
            <a:pPr marL="621030" lvl="1" indent="-171450">
              <a:lnSpc>
                <a:spcPct val="100000"/>
              </a:lnSpc>
            </a:pPr>
            <a:r>
              <a:rPr lang="zh-CN" altLang="en-US" sz="1600">
                <a:ea typeface="宋体" panose="02010600030101010101" pitchFamily="2" charset="-122"/>
              </a:rPr>
              <a:t>特定的 </a:t>
            </a:r>
            <a:r>
              <a:rPr lang="en-US" altLang="zh-CN" sz="1600">
                <a:ea typeface="宋体" panose="02010600030101010101" pitchFamily="2" charset="-122"/>
              </a:rPr>
              <a:t>Web </a:t>
            </a:r>
            <a:r>
              <a:rPr lang="zh-CN" altLang="en-US" sz="1600">
                <a:ea typeface="宋体" panose="02010600030101010101" pitchFamily="2" charset="-122"/>
              </a:rPr>
              <a:t>程序，如论坛</a:t>
            </a:r>
            <a:endParaRPr lang="zh-CN" altLang="en-US" sz="1600">
              <a:ea typeface="宋体" panose="02010600030101010101" pitchFamily="2" charset="-122"/>
            </a:endParaRPr>
          </a:p>
          <a:p>
            <a:pPr marL="0" indent="0">
              <a:lnSpc>
                <a:spcPct val="100000"/>
              </a:lnSpc>
              <a:buFontTx/>
              <a:buNone/>
            </a:pPr>
            <a:r>
              <a:rPr lang="en-US" altLang="zh-CN" sz="1800"/>
              <a:t>Google</a:t>
            </a:r>
            <a:r>
              <a:rPr lang="zh-CN" altLang="en-US" sz="1800"/>
              <a:t>蠕虫已经出现！</a:t>
            </a:r>
            <a:endParaRPr lang="zh-CN" altLang="en-US" sz="1800"/>
          </a:p>
          <a:p>
            <a:pPr marL="621030" lvl="1" indent="-171450">
              <a:lnSpc>
                <a:spcPct val="100000"/>
              </a:lnSpc>
            </a:pPr>
            <a:r>
              <a:rPr lang="en-US" altLang="zh-CN" sz="1600"/>
              <a:t>Net-Worm.Perl.Santy.a</a:t>
            </a:r>
            <a:r>
              <a:rPr lang="zh-CN" altLang="en-US" sz="1600"/>
              <a:t>。</a:t>
            </a:r>
            <a:endParaRPr lang="zh-CN" altLang="en-US" sz="1600"/>
          </a:p>
          <a:p>
            <a:pPr marL="621030" lvl="1" indent="-171450">
              <a:lnSpc>
                <a:spcPct val="100000"/>
              </a:lnSpc>
            </a:pPr>
            <a:r>
              <a:rPr lang="zh-CN" altLang="en-US" sz="1600"/>
              <a:t>利用用</a:t>
            </a:r>
            <a:r>
              <a:rPr lang="en-US" altLang="zh-CN" sz="1600"/>
              <a:t>Google</a:t>
            </a:r>
            <a:r>
              <a:rPr lang="zh-CN" altLang="en-US" sz="1600"/>
              <a:t>查询来发现运行</a:t>
            </a:r>
            <a:r>
              <a:rPr lang="en-US" altLang="zh-CN" sz="1600"/>
              <a:t>phpBB</a:t>
            </a:r>
            <a:r>
              <a:rPr lang="zh-CN" altLang="en-US" sz="1600"/>
              <a:t>论坛系统的</a:t>
            </a:r>
            <a:r>
              <a:rPr lang="en-US" altLang="zh-CN" sz="1600"/>
              <a:t>Web</a:t>
            </a:r>
            <a:r>
              <a:rPr lang="zh-CN" altLang="en-US" sz="1600"/>
              <a:t>站点系统漏洞并自动修改</a:t>
            </a:r>
            <a:endParaRPr lang="zh-CN" altLang="en-US" sz="1600">
              <a:ea typeface="宋体" panose="02010600030101010101" pitchFamily="2" charset="-122"/>
            </a:endParaRPr>
          </a:p>
        </p:txBody>
      </p:sp>
      <p:sp>
        <p:nvSpPr>
          <p:cNvPr id="1055748" name="Rectangle 4" descr="Rectangle: Click to edit Master text styles&#10;Second level&#10;Third level&#10;Fourth level&#10;Fifth level"/>
          <p:cNvSpPr>
            <a:spLocks noGrp="1" noChangeArrowheads="1"/>
          </p:cNvSpPr>
          <p:nvPr>
            <p:ph type="body" sz="half" idx="2"/>
          </p:nvPr>
        </p:nvSpPr>
        <p:spPr>
          <a:xfrm>
            <a:off x="279400" y="1025525"/>
            <a:ext cx="4529138" cy="5421313"/>
          </a:xfrm>
        </p:spPr>
        <p:txBody>
          <a:bodyPr/>
          <a:lstStyle/>
          <a:p>
            <a:pPr marL="0" indent="0">
              <a:lnSpc>
                <a:spcPct val="100000"/>
              </a:lnSpc>
              <a:buFontTx/>
              <a:buNone/>
            </a:pPr>
            <a:r>
              <a:rPr lang="en-US" altLang="zh-CN" sz="2000"/>
              <a:t>2004</a:t>
            </a:r>
            <a:r>
              <a:rPr lang="zh-CN" altLang="en-US" sz="2000"/>
              <a:t>年在拉斯维加斯举行的</a:t>
            </a:r>
            <a:r>
              <a:rPr lang="en-US" altLang="zh-CN" sz="2000"/>
              <a:t>BlackHat</a:t>
            </a:r>
            <a:r>
              <a:rPr lang="zh-CN" altLang="en-US" sz="2000"/>
              <a:t>大会上，有两位安全专家分别作了名为</a:t>
            </a:r>
            <a:r>
              <a:rPr lang="en-US" altLang="zh-CN" sz="2000"/>
              <a:t>《You found that on google ?》 </a:t>
            </a:r>
            <a:r>
              <a:rPr lang="zh-CN" altLang="en-US" sz="2000"/>
              <a:t>和</a:t>
            </a:r>
            <a:r>
              <a:rPr lang="en-US" altLang="zh-CN" sz="2000"/>
              <a:t>《google attacks 》</a:t>
            </a:r>
            <a:r>
              <a:rPr lang="zh-CN" altLang="en-US" sz="2000"/>
              <a:t>的主题演讲 </a:t>
            </a:r>
            <a:endParaRPr lang="zh-CN" altLang="en-US" sz="2000"/>
          </a:p>
        </p:txBody>
      </p:sp>
      <p:pic>
        <p:nvPicPr>
          <p:cNvPr id="1055749" name="Picture 5" descr="193183636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87438" y="2376488"/>
            <a:ext cx="3175000" cy="4175125"/>
          </a:xfrm>
          <a:prstGeom prst="rect">
            <a:avLst/>
          </a:prstGeom>
          <a:noFill/>
          <a:extLst>
            <a:ext uri="{909E8E84-426E-40DD-AFC4-6F175D3DCCD1}">
              <a14:hiddenFill xmlns:a14="http://schemas.microsoft.com/office/drawing/2010/main">
                <a:solidFill>
                  <a:srgbClr val="FFFFFF"/>
                </a:solidFill>
              </a14:hiddenFill>
            </a:ext>
          </a:extLst>
        </p:spPr>
      </p:pic>
      <p:sp>
        <p:nvSpPr>
          <p:cNvPr id="1055750" name="Line 6"/>
          <p:cNvSpPr>
            <a:spLocks noChangeShapeType="1"/>
          </p:cNvSpPr>
          <p:nvPr/>
        </p:nvSpPr>
        <p:spPr bwMode="auto">
          <a:xfrm flipH="1">
            <a:off x="5119688" y="1081088"/>
            <a:ext cx="0" cy="4991100"/>
          </a:xfrm>
          <a:prstGeom prst="line">
            <a:avLst/>
          </a:prstGeom>
          <a:noFill/>
          <a:ln w="9525" cap="rnd">
            <a:solidFill>
              <a:srgbClr val="006666"/>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zh-CN" altLang="en-US"/>
          </a:p>
        </p:txBody>
      </p:sp>
    </p:spTree>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4" name="Rectangle 2"/>
          <p:cNvSpPr>
            <a:spLocks noGrp="1" noChangeArrowheads="1"/>
          </p:cNvSpPr>
          <p:nvPr>
            <p:ph type="title"/>
          </p:nvPr>
        </p:nvSpPr>
        <p:spPr/>
        <p:txBody>
          <a:bodyPr/>
          <a:lstStyle/>
          <a:p>
            <a:r>
              <a:rPr lang="en-US" altLang="zh-CN"/>
              <a:t>Google Hacking Example</a:t>
            </a:r>
            <a:endParaRPr lang="en-US" altLang="zh-CN"/>
          </a:p>
        </p:txBody>
      </p:sp>
      <p:sp>
        <p:nvSpPr>
          <p:cNvPr id="1057795" name="Rectangle 3" descr="Rectangle: Click to edit Master text styles&#10;Second level&#10;Third level&#10;Fourth level&#10;Fifth level"/>
          <p:cNvSpPr>
            <a:spLocks noGrp="1" noChangeArrowheads="1"/>
          </p:cNvSpPr>
          <p:nvPr>
            <p:ph type="body" idx="1"/>
          </p:nvPr>
        </p:nvSpPr>
        <p:spPr>
          <a:xfrm>
            <a:off x="741363" y="6067425"/>
            <a:ext cx="7169150" cy="401638"/>
          </a:xfrm>
        </p:spPr>
        <p:txBody>
          <a:bodyPr/>
          <a:lstStyle/>
          <a:p>
            <a:pPr>
              <a:lnSpc>
                <a:spcPct val="100000"/>
              </a:lnSpc>
              <a:buFontTx/>
              <a:buNone/>
            </a:pPr>
            <a:r>
              <a:rPr lang="en-US" altLang="zh-CN" sz="1800" b="1"/>
              <a:t>intitle:“xxx shell*" “xxx stderr" filetype:php</a:t>
            </a:r>
            <a:r>
              <a:rPr lang="en-US" altLang="zh-CN" sz="1800"/>
              <a:t> </a:t>
            </a:r>
            <a:endParaRPr lang="zh-CN" altLang="en-US" sz="1800"/>
          </a:p>
        </p:txBody>
      </p:sp>
      <p:sp>
        <p:nvSpPr>
          <p:cNvPr id="1057796" name="AutoShape 4" descr="operators"/>
          <p:cNvSpPr>
            <a:spLocks noChangeAspect="1" noChangeArrowheads="1"/>
          </p:cNvSpPr>
          <p:nvPr/>
        </p:nvSpPr>
        <p:spPr bwMode="auto">
          <a:xfrm>
            <a:off x="4805363" y="3281363"/>
            <a:ext cx="296862" cy="296862"/>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57797" name="AutoShape 5" descr="operators"/>
          <p:cNvSpPr>
            <a:spLocks noChangeAspect="1" noChangeArrowheads="1"/>
          </p:cNvSpPr>
          <p:nvPr/>
        </p:nvSpPr>
        <p:spPr bwMode="auto">
          <a:xfrm>
            <a:off x="4805363" y="3281363"/>
            <a:ext cx="296862" cy="296862"/>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57798" name="AutoShape 6" descr="operators"/>
          <p:cNvSpPr>
            <a:spLocks noChangeAspect="1" noChangeArrowheads="1"/>
          </p:cNvSpPr>
          <p:nvPr/>
        </p:nvSpPr>
        <p:spPr bwMode="auto">
          <a:xfrm>
            <a:off x="4805363" y="3281363"/>
            <a:ext cx="296862" cy="296862"/>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zh-CN" altLang="en-US"/>
          </a:p>
        </p:txBody>
      </p:sp>
      <p:pic>
        <p:nvPicPr>
          <p:cNvPr id="1057799" name="Picture 7" descr="phpshell"/>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3250" y="2305050"/>
            <a:ext cx="5387975" cy="3681413"/>
          </a:xfrm>
          <a:prstGeom prst="rect">
            <a:avLst/>
          </a:prstGeom>
          <a:noFill/>
          <a:extLst>
            <a:ext uri="{909E8E84-426E-40DD-AFC4-6F175D3DCCD1}">
              <a14:hiddenFill xmlns:a14="http://schemas.microsoft.com/office/drawing/2010/main">
                <a:solidFill>
                  <a:srgbClr val="FFFFFF"/>
                </a:solidFill>
              </a14:hiddenFill>
            </a:ext>
          </a:extLst>
        </p:spPr>
      </p:pic>
      <p:pic>
        <p:nvPicPr>
          <p:cNvPr id="105780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1450" y="868363"/>
            <a:ext cx="5600700" cy="1676400"/>
          </a:xfrm>
          <a:prstGeom prst="rect">
            <a:avLst/>
          </a:prstGeom>
          <a:noFill/>
          <a:extLst>
            <a:ext uri="{909E8E84-426E-40DD-AFC4-6F175D3DCCD1}">
              <a14:hiddenFill xmlns:a14="http://schemas.microsoft.com/office/drawing/2010/main">
                <a:solidFill>
                  <a:srgbClr val="FFFFFF"/>
                </a:solidFill>
              </a14:hiddenFill>
            </a:ext>
          </a:extLst>
        </p:spPr>
      </p:pic>
      <p:sp>
        <p:nvSpPr>
          <p:cNvPr id="1057801" name="Rectangle 9"/>
          <p:cNvSpPr>
            <a:spLocks noChangeArrowheads="1"/>
          </p:cNvSpPr>
          <p:nvPr/>
        </p:nvSpPr>
        <p:spPr bwMode="auto">
          <a:xfrm>
            <a:off x="581025" y="1058863"/>
            <a:ext cx="3367088"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marL="186055" indent="-186055"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r>
              <a:rPr lang="en-US" altLang="zh-CN" sz="1600" b="1">
                <a:latin typeface="Arial" panose="020B0604020202020204" pitchFamily="34" charset="0"/>
                <a:ea typeface="宋体" panose="02010600030101010101" pitchFamily="2" charset="-122"/>
              </a:rPr>
              <a:t>Google</a:t>
            </a:r>
            <a:r>
              <a:rPr lang="zh-CN" altLang="en-US" sz="1600" b="1">
                <a:latin typeface="Arial" panose="020B0604020202020204" pitchFamily="34" charset="0"/>
                <a:ea typeface="宋体" panose="02010600030101010101" pitchFamily="2" charset="-122"/>
              </a:rPr>
              <a:t>信息收集</a:t>
            </a:r>
            <a:endParaRPr lang="zh-CN" altLang="en-US" sz="1600" b="1">
              <a:latin typeface="Arial" panose="020B0604020202020204" pitchFamily="34" charset="0"/>
              <a:ea typeface="宋体" panose="02010600030101010101" pitchFamily="2" charset="-122"/>
            </a:endParaRPr>
          </a:p>
          <a:p>
            <a:pPr>
              <a:buFontTx/>
              <a:buChar char="•"/>
            </a:pPr>
            <a:r>
              <a:rPr lang="en-US" altLang="zh-CN" sz="1600" b="1">
                <a:latin typeface="Arial" panose="020B0604020202020204" pitchFamily="34" charset="0"/>
                <a:ea typeface="宋体" panose="02010600030101010101" pitchFamily="2" charset="-122"/>
              </a:rPr>
              <a:t>site:xxxx.com </a:t>
            </a:r>
            <a:endParaRPr lang="en-US" altLang="zh-CN" sz="1600" b="1">
              <a:latin typeface="Arial" panose="020B0604020202020204" pitchFamily="34" charset="0"/>
              <a:ea typeface="宋体" panose="02010600030101010101" pitchFamily="2" charset="-122"/>
            </a:endParaRPr>
          </a:p>
          <a:p>
            <a:pPr>
              <a:buFontTx/>
              <a:buChar char="•"/>
            </a:pPr>
            <a:r>
              <a:rPr lang="en-US" altLang="zh-CN" sz="1600" b="1">
                <a:latin typeface="Arial" panose="020B0604020202020204" pitchFamily="34" charset="0"/>
                <a:ea typeface="宋体" panose="02010600030101010101" pitchFamily="2" charset="-122"/>
              </a:rPr>
              <a:t>site:xxxx.com intext:*@xxxx.com</a:t>
            </a:r>
            <a:endParaRPr lang="en-US" altLang="zh-CN" sz="1600" b="1">
              <a:latin typeface="Arial" panose="020B0604020202020204" pitchFamily="34" charset="0"/>
              <a:ea typeface="宋体" panose="02010600030101010101" pitchFamily="2" charset="-122"/>
            </a:endParaRPr>
          </a:p>
          <a:p>
            <a:pPr>
              <a:buFontTx/>
              <a:buChar char="•"/>
            </a:pPr>
            <a:r>
              <a:rPr lang="en-US" altLang="zh-CN" sz="1600" b="1">
                <a:latin typeface="Arial" panose="020B0604020202020204" pitchFamily="34" charset="0"/>
                <a:ea typeface="宋体" panose="02010600030101010101" pitchFamily="2" charset="-122"/>
              </a:rPr>
              <a:t>… </a:t>
            </a:r>
            <a:endParaRPr lang="zh-CN" altLang="en-US" sz="1600" b="1">
              <a:latin typeface="Arial" panose="020B0604020202020204" pitchFamily="34" charset="0"/>
              <a:ea typeface="宋体" panose="02010600030101010101" pitchFamily="2" charset="-122"/>
            </a:endParaRPr>
          </a:p>
        </p:txBody>
      </p:sp>
    </p:spTree>
  </p:cSld>
  <p:clrMapOvr>
    <a:masterClrMapping/>
  </p:clrMapOvr>
  <p:transition spd="med">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818" name="Rectangle 2"/>
          <p:cNvSpPr>
            <a:spLocks noGrp="1" noChangeArrowheads="1"/>
          </p:cNvSpPr>
          <p:nvPr>
            <p:ph type="title"/>
          </p:nvPr>
        </p:nvSpPr>
        <p:spPr/>
        <p:txBody>
          <a:bodyPr/>
          <a:lstStyle/>
          <a:p>
            <a:r>
              <a:rPr lang="en-US" altLang="zh-CN"/>
              <a:t>SQL Injection Attack </a:t>
            </a:r>
            <a:endParaRPr lang="zh-CN" altLang="en-US"/>
          </a:p>
        </p:txBody>
      </p:sp>
      <p:sp>
        <p:nvSpPr>
          <p:cNvPr id="1058819" name="Rectangle 3" descr="Rectangle: Click to edit Master text styles&#10;Second level&#10;Third level&#10;Fourth level&#10;Fifth level"/>
          <p:cNvSpPr>
            <a:spLocks noGrp="1" noChangeArrowheads="1"/>
          </p:cNvSpPr>
          <p:nvPr>
            <p:ph type="body" idx="1"/>
          </p:nvPr>
        </p:nvSpPr>
        <p:spPr>
          <a:xfrm>
            <a:off x="363538" y="4695825"/>
            <a:ext cx="9164637" cy="1128713"/>
          </a:xfrm>
        </p:spPr>
        <p:txBody>
          <a:bodyPr/>
          <a:lstStyle/>
          <a:p>
            <a:pPr marL="186055" indent="-186055">
              <a:lnSpc>
                <a:spcPct val="90000"/>
              </a:lnSpc>
            </a:pPr>
            <a:r>
              <a:rPr lang="en-US" altLang="zh-CN" sz="1900"/>
              <a:t>SQL</a:t>
            </a:r>
            <a:r>
              <a:rPr lang="zh-CN" altLang="en-US" sz="1900"/>
              <a:t>注入攻击就其本质而言，利用的工具是</a:t>
            </a:r>
            <a:r>
              <a:rPr lang="en-US" altLang="zh-CN" sz="1900"/>
              <a:t>SQL</a:t>
            </a:r>
            <a:r>
              <a:rPr lang="zh-CN" altLang="en-US" sz="1900"/>
              <a:t>的语法，针对的是应用程序开设计中的漏洞。</a:t>
            </a:r>
            <a:endParaRPr lang="zh-CN" altLang="en-US" sz="1900"/>
          </a:p>
          <a:p>
            <a:pPr marL="186055" indent="-186055">
              <a:lnSpc>
                <a:spcPct val="90000"/>
              </a:lnSpc>
            </a:pPr>
            <a:r>
              <a:rPr lang="zh-CN" altLang="en-US" sz="1900"/>
              <a:t>“当攻击者能够操作数据，往应用程序中插入一些</a:t>
            </a:r>
            <a:r>
              <a:rPr lang="en-US" altLang="zh-CN" sz="1900"/>
              <a:t>SQL</a:t>
            </a:r>
            <a:r>
              <a:rPr lang="zh-CN" altLang="en-US" sz="1900"/>
              <a:t>语句时，</a:t>
            </a:r>
            <a:r>
              <a:rPr lang="en-US" altLang="zh-CN" sz="1900"/>
              <a:t>SQL</a:t>
            </a:r>
            <a:r>
              <a:rPr lang="zh-CN" altLang="en-US" sz="1900"/>
              <a:t>注入攻击就发生了”。 </a:t>
            </a:r>
            <a:endParaRPr lang="zh-CN" altLang="en-US" sz="1900"/>
          </a:p>
          <a:p>
            <a:pPr marL="186055" indent="-186055">
              <a:lnSpc>
                <a:spcPct val="90000"/>
              </a:lnSpc>
            </a:pPr>
            <a:r>
              <a:rPr lang="zh-CN" altLang="en-US" sz="1900"/>
              <a:t>攻击目标：控制服务器</a:t>
            </a:r>
            <a:r>
              <a:rPr lang="en-US" altLang="zh-CN" sz="1900"/>
              <a:t>/</a:t>
            </a:r>
            <a:r>
              <a:rPr lang="zh-CN" altLang="en-US" sz="1900"/>
              <a:t>获取敏感数据</a:t>
            </a:r>
            <a:endParaRPr lang="zh-CN" altLang="en-US" sz="1900"/>
          </a:p>
        </p:txBody>
      </p:sp>
      <p:grpSp>
        <p:nvGrpSpPr>
          <p:cNvPr id="1058820" name="Group 4"/>
          <p:cNvGrpSpPr/>
          <p:nvPr/>
        </p:nvGrpSpPr>
        <p:grpSpPr bwMode="auto">
          <a:xfrm>
            <a:off x="1069975" y="4051300"/>
            <a:ext cx="7310438" cy="490538"/>
            <a:chOff x="883" y="2678"/>
            <a:chExt cx="3810" cy="309"/>
          </a:xfrm>
        </p:grpSpPr>
        <p:sp>
          <p:nvSpPr>
            <p:cNvPr id="1058821" name="Line 5"/>
            <p:cNvSpPr>
              <a:spLocks noChangeShapeType="1"/>
            </p:cNvSpPr>
            <p:nvPr/>
          </p:nvSpPr>
          <p:spPr bwMode="auto">
            <a:xfrm>
              <a:off x="928" y="2723"/>
              <a:ext cx="3765"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058822" name="Text Box 6"/>
            <p:cNvSpPr txBox="1">
              <a:spLocks noChangeArrowheads="1"/>
            </p:cNvSpPr>
            <p:nvPr/>
          </p:nvSpPr>
          <p:spPr bwMode="auto">
            <a:xfrm>
              <a:off x="883" y="2814"/>
              <a:ext cx="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44500" indent="-444500"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eaLnBrk="1" hangingPunct="1">
                <a:spcBef>
                  <a:spcPct val="50000"/>
                </a:spcBef>
                <a:buFont typeface="Wingdings" panose="05000000000000000000" pitchFamily="2" charset="2"/>
                <a:buNone/>
              </a:pPr>
              <a:r>
                <a:rPr kumimoji="1" lang="en-US" altLang="zh-CN" sz="1200">
                  <a:latin typeface="新宋体" panose="02010609030101010101" pitchFamily="49" charset="-122"/>
                  <a:ea typeface="新宋体" panose="02010609030101010101" pitchFamily="49" charset="-122"/>
                </a:rPr>
                <a:t>2000</a:t>
              </a:r>
              <a:r>
                <a:rPr kumimoji="1" lang="zh-CN" altLang="en-US" sz="1200">
                  <a:latin typeface="新宋体" panose="02010609030101010101" pitchFamily="49" charset="-122"/>
                  <a:ea typeface="新宋体" panose="02010609030101010101" pitchFamily="49" charset="-122"/>
                </a:rPr>
                <a:t>年</a:t>
              </a:r>
              <a:endParaRPr kumimoji="1" lang="zh-CN" altLang="en-US" sz="1200">
                <a:latin typeface="新宋体" panose="02010609030101010101" pitchFamily="49" charset="-122"/>
                <a:ea typeface="新宋体" panose="02010609030101010101" pitchFamily="49" charset="-122"/>
              </a:endParaRPr>
            </a:p>
          </p:txBody>
        </p:sp>
        <p:sp>
          <p:nvSpPr>
            <p:cNvPr id="1058823" name="Text Box 7"/>
            <p:cNvSpPr txBox="1">
              <a:spLocks noChangeArrowheads="1"/>
            </p:cNvSpPr>
            <p:nvPr/>
          </p:nvSpPr>
          <p:spPr bwMode="auto">
            <a:xfrm>
              <a:off x="1428" y="2814"/>
              <a:ext cx="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44500" indent="-444500"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eaLnBrk="1" hangingPunct="1">
                <a:spcBef>
                  <a:spcPct val="50000"/>
                </a:spcBef>
                <a:buFont typeface="Wingdings" panose="05000000000000000000" pitchFamily="2" charset="2"/>
                <a:buNone/>
              </a:pPr>
              <a:r>
                <a:rPr kumimoji="1" lang="en-US" altLang="zh-CN" sz="1200">
                  <a:latin typeface="新宋体" panose="02010609030101010101" pitchFamily="49" charset="-122"/>
                  <a:ea typeface="新宋体" panose="02010609030101010101" pitchFamily="49" charset="-122"/>
                </a:rPr>
                <a:t>2001</a:t>
              </a:r>
              <a:r>
                <a:rPr kumimoji="1" lang="zh-CN" altLang="en-US" sz="1200">
                  <a:latin typeface="新宋体" panose="02010609030101010101" pitchFamily="49" charset="-122"/>
                  <a:ea typeface="新宋体" panose="02010609030101010101" pitchFamily="49" charset="-122"/>
                </a:rPr>
                <a:t>年</a:t>
              </a:r>
              <a:endParaRPr kumimoji="1" lang="zh-CN" altLang="en-US" sz="1200">
                <a:latin typeface="新宋体" panose="02010609030101010101" pitchFamily="49" charset="-122"/>
                <a:ea typeface="新宋体" panose="02010609030101010101" pitchFamily="49" charset="-122"/>
              </a:endParaRPr>
            </a:p>
          </p:txBody>
        </p:sp>
        <p:sp>
          <p:nvSpPr>
            <p:cNvPr id="1058824" name="Text Box 8"/>
            <p:cNvSpPr txBox="1">
              <a:spLocks noChangeArrowheads="1"/>
            </p:cNvSpPr>
            <p:nvPr/>
          </p:nvSpPr>
          <p:spPr bwMode="auto">
            <a:xfrm>
              <a:off x="2108" y="2814"/>
              <a:ext cx="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44500" indent="-444500"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eaLnBrk="1" hangingPunct="1">
                <a:spcBef>
                  <a:spcPct val="50000"/>
                </a:spcBef>
                <a:buFont typeface="Wingdings" panose="05000000000000000000" pitchFamily="2" charset="2"/>
                <a:buNone/>
              </a:pPr>
              <a:r>
                <a:rPr kumimoji="1" lang="en-US" altLang="zh-CN" sz="1200">
                  <a:latin typeface="新宋体" panose="02010609030101010101" pitchFamily="49" charset="-122"/>
                  <a:ea typeface="新宋体" panose="02010609030101010101" pitchFamily="49" charset="-122"/>
                </a:rPr>
                <a:t>2002</a:t>
              </a:r>
              <a:r>
                <a:rPr kumimoji="1" lang="zh-CN" altLang="en-US" sz="1200">
                  <a:latin typeface="新宋体" panose="02010609030101010101" pitchFamily="49" charset="-122"/>
                  <a:ea typeface="新宋体" panose="02010609030101010101" pitchFamily="49" charset="-122"/>
                </a:rPr>
                <a:t>年</a:t>
              </a:r>
              <a:endParaRPr kumimoji="1" lang="zh-CN" altLang="en-US" sz="1200">
                <a:latin typeface="新宋体" panose="02010609030101010101" pitchFamily="49" charset="-122"/>
                <a:ea typeface="新宋体" panose="02010609030101010101" pitchFamily="49" charset="-122"/>
              </a:endParaRPr>
            </a:p>
          </p:txBody>
        </p:sp>
        <p:sp>
          <p:nvSpPr>
            <p:cNvPr id="1058825" name="Text Box 9"/>
            <p:cNvSpPr txBox="1">
              <a:spLocks noChangeArrowheads="1"/>
            </p:cNvSpPr>
            <p:nvPr/>
          </p:nvSpPr>
          <p:spPr bwMode="auto">
            <a:xfrm>
              <a:off x="2788" y="2814"/>
              <a:ext cx="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44500" indent="-444500"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eaLnBrk="1" hangingPunct="1">
                <a:spcBef>
                  <a:spcPct val="50000"/>
                </a:spcBef>
                <a:buFont typeface="Wingdings" panose="05000000000000000000" pitchFamily="2" charset="2"/>
                <a:buNone/>
              </a:pPr>
              <a:r>
                <a:rPr kumimoji="1" lang="en-US" altLang="zh-CN" sz="1200">
                  <a:latin typeface="新宋体" panose="02010609030101010101" pitchFamily="49" charset="-122"/>
                  <a:ea typeface="新宋体" panose="02010609030101010101" pitchFamily="49" charset="-122"/>
                </a:rPr>
                <a:t>2003</a:t>
              </a:r>
              <a:r>
                <a:rPr kumimoji="1" lang="zh-CN" altLang="en-US" sz="1200">
                  <a:latin typeface="新宋体" panose="02010609030101010101" pitchFamily="49" charset="-122"/>
                  <a:ea typeface="新宋体" panose="02010609030101010101" pitchFamily="49" charset="-122"/>
                </a:rPr>
                <a:t>年</a:t>
              </a:r>
              <a:endParaRPr kumimoji="1" lang="zh-CN" altLang="en-US" sz="1200">
                <a:latin typeface="新宋体" panose="02010609030101010101" pitchFamily="49" charset="-122"/>
                <a:ea typeface="新宋体" panose="02010609030101010101" pitchFamily="49" charset="-122"/>
              </a:endParaRPr>
            </a:p>
          </p:txBody>
        </p:sp>
        <p:sp>
          <p:nvSpPr>
            <p:cNvPr id="1058826" name="Text Box 10"/>
            <p:cNvSpPr txBox="1">
              <a:spLocks noChangeArrowheads="1"/>
            </p:cNvSpPr>
            <p:nvPr/>
          </p:nvSpPr>
          <p:spPr bwMode="auto">
            <a:xfrm>
              <a:off x="3378" y="2814"/>
              <a:ext cx="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44500" indent="-444500"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eaLnBrk="1" hangingPunct="1">
                <a:spcBef>
                  <a:spcPct val="50000"/>
                </a:spcBef>
                <a:buFont typeface="Wingdings" panose="05000000000000000000" pitchFamily="2" charset="2"/>
                <a:buNone/>
              </a:pPr>
              <a:r>
                <a:rPr kumimoji="1" lang="en-US" altLang="zh-CN" sz="1200">
                  <a:latin typeface="新宋体" panose="02010609030101010101" pitchFamily="49" charset="-122"/>
                  <a:ea typeface="新宋体" panose="02010609030101010101" pitchFamily="49" charset="-122"/>
                </a:rPr>
                <a:t>2004</a:t>
              </a:r>
              <a:r>
                <a:rPr kumimoji="1" lang="zh-CN" altLang="en-US" sz="1200">
                  <a:latin typeface="新宋体" panose="02010609030101010101" pitchFamily="49" charset="-122"/>
                  <a:ea typeface="新宋体" panose="02010609030101010101" pitchFamily="49" charset="-122"/>
                </a:rPr>
                <a:t>年</a:t>
              </a:r>
              <a:endParaRPr kumimoji="1" lang="zh-CN" altLang="en-US" sz="1200">
                <a:latin typeface="新宋体" panose="02010609030101010101" pitchFamily="49" charset="-122"/>
                <a:ea typeface="新宋体" panose="02010609030101010101" pitchFamily="49" charset="-122"/>
              </a:endParaRPr>
            </a:p>
          </p:txBody>
        </p:sp>
        <p:sp>
          <p:nvSpPr>
            <p:cNvPr id="1058827" name="Line 11"/>
            <p:cNvSpPr>
              <a:spLocks noChangeShapeType="1"/>
            </p:cNvSpPr>
            <p:nvPr/>
          </p:nvSpPr>
          <p:spPr bwMode="auto">
            <a:xfrm flipV="1">
              <a:off x="4285" y="2678"/>
              <a:ext cx="0" cy="13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058828" name="Text Box 12"/>
            <p:cNvSpPr txBox="1">
              <a:spLocks noChangeArrowheads="1"/>
            </p:cNvSpPr>
            <p:nvPr/>
          </p:nvSpPr>
          <p:spPr bwMode="auto">
            <a:xfrm>
              <a:off x="4058" y="2805"/>
              <a:ext cx="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44500" indent="-444500" algn="l">
                <a:defRPr sz="2400">
                  <a:solidFill>
                    <a:schemeClr val="tx1"/>
                  </a:solidFill>
                  <a:latin typeface="Times New Roman" panose="02020603050405020304" pitchFamily="18" charset="0"/>
                  <a:ea typeface="Osaka" charset="-128"/>
                </a:defRPr>
              </a:lvl1pPr>
              <a:lvl2pPr algn="l">
                <a:defRPr sz="2400">
                  <a:solidFill>
                    <a:schemeClr val="tx1"/>
                  </a:solidFill>
                  <a:latin typeface="Times New Roman" panose="02020603050405020304" pitchFamily="18" charset="0"/>
                  <a:ea typeface="Osaka" charset="-128"/>
                </a:defRPr>
              </a:lvl2pPr>
              <a:lvl3pPr algn="l">
                <a:defRPr sz="2400">
                  <a:solidFill>
                    <a:schemeClr val="tx1"/>
                  </a:solidFill>
                  <a:latin typeface="Times New Roman" panose="02020603050405020304" pitchFamily="18" charset="0"/>
                  <a:ea typeface="Osaka" charset="-128"/>
                </a:defRPr>
              </a:lvl3pPr>
              <a:lvl4pPr algn="l">
                <a:defRPr sz="2400">
                  <a:solidFill>
                    <a:schemeClr val="tx1"/>
                  </a:solidFill>
                  <a:latin typeface="Times New Roman" panose="02020603050405020304" pitchFamily="18" charset="0"/>
                  <a:ea typeface="Osaka" charset="-128"/>
                </a:defRPr>
              </a:lvl4pPr>
              <a:lvl5pPr algn="l">
                <a:defRPr sz="2400">
                  <a:solidFill>
                    <a:schemeClr val="tx1"/>
                  </a:solidFill>
                  <a:latin typeface="Times New Roman" panose="02020603050405020304" pitchFamily="18" charset="0"/>
                  <a:ea typeface="Osaka" charset="-128"/>
                </a:defRPr>
              </a:lvl5pPr>
              <a:lvl6pPr fontAlgn="base">
                <a:spcBef>
                  <a:spcPct val="0"/>
                </a:spcBef>
                <a:spcAft>
                  <a:spcPct val="0"/>
                </a:spcAft>
                <a:defRPr sz="2400">
                  <a:solidFill>
                    <a:schemeClr val="tx1"/>
                  </a:solidFill>
                  <a:latin typeface="Times New Roman" panose="02020603050405020304" pitchFamily="18" charset="0"/>
                  <a:ea typeface="Osaka" charset="-128"/>
                </a:defRPr>
              </a:lvl6pPr>
              <a:lvl7pPr fontAlgn="base">
                <a:spcBef>
                  <a:spcPct val="0"/>
                </a:spcBef>
                <a:spcAft>
                  <a:spcPct val="0"/>
                </a:spcAft>
                <a:defRPr sz="2400">
                  <a:solidFill>
                    <a:schemeClr val="tx1"/>
                  </a:solidFill>
                  <a:latin typeface="Times New Roman" panose="02020603050405020304" pitchFamily="18" charset="0"/>
                  <a:ea typeface="Osaka" charset="-128"/>
                </a:defRPr>
              </a:lvl7pPr>
              <a:lvl8pPr fontAlgn="base">
                <a:spcBef>
                  <a:spcPct val="0"/>
                </a:spcBef>
                <a:spcAft>
                  <a:spcPct val="0"/>
                </a:spcAft>
                <a:defRPr sz="2400">
                  <a:solidFill>
                    <a:schemeClr val="tx1"/>
                  </a:solidFill>
                  <a:latin typeface="Times New Roman" panose="02020603050405020304" pitchFamily="18" charset="0"/>
                  <a:ea typeface="Osaka" charset="-128"/>
                </a:defRPr>
              </a:lvl8pPr>
              <a:lvl9pPr fontAlgn="base">
                <a:spcBef>
                  <a:spcPct val="0"/>
                </a:spcBef>
                <a:spcAft>
                  <a:spcPct val="0"/>
                </a:spcAft>
                <a:defRPr sz="2400">
                  <a:solidFill>
                    <a:schemeClr val="tx1"/>
                  </a:solidFill>
                  <a:latin typeface="Times New Roman" panose="02020603050405020304" pitchFamily="18" charset="0"/>
                  <a:ea typeface="Osaka" charset="-128"/>
                </a:defRPr>
              </a:lvl9pPr>
            </a:lstStyle>
            <a:p>
              <a:pPr eaLnBrk="1" hangingPunct="1">
                <a:spcBef>
                  <a:spcPct val="50000"/>
                </a:spcBef>
                <a:buFont typeface="Wingdings" panose="05000000000000000000" pitchFamily="2" charset="2"/>
                <a:buNone/>
              </a:pPr>
              <a:r>
                <a:rPr kumimoji="1" lang="en-US" altLang="zh-CN" sz="1200">
                  <a:latin typeface="新宋体" panose="02010609030101010101" pitchFamily="49" charset="-122"/>
                  <a:ea typeface="新宋体" panose="02010609030101010101" pitchFamily="49" charset="-122"/>
                </a:rPr>
                <a:t>2005</a:t>
              </a:r>
              <a:r>
                <a:rPr kumimoji="1" lang="zh-CN" altLang="en-US" sz="1200">
                  <a:latin typeface="新宋体" panose="02010609030101010101" pitchFamily="49" charset="-122"/>
                  <a:ea typeface="新宋体" panose="02010609030101010101" pitchFamily="49" charset="-122"/>
                </a:rPr>
                <a:t>年</a:t>
              </a:r>
              <a:endParaRPr kumimoji="1" lang="zh-CN" altLang="en-US" sz="1200">
                <a:latin typeface="新宋体" panose="02010609030101010101" pitchFamily="49" charset="-122"/>
                <a:ea typeface="新宋体" panose="02010609030101010101" pitchFamily="49" charset="-122"/>
              </a:endParaRPr>
            </a:p>
          </p:txBody>
        </p:sp>
        <p:sp>
          <p:nvSpPr>
            <p:cNvPr id="1058829" name="Line 13"/>
            <p:cNvSpPr>
              <a:spLocks noChangeShapeType="1"/>
            </p:cNvSpPr>
            <p:nvPr/>
          </p:nvSpPr>
          <p:spPr bwMode="auto">
            <a:xfrm flipV="1">
              <a:off x="1064" y="2678"/>
              <a:ext cx="0" cy="13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058830" name="Line 14"/>
            <p:cNvSpPr>
              <a:spLocks noChangeShapeType="1"/>
            </p:cNvSpPr>
            <p:nvPr/>
          </p:nvSpPr>
          <p:spPr bwMode="auto">
            <a:xfrm flipV="1">
              <a:off x="1699" y="2678"/>
              <a:ext cx="0" cy="13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058831" name="Line 15"/>
            <p:cNvSpPr>
              <a:spLocks noChangeShapeType="1"/>
            </p:cNvSpPr>
            <p:nvPr/>
          </p:nvSpPr>
          <p:spPr bwMode="auto">
            <a:xfrm flipV="1">
              <a:off x="2334" y="2678"/>
              <a:ext cx="0" cy="13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058832" name="Line 16"/>
            <p:cNvSpPr>
              <a:spLocks noChangeShapeType="1"/>
            </p:cNvSpPr>
            <p:nvPr/>
          </p:nvSpPr>
          <p:spPr bwMode="auto">
            <a:xfrm flipV="1">
              <a:off x="2969" y="2678"/>
              <a:ext cx="0" cy="13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058833" name="Line 17"/>
            <p:cNvSpPr>
              <a:spLocks noChangeShapeType="1"/>
            </p:cNvSpPr>
            <p:nvPr/>
          </p:nvSpPr>
          <p:spPr bwMode="auto">
            <a:xfrm flipV="1">
              <a:off x="3595" y="2678"/>
              <a:ext cx="0" cy="13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058834" name="Rectangle 18"/>
          <p:cNvSpPr>
            <a:spLocks noChangeArrowheads="1"/>
          </p:cNvSpPr>
          <p:nvPr/>
        </p:nvSpPr>
        <p:spPr bwMode="auto">
          <a:xfrm>
            <a:off x="1322388" y="3516313"/>
            <a:ext cx="1900237" cy="311150"/>
          </a:xfrm>
          <a:prstGeom prst="rect">
            <a:avLst/>
          </a:prstGeom>
          <a:solidFill>
            <a:schemeClr val="accent1"/>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6000" tIns="36000" rIns="36000" bIns="36000">
            <a:spAutoFit/>
          </a:bodyPr>
          <a:lstStyle/>
          <a:p>
            <a:r>
              <a:rPr lang="zh-CN" altLang="en-US" b="1"/>
              <a:t>简单的登陆验证绕过</a:t>
            </a:r>
            <a:endParaRPr lang="zh-CN" altLang="en-US" b="1"/>
          </a:p>
        </p:txBody>
      </p:sp>
      <p:sp>
        <p:nvSpPr>
          <p:cNvPr id="1058835" name="Rectangle 19"/>
          <p:cNvSpPr>
            <a:spLocks noChangeArrowheads="1"/>
          </p:cNvSpPr>
          <p:nvPr/>
        </p:nvSpPr>
        <p:spPr bwMode="auto">
          <a:xfrm>
            <a:off x="2428875" y="3097213"/>
            <a:ext cx="2757488" cy="311150"/>
          </a:xfrm>
          <a:prstGeom prst="rect">
            <a:avLst/>
          </a:prstGeom>
          <a:solidFill>
            <a:schemeClr val="accent1"/>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6000" tIns="36000" rIns="36000" bIns="36000">
            <a:spAutoFit/>
          </a:bodyPr>
          <a:lstStyle/>
          <a:p>
            <a:r>
              <a:rPr lang="zh-CN" altLang="en-US" b="1"/>
              <a:t>针对</a:t>
            </a:r>
            <a:r>
              <a:rPr lang="en-US" altLang="zh-CN" b="1"/>
              <a:t>asp+sql server</a:t>
            </a:r>
            <a:r>
              <a:rPr lang="zh-CN" altLang="en-US" b="1"/>
              <a:t>的基本注入</a:t>
            </a:r>
            <a:endParaRPr lang="zh-CN" altLang="en-US" b="1"/>
          </a:p>
        </p:txBody>
      </p:sp>
      <p:sp>
        <p:nvSpPr>
          <p:cNvPr id="1058836" name="Rectangle 20"/>
          <p:cNvSpPr>
            <a:spLocks noChangeArrowheads="1"/>
          </p:cNvSpPr>
          <p:nvPr/>
        </p:nvSpPr>
        <p:spPr bwMode="auto">
          <a:xfrm>
            <a:off x="5257800" y="1408113"/>
            <a:ext cx="2368550" cy="539750"/>
          </a:xfrm>
          <a:prstGeom prst="rect">
            <a:avLst/>
          </a:prstGeom>
          <a:solidFill>
            <a:schemeClr val="accent1"/>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6000" tIns="36000" rIns="36000" bIns="36000">
            <a:spAutoFit/>
          </a:bodyPr>
          <a:lstStyle/>
          <a:p>
            <a:r>
              <a:rPr lang="zh-CN" altLang="en-US" b="1"/>
              <a:t>自动化注入攻击工具的出现</a:t>
            </a:r>
            <a:endParaRPr lang="zh-CN" altLang="en-US" b="1"/>
          </a:p>
          <a:p>
            <a:r>
              <a:rPr lang="zh-CN" altLang="en-US" b="1"/>
              <a:t>更多的后台数据库操作研究</a:t>
            </a:r>
            <a:endParaRPr lang="zh-CN" altLang="en-US" b="1"/>
          </a:p>
        </p:txBody>
      </p:sp>
      <p:sp>
        <p:nvSpPr>
          <p:cNvPr id="1058837" name="Rectangle 21"/>
          <p:cNvSpPr>
            <a:spLocks noChangeArrowheads="1"/>
          </p:cNvSpPr>
          <p:nvPr/>
        </p:nvSpPr>
        <p:spPr bwMode="auto">
          <a:xfrm>
            <a:off x="4675188" y="2303463"/>
            <a:ext cx="1616075" cy="539750"/>
          </a:xfrm>
          <a:prstGeom prst="rect">
            <a:avLst/>
          </a:prstGeom>
          <a:solidFill>
            <a:schemeClr val="accent1"/>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6000" tIns="36000" rIns="36000" bIns="36000">
            <a:spAutoFit/>
          </a:bodyPr>
          <a:lstStyle/>
          <a:p>
            <a:r>
              <a:rPr lang="en-US" altLang="zh-CN" b="1"/>
              <a:t>Php/JSP</a:t>
            </a:r>
            <a:r>
              <a:rPr lang="zh-CN" altLang="en-US" b="1"/>
              <a:t>注入技术</a:t>
            </a:r>
            <a:endParaRPr lang="zh-CN" altLang="en-US" b="1"/>
          </a:p>
          <a:p>
            <a:r>
              <a:rPr lang="zh-CN" altLang="en-US" b="1"/>
              <a:t>高级注入攻击技术</a:t>
            </a:r>
            <a:endParaRPr lang="zh-CN" altLang="en-US" b="1"/>
          </a:p>
        </p:txBody>
      </p:sp>
      <p:sp>
        <p:nvSpPr>
          <p:cNvPr id="1058838" name="Line 22"/>
          <p:cNvSpPr>
            <a:spLocks noChangeShapeType="1"/>
          </p:cNvSpPr>
          <p:nvPr/>
        </p:nvSpPr>
        <p:spPr bwMode="auto">
          <a:xfrm flipV="1">
            <a:off x="1146175" y="1054100"/>
            <a:ext cx="0" cy="3082925"/>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endParaRPr lang="zh-CN" altLang="en-US"/>
          </a:p>
        </p:txBody>
      </p:sp>
    </p:spTree>
  </p:cSld>
  <p:clrMapOvr>
    <a:masterClrMapping/>
  </p:clrMapOvr>
  <p:transition spd="med">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986" name="Rectangle 2"/>
          <p:cNvSpPr>
            <a:spLocks noGrp="1" noChangeArrowheads="1"/>
          </p:cNvSpPr>
          <p:nvPr>
            <p:ph type="title"/>
          </p:nvPr>
        </p:nvSpPr>
        <p:spPr/>
        <p:txBody>
          <a:bodyPr/>
          <a:lstStyle/>
          <a:p>
            <a:endParaRPr lang="zh-CN" altLang="en-US"/>
          </a:p>
        </p:txBody>
      </p:sp>
      <p:sp>
        <p:nvSpPr>
          <p:cNvPr id="1065987" name="Rectangle 3" descr="Rectangle: Click to edit Master text styles&#10;Second level&#10;Third level&#10;Fourth level&#10;Fifth level"/>
          <p:cNvSpPr>
            <a:spLocks noGrp="1" noChangeArrowheads="1"/>
          </p:cNvSpPr>
          <p:nvPr>
            <p:ph type="body" idx="1"/>
          </p:nvPr>
        </p:nvSpPr>
        <p:spPr/>
        <p:txBody>
          <a:bodyPr/>
          <a:lstStyle/>
          <a:p>
            <a:r>
              <a:rPr lang="zh-CN" altLang="en-US" sz="2600"/>
              <a:t>应急响应是指针对已经发生或可能发生的安全事件进行监控、分析、协调、处理、保护资产安全属性的活动。</a:t>
            </a:r>
            <a:endParaRPr lang="zh-CN" altLang="en-US" sz="2600"/>
          </a:p>
          <a:p>
            <a:r>
              <a:rPr lang="zh-CN" altLang="en-US" sz="2600"/>
              <a:t>网络安全无法保证一劳永逸。为了做到更好的安全保障，减少安全事件的发生，这需要：</a:t>
            </a:r>
            <a:endParaRPr lang="zh-CN" altLang="en-US" sz="2600"/>
          </a:p>
          <a:p>
            <a:pPr lvl="1">
              <a:buFont typeface="Wingdings" panose="05000000000000000000" pitchFamily="2" charset="2"/>
              <a:buChar char="ü"/>
            </a:pPr>
            <a:r>
              <a:rPr lang="zh-CN" altLang="en-US" sz="2400"/>
              <a:t>在事件发生前从最坏处考虑，做好应急响应计划。</a:t>
            </a:r>
            <a:endParaRPr lang="zh-CN" altLang="en-US" sz="2400"/>
          </a:p>
          <a:p>
            <a:pPr lvl="1">
              <a:buFont typeface="Wingdings" panose="05000000000000000000" pitchFamily="2" charset="2"/>
              <a:buChar char="ü"/>
            </a:pPr>
            <a:r>
              <a:rPr lang="zh-CN" altLang="en-US" sz="2400"/>
              <a:t>在事件发生后尽快有效响应，降低应急处理时间。</a:t>
            </a:r>
            <a:endParaRPr lang="zh-CN" altLang="en-US" sz="2400"/>
          </a:p>
        </p:txBody>
      </p:sp>
    </p:spTree>
  </p:cSld>
  <p:clrMapOvr>
    <a:masterClrMapping/>
  </p:clrMapOvr>
  <p:transition spd="med">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938" name="Rectangle 2"/>
          <p:cNvSpPr>
            <a:spLocks noGrp="1" noChangeArrowheads="1"/>
          </p:cNvSpPr>
          <p:nvPr>
            <p:ph type="title"/>
          </p:nvPr>
        </p:nvSpPr>
        <p:spPr/>
        <p:txBody>
          <a:bodyPr/>
          <a:lstStyle/>
          <a:p>
            <a:r>
              <a:rPr lang="zh-CN" altLang="en-US"/>
              <a:t>应急响应</a:t>
            </a:r>
            <a:endParaRPr lang="zh-CN" altLang="en-US"/>
          </a:p>
        </p:txBody>
      </p:sp>
      <p:sp>
        <p:nvSpPr>
          <p:cNvPr id="1063939" name="Rectangle 3" descr="Rectangle: Click to edit Master text styles&#10;Second level&#10;Third level&#10;Fourth level&#10;Fifth level"/>
          <p:cNvSpPr>
            <a:spLocks noGrp="1" noChangeArrowheads="1"/>
          </p:cNvSpPr>
          <p:nvPr>
            <p:ph type="body" idx="1"/>
          </p:nvPr>
        </p:nvSpPr>
        <p:spPr/>
        <p:txBody>
          <a:bodyPr/>
          <a:lstStyle/>
          <a:p>
            <a:pPr>
              <a:lnSpc>
                <a:spcPct val="100000"/>
              </a:lnSpc>
            </a:pPr>
            <a:r>
              <a:rPr lang="zh-CN" altLang="en-US" sz="2600"/>
              <a:t>应急响应服务的目的是最快速度恢复系统的保密性、完整性和可用性，阻止和减小安全事件带来的影响。</a:t>
            </a:r>
            <a:endParaRPr lang="zh-CN" altLang="en-US" sz="2600"/>
          </a:p>
          <a:p>
            <a:pPr lvl="1">
              <a:lnSpc>
                <a:spcPct val="100000"/>
              </a:lnSpc>
            </a:pPr>
            <a:r>
              <a:rPr lang="zh-CN" altLang="en-US" sz="2200"/>
              <a:t>避免没有章法、可能造成灾难的响应。</a:t>
            </a:r>
            <a:endParaRPr lang="zh-CN" altLang="en-US" sz="2200"/>
          </a:p>
          <a:p>
            <a:pPr lvl="1">
              <a:lnSpc>
                <a:spcPct val="100000"/>
              </a:lnSpc>
            </a:pPr>
            <a:r>
              <a:rPr lang="zh-CN" altLang="en-US" sz="2200"/>
              <a:t>更快速和标准化的响应。</a:t>
            </a:r>
            <a:endParaRPr lang="zh-CN" altLang="en-US" sz="2200"/>
          </a:p>
          <a:p>
            <a:pPr lvl="1">
              <a:lnSpc>
                <a:spcPct val="100000"/>
              </a:lnSpc>
            </a:pPr>
            <a:r>
              <a:rPr lang="zh-CN" altLang="en-US" sz="2200"/>
              <a:t>确认或排除是否发生了紧急事件。</a:t>
            </a:r>
            <a:endParaRPr lang="zh-CN" altLang="en-US" sz="2200"/>
          </a:p>
          <a:p>
            <a:pPr lvl="1">
              <a:lnSpc>
                <a:spcPct val="100000"/>
              </a:lnSpc>
            </a:pPr>
            <a:r>
              <a:rPr lang="zh-CN" altLang="en-US" sz="2200"/>
              <a:t>使紧急事件对业务或网络造成的影响最小化。</a:t>
            </a:r>
            <a:endParaRPr lang="zh-CN" altLang="en-US" sz="2200"/>
          </a:p>
          <a:p>
            <a:pPr lvl="1">
              <a:lnSpc>
                <a:spcPct val="100000"/>
              </a:lnSpc>
            </a:pPr>
            <a:r>
              <a:rPr lang="zh-CN" altLang="en-US" sz="2200"/>
              <a:t>保护企业、组织的声誉和资产。</a:t>
            </a:r>
            <a:endParaRPr lang="zh-CN" altLang="en-US" sz="2200"/>
          </a:p>
          <a:p>
            <a:pPr lvl="1">
              <a:lnSpc>
                <a:spcPct val="100000"/>
              </a:lnSpc>
            </a:pPr>
            <a:r>
              <a:rPr lang="zh-CN" altLang="en-US" sz="2200"/>
              <a:t>教育高层管理人员。</a:t>
            </a:r>
            <a:endParaRPr lang="zh-CN" altLang="en-US" sz="2200"/>
          </a:p>
          <a:p>
            <a:pPr lvl="1">
              <a:lnSpc>
                <a:spcPct val="100000"/>
              </a:lnSpc>
            </a:pPr>
            <a:r>
              <a:rPr lang="zh-CN" altLang="en-US" sz="2200"/>
              <a:t>提供准确的报告和有价值的建议。</a:t>
            </a:r>
            <a:endParaRPr lang="zh-CN" altLang="en-US" sz="2200"/>
          </a:p>
        </p:txBody>
      </p:sp>
    </p:spTree>
  </p:cSld>
  <p:clrMapOvr>
    <a:masterClrMapping/>
  </p:clrMapOvr>
  <p:transitio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010" name="Rectangle 2"/>
          <p:cNvSpPr>
            <a:spLocks noGrp="1" noChangeArrowheads="1"/>
          </p:cNvSpPr>
          <p:nvPr>
            <p:ph type="title"/>
          </p:nvPr>
        </p:nvSpPr>
        <p:spPr/>
        <p:txBody>
          <a:bodyPr/>
          <a:lstStyle/>
          <a:p>
            <a:r>
              <a:rPr lang="zh-CN" altLang="en-US"/>
              <a:t>应急响应是重要的</a:t>
            </a:r>
            <a:endParaRPr lang="zh-CN" altLang="en-US"/>
          </a:p>
        </p:txBody>
      </p:sp>
      <p:sp>
        <p:nvSpPr>
          <p:cNvPr id="1067011" name="Rectangle 3" descr="Rectangle: Click to edit Master text styles&#10;Second level&#10;Third level&#10;Fourth level&#10;Fifth level"/>
          <p:cNvSpPr>
            <a:spLocks noGrp="1" noChangeArrowheads="1"/>
          </p:cNvSpPr>
          <p:nvPr>
            <p:ph type="body" idx="1"/>
          </p:nvPr>
        </p:nvSpPr>
        <p:spPr/>
        <p:txBody>
          <a:bodyPr/>
          <a:lstStyle/>
          <a:p>
            <a:r>
              <a:rPr lang="zh-CN" altLang="en-US" sz="2400"/>
              <a:t>在安全保障体系中，应急响应（应急处理）是一个重要的过程，也是必要的环节。</a:t>
            </a:r>
            <a:endParaRPr lang="zh-CN" altLang="en-US" sz="2400"/>
          </a:p>
          <a:p>
            <a:r>
              <a:rPr lang="zh-CN" altLang="en-US" sz="2400"/>
              <a:t>从 </a:t>
            </a:r>
            <a:r>
              <a:rPr lang="en-US" altLang="zh-CN" sz="2400"/>
              <a:t>IT </a:t>
            </a:r>
            <a:r>
              <a:rPr lang="zh-CN" altLang="en-US" sz="2400"/>
              <a:t>服务最佳实践流程</a:t>
            </a:r>
            <a:r>
              <a:rPr lang="en-US" altLang="zh-CN" sz="2400"/>
              <a:t>(ITIL)</a:t>
            </a:r>
            <a:r>
              <a:rPr lang="zh-CN" altLang="en-US" sz="2400"/>
              <a:t>来看，应急响应是事件管理、问题管理的重要因素。事件管理强调的是速度，即尽快的响应事件；问题管理强调的是根本，即从根本上解决问题，保证问题不再出现。应急响应（应急处理）应当涉及这两方面的内容。 </a:t>
            </a:r>
            <a:endParaRPr lang="zh-CN" altLang="en-US" sz="2400"/>
          </a:p>
        </p:txBody>
      </p:sp>
    </p:spTree>
  </p:cSld>
  <p:clrMapOvr>
    <a:masterClrMapping/>
  </p:clrMapOvr>
  <p:transition spd="med">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4" name="Rectangle 2"/>
          <p:cNvSpPr>
            <a:spLocks noGrp="1" noChangeArrowheads="1"/>
          </p:cNvSpPr>
          <p:nvPr>
            <p:ph type="title"/>
          </p:nvPr>
        </p:nvSpPr>
        <p:spPr/>
        <p:txBody>
          <a:bodyPr/>
          <a:lstStyle/>
          <a:p>
            <a:r>
              <a:rPr lang="zh-CN" altLang="en-US"/>
              <a:t>应急响应是可行的</a:t>
            </a:r>
            <a:endParaRPr lang="zh-CN" altLang="en-US"/>
          </a:p>
        </p:txBody>
      </p:sp>
      <p:sp>
        <p:nvSpPr>
          <p:cNvPr id="1068035" name="Rectangle 3" descr="Rectangle: Click to edit Master text styles&#10;Second level&#10;Third level&#10;Fourth level&#10;Fifth level"/>
          <p:cNvSpPr>
            <a:spLocks noGrp="1" noChangeArrowheads="1"/>
          </p:cNvSpPr>
          <p:nvPr>
            <p:ph type="body" idx="1"/>
          </p:nvPr>
        </p:nvSpPr>
        <p:spPr/>
        <p:txBody>
          <a:bodyPr/>
          <a:lstStyle/>
          <a:p>
            <a:r>
              <a:rPr lang="zh-CN" altLang="en-US" sz="2600"/>
              <a:t>应急响应（应急处理）应该从三方面来考虑：人</a:t>
            </a:r>
            <a:r>
              <a:rPr lang="en-US" altLang="zh-CN" sz="2600"/>
              <a:t>(People)</a:t>
            </a:r>
            <a:r>
              <a:rPr lang="zh-CN" altLang="en-US" sz="2600"/>
              <a:t>、流程</a:t>
            </a:r>
            <a:r>
              <a:rPr lang="en-US" altLang="zh-CN" sz="2600"/>
              <a:t>(Process)</a:t>
            </a:r>
            <a:r>
              <a:rPr lang="zh-CN" altLang="en-US" sz="2600"/>
              <a:t>、技术</a:t>
            </a:r>
            <a:r>
              <a:rPr lang="en-US" altLang="zh-CN" sz="2600"/>
              <a:t>(Technology)</a:t>
            </a:r>
            <a:r>
              <a:rPr lang="zh-CN" altLang="en-US" sz="2600"/>
              <a:t>。</a:t>
            </a:r>
            <a:endParaRPr lang="zh-CN" altLang="en-US" sz="2600"/>
          </a:p>
          <a:p>
            <a:r>
              <a:rPr lang="zh-CN" altLang="en-US" sz="2600"/>
              <a:t>在安全事件发生后，应当有适合的、有能力的人员（专家）进行响应，他们的技能和经验是有效的应急响应的基础。仅仅有胜任的人员也是不足的，盲目的没有章法的应急响应往往会事与愿违，带来更大的灾难，因此流程、程序、计划都变得非常重要。由于安全事件的不可预知性，所以需要先进的技术（产品、工具、研究成果）作保障，应急响应的目的是为了根本解决问题，并不是简单的仅仅依靠热情来达到。</a:t>
            </a:r>
            <a:endParaRPr lang="zh-CN" altLang="en-US" sz="2600"/>
          </a:p>
        </p:txBody>
      </p:sp>
    </p:spTree>
  </p:cSld>
  <p:clrMapOvr>
    <a:masterClrMapping/>
  </p:clrMapOvr>
  <p:transitio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Line 2"/>
          <p:cNvSpPr>
            <a:spLocks noChangeShapeType="1"/>
          </p:cNvSpPr>
          <p:nvPr/>
        </p:nvSpPr>
        <p:spPr bwMode="auto">
          <a:xfrm>
            <a:off x="8420100" y="4114800"/>
            <a:ext cx="0" cy="762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63" name="Line 3"/>
          <p:cNvSpPr>
            <a:spLocks noChangeShapeType="1"/>
          </p:cNvSpPr>
          <p:nvPr/>
        </p:nvSpPr>
        <p:spPr bwMode="auto">
          <a:xfrm>
            <a:off x="6356350" y="4114800"/>
            <a:ext cx="0" cy="838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65" name="Rectangle 5"/>
          <p:cNvSpPr>
            <a:spLocks noChangeArrowheads="1"/>
          </p:cNvSpPr>
          <p:nvPr/>
        </p:nvSpPr>
        <p:spPr bwMode="auto">
          <a:xfrm>
            <a:off x="3714750" y="1600200"/>
            <a:ext cx="2393950" cy="457200"/>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b="1">
                <a:latin typeface="Times New Roman" panose="02020603050405020304" pitchFamily="18" charset="0"/>
              </a:rPr>
              <a:t>国际间的协调组织</a:t>
            </a:r>
            <a:endParaRPr kumimoji="1" lang="zh-CN" altLang="en-US" sz="1800" b="1">
              <a:latin typeface="Times New Roman" panose="02020603050405020304" pitchFamily="18" charset="0"/>
            </a:endParaRPr>
          </a:p>
        </p:txBody>
      </p:sp>
      <p:sp>
        <p:nvSpPr>
          <p:cNvPr id="1064966" name="Rectangle 6"/>
          <p:cNvSpPr>
            <a:spLocks noChangeArrowheads="1"/>
          </p:cNvSpPr>
          <p:nvPr/>
        </p:nvSpPr>
        <p:spPr bwMode="auto">
          <a:xfrm>
            <a:off x="1073150" y="2286000"/>
            <a:ext cx="2393950" cy="457200"/>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b="1">
                <a:latin typeface="Times New Roman" panose="02020603050405020304" pitchFamily="18" charset="0"/>
              </a:rPr>
              <a:t>国内的协调组织</a:t>
            </a:r>
            <a:endParaRPr kumimoji="1" lang="zh-CN" altLang="en-US" sz="1800" b="1">
              <a:latin typeface="Times New Roman" panose="02020603050405020304" pitchFamily="18" charset="0"/>
            </a:endParaRPr>
          </a:p>
        </p:txBody>
      </p:sp>
      <p:sp>
        <p:nvSpPr>
          <p:cNvPr id="1064967" name="Rectangle 7"/>
          <p:cNvSpPr>
            <a:spLocks noChangeArrowheads="1"/>
          </p:cNvSpPr>
          <p:nvPr/>
        </p:nvSpPr>
        <p:spPr bwMode="auto">
          <a:xfrm>
            <a:off x="6604000" y="2209800"/>
            <a:ext cx="2393950" cy="457200"/>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b="1">
                <a:latin typeface="Times New Roman" panose="02020603050405020304" pitchFamily="18" charset="0"/>
              </a:rPr>
              <a:t>国内的协调组织</a:t>
            </a:r>
            <a:endParaRPr kumimoji="1" lang="zh-CN" altLang="en-US" sz="1800" b="1">
              <a:latin typeface="Times New Roman" panose="02020603050405020304" pitchFamily="18" charset="0"/>
            </a:endParaRPr>
          </a:p>
        </p:txBody>
      </p:sp>
      <p:sp>
        <p:nvSpPr>
          <p:cNvPr id="1064968" name="Oval 8"/>
          <p:cNvSpPr>
            <a:spLocks noChangeArrowheads="1"/>
          </p:cNvSpPr>
          <p:nvPr/>
        </p:nvSpPr>
        <p:spPr bwMode="auto">
          <a:xfrm>
            <a:off x="412750" y="4953000"/>
            <a:ext cx="2476500" cy="1295400"/>
          </a:xfrm>
          <a:prstGeom prst="ellipse">
            <a:avLst/>
          </a:prstGeom>
          <a:noFill/>
          <a:ln w="9525">
            <a:solidFill>
              <a:schemeClr val="tx1"/>
            </a:solidFill>
            <a:round/>
          </a:ln>
          <a:effectLst/>
          <a:extLst>
            <a:ext uri="{909E8E84-426E-40DD-AFC4-6F175D3DCCD1}">
              <a14:hiddenFill xmlns:a14="http://schemas.microsoft.com/office/drawing/2010/main">
                <a:solidFill>
                  <a:srgbClr val="FF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a:solidFill>
                  <a:schemeClr val="tx1"/>
                </a:solidFill>
                <a:latin typeface="Times New Roman" panose="02020603050405020304" pitchFamily="18" charset="0"/>
              </a:rPr>
              <a:t>愿意付费的</a:t>
            </a:r>
            <a:endParaRPr kumimoji="1" lang="zh-CN" altLang="en-US" sz="1800">
              <a:solidFill>
                <a:schemeClr val="tx1"/>
              </a:solidFill>
              <a:latin typeface="Times New Roman" panose="02020603050405020304" pitchFamily="18" charset="0"/>
            </a:endParaRPr>
          </a:p>
          <a:p>
            <a:r>
              <a:rPr kumimoji="1" lang="zh-CN" altLang="en-US" sz="1800">
                <a:solidFill>
                  <a:schemeClr val="tx1"/>
                </a:solidFill>
                <a:latin typeface="Times New Roman" panose="02020603050405020304" pitchFamily="18" charset="0"/>
              </a:rPr>
              <a:t>任何用户</a:t>
            </a:r>
            <a:endParaRPr kumimoji="1" lang="zh-CN" altLang="en-US" sz="1800">
              <a:solidFill>
                <a:schemeClr val="tx1"/>
              </a:solidFill>
              <a:latin typeface="Times New Roman" panose="02020603050405020304" pitchFamily="18" charset="0"/>
            </a:endParaRPr>
          </a:p>
        </p:txBody>
      </p:sp>
      <p:sp>
        <p:nvSpPr>
          <p:cNvPr id="1064969" name="Oval 9"/>
          <p:cNvSpPr>
            <a:spLocks noChangeArrowheads="1"/>
          </p:cNvSpPr>
          <p:nvPr/>
        </p:nvSpPr>
        <p:spPr bwMode="auto">
          <a:xfrm>
            <a:off x="5035550" y="4953000"/>
            <a:ext cx="2476500" cy="1295400"/>
          </a:xfrm>
          <a:prstGeom prst="ellipse">
            <a:avLst/>
          </a:prstGeom>
          <a:noFill/>
          <a:ln w="9525">
            <a:solidFill>
              <a:schemeClr val="tx1"/>
            </a:solidFill>
            <a:round/>
          </a:ln>
          <a:effectLst/>
          <a:extLst>
            <a:ext uri="{909E8E84-426E-40DD-AFC4-6F175D3DCCD1}">
              <a14:hiddenFill xmlns:a14="http://schemas.microsoft.com/office/drawing/2010/main">
                <a:solidFill>
                  <a:srgbClr val="FF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a:solidFill>
                  <a:schemeClr val="tx1"/>
                </a:solidFill>
                <a:latin typeface="Times New Roman" panose="02020603050405020304" pitchFamily="18" charset="0"/>
              </a:rPr>
              <a:t>产品用户</a:t>
            </a:r>
            <a:endParaRPr kumimoji="1" lang="zh-CN" altLang="en-US" sz="1800">
              <a:solidFill>
                <a:schemeClr val="tx1"/>
              </a:solidFill>
              <a:latin typeface="Times New Roman" panose="02020603050405020304" pitchFamily="18" charset="0"/>
            </a:endParaRPr>
          </a:p>
        </p:txBody>
      </p:sp>
      <p:sp>
        <p:nvSpPr>
          <p:cNvPr id="1064970" name="Oval 10"/>
          <p:cNvSpPr>
            <a:spLocks noChangeArrowheads="1"/>
          </p:cNvSpPr>
          <p:nvPr/>
        </p:nvSpPr>
        <p:spPr bwMode="auto">
          <a:xfrm>
            <a:off x="2476500" y="4953000"/>
            <a:ext cx="2806700" cy="1295400"/>
          </a:xfrm>
          <a:prstGeom prst="ellipse">
            <a:avLst/>
          </a:prstGeom>
          <a:noFill/>
          <a:ln w="9525">
            <a:solidFill>
              <a:schemeClr val="tx1"/>
            </a:solidFill>
            <a:round/>
          </a:ln>
          <a:effectLst/>
          <a:extLst>
            <a:ext uri="{909E8E84-426E-40DD-AFC4-6F175D3DCCD1}">
              <a14:hiddenFill xmlns:a14="http://schemas.microsoft.com/office/drawing/2010/main">
                <a:solidFill>
                  <a:srgbClr val="FF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a:solidFill>
                  <a:schemeClr val="tx1"/>
                </a:solidFill>
                <a:latin typeface="Times New Roman" panose="02020603050405020304" pitchFamily="18" charset="0"/>
              </a:rPr>
              <a:t>网络接入用户</a:t>
            </a:r>
            <a:endParaRPr kumimoji="1" lang="zh-CN" altLang="en-US" sz="1800">
              <a:solidFill>
                <a:schemeClr val="tx1"/>
              </a:solidFill>
              <a:latin typeface="Times New Roman" panose="02020603050405020304" pitchFamily="18" charset="0"/>
            </a:endParaRPr>
          </a:p>
        </p:txBody>
      </p:sp>
      <p:sp>
        <p:nvSpPr>
          <p:cNvPr id="1064971" name="Oval 11"/>
          <p:cNvSpPr>
            <a:spLocks noChangeArrowheads="1"/>
          </p:cNvSpPr>
          <p:nvPr/>
        </p:nvSpPr>
        <p:spPr bwMode="auto">
          <a:xfrm>
            <a:off x="7264400" y="4876800"/>
            <a:ext cx="2393950" cy="1371600"/>
          </a:xfrm>
          <a:prstGeom prst="ellipse">
            <a:avLst/>
          </a:prstGeom>
          <a:noFill/>
          <a:ln w="9525">
            <a:solidFill>
              <a:schemeClr val="tx1"/>
            </a:solidFill>
            <a:round/>
          </a:ln>
          <a:effectLst/>
          <a:extLst>
            <a:ext uri="{909E8E84-426E-40DD-AFC4-6F175D3DCCD1}">
              <a14:hiddenFill xmlns:a14="http://schemas.microsoft.com/office/drawing/2010/main">
                <a:solidFill>
                  <a:srgbClr val="FF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a:solidFill>
                  <a:schemeClr val="tx1"/>
                </a:solidFill>
                <a:latin typeface="Times New Roman" panose="02020603050405020304" pitchFamily="18" charset="0"/>
              </a:rPr>
              <a:t>企业部门、用户</a:t>
            </a:r>
            <a:endParaRPr kumimoji="1" lang="zh-CN" altLang="en-US" sz="1800">
              <a:solidFill>
                <a:schemeClr val="tx1"/>
              </a:solidFill>
              <a:latin typeface="Times New Roman" panose="02020603050405020304" pitchFamily="18" charset="0"/>
            </a:endParaRPr>
          </a:p>
        </p:txBody>
      </p:sp>
      <p:sp>
        <p:nvSpPr>
          <p:cNvPr id="1064972" name="Rectangle 12"/>
          <p:cNvSpPr>
            <a:spLocks noChangeArrowheads="1"/>
          </p:cNvSpPr>
          <p:nvPr/>
        </p:nvSpPr>
        <p:spPr bwMode="auto">
          <a:xfrm>
            <a:off x="660400" y="3733800"/>
            <a:ext cx="1816100" cy="457200"/>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b="1">
                <a:latin typeface="Times New Roman" panose="02020603050405020304" pitchFamily="18" charset="0"/>
              </a:rPr>
              <a:t>商业</a:t>
            </a:r>
            <a:r>
              <a:rPr kumimoji="1" lang="en-US" altLang="zh-CN" sz="1800" b="1">
                <a:latin typeface="Times New Roman" panose="02020603050405020304" pitchFamily="18" charset="0"/>
              </a:rPr>
              <a:t>IRT</a:t>
            </a:r>
            <a:endParaRPr kumimoji="1" lang="en-US" altLang="zh-CN" sz="1800" b="1">
              <a:latin typeface="Times New Roman" panose="02020603050405020304" pitchFamily="18" charset="0"/>
            </a:endParaRPr>
          </a:p>
        </p:txBody>
      </p:sp>
      <p:sp>
        <p:nvSpPr>
          <p:cNvPr id="1064973" name="Rectangle 13"/>
          <p:cNvSpPr>
            <a:spLocks noChangeArrowheads="1"/>
          </p:cNvSpPr>
          <p:nvPr/>
        </p:nvSpPr>
        <p:spPr bwMode="auto">
          <a:xfrm>
            <a:off x="2724150" y="3733800"/>
            <a:ext cx="2228850" cy="45720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b="1">
                <a:latin typeface="Times New Roman" panose="02020603050405020304" pitchFamily="18" charset="0"/>
              </a:rPr>
              <a:t>网络服务提供商 </a:t>
            </a:r>
            <a:r>
              <a:rPr kumimoji="1" lang="en-US" altLang="zh-CN" sz="1800" b="1">
                <a:latin typeface="Times New Roman" panose="02020603050405020304" pitchFamily="18" charset="0"/>
              </a:rPr>
              <a:t>IRT</a:t>
            </a:r>
            <a:endParaRPr kumimoji="1" lang="en-US" altLang="zh-CN" sz="2400" b="1">
              <a:latin typeface="Times New Roman" panose="02020603050405020304" pitchFamily="18" charset="0"/>
            </a:endParaRPr>
          </a:p>
        </p:txBody>
      </p:sp>
      <p:sp>
        <p:nvSpPr>
          <p:cNvPr id="1064974" name="Rectangle 14"/>
          <p:cNvSpPr>
            <a:spLocks noChangeArrowheads="1"/>
          </p:cNvSpPr>
          <p:nvPr/>
        </p:nvSpPr>
        <p:spPr bwMode="auto">
          <a:xfrm>
            <a:off x="5695950" y="3733800"/>
            <a:ext cx="1485900" cy="45720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kumimoji="1" lang="zh-CN" altLang="en-US" sz="1800" b="1">
                <a:latin typeface="Times New Roman" panose="02020603050405020304" pitchFamily="18" charset="0"/>
              </a:rPr>
              <a:t>厂商 </a:t>
            </a:r>
            <a:r>
              <a:rPr kumimoji="1" lang="en-US" altLang="zh-CN" sz="1800" b="1">
                <a:latin typeface="Times New Roman" panose="02020603050405020304" pitchFamily="18" charset="0"/>
              </a:rPr>
              <a:t>IRT</a:t>
            </a:r>
            <a:endParaRPr kumimoji="1" lang="en-US" altLang="zh-CN" sz="1800" b="1">
              <a:latin typeface="Times New Roman" panose="02020603050405020304" pitchFamily="18" charset="0"/>
            </a:endParaRPr>
          </a:p>
        </p:txBody>
      </p:sp>
      <p:sp>
        <p:nvSpPr>
          <p:cNvPr id="1064975" name="Rectangle 15"/>
          <p:cNvSpPr>
            <a:spLocks noChangeArrowheads="1"/>
          </p:cNvSpPr>
          <p:nvPr/>
        </p:nvSpPr>
        <p:spPr bwMode="auto">
          <a:xfrm>
            <a:off x="7512050" y="3733800"/>
            <a:ext cx="1816100" cy="45720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1800" b="1">
                <a:latin typeface="Times New Roman" panose="02020603050405020304" pitchFamily="18" charset="0"/>
              </a:rPr>
              <a:t>企业 </a:t>
            </a:r>
            <a:r>
              <a:rPr kumimoji="1" lang="en-US" altLang="zh-CN" sz="1800" b="1">
                <a:latin typeface="Times New Roman" panose="02020603050405020304" pitchFamily="18" charset="0"/>
              </a:rPr>
              <a:t>/</a:t>
            </a:r>
            <a:r>
              <a:rPr kumimoji="1" lang="zh-CN" altLang="en-US" sz="1800" b="1">
                <a:latin typeface="Times New Roman" panose="02020603050405020304" pitchFamily="18" charset="0"/>
              </a:rPr>
              <a:t>政府 </a:t>
            </a:r>
            <a:r>
              <a:rPr kumimoji="1" lang="en-US" altLang="zh-CN" sz="1800" b="1">
                <a:latin typeface="Times New Roman" panose="02020603050405020304" pitchFamily="18" charset="0"/>
              </a:rPr>
              <a:t>IRT</a:t>
            </a:r>
            <a:endParaRPr kumimoji="1" lang="en-US" altLang="zh-CN" sz="2400" b="1">
              <a:latin typeface="Times New Roman" panose="02020603050405020304" pitchFamily="18" charset="0"/>
            </a:endParaRPr>
          </a:p>
        </p:txBody>
      </p:sp>
      <p:sp>
        <p:nvSpPr>
          <p:cNvPr id="1064976" name="Line 16"/>
          <p:cNvSpPr>
            <a:spLocks noChangeShapeType="1"/>
          </p:cNvSpPr>
          <p:nvPr/>
        </p:nvSpPr>
        <p:spPr bwMode="auto">
          <a:xfrm flipH="1">
            <a:off x="1733550" y="2743200"/>
            <a:ext cx="330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77" name="Line 17"/>
          <p:cNvSpPr>
            <a:spLocks noChangeShapeType="1"/>
          </p:cNvSpPr>
          <p:nvPr/>
        </p:nvSpPr>
        <p:spPr bwMode="auto">
          <a:xfrm>
            <a:off x="3136900" y="2743200"/>
            <a:ext cx="330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78" name="Line 18"/>
          <p:cNvSpPr>
            <a:spLocks noChangeShapeType="1"/>
          </p:cNvSpPr>
          <p:nvPr/>
        </p:nvSpPr>
        <p:spPr bwMode="auto">
          <a:xfrm flipH="1">
            <a:off x="3962400" y="2057400"/>
            <a:ext cx="660400" cy="1676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79" name="Line 19"/>
          <p:cNvSpPr>
            <a:spLocks noChangeShapeType="1"/>
          </p:cNvSpPr>
          <p:nvPr/>
        </p:nvSpPr>
        <p:spPr bwMode="auto">
          <a:xfrm>
            <a:off x="5365750" y="2057400"/>
            <a:ext cx="1073150" cy="1676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0" name="Line 20"/>
          <p:cNvSpPr>
            <a:spLocks noChangeShapeType="1"/>
          </p:cNvSpPr>
          <p:nvPr/>
        </p:nvSpPr>
        <p:spPr bwMode="auto">
          <a:xfrm flipH="1">
            <a:off x="6769100" y="2667000"/>
            <a:ext cx="742950" cy="1066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1" name="Line 21"/>
          <p:cNvSpPr>
            <a:spLocks noChangeShapeType="1"/>
          </p:cNvSpPr>
          <p:nvPr/>
        </p:nvSpPr>
        <p:spPr bwMode="auto">
          <a:xfrm>
            <a:off x="8007350" y="2667000"/>
            <a:ext cx="577850" cy="1066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2" name="Line 22"/>
          <p:cNvSpPr>
            <a:spLocks noChangeShapeType="1"/>
          </p:cNvSpPr>
          <p:nvPr/>
        </p:nvSpPr>
        <p:spPr bwMode="auto">
          <a:xfrm flipV="1">
            <a:off x="2476500" y="1981200"/>
            <a:ext cx="123825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3" name="Line 23"/>
          <p:cNvSpPr>
            <a:spLocks noChangeShapeType="1"/>
          </p:cNvSpPr>
          <p:nvPr/>
        </p:nvSpPr>
        <p:spPr bwMode="auto">
          <a:xfrm>
            <a:off x="6108700" y="1981200"/>
            <a:ext cx="165100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4" name="Line 24"/>
          <p:cNvSpPr>
            <a:spLocks noChangeShapeType="1"/>
          </p:cNvSpPr>
          <p:nvPr/>
        </p:nvSpPr>
        <p:spPr bwMode="auto">
          <a:xfrm>
            <a:off x="1651000" y="4191000"/>
            <a:ext cx="0" cy="762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5" name="Line 25"/>
          <p:cNvSpPr>
            <a:spLocks noChangeShapeType="1"/>
          </p:cNvSpPr>
          <p:nvPr/>
        </p:nvSpPr>
        <p:spPr bwMode="auto">
          <a:xfrm>
            <a:off x="3797300" y="4191000"/>
            <a:ext cx="0" cy="762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86" name="Text Box 26"/>
          <p:cNvSpPr txBox="1">
            <a:spLocks noChangeArrowheads="1"/>
          </p:cNvSpPr>
          <p:nvPr/>
        </p:nvSpPr>
        <p:spPr bwMode="auto">
          <a:xfrm>
            <a:off x="1568450" y="4267200"/>
            <a:ext cx="1981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r>
              <a:rPr kumimoji="1" lang="zh-CN" altLang="en-US" sz="1600">
                <a:solidFill>
                  <a:schemeClr val="tx1"/>
                </a:solidFill>
                <a:latin typeface="Times New Roman" panose="02020603050405020304" pitchFamily="18" charset="0"/>
              </a:rPr>
              <a:t>如：绿盟科技</a:t>
            </a:r>
            <a:endParaRPr kumimoji="1" lang="zh-CN" altLang="en-US" sz="1600">
              <a:solidFill>
                <a:schemeClr val="tx1"/>
              </a:solidFill>
              <a:latin typeface="Times New Roman" panose="02020603050405020304" pitchFamily="18" charset="0"/>
            </a:endParaRPr>
          </a:p>
        </p:txBody>
      </p:sp>
      <p:sp>
        <p:nvSpPr>
          <p:cNvPr id="1064987" name="Text Box 27"/>
          <p:cNvSpPr txBox="1">
            <a:spLocks noChangeArrowheads="1"/>
          </p:cNvSpPr>
          <p:nvPr/>
        </p:nvSpPr>
        <p:spPr bwMode="auto">
          <a:xfrm>
            <a:off x="3797300" y="4267200"/>
            <a:ext cx="17335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r>
              <a:rPr kumimoji="1" lang="zh-CN" altLang="en-US" sz="1600">
                <a:solidFill>
                  <a:schemeClr val="tx1"/>
                </a:solidFill>
                <a:latin typeface="Times New Roman" panose="02020603050405020304" pitchFamily="18" charset="0"/>
              </a:rPr>
              <a:t>如：</a:t>
            </a:r>
            <a:r>
              <a:rPr kumimoji="1" lang="en-US" altLang="zh-CN" sz="1600">
                <a:solidFill>
                  <a:schemeClr val="tx1"/>
                </a:solidFill>
                <a:latin typeface="Times New Roman" panose="02020603050405020304" pitchFamily="18" charset="0"/>
              </a:rPr>
              <a:t>CCERT</a:t>
            </a:r>
            <a:endParaRPr kumimoji="1" lang="en-US" altLang="zh-CN" sz="1600">
              <a:solidFill>
                <a:schemeClr val="tx1"/>
              </a:solidFill>
              <a:latin typeface="Times New Roman" panose="02020603050405020304" pitchFamily="18" charset="0"/>
            </a:endParaRPr>
          </a:p>
        </p:txBody>
      </p:sp>
      <p:sp>
        <p:nvSpPr>
          <p:cNvPr id="1064988" name="Text Box 28"/>
          <p:cNvSpPr txBox="1">
            <a:spLocks noChangeArrowheads="1"/>
          </p:cNvSpPr>
          <p:nvPr/>
        </p:nvSpPr>
        <p:spPr bwMode="auto">
          <a:xfrm>
            <a:off x="6356350" y="4419600"/>
            <a:ext cx="19812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lnSpc>
                <a:spcPct val="30000"/>
              </a:lnSpc>
              <a:spcBef>
                <a:spcPct val="50000"/>
              </a:spcBef>
            </a:pPr>
            <a:r>
              <a:rPr kumimoji="1" lang="zh-CN" altLang="en-US" sz="1600">
                <a:solidFill>
                  <a:schemeClr val="tx1"/>
                </a:solidFill>
                <a:latin typeface="Times New Roman" panose="02020603050405020304" pitchFamily="18" charset="0"/>
              </a:rPr>
              <a:t>如：</a:t>
            </a:r>
            <a:r>
              <a:rPr kumimoji="1" lang="en-US" altLang="zh-CN" sz="1600">
                <a:solidFill>
                  <a:schemeClr val="tx1"/>
                </a:solidFill>
                <a:latin typeface="Times New Roman" panose="02020603050405020304" pitchFamily="18" charset="0"/>
              </a:rPr>
              <a:t>Cisco</a:t>
            </a:r>
            <a:r>
              <a:rPr kumimoji="1" lang="zh-CN" altLang="en-US" sz="1600">
                <a:solidFill>
                  <a:schemeClr val="tx1"/>
                </a:solidFill>
                <a:latin typeface="Times New Roman" panose="02020603050405020304" pitchFamily="18" charset="0"/>
              </a:rPr>
              <a:t>、</a:t>
            </a:r>
            <a:r>
              <a:rPr kumimoji="1" lang="en-US" altLang="zh-CN" sz="1600">
                <a:solidFill>
                  <a:schemeClr val="tx1"/>
                </a:solidFill>
                <a:latin typeface="Times New Roman" panose="02020603050405020304" pitchFamily="18" charset="0"/>
              </a:rPr>
              <a:t>IBM</a:t>
            </a:r>
            <a:endParaRPr kumimoji="1" lang="en-US" altLang="zh-CN" sz="1600">
              <a:solidFill>
                <a:schemeClr val="tx1"/>
              </a:solidFill>
              <a:latin typeface="Times New Roman" panose="02020603050405020304" pitchFamily="18" charset="0"/>
            </a:endParaRPr>
          </a:p>
          <a:p>
            <a:pPr algn="l" eaLnBrk="1" hangingPunct="1">
              <a:lnSpc>
                <a:spcPct val="30000"/>
              </a:lnSpc>
              <a:spcBef>
                <a:spcPct val="50000"/>
              </a:spcBef>
            </a:pPr>
            <a:endParaRPr kumimoji="1" lang="zh-CN" altLang="en-US" sz="1600">
              <a:solidFill>
                <a:schemeClr val="tx1"/>
              </a:solidFill>
              <a:latin typeface="Times New Roman" panose="02020603050405020304" pitchFamily="18" charset="0"/>
            </a:endParaRPr>
          </a:p>
        </p:txBody>
      </p:sp>
      <p:sp>
        <p:nvSpPr>
          <p:cNvPr id="1064989" name="Text Box 29"/>
          <p:cNvSpPr txBox="1">
            <a:spLocks noChangeArrowheads="1"/>
          </p:cNvSpPr>
          <p:nvPr/>
        </p:nvSpPr>
        <p:spPr bwMode="auto">
          <a:xfrm>
            <a:off x="8337550" y="4419600"/>
            <a:ext cx="20637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lnSpc>
                <a:spcPct val="30000"/>
              </a:lnSpc>
              <a:spcBef>
                <a:spcPct val="50000"/>
              </a:spcBef>
            </a:pPr>
            <a:r>
              <a:rPr kumimoji="1" lang="zh-CN" altLang="en-US" sz="1600">
                <a:solidFill>
                  <a:schemeClr val="tx1"/>
                </a:solidFill>
                <a:latin typeface="Times New Roman" panose="02020603050405020304" pitchFamily="18" charset="0"/>
              </a:rPr>
              <a:t>如：中国银行、</a:t>
            </a:r>
            <a:endParaRPr kumimoji="1" lang="zh-CN" altLang="en-US" sz="1600">
              <a:solidFill>
                <a:schemeClr val="tx1"/>
              </a:solidFill>
              <a:latin typeface="Times New Roman" panose="02020603050405020304" pitchFamily="18" charset="0"/>
            </a:endParaRPr>
          </a:p>
          <a:p>
            <a:pPr algn="l" eaLnBrk="1" hangingPunct="1">
              <a:lnSpc>
                <a:spcPct val="30000"/>
              </a:lnSpc>
              <a:spcBef>
                <a:spcPct val="50000"/>
              </a:spcBef>
            </a:pPr>
            <a:r>
              <a:rPr kumimoji="1" lang="zh-CN" altLang="en-US" sz="1600">
                <a:solidFill>
                  <a:schemeClr val="tx1"/>
                </a:solidFill>
                <a:latin typeface="Times New Roman" panose="02020603050405020304" pitchFamily="18" charset="0"/>
              </a:rPr>
              <a:t>        公安部</a:t>
            </a:r>
            <a:endParaRPr kumimoji="1" lang="zh-CN" altLang="en-US" sz="1600">
              <a:solidFill>
                <a:schemeClr val="tx1"/>
              </a:solidFill>
              <a:latin typeface="Times New Roman" panose="02020603050405020304" pitchFamily="18" charset="0"/>
            </a:endParaRPr>
          </a:p>
        </p:txBody>
      </p:sp>
      <p:sp>
        <p:nvSpPr>
          <p:cNvPr id="1064990" name="Text Box 30"/>
          <p:cNvSpPr txBox="1">
            <a:spLocks noChangeArrowheads="1"/>
          </p:cNvSpPr>
          <p:nvPr/>
        </p:nvSpPr>
        <p:spPr bwMode="auto">
          <a:xfrm>
            <a:off x="6108700" y="1600200"/>
            <a:ext cx="28892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r>
              <a:rPr kumimoji="1" lang="zh-CN" altLang="en-US" sz="1400">
                <a:solidFill>
                  <a:schemeClr val="tx1"/>
                </a:solidFill>
                <a:latin typeface="Times New Roman" panose="02020603050405020304" pitchFamily="18" charset="0"/>
              </a:rPr>
              <a:t>如</a:t>
            </a:r>
            <a:r>
              <a:rPr kumimoji="1" lang="en-US" altLang="zh-CN" sz="1400">
                <a:solidFill>
                  <a:schemeClr val="tx1"/>
                </a:solidFill>
                <a:latin typeface="Times New Roman" panose="02020603050405020304" pitchFamily="18" charset="0"/>
              </a:rPr>
              <a:t>CERT/CC, FIRST</a:t>
            </a:r>
            <a:endParaRPr kumimoji="1" lang="en-US" altLang="zh-CN" sz="1400">
              <a:solidFill>
                <a:schemeClr val="tx1"/>
              </a:solidFill>
              <a:latin typeface="Times New Roman" panose="02020603050405020304" pitchFamily="18" charset="0"/>
            </a:endParaRPr>
          </a:p>
        </p:txBody>
      </p:sp>
      <p:sp>
        <p:nvSpPr>
          <p:cNvPr id="1064991" name="Text Box 31"/>
          <p:cNvSpPr txBox="1">
            <a:spLocks noChangeArrowheads="1"/>
          </p:cNvSpPr>
          <p:nvPr/>
        </p:nvSpPr>
        <p:spPr bwMode="auto">
          <a:xfrm>
            <a:off x="8089900" y="2743200"/>
            <a:ext cx="1816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r>
              <a:rPr kumimoji="1" lang="zh-CN" altLang="en-US" sz="1400">
                <a:solidFill>
                  <a:schemeClr val="tx1"/>
                </a:solidFill>
                <a:latin typeface="Times New Roman" panose="02020603050405020304" pitchFamily="18" charset="0"/>
              </a:rPr>
              <a:t>如</a:t>
            </a:r>
            <a:r>
              <a:rPr kumimoji="1" lang="en-US" altLang="zh-CN" sz="1400">
                <a:solidFill>
                  <a:schemeClr val="tx1"/>
                </a:solidFill>
                <a:latin typeface="Times New Roman" panose="02020603050405020304" pitchFamily="18" charset="0"/>
              </a:rPr>
              <a:t>CNCERT/CC</a:t>
            </a:r>
            <a:endParaRPr kumimoji="1" lang="en-US" altLang="zh-CN" sz="1400">
              <a:solidFill>
                <a:schemeClr val="tx1"/>
              </a:solidFill>
              <a:latin typeface="Times New Roman" panose="02020603050405020304" pitchFamily="18" charset="0"/>
            </a:endParaRPr>
          </a:p>
        </p:txBody>
      </p:sp>
      <p:sp>
        <p:nvSpPr>
          <p:cNvPr id="1064992" name="Line 32"/>
          <p:cNvSpPr>
            <a:spLocks noChangeShapeType="1"/>
          </p:cNvSpPr>
          <p:nvPr/>
        </p:nvSpPr>
        <p:spPr bwMode="auto">
          <a:xfrm flipV="1">
            <a:off x="4622800" y="2667000"/>
            <a:ext cx="2559050" cy="1066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93" name="Line 33"/>
          <p:cNvSpPr>
            <a:spLocks noChangeShapeType="1"/>
          </p:cNvSpPr>
          <p:nvPr/>
        </p:nvSpPr>
        <p:spPr bwMode="auto">
          <a:xfrm>
            <a:off x="3302000" y="2743200"/>
            <a:ext cx="288925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64994" name="Rectangle 34"/>
          <p:cNvSpPr>
            <a:spLocks noGrp="1" noChangeArrowheads="1"/>
          </p:cNvSpPr>
          <p:nvPr>
            <p:ph type="title"/>
          </p:nvPr>
        </p:nvSpPr>
        <p:spPr/>
        <p:txBody>
          <a:bodyPr/>
          <a:lstStyle/>
          <a:p>
            <a:r>
              <a:rPr lang="zh-CN" altLang="en-US"/>
              <a:t>应急响应组的分类</a:t>
            </a:r>
            <a:endParaRPr lang="zh-CN" altLang="en-US"/>
          </a:p>
        </p:txBody>
      </p:sp>
    </p:spTree>
  </p:cSld>
  <p:clrMapOvr>
    <a:masterClrMapping/>
  </p:clrMapOvr>
  <p:transition spd="med">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8" name="Rectangle 2"/>
          <p:cNvSpPr>
            <a:spLocks noGrp="1" noChangeArrowheads="1"/>
          </p:cNvSpPr>
          <p:nvPr>
            <p:ph type="title"/>
          </p:nvPr>
        </p:nvSpPr>
        <p:spPr/>
        <p:txBody>
          <a:bodyPr/>
          <a:lstStyle/>
          <a:p>
            <a:r>
              <a:rPr lang="zh-CN" altLang="en-US"/>
              <a:t>中国银行应急响应需求</a:t>
            </a:r>
            <a:endParaRPr lang="zh-CN" altLang="en-US"/>
          </a:p>
        </p:txBody>
      </p:sp>
      <p:sp>
        <p:nvSpPr>
          <p:cNvPr id="1069059"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zh-CN" altLang="en-US" sz="1900"/>
              <a:t>制定应急响应计划</a:t>
            </a:r>
            <a:endParaRPr lang="zh-CN" altLang="en-US" sz="1900"/>
          </a:p>
          <a:p>
            <a:pPr lvl="1">
              <a:lnSpc>
                <a:spcPct val="90000"/>
              </a:lnSpc>
            </a:pPr>
            <a:r>
              <a:rPr lang="zh-CN" altLang="en-US" sz="1700"/>
              <a:t>信息安全重要的一个方面是在攻击发生时应能知晓如何应对，提前的计划与准备能够尽快的抑制攻击、降低影响。但是制定应急响应计划是一个非常耗时的工作。 </a:t>
            </a:r>
            <a:endParaRPr lang="zh-CN" altLang="en-US" sz="1700"/>
          </a:p>
          <a:p>
            <a:pPr>
              <a:lnSpc>
                <a:spcPct val="90000"/>
              </a:lnSpc>
            </a:pPr>
            <a:r>
              <a:rPr lang="zh-CN" altLang="en-US" sz="1900"/>
              <a:t>培养中国银行应急响应专家</a:t>
            </a:r>
            <a:endParaRPr lang="zh-CN" altLang="en-US" sz="1900"/>
          </a:p>
          <a:p>
            <a:pPr lvl="1">
              <a:lnSpc>
                <a:spcPct val="90000"/>
              </a:lnSpc>
            </a:pPr>
            <a:r>
              <a:rPr lang="zh-CN" altLang="en-US" sz="1700"/>
              <a:t>在安全事件处理过程中，“人”的作用是勿庸置疑的。为了降低第三方安全服务提供商的风险，所以培养中国银行集团应急专家是必要的。 </a:t>
            </a:r>
            <a:endParaRPr lang="zh-CN" altLang="en-US" sz="1700"/>
          </a:p>
          <a:p>
            <a:pPr>
              <a:lnSpc>
                <a:spcPct val="90000"/>
              </a:lnSpc>
            </a:pPr>
            <a:r>
              <a:rPr lang="zh-CN" altLang="en-US" sz="1900"/>
              <a:t>做好应急响应知识管理</a:t>
            </a:r>
            <a:endParaRPr lang="zh-CN" altLang="en-US" sz="1900"/>
          </a:p>
          <a:p>
            <a:pPr lvl="1">
              <a:lnSpc>
                <a:spcPct val="90000"/>
              </a:lnSpc>
            </a:pPr>
            <a:r>
              <a:rPr lang="zh-CN" altLang="en-US" sz="1700"/>
              <a:t>要注意做好应急响应（应急处理）知识管理工作，知识管理可以通过创建、固化、掌握、传播、改进等一系列的方式实现。知识管理的目标很明确，让尽可能多的人具备良好的思考方式和一定的技能。 </a:t>
            </a:r>
            <a:endParaRPr lang="zh-CN" altLang="en-US" sz="1700"/>
          </a:p>
          <a:p>
            <a:pPr>
              <a:lnSpc>
                <a:spcPct val="90000"/>
              </a:lnSpc>
            </a:pPr>
            <a:r>
              <a:rPr lang="zh-CN" altLang="en-US" sz="1900"/>
              <a:t>定期进行应急演练</a:t>
            </a:r>
            <a:endParaRPr lang="zh-CN" altLang="en-US" sz="1900"/>
          </a:p>
          <a:p>
            <a:pPr lvl="1">
              <a:lnSpc>
                <a:spcPct val="90000"/>
              </a:lnSpc>
            </a:pPr>
            <a:r>
              <a:rPr lang="zh-CN" altLang="en-US" sz="1700"/>
              <a:t>如果仅仅将应急响应计划束之高阁，长此以往“人”的警惕将会松懈，直接后果是在安全事件发生后表现混乱，无从下手，所以要定期进行应急演练，每次针对不同的主题，在实战情况下演练效果更佳。应急演练最忌讳的方式是纸上谈兵，达不到预期的目标。 </a:t>
            </a:r>
            <a:endParaRPr lang="zh-CN" altLang="en-US" sz="1700"/>
          </a:p>
        </p:txBody>
      </p:sp>
    </p:spTree>
  </p:cSld>
  <p:clrMapOvr>
    <a:masterClrMapping/>
  </p:clrMapOvr>
  <p:transition spd="med">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Grp="1" noChangeArrowheads="1"/>
          </p:cNvSpPr>
          <p:nvPr>
            <p:ph type="title"/>
          </p:nvPr>
        </p:nvSpPr>
        <p:spPr/>
        <p:txBody>
          <a:bodyPr/>
          <a:lstStyle/>
          <a:p>
            <a:endParaRPr lang="zh-CN" altLang="en-US"/>
          </a:p>
        </p:txBody>
      </p:sp>
      <p:sp>
        <p:nvSpPr>
          <p:cNvPr id="1070083"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zh-CN" altLang="en-US" sz="1700"/>
              <a:t>需要第三方安全服务厂商的应急响应支持</a:t>
            </a:r>
            <a:endParaRPr lang="zh-CN" altLang="en-US" sz="1700"/>
          </a:p>
          <a:p>
            <a:pPr lvl="1">
              <a:lnSpc>
                <a:spcPct val="90000"/>
              </a:lnSpc>
            </a:pPr>
            <a:r>
              <a:rPr lang="zh-CN" altLang="en-US" sz="1500"/>
              <a:t>由于资源、精力等限制，中国银行集团在进行应急响应（应急处理）的过程中，不可避免的与其他社会资源协作，共同抵抗安全威胁。安全服务厂商在应急响应方面具备一定的经验和技术，为中国银行提供风险降低支持。</a:t>
            </a:r>
            <a:endParaRPr lang="zh-CN" altLang="en-US" sz="1500"/>
          </a:p>
          <a:p>
            <a:pPr>
              <a:lnSpc>
                <a:spcPct val="90000"/>
              </a:lnSpc>
            </a:pPr>
            <a:r>
              <a:rPr lang="zh-CN" altLang="en-US" sz="1700"/>
              <a:t>需要其他社会资源的应急响应支持</a:t>
            </a:r>
            <a:endParaRPr lang="zh-CN" altLang="en-US" sz="1700"/>
          </a:p>
          <a:p>
            <a:pPr lvl="1">
              <a:lnSpc>
                <a:spcPct val="90000"/>
              </a:lnSpc>
            </a:pPr>
            <a:r>
              <a:rPr lang="zh-CN" altLang="en-US" sz="1500"/>
              <a:t>国家计算机网络应急响应协调处理中心</a:t>
            </a:r>
            <a:r>
              <a:rPr lang="en-US" altLang="zh-CN" sz="1500"/>
              <a:t>(CNCERT/CC)</a:t>
            </a:r>
            <a:r>
              <a:rPr lang="zh-CN" altLang="en-US" sz="1500"/>
              <a:t>、公安部、安全部等也能够在全网协作、调查取证方面提供必要的支持。</a:t>
            </a:r>
            <a:endParaRPr lang="zh-CN" altLang="en-US" sz="1500"/>
          </a:p>
          <a:p>
            <a:pPr>
              <a:lnSpc>
                <a:spcPct val="90000"/>
              </a:lnSpc>
            </a:pPr>
            <a:r>
              <a:rPr lang="zh-CN" altLang="en-US" sz="1700"/>
              <a:t>需要第三方安全服务厂商提供早期安全预警智能</a:t>
            </a:r>
            <a:endParaRPr lang="zh-CN" altLang="en-US" sz="1700"/>
          </a:p>
          <a:p>
            <a:pPr lvl="1">
              <a:lnSpc>
                <a:spcPct val="90000"/>
              </a:lnSpc>
            </a:pPr>
            <a:r>
              <a:rPr lang="zh-CN" altLang="en-US" sz="1500"/>
              <a:t>具备深入研究能力的第三方安全服务厂商为中国银行提供早期安全预警智能，这些知识将间接的提高应急响应的效能：通过预先的风险降低措施减少安全事件的发生，通过知识管理尽早的获得知识并及时更新。</a:t>
            </a:r>
            <a:endParaRPr lang="zh-CN" altLang="en-US" sz="1500"/>
          </a:p>
          <a:p>
            <a:pPr>
              <a:lnSpc>
                <a:spcPct val="90000"/>
              </a:lnSpc>
            </a:pPr>
            <a:r>
              <a:rPr lang="zh-CN" altLang="en-US" sz="1700"/>
              <a:t>对合作的第三方安全服务厂商提出要求</a:t>
            </a:r>
            <a:endParaRPr lang="zh-CN" altLang="en-US" sz="1700"/>
          </a:p>
          <a:p>
            <a:pPr lvl="1">
              <a:lnSpc>
                <a:spcPct val="90000"/>
              </a:lnSpc>
            </a:pPr>
            <a:r>
              <a:rPr lang="zh-CN" altLang="en-US" sz="1500"/>
              <a:t>这主要从两个方面来进行考核：能力与速度。毫无疑问，第三方安全服务厂商的能力（研究能力、漏洞发现能力、应急响应能力、技术领先能力、经验等）是应急响应是否成功的关键。速度是考察第三方安全服务厂商应急响应服务的服务级别协议</a:t>
            </a:r>
            <a:r>
              <a:rPr lang="en-US" altLang="zh-CN" sz="1500"/>
              <a:t>(SLA)</a:t>
            </a:r>
            <a:r>
              <a:rPr lang="zh-CN" altLang="en-US" sz="1500"/>
              <a:t>的一个重要指标，在一定程度上反映了厂商的态度与信誉。</a:t>
            </a:r>
            <a:endParaRPr lang="zh-CN" altLang="en-US" sz="1500"/>
          </a:p>
        </p:txBody>
      </p:sp>
    </p:spTree>
  </p:cSld>
  <p:clrMapOvr>
    <a:masterClrMapping/>
  </p:clrMapOvr>
  <p:transition spd="med">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Grp="1" noChangeArrowheads="1"/>
          </p:cNvSpPr>
          <p:nvPr>
            <p:ph type="title"/>
          </p:nvPr>
        </p:nvSpPr>
        <p:spPr/>
        <p:txBody>
          <a:bodyPr/>
          <a:lstStyle/>
          <a:p>
            <a:r>
              <a:rPr lang="zh-CN" altLang="en-US"/>
              <a:t>矩阵</a:t>
            </a:r>
            <a:endParaRPr lang="zh-CN" altLang="en-US"/>
          </a:p>
        </p:txBody>
      </p:sp>
      <p:graphicFrame>
        <p:nvGraphicFramePr>
          <p:cNvPr id="1071130" name="Group 26"/>
          <p:cNvGraphicFramePr>
            <a:graphicFrameLocks noGrp="1"/>
          </p:cNvGraphicFramePr>
          <p:nvPr/>
        </p:nvGraphicFramePr>
        <p:xfrm>
          <a:off x="423863" y="1577975"/>
          <a:ext cx="9059862" cy="4168776"/>
        </p:xfrm>
        <a:graphic>
          <a:graphicData uri="http://schemas.openxmlformats.org/drawingml/2006/table">
            <a:tbl>
              <a:tblPr/>
              <a:tblGrid>
                <a:gridCol w="2419350"/>
                <a:gridCol w="5195887"/>
                <a:gridCol w="1444625"/>
              </a:tblGrid>
              <a:tr h="3683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需考虑的因素</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需包含的内容</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紧急程度*</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1474788">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人</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(People)</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tabLst>
                          <a:tab pos="266700" algn="l"/>
                        </a:tabLst>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tabLst>
                          <a:tab pos="266700" algn="l"/>
                        </a:tabLst>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tabLst>
                          <a:tab pos="266700" algn="l"/>
                        </a:tabLst>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tabLst>
                          <a:tab pos="266700" algn="l"/>
                        </a:tabLst>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建立应急响应小组</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培养中国银行集团应急响应专家</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需要第三方安全服务厂商的支持</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需要其他社会资源的支持</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紧急</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一般</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紧急</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紧急</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6488">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流程</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(Process)</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tabLst>
                          <a:tab pos="266700" algn="l"/>
                        </a:tabLst>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tabLst>
                          <a:tab pos="266700" algn="l"/>
                        </a:tabLst>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tabLst>
                          <a:tab pos="266700" algn="l"/>
                        </a:tabLst>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tabLst>
                          <a:tab pos="266700" algn="l"/>
                        </a:tabLst>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制定应急响应计划</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定期进行应急响应演练</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做好应急响应知识管理</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紧急</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一般</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一般</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6488">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技术</a:t>
                      </a:r>
                      <a:r>
                        <a:rPr kumimoji="0"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(Technology)</a:t>
                      </a:r>
                      <a:endParaRPr kumimoji="0" lang="en-US" altLang="zh-CN"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tabLst>
                          <a:tab pos="266700" algn="l"/>
                        </a:tabLst>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tabLst>
                          <a:tab pos="266700" algn="l"/>
                        </a:tabLst>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tabLst>
                          <a:tab pos="266700" algn="l"/>
                        </a:tabLst>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tabLst>
                          <a:tab pos="266700" algn="l"/>
                        </a:tabLst>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tabLst>
                          <a:tab pos="266700" algn="l"/>
                        </a:tabLst>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应急响应产品与工具</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需要第三方安全服务厂商提供早期安全预警智能</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66700" algn="l"/>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对合作的第三方安全服务厂商提出要求</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紧急</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一般</a:t>
                      </a: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一般</a:t>
                      </a:r>
                      <a:endParaRPr kumimoji="0" lang="zh-CN" altLang="en-US" sz="2000" b="0" i="0" u="none" strike="noStrike" cap="none" normalizeH="0" baseline="0" smtClean="0">
                        <a:ln>
                          <a:noFill/>
                        </a:ln>
                        <a:solidFill>
                          <a:schemeClr val="tx1"/>
                        </a:solidFill>
                        <a:effectLst/>
                        <a:latin typeface="Times New Roman" panose="02020603050405020304" pitchFamily="18" charset="0"/>
                        <a:ea typeface="Osaka" charset="-128"/>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71129" name="Text Box 25"/>
          <p:cNvSpPr txBox="1">
            <a:spLocks noChangeArrowheads="1"/>
          </p:cNvSpPr>
          <p:nvPr/>
        </p:nvSpPr>
        <p:spPr bwMode="auto">
          <a:xfrm>
            <a:off x="411163" y="5949950"/>
            <a:ext cx="2703512" cy="228600"/>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algn="l">
              <a:spcBef>
                <a:spcPct val="50000"/>
              </a:spcBef>
            </a:pPr>
            <a:r>
              <a:rPr lang="en-US" altLang="zh-CN" b="1"/>
              <a:t>* </a:t>
            </a:r>
            <a:r>
              <a:rPr lang="zh-CN" altLang="en-US" b="1"/>
              <a:t>仅供中国银行参考</a:t>
            </a:r>
            <a:endParaRPr lang="zh-CN" altLang="en-US" b="1"/>
          </a:p>
        </p:txBody>
      </p:sp>
    </p:spTree>
  </p:cSld>
  <p:clrMapOvr>
    <a:masterClrMapping/>
  </p:clrMapOvr>
  <p:transition spd="med">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p:cNvSpPr>
            <a:spLocks noGrp="1" noChangeArrowheads="1"/>
          </p:cNvSpPr>
          <p:nvPr>
            <p:ph type="title"/>
          </p:nvPr>
        </p:nvSpPr>
        <p:spPr/>
        <p:txBody>
          <a:bodyPr/>
          <a:lstStyle/>
          <a:p>
            <a:endParaRPr lang="zh-CN" altLang="en-US"/>
          </a:p>
        </p:txBody>
      </p:sp>
      <p:sp>
        <p:nvSpPr>
          <p:cNvPr id="1072131" name="Rectangle 3" descr="Rectangle: Click to edit Master text styles&#10;Second level&#10;Third level&#10;Fourth level&#10;Fifth level"/>
          <p:cNvSpPr>
            <a:spLocks noGrp="1" noChangeArrowheads="1"/>
          </p:cNvSpPr>
          <p:nvPr>
            <p:ph type="body" idx="1"/>
          </p:nvPr>
        </p:nvSpPr>
        <p:spPr/>
        <p:txBody>
          <a:bodyPr/>
          <a:lstStyle/>
          <a:p>
            <a:r>
              <a:rPr lang="zh-CN" altLang="en-US" sz="2000"/>
              <a:t>绿盟科技应急响应小组</a:t>
            </a:r>
            <a:r>
              <a:rPr lang="en-US" altLang="zh-CN" sz="2000"/>
              <a:t>(NSFIRST) 7*24 </a:t>
            </a:r>
            <a:r>
              <a:rPr lang="zh-CN" altLang="en-US" sz="2000"/>
              <a:t>支持</a:t>
            </a:r>
            <a:endParaRPr lang="zh-CN" altLang="en-US" sz="2000"/>
          </a:p>
          <a:p>
            <a:pPr lvl="1"/>
            <a:r>
              <a:rPr lang="zh-CN" altLang="en-US" sz="1800"/>
              <a:t>电话支持</a:t>
            </a:r>
            <a:endParaRPr lang="zh-CN" altLang="en-US" sz="1800"/>
          </a:p>
          <a:p>
            <a:pPr lvl="1"/>
            <a:r>
              <a:rPr lang="zh-CN" altLang="en-US" sz="1800"/>
              <a:t>远程支持</a:t>
            </a:r>
            <a:endParaRPr lang="zh-CN" altLang="en-US" sz="1800"/>
          </a:p>
          <a:p>
            <a:pPr lvl="1"/>
            <a:r>
              <a:rPr lang="zh-CN" altLang="en-US" sz="1800"/>
              <a:t>现场支持</a:t>
            </a:r>
            <a:endParaRPr lang="zh-CN" altLang="en-US" sz="1800"/>
          </a:p>
          <a:p>
            <a:r>
              <a:rPr lang="zh-CN" altLang="en-US" sz="2000"/>
              <a:t>具体需求与最佳实践完美结合的应急响应程序</a:t>
            </a:r>
            <a:endParaRPr lang="zh-CN" altLang="en-US" sz="2000"/>
          </a:p>
          <a:p>
            <a:r>
              <a:rPr lang="zh-CN" altLang="en-US" sz="2000"/>
              <a:t>协助进行应急响应演练，改进应急响应准备</a:t>
            </a:r>
            <a:endParaRPr lang="zh-CN" altLang="en-US" sz="2000"/>
          </a:p>
          <a:p>
            <a:r>
              <a:rPr lang="zh-CN" altLang="en-US" sz="2000"/>
              <a:t>绿盟科技研究院</a:t>
            </a:r>
            <a:r>
              <a:rPr lang="en-US" altLang="zh-CN" sz="2000"/>
              <a:t>——</a:t>
            </a:r>
            <a:r>
              <a:rPr lang="zh-CN" altLang="en-US" sz="2000"/>
              <a:t>安全小组</a:t>
            </a:r>
            <a:r>
              <a:rPr lang="en-US" altLang="zh-CN" sz="2000"/>
              <a:t>(NSFOCUS Security Team) </a:t>
            </a:r>
            <a:r>
              <a:rPr lang="zh-CN" altLang="en-US" sz="2000"/>
              <a:t>的威胁智能分析支持</a:t>
            </a:r>
            <a:endParaRPr lang="zh-CN" altLang="en-US" sz="2000"/>
          </a:p>
          <a:p>
            <a:r>
              <a:rPr lang="zh-CN" altLang="en-US" sz="2000"/>
              <a:t>绿盟科技自有的安全产品（黑洞、</a:t>
            </a:r>
            <a:r>
              <a:rPr lang="en-US" altLang="zh-CN" sz="2000"/>
              <a:t>NIPS/NIDS</a:t>
            </a:r>
            <a:r>
              <a:rPr lang="zh-CN" altLang="en-US" sz="2000"/>
              <a:t>、</a:t>
            </a:r>
            <a:r>
              <a:rPr lang="en-US" altLang="zh-CN" sz="2000"/>
              <a:t>Scanner</a:t>
            </a:r>
            <a:r>
              <a:rPr lang="zh-CN" altLang="en-US" sz="2000"/>
              <a:t>、流量监控与分析、网络诱骗系统）</a:t>
            </a:r>
            <a:endParaRPr lang="zh-CN" altLang="en-US" sz="2000"/>
          </a:p>
        </p:txBody>
      </p:sp>
    </p:spTree>
  </p:cSld>
  <p:clrMapOvr>
    <a:masterClrMapping/>
  </p:clrMapOvr>
  <p:transition spd="med">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2"/>
          <p:cNvSpPr>
            <a:spLocks noGrp="1" noChangeArrowheads="1"/>
          </p:cNvSpPr>
          <p:nvPr>
            <p:ph type="title"/>
          </p:nvPr>
        </p:nvSpPr>
        <p:spPr/>
        <p:txBody>
          <a:bodyPr/>
          <a:lstStyle/>
          <a:p>
            <a:r>
              <a:rPr lang="zh-CN" altLang="en-US"/>
              <a:t>主要安全事件</a:t>
            </a:r>
            <a:endParaRPr lang="en-US" altLang="zh-CN"/>
          </a:p>
        </p:txBody>
      </p:sp>
      <p:sp>
        <p:nvSpPr>
          <p:cNvPr id="1092611" name="Rectangle 3" descr="Rectangle: Click to edit Master text styles&#10;Second level&#10;Third level&#10;Fourth level&#10;Fifth level"/>
          <p:cNvSpPr>
            <a:spLocks noGrp="1" noChangeArrowheads="1"/>
          </p:cNvSpPr>
          <p:nvPr>
            <p:ph type="body" idx="1"/>
          </p:nvPr>
        </p:nvSpPr>
        <p:spPr/>
        <p:txBody>
          <a:bodyPr/>
          <a:lstStyle/>
          <a:p>
            <a:pPr>
              <a:lnSpc>
                <a:spcPct val="100000"/>
              </a:lnSpc>
            </a:pPr>
            <a:r>
              <a:rPr lang="zh-CN" altLang="en-US"/>
              <a:t>拒绝服务攻击</a:t>
            </a:r>
            <a:endParaRPr lang="zh-CN" altLang="en-US"/>
          </a:p>
          <a:p>
            <a:pPr>
              <a:lnSpc>
                <a:spcPct val="100000"/>
              </a:lnSpc>
            </a:pPr>
            <a:r>
              <a:rPr lang="zh-CN" altLang="en-US"/>
              <a:t>网络流量异常</a:t>
            </a:r>
            <a:endParaRPr lang="zh-CN" altLang="en-US"/>
          </a:p>
          <a:p>
            <a:pPr>
              <a:lnSpc>
                <a:spcPct val="100000"/>
              </a:lnSpc>
            </a:pPr>
            <a:r>
              <a:rPr lang="zh-CN" altLang="en-US"/>
              <a:t>服务器异常</a:t>
            </a:r>
            <a:endParaRPr lang="zh-CN" altLang="en-US"/>
          </a:p>
          <a:p>
            <a:pPr lvl="1">
              <a:lnSpc>
                <a:spcPct val="100000"/>
              </a:lnSpc>
            </a:pPr>
            <a:r>
              <a:rPr lang="zh-CN" altLang="en-US"/>
              <a:t>性能异常</a:t>
            </a:r>
            <a:endParaRPr lang="zh-CN" altLang="en-US"/>
          </a:p>
          <a:p>
            <a:pPr lvl="1">
              <a:lnSpc>
                <a:spcPct val="100000"/>
              </a:lnSpc>
            </a:pPr>
            <a:r>
              <a:rPr lang="zh-CN" altLang="en-US"/>
              <a:t>数据被破坏</a:t>
            </a:r>
            <a:endParaRPr lang="zh-CN" altLang="en-US"/>
          </a:p>
          <a:p>
            <a:pPr>
              <a:lnSpc>
                <a:spcPct val="100000"/>
              </a:lnSpc>
            </a:pPr>
            <a:r>
              <a:rPr lang="zh-CN" altLang="en-US"/>
              <a:t>入侵攻击</a:t>
            </a:r>
            <a:endParaRPr lang="zh-CN" altLang="en-US"/>
          </a:p>
          <a:p>
            <a:pPr>
              <a:lnSpc>
                <a:spcPct val="100000"/>
              </a:lnSpc>
            </a:pPr>
            <a:r>
              <a:rPr lang="zh-CN" altLang="en-US"/>
              <a:t>蠕虫病毒爆发</a:t>
            </a:r>
            <a:endParaRPr lang="zh-CN" altLang="en-US"/>
          </a:p>
        </p:txBody>
      </p:sp>
    </p:spTree>
  </p:cSld>
  <p:clrMapOvr>
    <a:masterClrMapping/>
  </p:clrMapOvr>
  <p:transition spd="med">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154" name="Rectangle 2"/>
          <p:cNvSpPr>
            <a:spLocks noGrp="1" noChangeArrowheads="1"/>
          </p:cNvSpPr>
          <p:nvPr>
            <p:ph type="title"/>
          </p:nvPr>
        </p:nvSpPr>
        <p:spPr/>
        <p:txBody>
          <a:bodyPr/>
          <a:lstStyle/>
          <a:p>
            <a:r>
              <a:rPr lang="zh-CN" altLang="en-US"/>
              <a:t>事件分级</a:t>
            </a:r>
            <a:endParaRPr lang="zh-CN" altLang="en-US"/>
          </a:p>
        </p:txBody>
      </p:sp>
      <p:graphicFrame>
        <p:nvGraphicFramePr>
          <p:cNvPr id="1073181" name="Group 29"/>
          <p:cNvGraphicFramePr>
            <a:graphicFrameLocks noGrp="1"/>
          </p:cNvGraphicFramePr>
          <p:nvPr>
            <p:ph idx="1"/>
          </p:nvPr>
        </p:nvGraphicFramePr>
        <p:xfrm>
          <a:off x="1328738" y="1447800"/>
          <a:ext cx="7539037" cy="4414838"/>
        </p:xfrm>
        <a:graphic>
          <a:graphicData uri="http://schemas.openxmlformats.org/drawingml/2006/table">
            <a:tbl>
              <a:tblPr/>
              <a:tblGrid>
                <a:gridCol w="1398587"/>
                <a:gridCol w="1465263"/>
                <a:gridCol w="4675187"/>
              </a:tblGrid>
              <a:tr h="88265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事件级别</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严重程度</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描述</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r>
              <a:tr h="88265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1</a:t>
                      </a:r>
                      <a:endPar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轻微</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用户网络或业务系统出现故障，但暂时不影响业务系统的运行。 </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84238">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2</a:t>
                      </a:r>
                      <a:endPar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普通</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00"/>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用户网络或业务系统出现异常，运行效率降低或出现错误。 </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8265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3</a:t>
                      </a:r>
                      <a:endPar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严重</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00"/>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用户网络或业务系统无法正常工作。 </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8265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4</a:t>
                      </a:r>
                      <a:endParaRPr kumimoji="0" lang="en-US" altLang="zh-CN"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紧急</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用户网络或业务系统中断或瘫痪。 </a:t>
                      </a:r>
                      <a:endParaRPr kumimoji="0" lang="zh-CN" altLang="en-US" sz="20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p:cNvSpPr>
            <a:spLocks noGrp="1" noChangeArrowheads="1"/>
          </p:cNvSpPr>
          <p:nvPr>
            <p:ph type="title"/>
          </p:nvPr>
        </p:nvSpPr>
        <p:spPr/>
        <p:txBody>
          <a:bodyPr/>
          <a:lstStyle/>
          <a:p>
            <a:r>
              <a:rPr lang="zh-CN" altLang="en-US"/>
              <a:t>事件升级标准</a:t>
            </a:r>
            <a:endParaRPr lang="zh-CN" altLang="en-US"/>
          </a:p>
        </p:txBody>
      </p:sp>
      <p:graphicFrame>
        <p:nvGraphicFramePr>
          <p:cNvPr id="1074219" name="Group 43"/>
          <p:cNvGraphicFramePr>
            <a:graphicFrameLocks noGrp="1"/>
          </p:cNvGraphicFramePr>
          <p:nvPr/>
        </p:nvGraphicFramePr>
        <p:xfrm>
          <a:off x="374650" y="963613"/>
          <a:ext cx="7788275" cy="1457389"/>
        </p:xfrm>
        <a:graphic>
          <a:graphicData uri="http://schemas.openxmlformats.org/drawingml/2006/table">
            <a:tbl>
              <a:tblPr/>
              <a:tblGrid>
                <a:gridCol w="2768600"/>
                <a:gridCol w="1863725"/>
                <a:gridCol w="3155950"/>
              </a:tblGrid>
              <a:tr h="1651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负责人</a:t>
                      </a: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成员</a:t>
                      </a: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绿盟科技应急响应小组</a:t>
                      </a: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李钠</a:t>
                      </a: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NSFIRST</a:t>
                      </a:r>
                      <a:endPar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5313">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绿盟科技专业服务部</a:t>
                      </a: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王红阳 </a:t>
                      </a:r>
                      <a:r>
                        <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(Why)</a:t>
                      </a:r>
                      <a:endPar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NSFIRST</a:t>
                      </a: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a:t>
                      </a:r>
                      <a:r>
                        <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PSD</a:t>
                      </a:r>
                      <a:endPar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绿盟科技安全小组</a:t>
                      </a:r>
                      <a:endPar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左磊</a:t>
                      </a:r>
                      <a:r>
                        <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(warning3)</a:t>
                      </a:r>
                      <a:endParaRPr kumimoji="0" lang="zh-CN" altLang="en-US"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marL="2057400" indent="-228600"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marL="25146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marL="29718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marL="34290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marL="3886200" indent="-228600"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Tx/>
                        <a:buSzTx/>
                        <a:buFontTx/>
                        <a:buNone/>
                      </a:pPr>
                      <a:r>
                        <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rPr>
                        <a:t>NSFOCUS Security Team</a:t>
                      </a:r>
                      <a:endParaRPr kumimoji="0" lang="en-US" altLang="zh-CN" sz="17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cs typeface="Times New Roman" panose="02020603050405020304"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074220" name="Group 44"/>
          <p:cNvGraphicFramePr>
            <a:graphicFrameLocks noGrp="1"/>
          </p:cNvGraphicFramePr>
          <p:nvPr>
            <p:ph idx="1"/>
          </p:nvPr>
        </p:nvGraphicFramePr>
        <p:xfrm>
          <a:off x="1819275" y="3030538"/>
          <a:ext cx="6157913" cy="2301876"/>
        </p:xfrm>
        <a:graphic>
          <a:graphicData uri="http://schemas.openxmlformats.org/drawingml/2006/table">
            <a:tbl>
              <a:tblPr/>
              <a:tblGrid>
                <a:gridCol w="1414463"/>
                <a:gridCol w="4743450"/>
              </a:tblGrid>
              <a:tr h="554038">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ctr" defTabSz="914400" rtl="0" eaLnBrk="1" fontAlgn="base" latinLnBrk="0" hangingPunct="1">
                        <a:lnSpc>
                          <a:spcPct val="110000"/>
                        </a:lnSpc>
                        <a:spcBef>
                          <a:spcPct val="0"/>
                        </a:spcBef>
                        <a:spcAft>
                          <a:spcPct val="80000"/>
                        </a:spcAft>
                        <a:buClr>
                          <a:srgbClr val="4D4D4D"/>
                        </a:buClr>
                        <a:buSzTx/>
                        <a:buFontTx/>
                        <a:buNone/>
                      </a:pPr>
                      <a:r>
                        <a:rPr kumimoji="0" lang="zh-CN" altLang="en-US" sz="1800" b="1"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若未解决</a:t>
                      </a:r>
                      <a:endParaRPr kumimoji="0" lang="zh-CN" altLang="en-US" sz="1800" b="1"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1800" b="1"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事件升级</a:t>
                      </a:r>
                      <a:endParaRPr kumimoji="0" lang="zh-CN" altLang="en-US" sz="1800" b="1"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555625">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2</a:t>
                      </a:r>
                      <a:r>
                        <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小时</a:t>
                      </a:r>
                      <a:endPar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绿盟科技应急响应小组</a:t>
                      </a:r>
                      <a:endParaRPr kumimoji="0" lang="en-US" altLang="zh-CN"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5313">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4</a:t>
                      </a:r>
                      <a:r>
                        <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小时</a:t>
                      </a:r>
                      <a:endPar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绿盟科技专业服务部</a:t>
                      </a:r>
                      <a:endPar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6900">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en-US" altLang="zh-CN"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8</a:t>
                      </a:r>
                      <a:r>
                        <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小时</a:t>
                      </a:r>
                      <a:endPar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anchorCtr="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just">
                        <a:lnSpc>
                          <a:spcPct val="110000"/>
                        </a:lnSpc>
                        <a:spcAft>
                          <a:spcPct val="80000"/>
                        </a:spcAft>
                        <a:buClr>
                          <a:srgbClr val="4D4D4D"/>
                        </a:buClr>
                        <a:defRPr sz="2600">
                          <a:solidFill>
                            <a:srgbClr val="333333"/>
                          </a:solidFill>
                          <a:latin typeface="Arial" panose="020B0604020202020204" pitchFamily="34" charset="0"/>
                          <a:ea typeface="宋体" panose="02010600030101010101" pitchFamily="2" charset="-122"/>
                        </a:defRPr>
                      </a:lvl1pPr>
                      <a:lvl2pPr algn="just">
                        <a:lnSpc>
                          <a:spcPct val="110000"/>
                        </a:lnSpc>
                        <a:spcAft>
                          <a:spcPct val="80000"/>
                        </a:spcAft>
                        <a:buClr>
                          <a:srgbClr val="4D4D4D"/>
                        </a:buClr>
                        <a:buFont typeface="Times" panose="02020603050405020304" pitchFamily="18" charset="0"/>
                        <a:defRPr sz="2200">
                          <a:solidFill>
                            <a:srgbClr val="333333"/>
                          </a:solidFill>
                          <a:latin typeface="Arial" panose="020B0604020202020204" pitchFamily="34" charset="0"/>
                          <a:ea typeface="Osaka" charset="-128"/>
                        </a:defRPr>
                      </a:lvl2pPr>
                      <a:lvl3pPr algn="just">
                        <a:lnSpc>
                          <a:spcPct val="110000"/>
                        </a:lnSpc>
                        <a:spcAft>
                          <a:spcPct val="80000"/>
                        </a:spcAft>
                        <a:buClr>
                          <a:srgbClr val="4D4D4D"/>
                        </a:buClr>
                        <a:buFont typeface="Wingdings" panose="05000000000000000000" pitchFamily="2" charset="2"/>
                        <a:defRPr sz="2000">
                          <a:solidFill>
                            <a:srgbClr val="333333"/>
                          </a:solidFill>
                          <a:latin typeface="Arial" panose="020B0604020202020204" pitchFamily="34" charset="0"/>
                          <a:ea typeface="Osaka" charset="-128"/>
                        </a:defRPr>
                      </a:lvl3pPr>
                      <a:lvl4pPr algn="just">
                        <a:lnSpc>
                          <a:spcPct val="110000"/>
                        </a:lnSpc>
                        <a:spcAft>
                          <a:spcPct val="80000"/>
                        </a:spcAft>
                        <a:buClr>
                          <a:srgbClr val="4D4D4D"/>
                        </a:buClr>
                        <a:defRPr sz="1600">
                          <a:solidFill>
                            <a:srgbClr val="333333"/>
                          </a:solidFill>
                          <a:latin typeface="Arial" panose="020B0604020202020204" pitchFamily="34" charset="0"/>
                          <a:ea typeface="Osaka" charset="-128"/>
                        </a:defRPr>
                      </a:lvl4pPr>
                      <a:lvl5pPr algn="just">
                        <a:lnSpc>
                          <a:spcPct val="110000"/>
                        </a:lnSpc>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5pPr>
                      <a:lvl6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6pPr>
                      <a:lvl7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7pPr>
                      <a:lvl8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8pPr>
                      <a:lvl9pPr algn="just" fontAlgn="base">
                        <a:lnSpc>
                          <a:spcPct val="110000"/>
                        </a:lnSpc>
                        <a:spcBef>
                          <a:spcPct val="0"/>
                        </a:spcBef>
                        <a:spcAft>
                          <a:spcPct val="80000"/>
                        </a:spcAft>
                        <a:buClr>
                          <a:srgbClr val="4D4D4D"/>
                        </a:buClr>
                        <a:buFont typeface="Times" panose="02020603050405020304" pitchFamily="18" charset="0"/>
                        <a:defRPr sz="1400">
                          <a:solidFill>
                            <a:srgbClr val="333333"/>
                          </a:solidFill>
                          <a:latin typeface="Arial" panose="020B0604020202020204" pitchFamily="34" charset="0"/>
                          <a:ea typeface="Osaka" charset="-128"/>
                        </a:defRPr>
                      </a:lvl9pPr>
                    </a:lstStyle>
                    <a:p>
                      <a:pPr marL="0" marR="0" lvl="0" indent="0" algn="just" defTabSz="914400" rtl="0" eaLnBrk="1" fontAlgn="base" latinLnBrk="0" hangingPunct="1">
                        <a:lnSpc>
                          <a:spcPct val="110000"/>
                        </a:lnSpc>
                        <a:spcBef>
                          <a:spcPct val="0"/>
                        </a:spcBef>
                        <a:spcAft>
                          <a:spcPct val="80000"/>
                        </a:spcAft>
                        <a:buClr>
                          <a:srgbClr val="4D4D4D"/>
                        </a:buClr>
                        <a:buSzTx/>
                        <a:buFontTx/>
                        <a:buNone/>
                      </a:pPr>
                      <a:r>
                        <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绿盟科技安全小组</a:t>
                      </a:r>
                      <a:endParaRPr kumimoji="0" lang="zh-CN" altLang="en-US" sz="18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74218" name="Text Box 42"/>
          <p:cNvSpPr txBox="1">
            <a:spLocks noChangeArrowheads="1"/>
          </p:cNvSpPr>
          <p:nvPr/>
        </p:nvSpPr>
        <p:spPr bwMode="auto">
          <a:xfrm>
            <a:off x="1795463" y="5537200"/>
            <a:ext cx="6162675"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algn="l">
              <a:spcBef>
                <a:spcPct val="50000"/>
              </a:spcBef>
            </a:pPr>
            <a:r>
              <a:rPr lang="zh-CN" altLang="en-US" sz="1800">
                <a:solidFill>
                  <a:srgbClr val="FF9933"/>
                </a:solidFill>
              </a:rPr>
              <a:t>北京、上海、广州</a:t>
            </a:r>
            <a:r>
              <a:rPr lang="en-US" altLang="zh-CN" sz="1800">
                <a:solidFill>
                  <a:srgbClr val="FF9933"/>
                </a:solidFill>
              </a:rPr>
              <a:t>2</a:t>
            </a:r>
            <a:r>
              <a:rPr lang="zh-CN" altLang="en-US" sz="1800">
                <a:solidFill>
                  <a:srgbClr val="FF9933"/>
                </a:solidFill>
              </a:rPr>
              <a:t>个小时内到达指定现场。</a:t>
            </a:r>
            <a:endParaRPr lang="zh-CN" altLang="en-US" sz="1800">
              <a:solidFill>
                <a:srgbClr val="FF9933"/>
              </a:solidFill>
            </a:endParaRPr>
          </a:p>
          <a:p>
            <a:pPr algn="l">
              <a:spcBef>
                <a:spcPct val="50000"/>
              </a:spcBef>
            </a:pPr>
            <a:r>
              <a:rPr lang="zh-CN" altLang="en-US" sz="1800">
                <a:solidFill>
                  <a:srgbClr val="FF9933"/>
                </a:solidFill>
              </a:rPr>
              <a:t>其他城市</a:t>
            </a:r>
            <a:r>
              <a:rPr lang="en-US" altLang="zh-CN" sz="1800">
                <a:solidFill>
                  <a:srgbClr val="FF9933"/>
                </a:solidFill>
              </a:rPr>
              <a:t>8</a:t>
            </a:r>
            <a:r>
              <a:rPr lang="zh-CN" altLang="en-US" sz="1800">
                <a:solidFill>
                  <a:srgbClr val="FF9933"/>
                </a:solidFill>
              </a:rPr>
              <a:t>小时内到达指定现场。</a:t>
            </a:r>
            <a:endParaRPr lang="zh-CN" altLang="en-US" sz="1800">
              <a:solidFill>
                <a:srgbClr val="FF9933"/>
              </a:solidFill>
            </a:endParaRPr>
          </a:p>
        </p:txBody>
      </p:sp>
    </p:spTree>
  </p:cSld>
  <p:clrMapOvr>
    <a:masterClrMapping/>
  </p:clrMapOvr>
  <p:transition spd="med">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p:txBody>
          <a:bodyPr/>
          <a:lstStyle/>
          <a:p>
            <a:r>
              <a:rPr lang="zh-CN" altLang="en-US"/>
              <a:t>绿盟科技应急响应服务方法论</a:t>
            </a:r>
            <a:endParaRPr lang="zh-CN" altLang="en-US"/>
          </a:p>
        </p:txBody>
      </p:sp>
      <p:pic>
        <p:nvPicPr>
          <p:cNvPr id="1075203" name="Picture 3" descr="I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9888" y="938213"/>
            <a:ext cx="9039225" cy="52593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AutoShape 2"/>
          <p:cNvSpPr>
            <a:spLocks noChangeArrowheads="1"/>
          </p:cNvSpPr>
          <p:nvPr/>
        </p:nvSpPr>
        <p:spPr bwMode="auto">
          <a:xfrm>
            <a:off x="6381750" y="1485900"/>
            <a:ext cx="2824163" cy="1101725"/>
          </a:xfrm>
          <a:prstGeom prst="homePlate">
            <a:avLst>
              <a:gd name="adj" fmla="val 85447"/>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CN" b="1"/>
          </a:p>
        </p:txBody>
      </p:sp>
      <p:sp>
        <p:nvSpPr>
          <p:cNvPr id="1076227" name="Rectangle 3"/>
          <p:cNvSpPr>
            <a:spLocks noChangeArrowheads="1"/>
          </p:cNvSpPr>
          <p:nvPr/>
        </p:nvSpPr>
        <p:spPr bwMode="auto">
          <a:xfrm>
            <a:off x="3963988" y="4144963"/>
            <a:ext cx="3838575" cy="966787"/>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en-GB" altLang="zh-CN" sz="1000" b="1">
              <a:solidFill>
                <a:schemeClr val="tx1"/>
              </a:solidFill>
              <a:ea typeface="Osaka" charset="-128"/>
            </a:endParaRPr>
          </a:p>
        </p:txBody>
      </p:sp>
      <p:sp>
        <p:nvSpPr>
          <p:cNvPr id="1076228" name="Rectangle 4"/>
          <p:cNvSpPr>
            <a:spLocks noChangeArrowheads="1"/>
          </p:cNvSpPr>
          <p:nvPr/>
        </p:nvSpPr>
        <p:spPr bwMode="auto">
          <a:xfrm>
            <a:off x="3995738" y="4194175"/>
            <a:ext cx="3798887"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r>
              <a:rPr lang="en-US" altLang="zh-CN" sz="1600" b="1">
                <a:latin typeface="Arial" panose="020B0604020202020204" pitchFamily="34" charset="0"/>
                <a:ea typeface="宋体" panose="02010600030101010101" pitchFamily="2" charset="-122"/>
              </a:rPr>
              <a:t>People:          NSFIRST</a:t>
            </a:r>
            <a:endParaRPr lang="en-US" altLang="zh-CN" sz="1600" b="1">
              <a:latin typeface="Arial" panose="020B0604020202020204" pitchFamily="34" charset="0"/>
              <a:ea typeface="宋体" panose="02010600030101010101" pitchFamily="2" charset="-122"/>
            </a:endParaRPr>
          </a:p>
          <a:p>
            <a:r>
              <a:rPr lang="en-US" altLang="zh-CN" sz="1600" b="1">
                <a:latin typeface="Arial" panose="020B0604020202020204" pitchFamily="34" charset="0"/>
                <a:ea typeface="宋体" panose="02010600030101010101" pitchFamily="2" charset="-122"/>
              </a:rPr>
              <a:t>Process:        </a:t>
            </a:r>
            <a:r>
              <a:rPr lang="zh-CN" altLang="en-US" sz="1600" b="1">
                <a:latin typeface="Arial" panose="020B0604020202020204" pitchFamily="34" charset="0"/>
                <a:ea typeface="宋体" panose="02010600030101010101" pitchFamily="2" charset="-122"/>
              </a:rPr>
              <a:t>策略和程序</a:t>
            </a:r>
            <a:endParaRPr lang="zh-CN" altLang="en-US" sz="1600" b="1">
              <a:latin typeface="Arial" panose="020B0604020202020204" pitchFamily="34" charset="0"/>
              <a:ea typeface="宋体" panose="02010600030101010101" pitchFamily="2" charset="-122"/>
            </a:endParaRPr>
          </a:p>
          <a:p>
            <a:r>
              <a:rPr lang="en-US" altLang="zh-CN" sz="1600" b="1">
                <a:latin typeface="Arial" panose="020B0604020202020204" pitchFamily="34" charset="0"/>
                <a:ea typeface="宋体" panose="02010600030101010101" pitchFamily="2" charset="-122"/>
              </a:rPr>
              <a:t>Technology:  </a:t>
            </a:r>
            <a:r>
              <a:rPr lang="zh-CN" altLang="en-US" sz="1600" b="1">
                <a:latin typeface="Arial" panose="020B0604020202020204" pitchFamily="34" charset="0"/>
                <a:ea typeface="宋体" panose="02010600030101010101" pitchFamily="2" charset="-122"/>
              </a:rPr>
              <a:t>硬件、软件、工具、文档</a:t>
            </a:r>
            <a:endParaRPr lang="zh-CN" altLang="en-US" sz="1600" b="1">
              <a:latin typeface="Arial" panose="020B0604020202020204" pitchFamily="34" charset="0"/>
              <a:ea typeface="宋体" panose="02010600030101010101" pitchFamily="2" charset="-122"/>
            </a:endParaRPr>
          </a:p>
        </p:txBody>
      </p:sp>
      <p:sp>
        <p:nvSpPr>
          <p:cNvPr id="1076229" name="Line 5"/>
          <p:cNvSpPr>
            <a:spLocks noChangeShapeType="1"/>
          </p:cNvSpPr>
          <p:nvPr/>
        </p:nvSpPr>
        <p:spPr bwMode="auto">
          <a:xfrm flipH="1">
            <a:off x="915988" y="2493963"/>
            <a:ext cx="488950" cy="63500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6230" name="Line 6"/>
          <p:cNvSpPr>
            <a:spLocks noChangeShapeType="1"/>
          </p:cNvSpPr>
          <p:nvPr/>
        </p:nvSpPr>
        <p:spPr bwMode="auto">
          <a:xfrm>
            <a:off x="2735263" y="2522538"/>
            <a:ext cx="5097462" cy="1522412"/>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6231" name="Text Box 7"/>
          <p:cNvSpPr txBox="1">
            <a:spLocks noChangeArrowheads="1"/>
          </p:cNvSpPr>
          <p:nvPr/>
        </p:nvSpPr>
        <p:spPr bwMode="auto">
          <a:xfrm>
            <a:off x="3914775" y="2981325"/>
            <a:ext cx="18415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endParaRPr lang="en-GB" altLang="zh-CN" sz="1200" b="1">
              <a:solidFill>
                <a:schemeClr val="tx1"/>
              </a:solidFill>
              <a:ea typeface="Osaka" charset="-128"/>
            </a:endParaRPr>
          </a:p>
        </p:txBody>
      </p:sp>
      <p:sp>
        <p:nvSpPr>
          <p:cNvPr id="1076232" name="AutoShape 8"/>
          <p:cNvSpPr>
            <a:spLocks noChangeArrowheads="1"/>
          </p:cNvSpPr>
          <p:nvPr/>
        </p:nvSpPr>
        <p:spPr bwMode="auto">
          <a:xfrm>
            <a:off x="4445000" y="1487488"/>
            <a:ext cx="2927350" cy="1101725"/>
          </a:xfrm>
          <a:prstGeom prst="homePlate">
            <a:avLst>
              <a:gd name="adj" fmla="val 88569"/>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6233" name="AutoShape 9"/>
          <p:cNvSpPr>
            <a:spLocks noChangeArrowheads="1"/>
          </p:cNvSpPr>
          <p:nvPr/>
        </p:nvSpPr>
        <p:spPr bwMode="auto">
          <a:xfrm>
            <a:off x="2843213" y="1487488"/>
            <a:ext cx="2473325" cy="1101725"/>
          </a:xfrm>
          <a:prstGeom prst="homePlate">
            <a:avLst>
              <a:gd name="adj" fmla="val 74832"/>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en-GB" altLang="zh-CN" sz="1800" b="1">
              <a:solidFill>
                <a:schemeClr val="tx1"/>
              </a:solidFill>
              <a:ea typeface="Osaka" charset="-128"/>
            </a:endParaRPr>
          </a:p>
        </p:txBody>
      </p:sp>
      <p:sp>
        <p:nvSpPr>
          <p:cNvPr id="1076234" name="AutoShape 10"/>
          <p:cNvSpPr>
            <a:spLocks noChangeArrowheads="1"/>
          </p:cNvSpPr>
          <p:nvPr/>
        </p:nvSpPr>
        <p:spPr bwMode="auto">
          <a:xfrm>
            <a:off x="1335088" y="1487488"/>
            <a:ext cx="2266950" cy="1101725"/>
          </a:xfrm>
          <a:prstGeom prst="homePlate">
            <a:avLst>
              <a:gd name="adj" fmla="val 68588"/>
            </a:avLst>
          </a:prstGeom>
          <a:solidFill>
            <a:srgbClr val="006666"/>
          </a:solidFill>
          <a:ln w="12700">
            <a:solidFill>
              <a:srgbClr val="006666"/>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r>
              <a:rPr lang="en-US" altLang="zh-CN" sz="1800" b="1"/>
              <a:t>Preparation</a:t>
            </a:r>
            <a:endParaRPr lang="en-US" altLang="zh-CN" sz="1800" b="1"/>
          </a:p>
        </p:txBody>
      </p:sp>
      <p:sp>
        <p:nvSpPr>
          <p:cNvPr id="1076235" name="Text Box 11"/>
          <p:cNvSpPr txBox="1">
            <a:spLocks noChangeArrowheads="1"/>
          </p:cNvSpPr>
          <p:nvPr/>
        </p:nvSpPr>
        <p:spPr bwMode="auto">
          <a:xfrm>
            <a:off x="3552825" y="1612900"/>
            <a:ext cx="122555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Detection</a:t>
            </a:r>
            <a:endParaRPr lang="en-US" altLang="zh-CN" sz="1800" b="1">
              <a:solidFill>
                <a:schemeClr val="tx1"/>
              </a:solidFill>
            </a:endParaRPr>
          </a:p>
          <a:p>
            <a:pPr>
              <a:lnSpc>
                <a:spcPct val="90000"/>
              </a:lnSpc>
            </a:pPr>
            <a:r>
              <a:rPr lang="en-US" altLang="zh-CN" sz="1800" b="1">
                <a:solidFill>
                  <a:schemeClr val="tx1"/>
                </a:solidFill>
              </a:rPr>
              <a:t>&amp;</a:t>
            </a:r>
            <a:endParaRPr lang="en-US" altLang="zh-CN" sz="1800" b="1">
              <a:solidFill>
                <a:schemeClr val="tx1"/>
              </a:solidFill>
            </a:endParaRPr>
          </a:p>
          <a:p>
            <a:pPr>
              <a:lnSpc>
                <a:spcPct val="90000"/>
              </a:lnSpc>
            </a:pPr>
            <a:r>
              <a:rPr lang="en-US" altLang="zh-CN" sz="1800" b="1">
                <a:solidFill>
                  <a:schemeClr val="tx1"/>
                </a:solidFill>
              </a:rPr>
              <a:t>Analysis</a:t>
            </a:r>
            <a:endParaRPr lang="en-US" altLang="zh-CN" sz="1800" b="1">
              <a:solidFill>
                <a:schemeClr val="tx1"/>
              </a:solidFill>
            </a:endParaRPr>
          </a:p>
        </p:txBody>
      </p:sp>
      <p:sp>
        <p:nvSpPr>
          <p:cNvPr id="1076236" name="Text Box 12"/>
          <p:cNvSpPr txBox="1">
            <a:spLocks noChangeArrowheads="1"/>
          </p:cNvSpPr>
          <p:nvPr/>
        </p:nvSpPr>
        <p:spPr bwMode="auto">
          <a:xfrm>
            <a:off x="5191125" y="1622425"/>
            <a:ext cx="1579563"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Containment</a:t>
            </a:r>
            <a:endParaRPr lang="en-US" altLang="zh-CN" sz="1800" b="1">
              <a:solidFill>
                <a:schemeClr val="tx1"/>
              </a:solidFill>
            </a:endParaRPr>
          </a:p>
          <a:p>
            <a:pPr>
              <a:lnSpc>
                <a:spcPct val="90000"/>
              </a:lnSpc>
            </a:pPr>
            <a:r>
              <a:rPr lang="en-US" altLang="zh-CN" sz="1800" b="1">
                <a:solidFill>
                  <a:schemeClr val="tx1"/>
                </a:solidFill>
              </a:rPr>
              <a:t>Eradication</a:t>
            </a:r>
            <a:endParaRPr lang="en-US" altLang="zh-CN" sz="1800" b="1">
              <a:solidFill>
                <a:schemeClr val="tx1"/>
              </a:solidFill>
            </a:endParaRPr>
          </a:p>
          <a:p>
            <a:pPr>
              <a:lnSpc>
                <a:spcPct val="90000"/>
              </a:lnSpc>
            </a:pPr>
            <a:r>
              <a:rPr lang="en-US" altLang="zh-CN" sz="1800" b="1">
                <a:solidFill>
                  <a:schemeClr val="tx1"/>
                </a:solidFill>
              </a:rPr>
              <a:t>&amp; Recovery</a:t>
            </a:r>
            <a:endParaRPr lang="en-US" altLang="zh-CN" sz="1800" b="1">
              <a:solidFill>
                <a:schemeClr val="tx1"/>
              </a:solidFill>
            </a:endParaRPr>
          </a:p>
        </p:txBody>
      </p:sp>
      <p:sp>
        <p:nvSpPr>
          <p:cNvPr id="1076237" name="Rectangle 13"/>
          <p:cNvSpPr>
            <a:spLocks noGrp="1" noChangeArrowheads="1"/>
          </p:cNvSpPr>
          <p:nvPr>
            <p:ph type="title"/>
          </p:nvPr>
        </p:nvSpPr>
        <p:spPr/>
        <p:txBody>
          <a:bodyPr/>
          <a:lstStyle/>
          <a:p>
            <a:r>
              <a:rPr lang="zh-CN" altLang="en-US">
                <a:ea typeface="宋体" panose="02010600030101010101" pitchFamily="2" charset="-122"/>
              </a:rPr>
              <a:t>应急响应流程</a:t>
            </a:r>
            <a:endParaRPr lang="zh-CN" altLang="en-US">
              <a:ea typeface="宋体" panose="02010600030101010101" pitchFamily="2" charset="-122"/>
            </a:endParaRPr>
          </a:p>
        </p:txBody>
      </p:sp>
      <p:sp>
        <p:nvSpPr>
          <p:cNvPr id="1076238" name="Text Box 14"/>
          <p:cNvSpPr txBox="1">
            <a:spLocks noChangeArrowheads="1"/>
          </p:cNvSpPr>
          <p:nvPr/>
        </p:nvSpPr>
        <p:spPr bwMode="auto">
          <a:xfrm>
            <a:off x="7264400" y="1751013"/>
            <a:ext cx="163195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Post-Incident</a:t>
            </a:r>
            <a:endParaRPr lang="en-US" altLang="zh-CN" sz="1800" b="1">
              <a:solidFill>
                <a:schemeClr val="tx1"/>
              </a:solidFill>
            </a:endParaRPr>
          </a:p>
          <a:p>
            <a:pPr>
              <a:lnSpc>
                <a:spcPct val="90000"/>
              </a:lnSpc>
            </a:pPr>
            <a:r>
              <a:rPr lang="en-US" altLang="zh-CN" sz="1800" b="1">
                <a:solidFill>
                  <a:schemeClr val="tx1"/>
                </a:solidFill>
              </a:rPr>
              <a:t>Activity</a:t>
            </a:r>
            <a:endParaRPr lang="en-US" altLang="zh-CN" sz="1800" b="1">
              <a:solidFill>
                <a:schemeClr val="tx1"/>
              </a:solidFill>
            </a:endParaRPr>
          </a:p>
        </p:txBody>
      </p:sp>
      <p:sp>
        <p:nvSpPr>
          <p:cNvPr id="1076239" name="Oval 15"/>
          <p:cNvSpPr>
            <a:spLocks noChangeArrowheads="1"/>
          </p:cNvSpPr>
          <p:nvPr/>
        </p:nvSpPr>
        <p:spPr bwMode="auto">
          <a:xfrm rot="-2670063">
            <a:off x="1822450" y="3016250"/>
            <a:ext cx="1978025" cy="1939925"/>
          </a:xfrm>
          <a:prstGeom prst="ellipse">
            <a:avLst/>
          </a:prstGeom>
          <a:solidFill>
            <a:srgbClr val="0080FF">
              <a:alpha val="50000"/>
            </a:srgb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nchor="ctr"/>
          <a:lstStyle/>
          <a:p>
            <a:pPr algn="r" eaLnBrk="1" hangingPunct="1">
              <a:spcBef>
                <a:spcPct val="20000"/>
              </a:spcBef>
            </a:pPr>
            <a:r>
              <a:rPr lang="en-US" altLang="zh-CN" sz="1800">
                <a:solidFill>
                  <a:schemeClr val="tx2"/>
                </a:solidFill>
                <a:latin typeface="Times New Roman" panose="02020603050405020304" pitchFamily="18" charset="0"/>
              </a:rPr>
              <a:t>Process</a:t>
            </a:r>
            <a:endParaRPr lang="en-US" altLang="zh-CN" sz="3200">
              <a:solidFill>
                <a:schemeClr val="tx2"/>
              </a:solidFill>
              <a:latin typeface="Times New Roman" panose="02020603050405020304" pitchFamily="18" charset="0"/>
            </a:endParaRPr>
          </a:p>
        </p:txBody>
      </p:sp>
      <p:sp>
        <p:nvSpPr>
          <p:cNvPr id="1076240" name="Oval 16"/>
          <p:cNvSpPr>
            <a:spLocks noChangeArrowheads="1"/>
          </p:cNvSpPr>
          <p:nvPr/>
        </p:nvSpPr>
        <p:spPr bwMode="auto">
          <a:xfrm>
            <a:off x="1298575" y="4041775"/>
            <a:ext cx="1804988" cy="1751013"/>
          </a:xfrm>
          <a:prstGeom prst="ellipse">
            <a:avLst/>
          </a:prstGeom>
          <a:solidFill>
            <a:srgbClr val="80FF00">
              <a:alpha val="50000"/>
            </a:srgb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eaLnBrk="1" hangingPunct="1">
              <a:spcBef>
                <a:spcPct val="20000"/>
              </a:spcBef>
            </a:pPr>
            <a:r>
              <a:rPr lang="en-US" altLang="zh-CN" sz="1800">
                <a:solidFill>
                  <a:schemeClr val="tx2"/>
                </a:solidFill>
                <a:latin typeface="Times New Roman" panose="02020603050405020304" pitchFamily="18" charset="0"/>
              </a:rPr>
              <a:t>Technology</a:t>
            </a:r>
            <a:endParaRPr lang="en-US" altLang="zh-CN" sz="3200">
              <a:solidFill>
                <a:schemeClr val="tx2"/>
              </a:solidFill>
              <a:latin typeface="Times New Roman" panose="02020603050405020304" pitchFamily="18" charset="0"/>
            </a:endParaRPr>
          </a:p>
        </p:txBody>
      </p:sp>
      <p:sp>
        <p:nvSpPr>
          <p:cNvPr id="1076241" name="Oval 17"/>
          <p:cNvSpPr>
            <a:spLocks noChangeArrowheads="1"/>
          </p:cNvSpPr>
          <p:nvPr/>
        </p:nvSpPr>
        <p:spPr bwMode="auto">
          <a:xfrm rot="-2758872">
            <a:off x="866775" y="2889250"/>
            <a:ext cx="2106613" cy="2176463"/>
          </a:xfrm>
          <a:prstGeom prst="ellipse">
            <a:avLst/>
          </a:prstGeom>
          <a:solidFill>
            <a:srgbClr val="FF8000">
              <a:alpha val="50000"/>
            </a:srgb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0" anchor="ctr"/>
          <a:lstStyle/>
          <a:p>
            <a:pPr algn="l" eaLnBrk="1" hangingPunct="1">
              <a:spcBef>
                <a:spcPct val="20000"/>
              </a:spcBef>
            </a:pPr>
            <a:r>
              <a:rPr lang="en-US" altLang="zh-CN" sz="1800">
                <a:solidFill>
                  <a:schemeClr val="tx2"/>
                </a:solidFill>
                <a:latin typeface="Times New Roman" panose="02020603050405020304" pitchFamily="18" charset="0"/>
              </a:rPr>
              <a:t>People</a:t>
            </a:r>
            <a:endParaRPr lang="en-US" altLang="zh-CN" sz="3200">
              <a:solidFill>
                <a:schemeClr val="tx2"/>
              </a:solidFill>
              <a:latin typeface="Times New Roman" panose="02020603050405020304"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6241"/>
                                        </p:tgtEl>
                                        <p:attrNameLst>
                                          <p:attrName>style.visibility</p:attrName>
                                        </p:attrNameLst>
                                      </p:cBhvr>
                                      <p:to>
                                        <p:strVal val="visible"/>
                                      </p:to>
                                    </p:set>
                                    <p:animEffect transition="in" filter="blinds(horizontal)">
                                      <p:cBhvr>
                                        <p:cTn id="7" dur="500"/>
                                        <p:tgtEl>
                                          <p:spTgt spid="107624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76239"/>
                                        </p:tgtEl>
                                        <p:attrNameLst>
                                          <p:attrName>style.visibility</p:attrName>
                                        </p:attrNameLst>
                                      </p:cBhvr>
                                      <p:to>
                                        <p:strVal val="visible"/>
                                      </p:to>
                                    </p:set>
                                    <p:animEffect transition="in" filter="blinds(horizontal)">
                                      <p:cBhvr>
                                        <p:cTn id="11" dur="500"/>
                                        <p:tgtEl>
                                          <p:spTgt spid="1076239"/>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076240"/>
                                        </p:tgtEl>
                                        <p:attrNameLst>
                                          <p:attrName>style.visibility</p:attrName>
                                        </p:attrNameLst>
                                      </p:cBhvr>
                                      <p:to>
                                        <p:strVal val="visible"/>
                                      </p:to>
                                    </p:set>
                                    <p:animEffect transition="in" filter="blinds(horizontal)">
                                      <p:cBhvr>
                                        <p:cTn id="15" dur="500"/>
                                        <p:tgtEl>
                                          <p:spTgt spid="1076240"/>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076227"/>
                                        </p:tgtEl>
                                        <p:attrNameLst>
                                          <p:attrName>style.visibility</p:attrName>
                                        </p:attrNameLst>
                                      </p:cBhvr>
                                      <p:to>
                                        <p:strVal val="visible"/>
                                      </p:to>
                                    </p:set>
                                    <p:animEffect transition="in" filter="blinds(horizontal)">
                                      <p:cBhvr>
                                        <p:cTn id="19" dur="500"/>
                                        <p:tgtEl>
                                          <p:spTgt spid="1076227"/>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076228"/>
                                        </p:tgtEl>
                                        <p:attrNameLst>
                                          <p:attrName>style.visibility</p:attrName>
                                        </p:attrNameLst>
                                      </p:cBhvr>
                                      <p:to>
                                        <p:strVal val="visible"/>
                                      </p:to>
                                    </p:set>
                                    <p:animEffect transition="in" filter="blinds(horizontal)">
                                      <p:cBhvr>
                                        <p:cTn id="23" dur="500"/>
                                        <p:tgtEl>
                                          <p:spTgt spid="1076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6227" grpId="0" animBg="1"/>
      <p:bldP spid="1076228" grpId="0"/>
      <p:bldP spid="1076239" grpId="0" animBg="1"/>
      <p:bldP spid="1076240" grpId="0" animBg="1"/>
      <p:bldP spid="107624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274" name="Rectangle 2"/>
          <p:cNvSpPr>
            <a:spLocks noChangeArrowheads="1"/>
          </p:cNvSpPr>
          <p:nvPr/>
        </p:nvSpPr>
        <p:spPr bwMode="auto">
          <a:xfrm>
            <a:off x="287338" y="5578475"/>
            <a:ext cx="3813175" cy="960438"/>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2" algn="l">
              <a:buFontTx/>
              <a:buChar char="•"/>
            </a:pPr>
            <a:r>
              <a:rPr lang="zh-CN" altLang="en-US" b="1">
                <a:solidFill>
                  <a:schemeClr val="tx1"/>
                </a:solidFill>
              </a:rPr>
              <a:t>事件起因分析。</a:t>
            </a:r>
            <a:endParaRPr lang="zh-CN" altLang="en-US" b="1">
              <a:solidFill>
                <a:schemeClr val="tx1"/>
              </a:solidFill>
            </a:endParaRPr>
          </a:p>
          <a:p>
            <a:pPr lvl="2" algn="l">
              <a:buFontTx/>
              <a:buChar char="•"/>
            </a:pPr>
            <a:r>
              <a:rPr lang="zh-CN" altLang="en-US" b="1">
                <a:solidFill>
                  <a:schemeClr val="tx1"/>
                </a:solidFill>
              </a:rPr>
              <a:t>事件取证追查。</a:t>
            </a:r>
            <a:endParaRPr lang="zh-CN" altLang="en-US" b="1">
              <a:solidFill>
                <a:schemeClr val="tx1"/>
              </a:solidFill>
            </a:endParaRPr>
          </a:p>
          <a:p>
            <a:pPr lvl="2" algn="l">
              <a:buFontTx/>
              <a:buChar char="•"/>
            </a:pPr>
            <a:r>
              <a:rPr lang="zh-CN" altLang="en-US" b="1">
                <a:solidFill>
                  <a:schemeClr val="tx1"/>
                </a:solidFill>
              </a:rPr>
              <a:t>系统后门检查、漏洞分析。</a:t>
            </a:r>
            <a:endParaRPr lang="zh-CN" altLang="en-US" b="1">
              <a:solidFill>
                <a:schemeClr val="tx1"/>
              </a:solidFill>
            </a:endParaRPr>
          </a:p>
          <a:p>
            <a:pPr lvl="2" algn="l">
              <a:buFontTx/>
              <a:buChar char="•"/>
            </a:pPr>
            <a:r>
              <a:rPr lang="zh-CN" altLang="en-US" b="1">
                <a:solidFill>
                  <a:schemeClr val="tx1"/>
                </a:solidFill>
              </a:rPr>
              <a:t>数据收集、数据分析。</a:t>
            </a:r>
            <a:endParaRPr lang="zh-CN" altLang="en-US" b="1">
              <a:solidFill>
                <a:schemeClr val="tx1"/>
              </a:solidFill>
            </a:endParaRPr>
          </a:p>
        </p:txBody>
      </p:sp>
      <p:sp>
        <p:nvSpPr>
          <p:cNvPr id="1078275" name="AutoShape 3"/>
          <p:cNvSpPr>
            <a:spLocks noChangeArrowheads="1"/>
          </p:cNvSpPr>
          <p:nvPr/>
        </p:nvSpPr>
        <p:spPr bwMode="auto">
          <a:xfrm>
            <a:off x="6381750" y="1485900"/>
            <a:ext cx="2824163" cy="1101725"/>
          </a:xfrm>
          <a:prstGeom prst="homePlate">
            <a:avLst>
              <a:gd name="adj" fmla="val 85447"/>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CN" b="1"/>
          </a:p>
        </p:txBody>
      </p:sp>
      <p:sp>
        <p:nvSpPr>
          <p:cNvPr id="1078276" name="Line 4"/>
          <p:cNvSpPr>
            <a:spLocks noChangeShapeType="1"/>
          </p:cNvSpPr>
          <p:nvPr/>
        </p:nvSpPr>
        <p:spPr bwMode="auto">
          <a:xfrm flipH="1">
            <a:off x="349250" y="2624138"/>
            <a:ext cx="2435225" cy="18415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77" name="Line 5"/>
          <p:cNvSpPr>
            <a:spLocks noChangeShapeType="1"/>
          </p:cNvSpPr>
          <p:nvPr/>
        </p:nvSpPr>
        <p:spPr bwMode="auto">
          <a:xfrm>
            <a:off x="4521200" y="2609850"/>
            <a:ext cx="3648075" cy="31750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78" name="AutoShape 6"/>
          <p:cNvSpPr>
            <a:spLocks noChangeArrowheads="1"/>
          </p:cNvSpPr>
          <p:nvPr/>
        </p:nvSpPr>
        <p:spPr bwMode="auto">
          <a:xfrm>
            <a:off x="4445000" y="1487488"/>
            <a:ext cx="2927350" cy="1101725"/>
          </a:xfrm>
          <a:prstGeom prst="homePlate">
            <a:avLst>
              <a:gd name="adj" fmla="val 88569"/>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79" name="AutoShape 7"/>
          <p:cNvSpPr>
            <a:spLocks noChangeArrowheads="1"/>
          </p:cNvSpPr>
          <p:nvPr/>
        </p:nvSpPr>
        <p:spPr bwMode="auto">
          <a:xfrm>
            <a:off x="2843213" y="1487488"/>
            <a:ext cx="2473325" cy="1101725"/>
          </a:xfrm>
          <a:prstGeom prst="homePlate">
            <a:avLst>
              <a:gd name="adj" fmla="val 74832"/>
            </a:avLst>
          </a:prstGeom>
          <a:solidFill>
            <a:srgbClr val="006666"/>
          </a:solidFill>
          <a:ln w="12700">
            <a:solidFill>
              <a:srgbClr val="006666"/>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en-GB" altLang="zh-CN" sz="1800" b="1">
              <a:solidFill>
                <a:schemeClr val="tx1"/>
              </a:solidFill>
              <a:ea typeface="Osaka" charset="-128"/>
            </a:endParaRPr>
          </a:p>
        </p:txBody>
      </p:sp>
      <p:sp>
        <p:nvSpPr>
          <p:cNvPr id="1078280" name="AutoShape 8"/>
          <p:cNvSpPr>
            <a:spLocks noChangeArrowheads="1"/>
          </p:cNvSpPr>
          <p:nvPr/>
        </p:nvSpPr>
        <p:spPr bwMode="auto">
          <a:xfrm>
            <a:off x="1335088" y="1487488"/>
            <a:ext cx="2266950" cy="1101725"/>
          </a:xfrm>
          <a:prstGeom prst="homePlate">
            <a:avLst>
              <a:gd name="adj" fmla="val 68588"/>
            </a:avLst>
          </a:prstGeom>
          <a:solidFill>
            <a:srgbClr val="E6D199"/>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r>
              <a:rPr lang="en-US" altLang="zh-CN" sz="1800" b="1">
                <a:solidFill>
                  <a:schemeClr val="tx1"/>
                </a:solidFill>
              </a:rPr>
              <a:t>Preparation</a:t>
            </a:r>
            <a:endParaRPr lang="en-US" altLang="zh-CN" sz="1800" b="1">
              <a:solidFill>
                <a:schemeClr val="tx1"/>
              </a:solidFill>
            </a:endParaRPr>
          </a:p>
        </p:txBody>
      </p:sp>
      <p:sp>
        <p:nvSpPr>
          <p:cNvPr id="1078281" name="Text Box 9"/>
          <p:cNvSpPr txBox="1">
            <a:spLocks noChangeArrowheads="1"/>
          </p:cNvSpPr>
          <p:nvPr/>
        </p:nvSpPr>
        <p:spPr bwMode="auto">
          <a:xfrm>
            <a:off x="3552825" y="1612900"/>
            <a:ext cx="122555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t>Detection</a:t>
            </a:r>
            <a:endParaRPr lang="en-US" altLang="zh-CN" sz="1800" b="1"/>
          </a:p>
          <a:p>
            <a:pPr>
              <a:lnSpc>
                <a:spcPct val="90000"/>
              </a:lnSpc>
            </a:pPr>
            <a:r>
              <a:rPr lang="en-US" altLang="zh-CN" sz="1800" b="1"/>
              <a:t>&amp;</a:t>
            </a:r>
            <a:endParaRPr lang="en-US" altLang="zh-CN" sz="1800" b="1"/>
          </a:p>
          <a:p>
            <a:pPr>
              <a:lnSpc>
                <a:spcPct val="90000"/>
              </a:lnSpc>
            </a:pPr>
            <a:r>
              <a:rPr lang="en-US" altLang="zh-CN" sz="1800" b="1"/>
              <a:t>Analysis</a:t>
            </a:r>
            <a:endParaRPr lang="en-US" altLang="zh-CN" sz="1800" b="1"/>
          </a:p>
        </p:txBody>
      </p:sp>
      <p:sp>
        <p:nvSpPr>
          <p:cNvPr id="1078282" name="Text Box 10"/>
          <p:cNvSpPr txBox="1">
            <a:spLocks noChangeArrowheads="1"/>
          </p:cNvSpPr>
          <p:nvPr/>
        </p:nvSpPr>
        <p:spPr bwMode="auto">
          <a:xfrm>
            <a:off x="5191125" y="1622425"/>
            <a:ext cx="1579563"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Containment</a:t>
            </a:r>
            <a:endParaRPr lang="en-US" altLang="zh-CN" sz="1800" b="1">
              <a:solidFill>
                <a:schemeClr val="tx1"/>
              </a:solidFill>
            </a:endParaRPr>
          </a:p>
          <a:p>
            <a:pPr>
              <a:lnSpc>
                <a:spcPct val="90000"/>
              </a:lnSpc>
            </a:pPr>
            <a:r>
              <a:rPr lang="en-US" altLang="zh-CN" sz="1800" b="1">
                <a:solidFill>
                  <a:schemeClr val="tx1"/>
                </a:solidFill>
              </a:rPr>
              <a:t>Eradication</a:t>
            </a:r>
            <a:endParaRPr lang="en-US" altLang="zh-CN" sz="1800" b="1">
              <a:solidFill>
                <a:schemeClr val="tx1"/>
              </a:solidFill>
            </a:endParaRPr>
          </a:p>
          <a:p>
            <a:pPr>
              <a:lnSpc>
                <a:spcPct val="90000"/>
              </a:lnSpc>
            </a:pPr>
            <a:r>
              <a:rPr lang="en-US" altLang="zh-CN" sz="1800" b="1">
                <a:solidFill>
                  <a:schemeClr val="tx1"/>
                </a:solidFill>
              </a:rPr>
              <a:t>&amp; Recovery</a:t>
            </a:r>
            <a:endParaRPr lang="en-US" altLang="zh-CN" sz="1800" b="1">
              <a:solidFill>
                <a:schemeClr val="tx1"/>
              </a:solidFill>
            </a:endParaRPr>
          </a:p>
        </p:txBody>
      </p:sp>
      <p:sp>
        <p:nvSpPr>
          <p:cNvPr id="1078283" name="Rectangle 11"/>
          <p:cNvSpPr>
            <a:spLocks noGrp="1" noChangeArrowheads="1"/>
          </p:cNvSpPr>
          <p:nvPr>
            <p:ph type="title"/>
          </p:nvPr>
        </p:nvSpPr>
        <p:spPr/>
        <p:txBody>
          <a:bodyPr/>
          <a:lstStyle/>
          <a:p>
            <a:r>
              <a:rPr lang="zh-CN" altLang="en-US">
                <a:ea typeface="宋体" panose="02010600030101010101" pitchFamily="2" charset="-122"/>
              </a:rPr>
              <a:t>应急响应流程</a:t>
            </a:r>
            <a:endParaRPr lang="zh-CN" altLang="en-US">
              <a:ea typeface="宋体" panose="02010600030101010101" pitchFamily="2" charset="-122"/>
            </a:endParaRPr>
          </a:p>
        </p:txBody>
      </p:sp>
      <p:sp>
        <p:nvSpPr>
          <p:cNvPr id="1078284" name="Text Box 12"/>
          <p:cNvSpPr txBox="1">
            <a:spLocks noChangeArrowheads="1"/>
          </p:cNvSpPr>
          <p:nvPr/>
        </p:nvSpPr>
        <p:spPr bwMode="auto">
          <a:xfrm>
            <a:off x="7264400" y="1751013"/>
            <a:ext cx="163195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Post-Incident</a:t>
            </a:r>
            <a:endParaRPr lang="en-US" altLang="zh-CN" sz="1800" b="1">
              <a:solidFill>
                <a:schemeClr val="tx1"/>
              </a:solidFill>
            </a:endParaRPr>
          </a:p>
          <a:p>
            <a:pPr>
              <a:lnSpc>
                <a:spcPct val="90000"/>
              </a:lnSpc>
            </a:pPr>
            <a:r>
              <a:rPr lang="en-US" altLang="zh-CN" sz="1800" b="1">
                <a:solidFill>
                  <a:schemeClr val="tx1"/>
                </a:solidFill>
              </a:rPr>
              <a:t>Activity</a:t>
            </a:r>
            <a:endParaRPr lang="en-US" altLang="zh-CN" sz="1800" b="1">
              <a:solidFill>
                <a:schemeClr val="tx1"/>
              </a:solidFill>
            </a:endParaRPr>
          </a:p>
        </p:txBody>
      </p:sp>
      <p:sp>
        <p:nvSpPr>
          <p:cNvPr id="1078285" name="AutoShape 13"/>
          <p:cNvSpPr>
            <a:spLocks noChangeArrowheads="1"/>
          </p:cNvSpPr>
          <p:nvPr/>
        </p:nvSpPr>
        <p:spPr bwMode="auto">
          <a:xfrm>
            <a:off x="5257800" y="3948113"/>
            <a:ext cx="493713" cy="381000"/>
          </a:xfrm>
          <a:prstGeom prst="rightArrow">
            <a:avLst>
              <a:gd name="adj1" fmla="val 50000"/>
              <a:gd name="adj2" fmla="val 32396"/>
            </a:avLst>
          </a:prstGeom>
          <a:solidFill>
            <a:srgbClr val="81131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86" name="AutoShape 14"/>
          <p:cNvSpPr>
            <a:spLocks noChangeArrowheads="1"/>
          </p:cNvSpPr>
          <p:nvPr/>
        </p:nvSpPr>
        <p:spPr bwMode="auto">
          <a:xfrm>
            <a:off x="2516188" y="3976688"/>
            <a:ext cx="492125" cy="381000"/>
          </a:xfrm>
          <a:prstGeom prst="rightArrow">
            <a:avLst>
              <a:gd name="adj1" fmla="val 50000"/>
              <a:gd name="adj2" fmla="val 32292"/>
            </a:avLst>
          </a:prstGeom>
          <a:solidFill>
            <a:srgbClr val="81131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87" name="Rectangle 15"/>
          <p:cNvSpPr>
            <a:spLocks noChangeArrowheads="1"/>
          </p:cNvSpPr>
          <p:nvPr/>
        </p:nvSpPr>
        <p:spPr bwMode="auto">
          <a:xfrm>
            <a:off x="265113" y="2933700"/>
            <a:ext cx="2416175" cy="2530475"/>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457200" indent="-457200" algn="l">
              <a:defRPr sz="2400">
                <a:solidFill>
                  <a:schemeClr val="tx1"/>
                </a:solidFill>
                <a:latin typeface="Times New Roman" panose="02020603050405020304" pitchFamily="18" charset="0"/>
                <a:ea typeface="Osaka" charset="-128"/>
              </a:defRPr>
            </a:lvl1pPr>
            <a:lvl2pPr marL="914400" indent="-457200" algn="l">
              <a:defRPr sz="2400">
                <a:solidFill>
                  <a:schemeClr val="tx1"/>
                </a:solidFill>
                <a:latin typeface="Times New Roman" panose="02020603050405020304" pitchFamily="18" charset="0"/>
                <a:ea typeface="Osaka" charset="-128"/>
              </a:defRPr>
            </a:lvl2pPr>
            <a:lvl3pPr marL="1371600" indent="-457200" algn="l">
              <a:defRPr sz="2400">
                <a:solidFill>
                  <a:schemeClr val="tx1"/>
                </a:solidFill>
                <a:latin typeface="Times New Roman" panose="02020603050405020304" pitchFamily="18" charset="0"/>
                <a:ea typeface="Osaka" charset="-128"/>
              </a:defRPr>
            </a:lvl3pPr>
            <a:lvl4pPr marL="1828800" indent="-457200" algn="l">
              <a:defRPr sz="2400">
                <a:solidFill>
                  <a:schemeClr val="tx1"/>
                </a:solidFill>
                <a:latin typeface="Times New Roman" panose="02020603050405020304" pitchFamily="18" charset="0"/>
                <a:ea typeface="Osaka" charset="-128"/>
              </a:defRPr>
            </a:lvl4pPr>
            <a:lvl5pPr marL="2286000" indent="-457200" algn="l">
              <a:defRPr sz="2400">
                <a:solidFill>
                  <a:schemeClr val="tx1"/>
                </a:solidFill>
                <a:latin typeface="Times New Roman" panose="02020603050405020304" pitchFamily="18" charset="0"/>
                <a:ea typeface="Osaka" charset="-128"/>
              </a:defRPr>
            </a:lvl5pPr>
            <a:lvl6pPr marL="2743200" indent="-457200" fontAlgn="base">
              <a:spcBef>
                <a:spcPct val="0"/>
              </a:spcBef>
              <a:spcAft>
                <a:spcPct val="0"/>
              </a:spcAft>
              <a:defRPr sz="2400">
                <a:solidFill>
                  <a:schemeClr val="tx1"/>
                </a:solidFill>
                <a:latin typeface="Times New Roman" panose="02020603050405020304" pitchFamily="18" charset="0"/>
                <a:ea typeface="Osaka" charset="-128"/>
              </a:defRPr>
            </a:lvl6pPr>
            <a:lvl7pPr marL="3200400" indent="-457200" fontAlgn="base">
              <a:spcBef>
                <a:spcPct val="0"/>
              </a:spcBef>
              <a:spcAft>
                <a:spcPct val="0"/>
              </a:spcAft>
              <a:defRPr sz="2400">
                <a:solidFill>
                  <a:schemeClr val="tx1"/>
                </a:solidFill>
                <a:latin typeface="Times New Roman" panose="02020603050405020304" pitchFamily="18" charset="0"/>
                <a:ea typeface="Osaka" charset="-128"/>
              </a:defRPr>
            </a:lvl7pPr>
            <a:lvl8pPr marL="3657600" indent="-457200" fontAlgn="base">
              <a:spcBef>
                <a:spcPct val="0"/>
              </a:spcBef>
              <a:spcAft>
                <a:spcPct val="0"/>
              </a:spcAft>
              <a:defRPr sz="2400">
                <a:solidFill>
                  <a:schemeClr val="tx1"/>
                </a:solidFill>
                <a:latin typeface="Times New Roman" panose="02020603050405020304" pitchFamily="18" charset="0"/>
                <a:ea typeface="Osaka" charset="-128"/>
              </a:defRPr>
            </a:lvl8pPr>
            <a:lvl9pPr marL="4114800" indent="-457200" fontAlgn="base">
              <a:spcBef>
                <a:spcPct val="0"/>
              </a:spcBef>
              <a:spcAft>
                <a:spcPct val="0"/>
              </a:spcAft>
              <a:defRPr sz="2400">
                <a:solidFill>
                  <a:schemeClr val="tx1"/>
                </a:solidFill>
                <a:latin typeface="Times New Roman" panose="02020603050405020304" pitchFamily="18" charset="0"/>
                <a:ea typeface="Osaka" charset="-128"/>
              </a:defRPr>
            </a:lvl9pPr>
          </a:lstStyle>
          <a:p>
            <a:pPr lvl="1"/>
            <a:endParaRPr lang="zh-CN" altLang="en-US" sz="1500">
              <a:solidFill>
                <a:srgbClr val="333333"/>
              </a:solidFill>
              <a:latin typeface="Arial" panose="020B0604020202020204" pitchFamily="34" charset="0"/>
              <a:ea typeface="宋体" panose="02010600030101010101" pitchFamily="2" charset="-122"/>
            </a:endParaRPr>
          </a:p>
        </p:txBody>
      </p:sp>
      <p:sp>
        <p:nvSpPr>
          <p:cNvPr id="1078288" name="Rectangle 16"/>
          <p:cNvSpPr>
            <a:spLocks noChangeArrowheads="1"/>
          </p:cNvSpPr>
          <p:nvPr/>
        </p:nvSpPr>
        <p:spPr bwMode="auto">
          <a:xfrm>
            <a:off x="363538" y="5640388"/>
            <a:ext cx="55562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r>
              <a:rPr lang="zh-CN" altLang="en-US" sz="1500" b="1">
                <a:latin typeface="Arial" panose="020B0604020202020204" pitchFamily="34" charset="0"/>
                <a:ea typeface="宋体" panose="02010600030101010101" pitchFamily="2" charset="-122"/>
              </a:rPr>
              <a:t>调查</a:t>
            </a:r>
            <a:endParaRPr lang="zh-CN" altLang="en-US" sz="1500" b="1">
              <a:latin typeface="Arial" panose="020B0604020202020204" pitchFamily="34" charset="0"/>
              <a:ea typeface="宋体" panose="02010600030101010101" pitchFamily="2" charset="-122"/>
            </a:endParaRPr>
          </a:p>
        </p:txBody>
      </p:sp>
      <p:sp>
        <p:nvSpPr>
          <p:cNvPr id="1078289" name="Rectangle 17"/>
          <p:cNvSpPr>
            <a:spLocks noChangeArrowheads="1"/>
          </p:cNvSpPr>
          <p:nvPr/>
        </p:nvSpPr>
        <p:spPr bwMode="auto">
          <a:xfrm>
            <a:off x="3008313" y="2933700"/>
            <a:ext cx="2417762" cy="2530475"/>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90" name="Rectangle 18"/>
          <p:cNvSpPr>
            <a:spLocks noChangeArrowheads="1"/>
          </p:cNvSpPr>
          <p:nvPr/>
        </p:nvSpPr>
        <p:spPr bwMode="auto">
          <a:xfrm>
            <a:off x="5735638" y="2933700"/>
            <a:ext cx="2416175" cy="2530475"/>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78291" name="Rectangle 19"/>
          <p:cNvSpPr>
            <a:spLocks noChangeArrowheads="1"/>
          </p:cNvSpPr>
          <p:nvPr/>
        </p:nvSpPr>
        <p:spPr bwMode="auto">
          <a:xfrm>
            <a:off x="5856288" y="2987675"/>
            <a:ext cx="2273300" cy="214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pPr>
              <a:lnSpc>
                <a:spcPct val="90000"/>
              </a:lnSpc>
            </a:pPr>
            <a:r>
              <a:rPr lang="zh-CN" altLang="en-US" sz="1500" b="1">
                <a:latin typeface="Arial" panose="020B0604020202020204" pitchFamily="34" charset="0"/>
                <a:ea typeface="宋体" panose="02010600030101010101" pitchFamily="2" charset="-122"/>
              </a:rPr>
              <a:t>事件分级</a:t>
            </a:r>
            <a:endParaRPr lang="zh-CN" altLang="en-US" sz="1500" b="1">
              <a:latin typeface="Arial" panose="020B0604020202020204" pitchFamily="34" charset="0"/>
              <a:ea typeface="宋体" panose="02010600030101010101" pitchFamily="2" charset="-122"/>
            </a:endParaRPr>
          </a:p>
          <a:p>
            <a:pPr>
              <a:lnSpc>
                <a:spcPct val="90000"/>
              </a:lnSpc>
            </a:pP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决定什么对自己最重要。</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为紧急事件确定优先级，更有效的利用资源。</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不是每个紧急事件都需要平等对待。</a:t>
            </a:r>
            <a:endParaRPr lang="en-US" altLang="zh-CN" sz="1500" b="1">
              <a:latin typeface="Arial" panose="020B0604020202020204" pitchFamily="34" charset="0"/>
              <a:ea typeface="宋体" panose="02010600030101010101" pitchFamily="2" charset="-122"/>
            </a:endParaRPr>
          </a:p>
          <a:p>
            <a:pPr lvl="1">
              <a:lnSpc>
                <a:spcPct val="90000"/>
              </a:lnSpc>
              <a:buFontTx/>
              <a:buChar char="•"/>
            </a:pPr>
            <a:endParaRPr lang="zh-CN" altLang="en-US" sz="1500" b="1">
              <a:latin typeface="Arial" panose="020B0604020202020204" pitchFamily="34" charset="0"/>
              <a:ea typeface="宋体" panose="02010600030101010101" pitchFamily="2" charset="-122"/>
            </a:endParaRPr>
          </a:p>
        </p:txBody>
      </p:sp>
      <p:sp>
        <p:nvSpPr>
          <p:cNvPr id="1078292" name="Rectangle 20"/>
          <p:cNvSpPr>
            <a:spLocks noChangeArrowheads="1"/>
          </p:cNvSpPr>
          <p:nvPr/>
        </p:nvSpPr>
        <p:spPr bwMode="auto">
          <a:xfrm>
            <a:off x="352425" y="3000375"/>
            <a:ext cx="22733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pPr>
              <a:lnSpc>
                <a:spcPct val="90000"/>
              </a:lnSpc>
            </a:pPr>
            <a:r>
              <a:rPr lang="zh-CN" altLang="en-US" sz="1500" b="1">
                <a:latin typeface="Arial" panose="020B0604020202020204" pitchFamily="34" charset="0"/>
                <a:ea typeface="宋体" panose="02010600030101010101" pitchFamily="2" charset="-122"/>
              </a:rPr>
              <a:t>紧急事件检测</a:t>
            </a:r>
            <a:endParaRPr lang="zh-CN" altLang="en-US" sz="1500" b="1">
              <a:latin typeface="Arial" panose="020B0604020202020204" pitchFamily="34" charset="0"/>
              <a:ea typeface="宋体" panose="02010600030101010101" pitchFamily="2" charset="-122"/>
            </a:endParaRPr>
          </a:p>
          <a:p>
            <a:pPr>
              <a:lnSpc>
                <a:spcPct val="90000"/>
              </a:lnSpc>
            </a:pP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防火墙日志</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系统日志</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en-US" altLang="zh-CN" sz="1500" b="1">
                <a:latin typeface="Arial" panose="020B0604020202020204" pitchFamily="34" charset="0"/>
                <a:ea typeface="宋体" panose="02010600030101010101" pitchFamily="2" charset="-122"/>
              </a:rPr>
              <a:t>Web </a:t>
            </a:r>
            <a:r>
              <a:rPr lang="zh-CN" altLang="en-US" sz="1500" b="1">
                <a:latin typeface="Arial" panose="020B0604020202020204" pitchFamily="34" charset="0"/>
                <a:ea typeface="宋体" panose="02010600030101010101" pitchFamily="2" charset="-122"/>
              </a:rPr>
              <a:t>服务器日志</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en-US" altLang="zh-CN" sz="1500" b="1">
                <a:latin typeface="Arial" panose="020B0604020202020204" pitchFamily="34" charset="0"/>
                <a:ea typeface="宋体" panose="02010600030101010101" pitchFamily="2" charset="-122"/>
              </a:rPr>
              <a:t>IDS </a:t>
            </a:r>
            <a:r>
              <a:rPr lang="zh-CN" altLang="en-US" sz="1500" b="1">
                <a:latin typeface="Arial" panose="020B0604020202020204" pitchFamily="34" charset="0"/>
                <a:ea typeface="宋体" panose="02010600030101010101" pitchFamily="2" charset="-122"/>
              </a:rPr>
              <a:t>日志</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可疑的用户</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管理员报告</a:t>
            </a:r>
            <a:endParaRPr lang="zh-CN" altLang="en-US" sz="1500" b="1">
              <a:latin typeface="Arial" panose="020B0604020202020204" pitchFamily="34" charset="0"/>
              <a:ea typeface="宋体" panose="02010600030101010101" pitchFamily="2" charset="-122"/>
            </a:endParaRPr>
          </a:p>
          <a:p>
            <a:pPr lvl="1">
              <a:lnSpc>
                <a:spcPct val="90000"/>
              </a:lnSpc>
              <a:buFontTx/>
              <a:buChar char="•"/>
            </a:pPr>
            <a:endParaRPr lang="zh-CN" altLang="en-US" sz="1500" b="1">
              <a:latin typeface="Arial" panose="020B0604020202020204" pitchFamily="34" charset="0"/>
              <a:ea typeface="宋体" panose="02010600030101010101" pitchFamily="2" charset="-122"/>
            </a:endParaRPr>
          </a:p>
        </p:txBody>
      </p:sp>
      <p:sp>
        <p:nvSpPr>
          <p:cNvPr id="1078293" name="Rectangle 21"/>
          <p:cNvSpPr>
            <a:spLocks noChangeArrowheads="1"/>
          </p:cNvSpPr>
          <p:nvPr/>
        </p:nvSpPr>
        <p:spPr bwMode="auto">
          <a:xfrm>
            <a:off x="3094038" y="3000375"/>
            <a:ext cx="2273300" cy="235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pPr>
              <a:lnSpc>
                <a:spcPct val="90000"/>
              </a:lnSpc>
            </a:pPr>
            <a:r>
              <a:rPr lang="zh-CN" altLang="en-US" sz="1500" b="1">
                <a:latin typeface="Arial" panose="020B0604020202020204" pitchFamily="34" charset="0"/>
                <a:ea typeface="宋体" panose="02010600030101010101" pitchFamily="2" charset="-122"/>
              </a:rPr>
              <a:t>初始响应</a:t>
            </a:r>
            <a:endParaRPr lang="zh-CN" altLang="en-US" sz="1500" b="1">
              <a:latin typeface="Arial" panose="020B0604020202020204" pitchFamily="34" charset="0"/>
              <a:ea typeface="宋体" panose="02010600030101010101" pitchFamily="2" charset="-122"/>
            </a:endParaRPr>
          </a:p>
          <a:p>
            <a:pPr>
              <a:lnSpc>
                <a:spcPct val="90000"/>
              </a:lnSpc>
            </a:pP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初步判定事件类型、定义事件级别。</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准备相关资源。</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为紧急事件的处理取得管理方面的支持。</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组建事件处理小组。</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制定安全事件响应策略。</a:t>
            </a:r>
            <a:endParaRPr lang="zh-CN" altLang="en-US" sz="1500" b="1">
              <a:latin typeface="Arial" panose="020B0604020202020204" pitchFamily="34" charset="0"/>
              <a:ea typeface="宋体" panose="02010600030101010101" pitchFamily="2" charset="-122"/>
            </a:endParaRPr>
          </a:p>
          <a:p>
            <a:pPr lvl="1">
              <a:lnSpc>
                <a:spcPct val="90000"/>
              </a:lnSpc>
              <a:buFontTx/>
              <a:buChar char="•"/>
            </a:pPr>
            <a:endParaRPr lang="zh-CN" altLang="en-US" sz="1500" b="1">
              <a:latin typeface="Arial" panose="020B0604020202020204" pitchFamily="34" charset="0"/>
              <a:ea typeface="宋体" panose="02010600030101010101" pitchFamily="2" charset="-122"/>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8287"/>
                                        </p:tgtEl>
                                        <p:attrNameLst>
                                          <p:attrName>style.visibility</p:attrName>
                                        </p:attrNameLst>
                                      </p:cBhvr>
                                      <p:to>
                                        <p:strVal val="visible"/>
                                      </p:to>
                                    </p:set>
                                    <p:animEffect transition="in" filter="blinds(horizontal)">
                                      <p:cBhvr>
                                        <p:cTn id="7" dur="500"/>
                                        <p:tgtEl>
                                          <p:spTgt spid="107828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78292"/>
                                        </p:tgtEl>
                                        <p:attrNameLst>
                                          <p:attrName>style.visibility</p:attrName>
                                        </p:attrNameLst>
                                      </p:cBhvr>
                                      <p:to>
                                        <p:strVal val="visible"/>
                                      </p:to>
                                    </p:set>
                                    <p:animEffect transition="in" filter="blinds(horizontal)">
                                      <p:cBhvr>
                                        <p:cTn id="10" dur="500"/>
                                        <p:tgtEl>
                                          <p:spTgt spid="107829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78286"/>
                                        </p:tgtEl>
                                        <p:attrNameLst>
                                          <p:attrName>style.visibility</p:attrName>
                                        </p:attrNameLst>
                                      </p:cBhvr>
                                      <p:to>
                                        <p:strVal val="visible"/>
                                      </p:to>
                                    </p:set>
                                    <p:animEffect transition="in" filter="blinds(horizontal)">
                                      <p:cBhvr>
                                        <p:cTn id="15" dur="500"/>
                                        <p:tgtEl>
                                          <p:spTgt spid="1078286"/>
                                        </p:tgtEl>
                                      </p:cBhvr>
                                    </p:animEffect>
                                  </p:childTnLst>
                                </p:cTn>
                              </p:par>
                            </p:childTnLst>
                          </p:cTn>
                        </p:par>
                        <p:par>
                          <p:cTn id="16" fill="hold">
                            <p:stCondLst>
                              <p:cond delay="500"/>
                            </p:stCondLst>
                            <p:childTnLst>
                              <p:par>
                                <p:cTn id="17" presetID="3" presetClass="entr" presetSubtype="10" fill="hold" grpId="0" nodeType="afterEffect">
                                  <p:stCondLst>
                                    <p:cond delay="0"/>
                                  </p:stCondLst>
                                  <p:childTnLst>
                                    <p:set>
                                      <p:cBhvr>
                                        <p:cTn id="18" dur="1" fill="hold">
                                          <p:stCondLst>
                                            <p:cond delay="0"/>
                                          </p:stCondLst>
                                        </p:cTn>
                                        <p:tgtEl>
                                          <p:spTgt spid="1078289"/>
                                        </p:tgtEl>
                                        <p:attrNameLst>
                                          <p:attrName>style.visibility</p:attrName>
                                        </p:attrNameLst>
                                      </p:cBhvr>
                                      <p:to>
                                        <p:strVal val="visible"/>
                                      </p:to>
                                    </p:set>
                                    <p:animEffect transition="in" filter="blinds(horizontal)">
                                      <p:cBhvr>
                                        <p:cTn id="19" dur="500"/>
                                        <p:tgtEl>
                                          <p:spTgt spid="1078289"/>
                                        </p:tgtEl>
                                      </p:cBhvr>
                                    </p:animEffect>
                                  </p:childTnLst>
                                </p:cTn>
                              </p:par>
                            </p:childTnLst>
                          </p:cTn>
                        </p:par>
                        <p:par>
                          <p:cTn id="20" fill="hold">
                            <p:stCondLst>
                              <p:cond delay="1000"/>
                            </p:stCondLst>
                            <p:childTnLst>
                              <p:par>
                                <p:cTn id="21" presetID="3" presetClass="entr" presetSubtype="10" fill="hold" grpId="0" nodeType="afterEffect">
                                  <p:stCondLst>
                                    <p:cond delay="0"/>
                                  </p:stCondLst>
                                  <p:childTnLst>
                                    <p:set>
                                      <p:cBhvr>
                                        <p:cTn id="22" dur="1" fill="hold">
                                          <p:stCondLst>
                                            <p:cond delay="0"/>
                                          </p:stCondLst>
                                        </p:cTn>
                                        <p:tgtEl>
                                          <p:spTgt spid="1078293"/>
                                        </p:tgtEl>
                                        <p:attrNameLst>
                                          <p:attrName>style.visibility</p:attrName>
                                        </p:attrNameLst>
                                      </p:cBhvr>
                                      <p:to>
                                        <p:strVal val="visible"/>
                                      </p:to>
                                    </p:set>
                                    <p:animEffect transition="in" filter="blinds(horizontal)">
                                      <p:cBhvr>
                                        <p:cTn id="23" dur="500"/>
                                        <p:tgtEl>
                                          <p:spTgt spid="1078293"/>
                                        </p:tgtEl>
                                      </p:cBhvr>
                                    </p:animEffect>
                                  </p:childTnLst>
                                </p:cTn>
                              </p:par>
                            </p:childTnLst>
                          </p:cTn>
                        </p:par>
                        <p:par>
                          <p:cTn id="24" fill="hold">
                            <p:stCondLst>
                              <p:cond delay="1500"/>
                            </p:stCondLst>
                            <p:childTnLst>
                              <p:par>
                                <p:cTn id="25" presetID="3" presetClass="entr" presetSubtype="10" fill="hold" grpId="0" nodeType="afterEffect">
                                  <p:stCondLst>
                                    <p:cond delay="0"/>
                                  </p:stCondLst>
                                  <p:childTnLst>
                                    <p:set>
                                      <p:cBhvr>
                                        <p:cTn id="26" dur="1" fill="hold">
                                          <p:stCondLst>
                                            <p:cond delay="0"/>
                                          </p:stCondLst>
                                        </p:cTn>
                                        <p:tgtEl>
                                          <p:spTgt spid="1078285"/>
                                        </p:tgtEl>
                                        <p:attrNameLst>
                                          <p:attrName>style.visibility</p:attrName>
                                        </p:attrNameLst>
                                      </p:cBhvr>
                                      <p:to>
                                        <p:strVal val="visible"/>
                                      </p:to>
                                    </p:set>
                                    <p:animEffect transition="in" filter="blinds(horizontal)">
                                      <p:cBhvr>
                                        <p:cTn id="27" dur="500"/>
                                        <p:tgtEl>
                                          <p:spTgt spid="1078285"/>
                                        </p:tgtEl>
                                      </p:cBhvr>
                                    </p:animEffect>
                                  </p:childTnLst>
                                </p:cTn>
                              </p:par>
                            </p:childTnLst>
                          </p:cTn>
                        </p:par>
                        <p:par>
                          <p:cTn id="28" fill="hold">
                            <p:stCondLst>
                              <p:cond delay="2000"/>
                            </p:stCondLst>
                            <p:childTnLst>
                              <p:par>
                                <p:cTn id="29" presetID="3" presetClass="entr" presetSubtype="10" fill="hold" grpId="0" nodeType="afterEffect">
                                  <p:stCondLst>
                                    <p:cond delay="0"/>
                                  </p:stCondLst>
                                  <p:childTnLst>
                                    <p:set>
                                      <p:cBhvr>
                                        <p:cTn id="30" dur="1" fill="hold">
                                          <p:stCondLst>
                                            <p:cond delay="0"/>
                                          </p:stCondLst>
                                        </p:cTn>
                                        <p:tgtEl>
                                          <p:spTgt spid="1078291"/>
                                        </p:tgtEl>
                                        <p:attrNameLst>
                                          <p:attrName>style.visibility</p:attrName>
                                        </p:attrNameLst>
                                      </p:cBhvr>
                                      <p:to>
                                        <p:strVal val="visible"/>
                                      </p:to>
                                    </p:set>
                                    <p:animEffect transition="in" filter="blinds(horizontal)">
                                      <p:cBhvr>
                                        <p:cTn id="31" dur="500"/>
                                        <p:tgtEl>
                                          <p:spTgt spid="1078291"/>
                                        </p:tgtEl>
                                      </p:cBhvr>
                                    </p:animEffect>
                                  </p:childTnLst>
                                </p:cTn>
                              </p:par>
                            </p:childTnLst>
                          </p:cTn>
                        </p:par>
                        <p:par>
                          <p:cTn id="32" fill="hold">
                            <p:stCondLst>
                              <p:cond delay="2500"/>
                            </p:stCondLst>
                            <p:childTnLst>
                              <p:par>
                                <p:cTn id="33" presetID="3" presetClass="entr" presetSubtype="10" fill="hold" grpId="0" nodeType="afterEffect">
                                  <p:stCondLst>
                                    <p:cond delay="0"/>
                                  </p:stCondLst>
                                  <p:childTnLst>
                                    <p:set>
                                      <p:cBhvr>
                                        <p:cTn id="34" dur="1" fill="hold">
                                          <p:stCondLst>
                                            <p:cond delay="0"/>
                                          </p:stCondLst>
                                        </p:cTn>
                                        <p:tgtEl>
                                          <p:spTgt spid="1078290"/>
                                        </p:tgtEl>
                                        <p:attrNameLst>
                                          <p:attrName>style.visibility</p:attrName>
                                        </p:attrNameLst>
                                      </p:cBhvr>
                                      <p:to>
                                        <p:strVal val="visible"/>
                                      </p:to>
                                    </p:set>
                                    <p:animEffect transition="in" filter="blinds(horizontal)">
                                      <p:cBhvr>
                                        <p:cTn id="35" dur="500"/>
                                        <p:tgtEl>
                                          <p:spTgt spid="1078290"/>
                                        </p:tgtEl>
                                      </p:cBhvr>
                                    </p:animEffect>
                                  </p:childTnLst>
                                </p:cTn>
                              </p:par>
                            </p:childTnLst>
                          </p:cTn>
                        </p:par>
                        <p:par>
                          <p:cTn id="36" fill="hold">
                            <p:stCondLst>
                              <p:cond delay="3000"/>
                            </p:stCondLst>
                            <p:childTnLst>
                              <p:par>
                                <p:cTn id="37" presetID="3" presetClass="entr" presetSubtype="10" fill="hold" grpId="0" nodeType="afterEffect">
                                  <p:stCondLst>
                                    <p:cond delay="0"/>
                                  </p:stCondLst>
                                  <p:childTnLst>
                                    <p:set>
                                      <p:cBhvr>
                                        <p:cTn id="38" dur="1" fill="hold">
                                          <p:stCondLst>
                                            <p:cond delay="0"/>
                                          </p:stCondLst>
                                        </p:cTn>
                                        <p:tgtEl>
                                          <p:spTgt spid="1078288"/>
                                        </p:tgtEl>
                                        <p:attrNameLst>
                                          <p:attrName>style.visibility</p:attrName>
                                        </p:attrNameLst>
                                      </p:cBhvr>
                                      <p:to>
                                        <p:strVal val="visible"/>
                                      </p:to>
                                    </p:set>
                                    <p:animEffect transition="in" filter="blinds(horizontal)">
                                      <p:cBhvr>
                                        <p:cTn id="39" dur="500"/>
                                        <p:tgtEl>
                                          <p:spTgt spid="1078288"/>
                                        </p:tgtEl>
                                      </p:cBhvr>
                                    </p:animEffect>
                                  </p:childTnLst>
                                </p:cTn>
                              </p:par>
                            </p:childTnLst>
                          </p:cTn>
                        </p:par>
                        <p:par>
                          <p:cTn id="40" fill="hold">
                            <p:stCondLst>
                              <p:cond delay="3500"/>
                            </p:stCondLst>
                            <p:childTnLst>
                              <p:par>
                                <p:cTn id="41" presetID="3" presetClass="entr" presetSubtype="10" fill="hold" grpId="0" nodeType="afterEffect">
                                  <p:stCondLst>
                                    <p:cond delay="0"/>
                                  </p:stCondLst>
                                  <p:childTnLst>
                                    <p:set>
                                      <p:cBhvr>
                                        <p:cTn id="42" dur="1" fill="hold">
                                          <p:stCondLst>
                                            <p:cond delay="0"/>
                                          </p:stCondLst>
                                        </p:cTn>
                                        <p:tgtEl>
                                          <p:spTgt spid="1078274"/>
                                        </p:tgtEl>
                                        <p:attrNameLst>
                                          <p:attrName>style.visibility</p:attrName>
                                        </p:attrNameLst>
                                      </p:cBhvr>
                                      <p:to>
                                        <p:strVal val="visible"/>
                                      </p:to>
                                    </p:set>
                                    <p:animEffect transition="in" filter="blinds(horizontal)">
                                      <p:cBhvr>
                                        <p:cTn id="43" dur="500"/>
                                        <p:tgtEl>
                                          <p:spTgt spid="1078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274" grpId="0" animBg="1"/>
      <p:bldP spid="1078285" grpId="0" animBg="1"/>
      <p:bldP spid="1078286" grpId="0" animBg="1"/>
      <p:bldP spid="1078287" grpId="0" animBg="1"/>
      <p:bldP spid="1078288" grpId="0"/>
      <p:bldP spid="1078289" grpId="0" animBg="1"/>
      <p:bldP spid="1078290" grpId="0" animBg="1"/>
      <p:bldP spid="1078291" grpId="0"/>
      <p:bldP spid="1078292" grpId="0"/>
      <p:bldP spid="107829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AutoShape 2"/>
          <p:cNvSpPr>
            <a:spLocks noChangeArrowheads="1"/>
          </p:cNvSpPr>
          <p:nvPr/>
        </p:nvSpPr>
        <p:spPr bwMode="auto">
          <a:xfrm>
            <a:off x="6381750" y="1485900"/>
            <a:ext cx="2824163" cy="1101725"/>
          </a:xfrm>
          <a:prstGeom prst="homePlate">
            <a:avLst>
              <a:gd name="adj" fmla="val 85447"/>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CN" b="1"/>
          </a:p>
        </p:txBody>
      </p:sp>
      <p:sp>
        <p:nvSpPr>
          <p:cNvPr id="1080323" name="Line 3"/>
          <p:cNvSpPr>
            <a:spLocks noChangeShapeType="1"/>
          </p:cNvSpPr>
          <p:nvPr/>
        </p:nvSpPr>
        <p:spPr bwMode="auto">
          <a:xfrm flipH="1">
            <a:off x="3527425" y="2608263"/>
            <a:ext cx="952500" cy="1246187"/>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0324" name="Line 4"/>
          <p:cNvSpPr>
            <a:spLocks noChangeShapeType="1"/>
          </p:cNvSpPr>
          <p:nvPr/>
        </p:nvSpPr>
        <p:spPr bwMode="auto">
          <a:xfrm flipH="1">
            <a:off x="5972175" y="2595563"/>
            <a:ext cx="436563" cy="1246187"/>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0325" name="AutoShape 5"/>
          <p:cNvSpPr>
            <a:spLocks noChangeArrowheads="1"/>
          </p:cNvSpPr>
          <p:nvPr/>
        </p:nvSpPr>
        <p:spPr bwMode="auto">
          <a:xfrm>
            <a:off x="4445000" y="1487488"/>
            <a:ext cx="2927350" cy="1101725"/>
          </a:xfrm>
          <a:prstGeom prst="homePlate">
            <a:avLst>
              <a:gd name="adj" fmla="val 88569"/>
            </a:avLst>
          </a:prstGeom>
          <a:solidFill>
            <a:srgbClr val="006666"/>
          </a:solidFill>
          <a:ln w="12700" algn="ctr">
            <a:solidFill>
              <a:srgbClr val="006666"/>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0326" name="AutoShape 6"/>
          <p:cNvSpPr>
            <a:spLocks noChangeArrowheads="1"/>
          </p:cNvSpPr>
          <p:nvPr/>
        </p:nvSpPr>
        <p:spPr bwMode="auto">
          <a:xfrm>
            <a:off x="2843213" y="1487488"/>
            <a:ext cx="2473325" cy="1101725"/>
          </a:xfrm>
          <a:prstGeom prst="homePlate">
            <a:avLst>
              <a:gd name="adj" fmla="val 74832"/>
            </a:avLst>
          </a:prstGeom>
          <a:solidFill>
            <a:srgbClr val="E6D199"/>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ltLang="zh-CN" b="1"/>
          </a:p>
        </p:txBody>
      </p:sp>
      <p:sp>
        <p:nvSpPr>
          <p:cNvPr id="1080327" name="AutoShape 7"/>
          <p:cNvSpPr>
            <a:spLocks noChangeArrowheads="1"/>
          </p:cNvSpPr>
          <p:nvPr/>
        </p:nvSpPr>
        <p:spPr bwMode="auto">
          <a:xfrm>
            <a:off x="1335088" y="1487488"/>
            <a:ext cx="2266950" cy="1101725"/>
          </a:xfrm>
          <a:prstGeom prst="homePlate">
            <a:avLst>
              <a:gd name="adj" fmla="val 68588"/>
            </a:avLst>
          </a:prstGeom>
          <a:solidFill>
            <a:srgbClr val="E6D199"/>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r>
              <a:rPr lang="en-US" altLang="zh-CN" sz="1800" b="1">
                <a:solidFill>
                  <a:schemeClr val="tx1"/>
                </a:solidFill>
              </a:rPr>
              <a:t>Preparation</a:t>
            </a:r>
            <a:endParaRPr lang="en-US" altLang="zh-CN" sz="1800" b="1">
              <a:solidFill>
                <a:schemeClr val="tx1"/>
              </a:solidFill>
            </a:endParaRPr>
          </a:p>
        </p:txBody>
      </p:sp>
      <p:sp>
        <p:nvSpPr>
          <p:cNvPr id="1080328" name="Text Box 8"/>
          <p:cNvSpPr txBox="1">
            <a:spLocks noChangeArrowheads="1"/>
          </p:cNvSpPr>
          <p:nvPr/>
        </p:nvSpPr>
        <p:spPr bwMode="auto">
          <a:xfrm>
            <a:off x="3552825" y="1612900"/>
            <a:ext cx="122555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Detection</a:t>
            </a:r>
            <a:endParaRPr lang="en-US" altLang="zh-CN" sz="1800" b="1">
              <a:solidFill>
                <a:schemeClr val="tx1"/>
              </a:solidFill>
            </a:endParaRPr>
          </a:p>
          <a:p>
            <a:pPr>
              <a:lnSpc>
                <a:spcPct val="90000"/>
              </a:lnSpc>
            </a:pPr>
            <a:r>
              <a:rPr lang="en-US" altLang="zh-CN" sz="1800" b="1">
                <a:solidFill>
                  <a:schemeClr val="tx1"/>
                </a:solidFill>
              </a:rPr>
              <a:t>&amp;</a:t>
            </a:r>
            <a:endParaRPr lang="en-US" altLang="zh-CN" sz="1800" b="1">
              <a:solidFill>
                <a:schemeClr val="tx1"/>
              </a:solidFill>
            </a:endParaRPr>
          </a:p>
          <a:p>
            <a:pPr>
              <a:lnSpc>
                <a:spcPct val="90000"/>
              </a:lnSpc>
            </a:pPr>
            <a:r>
              <a:rPr lang="en-US" altLang="zh-CN" sz="1800" b="1">
                <a:solidFill>
                  <a:schemeClr val="tx1"/>
                </a:solidFill>
              </a:rPr>
              <a:t>Analysis</a:t>
            </a:r>
            <a:endParaRPr lang="en-US" altLang="zh-CN" sz="1800" b="1">
              <a:solidFill>
                <a:schemeClr val="tx1"/>
              </a:solidFill>
            </a:endParaRPr>
          </a:p>
        </p:txBody>
      </p:sp>
      <p:sp>
        <p:nvSpPr>
          <p:cNvPr id="1080329" name="Text Box 9"/>
          <p:cNvSpPr txBox="1">
            <a:spLocks noChangeArrowheads="1"/>
          </p:cNvSpPr>
          <p:nvPr/>
        </p:nvSpPr>
        <p:spPr bwMode="auto">
          <a:xfrm>
            <a:off x="5191125" y="1622425"/>
            <a:ext cx="1579563"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t>Containment</a:t>
            </a:r>
            <a:endParaRPr lang="en-US" altLang="zh-CN" sz="1800" b="1"/>
          </a:p>
          <a:p>
            <a:pPr>
              <a:lnSpc>
                <a:spcPct val="90000"/>
              </a:lnSpc>
            </a:pPr>
            <a:r>
              <a:rPr lang="en-US" altLang="zh-CN" sz="1800" b="1"/>
              <a:t>Eradication</a:t>
            </a:r>
            <a:endParaRPr lang="en-US" altLang="zh-CN" sz="1800" b="1"/>
          </a:p>
          <a:p>
            <a:pPr>
              <a:lnSpc>
                <a:spcPct val="90000"/>
              </a:lnSpc>
            </a:pPr>
            <a:r>
              <a:rPr lang="en-US" altLang="zh-CN" sz="1800" b="1"/>
              <a:t>&amp; Recovery</a:t>
            </a:r>
            <a:endParaRPr lang="en-US" altLang="zh-CN" sz="1800" b="1"/>
          </a:p>
        </p:txBody>
      </p:sp>
      <p:sp>
        <p:nvSpPr>
          <p:cNvPr id="1080330" name="Rectangle 10"/>
          <p:cNvSpPr>
            <a:spLocks noGrp="1" noChangeArrowheads="1"/>
          </p:cNvSpPr>
          <p:nvPr>
            <p:ph type="title"/>
          </p:nvPr>
        </p:nvSpPr>
        <p:spPr/>
        <p:txBody>
          <a:bodyPr/>
          <a:lstStyle/>
          <a:p>
            <a:r>
              <a:rPr lang="zh-CN" altLang="en-US">
                <a:ea typeface="宋体" panose="02010600030101010101" pitchFamily="2" charset="-122"/>
              </a:rPr>
              <a:t>应急响应流程</a:t>
            </a:r>
            <a:endParaRPr lang="zh-CN" altLang="en-US">
              <a:ea typeface="宋体" panose="02010600030101010101" pitchFamily="2" charset="-122"/>
            </a:endParaRPr>
          </a:p>
        </p:txBody>
      </p:sp>
      <p:sp>
        <p:nvSpPr>
          <p:cNvPr id="1080331" name="Text Box 11"/>
          <p:cNvSpPr txBox="1">
            <a:spLocks noChangeArrowheads="1"/>
          </p:cNvSpPr>
          <p:nvPr/>
        </p:nvSpPr>
        <p:spPr bwMode="auto">
          <a:xfrm>
            <a:off x="7264400" y="1751013"/>
            <a:ext cx="163195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Post-Incident</a:t>
            </a:r>
            <a:endParaRPr lang="en-US" altLang="zh-CN" sz="1800" b="1">
              <a:solidFill>
                <a:schemeClr val="tx1"/>
              </a:solidFill>
            </a:endParaRPr>
          </a:p>
          <a:p>
            <a:pPr>
              <a:lnSpc>
                <a:spcPct val="90000"/>
              </a:lnSpc>
            </a:pPr>
            <a:r>
              <a:rPr lang="en-US" altLang="zh-CN" sz="1800" b="1">
                <a:solidFill>
                  <a:schemeClr val="tx1"/>
                </a:solidFill>
              </a:rPr>
              <a:t>Activity</a:t>
            </a:r>
            <a:endParaRPr lang="en-US" altLang="zh-CN" sz="1800" b="1">
              <a:solidFill>
                <a:schemeClr val="tx1"/>
              </a:solidFill>
            </a:endParaRPr>
          </a:p>
        </p:txBody>
      </p:sp>
      <p:sp>
        <p:nvSpPr>
          <p:cNvPr id="1080332" name="Rectangle 12"/>
          <p:cNvSpPr>
            <a:spLocks noChangeArrowheads="1"/>
          </p:cNvSpPr>
          <p:nvPr/>
        </p:nvSpPr>
        <p:spPr bwMode="auto">
          <a:xfrm>
            <a:off x="3551238" y="3876675"/>
            <a:ext cx="2417762" cy="2530475"/>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0333" name="Rectangle 13"/>
          <p:cNvSpPr>
            <a:spLocks noChangeArrowheads="1"/>
          </p:cNvSpPr>
          <p:nvPr/>
        </p:nvSpPr>
        <p:spPr bwMode="auto">
          <a:xfrm>
            <a:off x="3595688" y="3914775"/>
            <a:ext cx="22733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pPr>
              <a:lnSpc>
                <a:spcPct val="90000"/>
              </a:lnSpc>
            </a:pPr>
            <a:r>
              <a:rPr lang="zh-CN" altLang="en-US" sz="1500" b="1">
                <a:latin typeface="Arial" panose="020B0604020202020204" pitchFamily="34" charset="0"/>
                <a:ea typeface="宋体" panose="02010600030101010101" pitchFamily="2" charset="-122"/>
              </a:rPr>
              <a:t>抑制、消除和恢复</a:t>
            </a:r>
            <a:endParaRPr lang="zh-CN" altLang="en-US" sz="1500" b="1">
              <a:latin typeface="Arial" panose="020B0604020202020204" pitchFamily="34" charset="0"/>
              <a:ea typeface="宋体" panose="02010600030101010101" pitchFamily="2" charset="-122"/>
            </a:endParaRPr>
          </a:p>
          <a:p>
            <a:pPr>
              <a:lnSpc>
                <a:spcPct val="90000"/>
              </a:lnSpc>
            </a:pP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恢复系统正常。</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确认系统是否已经完全恢复正常。</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修补系统漏洞，安全性增强。</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部署安全措施。</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设置过滤策略。</a:t>
            </a:r>
            <a:endParaRPr lang="zh-CN" altLang="en-US" sz="1500" b="1">
              <a:latin typeface="Arial" panose="020B0604020202020204" pitchFamily="34" charset="0"/>
              <a:ea typeface="宋体" panose="02010600030101010101" pitchFamily="2" charset="-122"/>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0333"/>
                                        </p:tgtEl>
                                        <p:attrNameLst>
                                          <p:attrName>style.visibility</p:attrName>
                                        </p:attrNameLst>
                                      </p:cBhvr>
                                      <p:to>
                                        <p:strVal val="visible"/>
                                      </p:to>
                                    </p:set>
                                    <p:animEffect transition="in" filter="blinds(horizontal)">
                                      <p:cBhvr>
                                        <p:cTn id="7" dur="500"/>
                                        <p:tgtEl>
                                          <p:spTgt spid="108033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80332"/>
                                        </p:tgtEl>
                                        <p:attrNameLst>
                                          <p:attrName>style.visibility</p:attrName>
                                        </p:attrNameLst>
                                      </p:cBhvr>
                                      <p:to>
                                        <p:strVal val="visible"/>
                                      </p:to>
                                    </p:set>
                                    <p:animEffect transition="in" filter="blinds(horizontal)">
                                      <p:cBhvr>
                                        <p:cTn id="10" dur="500"/>
                                        <p:tgtEl>
                                          <p:spTgt spid="1080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0332" grpId="0" animBg="1"/>
      <p:bldP spid="108033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AutoShape 2"/>
          <p:cNvSpPr>
            <a:spLocks noChangeArrowheads="1"/>
          </p:cNvSpPr>
          <p:nvPr/>
        </p:nvSpPr>
        <p:spPr bwMode="auto">
          <a:xfrm>
            <a:off x="6381750" y="1485900"/>
            <a:ext cx="2824163" cy="1101725"/>
          </a:xfrm>
          <a:prstGeom prst="homePlate">
            <a:avLst>
              <a:gd name="adj" fmla="val 85447"/>
            </a:avLst>
          </a:prstGeom>
          <a:solidFill>
            <a:srgbClr val="006666"/>
          </a:solidFill>
          <a:ln w="12700" algn="ctr">
            <a:solidFill>
              <a:srgbClr val="006666"/>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en-US" altLang="zh-CN" sz="1800" b="1">
              <a:solidFill>
                <a:schemeClr val="tx1"/>
              </a:solidFill>
            </a:endParaRPr>
          </a:p>
        </p:txBody>
      </p:sp>
      <p:sp>
        <p:nvSpPr>
          <p:cNvPr id="1082371" name="Line 3"/>
          <p:cNvSpPr>
            <a:spLocks noChangeShapeType="1"/>
          </p:cNvSpPr>
          <p:nvPr/>
        </p:nvSpPr>
        <p:spPr bwMode="auto">
          <a:xfrm flipH="1">
            <a:off x="887413" y="2609850"/>
            <a:ext cx="5454650" cy="1100138"/>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2372" name="Line 4"/>
          <p:cNvSpPr>
            <a:spLocks noChangeShapeType="1"/>
          </p:cNvSpPr>
          <p:nvPr/>
        </p:nvSpPr>
        <p:spPr bwMode="auto">
          <a:xfrm flipH="1">
            <a:off x="5916613" y="2638425"/>
            <a:ext cx="2305050" cy="1057275"/>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2373" name="AutoShape 5"/>
          <p:cNvSpPr>
            <a:spLocks noChangeArrowheads="1"/>
          </p:cNvSpPr>
          <p:nvPr/>
        </p:nvSpPr>
        <p:spPr bwMode="auto">
          <a:xfrm>
            <a:off x="4445000" y="1487488"/>
            <a:ext cx="2927350" cy="1101725"/>
          </a:xfrm>
          <a:prstGeom prst="homePlate">
            <a:avLst>
              <a:gd name="adj" fmla="val 88569"/>
            </a:avLst>
          </a:prstGeom>
          <a:solidFill>
            <a:srgbClr val="E6D1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2374" name="AutoShape 6"/>
          <p:cNvSpPr>
            <a:spLocks noChangeArrowheads="1"/>
          </p:cNvSpPr>
          <p:nvPr/>
        </p:nvSpPr>
        <p:spPr bwMode="auto">
          <a:xfrm>
            <a:off x="2843213" y="1487488"/>
            <a:ext cx="2473325" cy="1101725"/>
          </a:xfrm>
          <a:prstGeom prst="homePlate">
            <a:avLst>
              <a:gd name="adj" fmla="val 74832"/>
            </a:avLst>
          </a:prstGeom>
          <a:solidFill>
            <a:srgbClr val="E6D199"/>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endParaRPr lang="en-GB" altLang="zh-CN" sz="1800" b="1">
              <a:solidFill>
                <a:schemeClr val="tx1"/>
              </a:solidFill>
            </a:endParaRPr>
          </a:p>
        </p:txBody>
      </p:sp>
      <p:sp>
        <p:nvSpPr>
          <p:cNvPr id="1082375" name="AutoShape 7"/>
          <p:cNvSpPr>
            <a:spLocks noChangeArrowheads="1"/>
          </p:cNvSpPr>
          <p:nvPr/>
        </p:nvSpPr>
        <p:spPr bwMode="auto">
          <a:xfrm>
            <a:off x="1335088" y="1487488"/>
            <a:ext cx="2266950" cy="1101725"/>
          </a:xfrm>
          <a:prstGeom prst="homePlate">
            <a:avLst>
              <a:gd name="adj" fmla="val 68588"/>
            </a:avLst>
          </a:prstGeom>
          <a:solidFill>
            <a:srgbClr val="E6D199"/>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pPr>
            <a:r>
              <a:rPr lang="en-US" altLang="zh-CN" sz="1800" b="1">
                <a:solidFill>
                  <a:schemeClr val="tx1"/>
                </a:solidFill>
              </a:rPr>
              <a:t>Preparation</a:t>
            </a:r>
            <a:endParaRPr lang="en-US" altLang="zh-CN" sz="1800" b="1">
              <a:solidFill>
                <a:schemeClr val="tx1"/>
              </a:solidFill>
            </a:endParaRPr>
          </a:p>
        </p:txBody>
      </p:sp>
      <p:sp>
        <p:nvSpPr>
          <p:cNvPr id="1082376" name="Text Box 8"/>
          <p:cNvSpPr txBox="1">
            <a:spLocks noChangeArrowheads="1"/>
          </p:cNvSpPr>
          <p:nvPr/>
        </p:nvSpPr>
        <p:spPr bwMode="auto">
          <a:xfrm>
            <a:off x="3552825" y="1612900"/>
            <a:ext cx="122555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Detection</a:t>
            </a:r>
            <a:endParaRPr lang="en-US" altLang="zh-CN" sz="1800" b="1">
              <a:solidFill>
                <a:schemeClr val="tx1"/>
              </a:solidFill>
            </a:endParaRPr>
          </a:p>
          <a:p>
            <a:pPr>
              <a:lnSpc>
                <a:spcPct val="90000"/>
              </a:lnSpc>
            </a:pPr>
            <a:r>
              <a:rPr lang="en-US" altLang="zh-CN" sz="1800" b="1">
                <a:solidFill>
                  <a:schemeClr val="tx1"/>
                </a:solidFill>
              </a:rPr>
              <a:t>&amp;</a:t>
            </a:r>
            <a:endParaRPr lang="en-US" altLang="zh-CN" sz="1800" b="1">
              <a:solidFill>
                <a:schemeClr val="tx1"/>
              </a:solidFill>
            </a:endParaRPr>
          </a:p>
          <a:p>
            <a:pPr>
              <a:lnSpc>
                <a:spcPct val="90000"/>
              </a:lnSpc>
            </a:pPr>
            <a:r>
              <a:rPr lang="en-US" altLang="zh-CN" sz="1800" b="1">
                <a:solidFill>
                  <a:schemeClr val="tx1"/>
                </a:solidFill>
              </a:rPr>
              <a:t>Analysis</a:t>
            </a:r>
            <a:endParaRPr lang="en-US" altLang="zh-CN" sz="1800" b="1">
              <a:solidFill>
                <a:schemeClr val="tx1"/>
              </a:solidFill>
            </a:endParaRPr>
          </a:p>
        </p:txBody>
      </p:sp>
      <p:sp>
        <p:nvSpPr>
          <p:cNvPr id="1082377" name="Text Box 9"/>
          <p:cNvSpPr txBox="1">
            <a:spLocks noChangeArrowheads="1"/>
          </p:cNvSpPr>
          <p:nvPr/>
        </p:nvSpPr>
        <p:spPr bwMode="auto">
          <a:xfrm>
            <a:off x="5191125" y="1622425"/>
            <a:ext cx="1579563"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solidFill>
                  <a:schemeClr val="tx1"/>
                </a:solidFill>
              </a:rPr>
              <a:t>Containment</a:t>
            </a:r>
            <a:endParaRPr lang="en-US" altLang="zh-CN" sz="1800" b="1">
              <a:solidFill>
                <a:schemeClr val="tx1"/>
              </a:solidFill>
            </a:endParaRPr>
          </a:p>
          <a:p>
            <a:pPr>
              <a:lnSpc>
                <a:spcPct val="90000"/>
              </a:lnSpc>
            </a:pPr>
            <a:r>
              <a:rPr lang="en-US" altLang="zh-CN" sz="1800" b="1">
                <a:solidFill>
                  <a:schemeClr val="tx1"/>
                </a:solidFill>
              </a:rPr>
              <a:t>Eradication</a:t>
            </a:r>
            <a:endParaRPr lang="en-US" altLang="zh-CN" sz="1800" b="1">
              <a:solidFill>
                <a:schemeClr val="tx1"/>
              </a:solidFill>
            </a:endParaRPr>
          </a:p>
          <a:p>
            <a:pPr>
              <a:lnSpc>
                <a:spcPct val="90000"/>
              </a:lnSpc>
            </a:pPr>
            <a:r>
              <a:rPr lang="en-US" altLang="zh-CN" sz="1800" b="1">
                <a:solidFill>
                  <a:schemeClr val="tx1"/>
                </a:solidFill>
              </a:rPr>
              <a:t>&amp; Recovery</a:t>
            </a:r>
            <a:endParaRPr lang="en-US" altLang="zh-CN" sz="1800" b="1">
              <a:solidFill>
                <a:schemeClr val="tx1"/>
              </a:solidFill>
            </a:endParaRPr>
          </a:p>
        </p:txBody>
      </p:sp>
      <p:sp>
        <p:nvSpPr>
          <p:cNvPr id="1082378" name="Rectangle 10"/>
          <p:cNvSpPr>
            <a:spLocks noGrp="1" noChangeArrowheads="1"/>
          </p:cNvSpPr>
          <p:nvPr>
            <p:ph type="title"/>
          </p:nvPr>
        </p:nvSpPr>
        <p:spPr/>
        <p:txBody>
          <a:bodyPr/>
          <a:lstStyle/>
          <a:p>
            <a:r>
              <a:rPr lang="zh-CN" altLang="en-US">
                <a:ea typeface="宋体" panose="02010600030101010101" pitchFamily="2" charset="-122"/>
              </a:rPr>
              <a:t>应急响应流程</a:t>
            </a:r>
            <a:endParaRPr lang="zh-CN" altLang="en-US">
              <a:ea typeface="宋体" panose="02010600030101010101" pitchFamily="2" charset="-122"/>
            </a:endParaRPr>
          </a:p>
        </p:txBody>
      </p:sp>
      <p:sp>
        <p:nvSpPr>
          <p:cNvPr id="1082379" name="Text Box 11"/>
          <p:cNvSpPr txBox="1">
            <a:spLocks noChangeArrowheads="1"/>
          </p:cNvSpPr>
          <p:nvPr/>
        </p:nvSpPr>
        <p:spPr bwMode="auto">
          <a:xfrm>
            <a:off x="7264400" y="1751013"/>
            <a:ext cx="163195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zh-CN" sz="1800" b="1"/>
              <a:t>Post-Incident</a:t>
            </a:r>
            <a:endParaRPr lang="en-US" altLang="zh-CN" sz="1800" b="1"/>
          </a:p>
          <a:p>
            <a:pPr>
              <a:lnSpc>
                <a:spcPct val="90000"/>
              </a:lnSpc>
            </a:pPr>
            <a:r>
              <a:rPr lang="en-US" altLang="zh-CN" sz="1800" b="1"/>
              <a:t>Activity</a:t>
            </a:r>
            <a:endParaRPr lang="en-US" altLang="zh-CN" sz="1800" b="1"/>
          </a:p>
        </p:txBody>
      </p:sp>
      <p:sp>
        <p:nvSpPr>
          <p:cNvPr id="1082380" name="AutoShape 12"/>
          <p:cNvSpPr>
            <a:spLocks noChangeArrowheads="1"/>
          </p:cNvSpPr>
          <p:nvPr/>
        </p:nvSpPr>
        <p:spPr bwMode="auto">
          <a:xfrm>
            <a:off x="3627438" y="4859338"/>
            <a:ext cx="493712" cy="381000"/>
          </a:xfrm>
          <a:prstGeom prst="rightArrow">
            <a:avLst>
              <a:gd name="adj1" fmla="val 50000"/>
              <a:gd name="adj2" fmla="val 32396"/>
            </a:avLst>
          </a:prstGeom>
          <a:solidFill>
            <a:srgbClr val="81131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2381" name="Rectangle 13"/>
          <p:cNvSpPr>
            <a:spLocks noChangeArrowheads="1"/>
          </p:cNvSpPr>
          <p:nvPr/>
        </p:nvSpPr>
        <p:spPr bwMode="auto">
          <a:xfrm>
            <a:off x="815975" y="3733800"/>
            <a:ext cx="2671763" cy="2530475"/>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2382" name="Rectangle 14"/>
          <p:cNvSpPr>
            <a:spLocks noChangeArrowheads="1"/>
          </p:cNvSpPr>
          <p:nvPr/>
        </p:nvSpPr>
        <p:spPr bwMode="auto">
          <a:xfrm>
            <a:off x="4224338" y="3733800"/>
            <a:ext cx="2551112" cy="2530475"/>
          </a:xfrm>
          <a:prstGeom prst="rect">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82383" name="Rectangle 15"/>
          <p:cNvSpPr>
            <a:spLocks noChangeArrowheads="1"/>
          </p:cNvSpPr>
          <p:nvPr/>
        </p:nvSpPr>
        <p:spPr bwMode="auto">
          <a:xfrm>
            <a:off x="939800" y="3800475"/>
            <a:ext cx="2459038"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pPr>
              <a:lnSpc>
                <a:spcPct val="90000"/>
              </a:lnSpc>
            </a:pPr>
            <a:r>
              <a:rPr lang="zh-CN" altLang="en-US" sz="1500" b="1">
                <a:latin typeface="Arial" panose="020B0604020202020204" pitchFamily="34" charset="0"/>
                <a:ea typeface="宋体" panose="02010600030101010101" pitchFamily="2" charset="-122"/>
              </a:rPr>
              <a:t>追踪</a:t>
            </a:r>
            <a:endParaRPr lang="zh-CN" altLang="en-US" sz="1500" b="1">
              <a:latin typeface="Arial" panose="020B0604020202020204" pitchFamily="34" charset="0"/>
              <a:ea typeface="宋体" panose="02010600030101010101" pitchFamily="2" charset="-122"/>
            </a:endParaRPr>
          </a:p>
          <a:p>
            <a:pPr>
              <a:lnSpc>
                <a:spcPct val="90000"/>
              </a:lnSpc>
            </a:pP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提交事件处理报告</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根据情况查找事件来源</a:t>
            </a:r>
            <a:endParaRPr lang="zh-CN" altLang="en-US" sz="1500" b="1">
              <a:latin typeface="Arial" panose="020B0604020202020204" pitchFamily="34" charset="0"/>
              <a:ea typeface="宋体" panose="02010600030101010101" pitchFamily="2" charset="-122"/>
            </a:endParaRPr>
          </a:p>
        </p:txBody>
      </p:sp>
      <p:sp>
        <p:nvSpPr>
          <p:cNvPr id="1082384" name="Rectangle 16"/>
          <p:cNvSpPr>
            <a:spLocks noChangeArrowheads="1"/>
          </p:cNvSpPr>
          <p:nvPr/>
        </p:nvSpPr>
        <p:spPr bwMode="auto">
          <a:xfrm>
            <a:off x="4270375" y="3797300"/>
            <a:ext cx="2443163"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094" tIns="43547" rIns="87094" bIns="43547">
            <a:spAutoFit/>
          </a:bodyPr>
          <a:lstStyle>
            <a:lvl1pPr algn="l" defTabSz="865505">
              <a:defRPr sz="2400">
                <a:solidFill>
                  <a:schemeClr val="tx1"/>
                </a:solidFill>
                <a:latin typeface="Times New Roman" panose="02020603050405020304" pitchFamily="18" charset="0"/>
                <a:ea typeface="Osaka" charset="-128"/>
              </a:defRPr>
            </a:lvl1pPr>
            <a:lvl2pPr marL="222250" indent="-107950" algn="l" defTabSz="865505">
              <a:defRPr sz="2400">
                <a:solidFill>
                  <a:schemeClr val="tx1"/>
                </a:solidFill>
                <a:latin typeface="Times New Roman" panose="02020603050405020304" pitchFamily="18" charset="0"/>
                <a:ea typeface="Osaka" charset="-128"/>
              </a:defRPr>
            </a:lvl2pPr>
            <a:lvl3pPr marL="865505" algn="l" defTabSz="865505">
              <a:defRPr sz="2400">
                <a:solidFill>
                  <a:schemeClr val="tx1"/>
                </a:solidFill>
                <a:latin typeface="Times New Roman" panose="02020603050405020304" pitchFamily="18" charset="0"/>
                <a:ea typeface="Osaka" charset="-128"/>
              </a:defRPr>
            </a:lvl3pPr>
            <a:lvl4pPr marL="1297305" algn="l" defTabSz="865505">
              <a:defRPr sz="2400">
                <a:solidFill>
                  <a:schemeClr val="tx1"/>
                </a:solidFill>
                <a:latin typeface="Times New Roman" panose="02020603050405020304" pitchFamily="18" charset="0"/>
                <a:ea typeface="Osaka" charset="-128"/>
              </a:defRPr>
            </a:lvl4pPr>
            <a:lvl5pPr marL="1730375" algn="l" defTabSz="865505">
              <a:defRPr sz="2400">
                <a:solidFill>
                  <a:schemeClr val="tx1"/>
                </a:solidFill>
                <a:latin typeface="Times New Roman" panose="02020603050405020304" pitchFamily="18" charset="0"/>
                <a:ea typeface="Osaka" charset="-128"/>
              </a:defRPr>
            </a:lvl5pPr>
            <a:lvl6pPr marL="2187575" defTabSz="865505" fontAlgn="base">
              <a:spcBef>
                <a:spcPct val="0"/>
              </a:spcBef>
              <a:spcAft>
                <a:spcPct val="0"/>
              </a:spcAft>
              <a:defRPr sz="2400">
                <a:solidFill>
                  <a:schemeClr val="tx1"/>
                </a:solidFill>
                <a:latin typeface="Times New Roman" panose="02020603050405020304" pitchFamily="18" charset="0"/>
                <a:ea typeface="Osaka" charset="-128"/>
              </a:defRPr>
            </a:lvl6pPr>
            <a:lvl7pPr marL="2644775" defTabSz="865505" fontAlgn="base">
              <a:spcBef>
                <a:spcPct val="0"/>
              </a:spcBef>
              <a:spcAft>
                <a:spcPct val="0"/>
              </a:spcAft>
              <a:defRPr sz="2400">
                <a:solidFill>
                  <a:schemeClr val="tx1"/>
                </a:solidFill>
                <a:latin typeface="Times New Roman" panose="02020603050405020304" pitchFamily="18" charset="0"/>
                <a:ea typeface="Osaka" charset="-128"/>
              </a:defRPr>
            </a:lvl7pPr>
            <a:lvl8pPr marL="3101975" defTabSz="865505" fontAlgn="base">
              <a:spcBef>
                <a:spcPct val="0"/>
              </a:spcBef>
              <a:spcAft>
                <a:spcPct val="0"/>
              </a:spcAft>
              <a:defRPr sz="2400">
                <a:solidFill>
                  <a:schemeClr val="tx1"/>
                </a:solidFill>
                <a:latin typeface="Times New Roman" panose="02020603050405020304" pitchFamily="18" charset="0"/>
                <a:ea typeface="Osaka" charset="-128"/>
              </a:defRPr>
            </a:lvl8pPr>
            <a:lvl9pPr marL="3559175" defTabSz="865505" fontAlgn="base">
              <a:spcBef>
                <a:spcPct val="0"/>
              </a:spcBef>
              <a:spcAft>
                <a:spcPct val="0"/>
              </a:spcAft>
              <a:defRPr sz="2400">
                <a:solidFill>
                  <a:schemeClr val="tx1"/>
                </a:solidFill>
                <a:latin typeface="Times New Roman" panose="02020603050405020304" pitchFamily="18" charset="0"/>
                <a:ea typeface="Osaka" charset="-128"/>
              </a:defRPr>
            </a:lvl9pPr>
          </a:lstStyle>
          <a:p>
            <a:pPr>
              <a:lnSpc>
                <a:spcPct val="90000"/>
              </a:lnSpc>
            </a:pPr>
            <a:r>
              <a:rPr lang="zh-CN" altLang="en-US" sz="1500" b="1">
                <a:latin typeface="Arial" panose="020B0604020202020204" pitchFamily="34" charset="0"/>
                <a:ea typeface="宋体" panose="02010600030101010101" pitchFamily="2" charset="-122"/>
              </a:rPr>
              <a:t>教育</a:t>
            </a:r>
            <a:endParaRPr lang="zh-CN" altLang="en-US" sz="1500" b="1">
              <a:latin typeface="Arial" panose="020B0604020202020204" pitchFamily="34" charset="0"/>
              <a:ea typeface="宋体" panose="02010600030101010101" pitchFamily="2" charset="-122"/>
            </a:endParaRPr>
          </a:p>
          <a:p>
            <a:pPr>
              <a:lnSpc>
                <a:spcPct val="90000"/>
              </a:lnSpc>
            </a:pP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完善应急处理知识库、流程和规范</a:t>
            </a:r>
            <a:endParaRPr lang="zh-CN" altLang="en-US" sz="1500" b="1">
              <a:latin typeface="Arial" panose="020B0604020202020204" pitchFamily="34" charset="0"/>
              <a:ea typeface="宋体" panose="02010600030101010101" pitchFamily="2" charset="-122"/>
            </a:endParaRPr>
          </a:p>
          <a:p>
            <a:pPr lvl="1">
              <a:lnSpc>
                <a:spcPct val="90000"/>
              </a:lnSpc>
              <a:buFontTx/>
              <a:buChar char="•"/>
            </a:pPr>
            <a:r>
              <a:rPr lang="zh-CN" altLang="en-US" sz="1500" b="1">
                <a:latin typeface="Arial" panose="020B0604020202020204" pitchFamily="34" charset="0"/>
                <a:ea typeface="宋体" panose="02010600030101010101" pitchFamily="2" charset="-122"/>
              </a:rPr>
              <a:t>教育、培训，传播经验</a:t>
            </a:r>
            <a:endParaRPr lang="zh-CN" altLang="en-US" sz="1500" b="1">
              <a:latin typeface="Arial" panose="020B0604020202020204" pitchFamily="34" charset="0"/>
              <a:ea typeface="宋体" panose="02010600030101010101" pitchFamily="2" charset="-122"/>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2383"/>
                                        </p:tgtEl>
                                        <p:attrNameLst>
                                          <p:attrName>style.visibility</p:attrName>
                                        </p:attrNameLst>
                                      </p:cBhvr>
                                      <p:to>
                                        <p:strVal val="visible"/>
                                      </p:to>
                                    </p:set>
                                    <p:animEffect transition="in" filter="blinds(horizontal)">
                                      <p:cBhvr>
                                        <p:cTn id="7" dur="500"/>
                                        <p:tgtEl>
                                          <p:spTgt spid="108238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82381"/>
                                        </p:tgtEl>
                                        <p:attrNameLst>
                                          <p:attrName>style.visibility</p:attrName>
                                        </p:attrNameLst>
                                      </p:cBhvr>
                                      <p:to>
                                        <p:strVal val="visible"/>
                                      </p:to>
                                    </p:set>
                                    <p:animEffect transition="in" filter="blinds(horizontal)">
                                      <p:cBhvr>
                                        <p:cTn id="11" dur="500"/>
                                        <p:tgtEl>
                                          <p:spTgt spid="1082381"/>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082380"/>
                                        </p:tgtEl>
                                        <p:attrNameLst>
                                          <p:attrName>style.visibility</p:attrName>
                                        </p:attrNameLst>
                                      </p:cBhvr>
                                      <p:to>
                                        <p:strVal val="visible"/>
                                      </p:to>
                                    </p:set>
                                    <p:animEffect transition="in" filter="blinds(horizontal)">
                                      <p:cBhvr>
                                        <p:cTn id="15" dur="500"/>
                                        <p:tgtEl>
                                          <p:spTgt spid="1082380"/>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082384"/>
                                        </p:tgtEl>
                                        <p:attrNameLst>
                                          <p:attrName>style.visibility</p:attrName>
                                        </p:attrNameLst>
                                      </p:cBhvr>
                                      <p:to>
                                        <p:strVal val="visible"/>
                                      </p:to>
                                    </p:set>
                                    <p:animEffect transition="in" filter="blinds(horizontal)">
                                      <p:cBhvr>
                                        <p:cTn id="19" dur="500"/>
                                        <p:tgtEl>
                                          <p:spTgt spid="108238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082382"/>
                                        </p:tgtEl>
                                        <p:attrNameLst>
                                          <p:attrName>style.visibility</p:attrName>
                                        </p:attrNameLst>
                                      </p:cBhvr>
                                      <p:to>
                                        <p:strVal val="visible"/>
                                      </p:to>
                                    </p:set>
                                    <p:animEffect transition="in" filter="blinds(horizontal)">
                                      <p:cBhvr>
                                        <p:cTn id="22" dur="500"/>
                                        <p:tgtEl>
                                          <p:spTgt spid="1082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2380" grpId="0" animBg="1"/>
      <p:bldP spid="1082381" grpId="0" animBg="1"/>
      <p:bldP spid="1082382" grpId="0" animBg="1"/>
      <p:bldP spid="1082383" grpId="0"/>
      <p:bldP spid="108238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418" name="Rectangle 2"/>
          <p:cNvSpPr>
            <a:spLocks noGrp="1" noChangeArrowheads="1"/>
          </p:cNvSpPr>
          <p:nvPr>
            <p:ph type="title"/>
          </p:nvPr>
        </p:nvSpPr>
        <p:spPr/>
        <p:txBody>
          <a:bodyPr/>
          <a:lstStyle/>
          <a:p>
            <a:r>
              <a:rPr lang="en-US" altLang="zh-CN"/>
              <a:t>Why NSFOCUS?</a:t>
            </a:r>
            <a:endParaRPr lang="zh-CN" altLang="en-US"/>
          </a:p>
        </p:txBody>
      </p:sp>
      <p:sp>
        <p:nvSpPr>
          <p:cNvPr id="1084419" name="Rectangle 3" descr="Rectangle: Click to edit Master text styles&#10;Second level&#10;Third level&#10;Fourth level&#10;Fifth level"/>
          <p:cNvSpPr>
            <a:spLocks noGrp="1" noChangeArrowheads="1"/>
          </p:cNvSpPr>
          <p:nvPr>
            <p:ph type="body" idx="1"/>
          </p:nvPr>
        </p:nvSpPr>
        <p:spPr/>
        <p:txBody>
          <a:bodyPr/>
          <a:lstStyle/>
          <a:p>
            <a:r>
              <a:rPr lang="zh-CN" altLang="en-US" sz="2000"/>
              <a:t>强大的基础研究能力。</a:t>
            </a:r>
            <a:endParaRPr lang="zh-CN" altLang="en-US" sz="2000"/>
          </a:p>
          <a:p>
            <a:r>
              <a:rPr lang="zh-CN" altLang="en-US" sz="2000"/>
              <a:t>精湛的技术水平。</a:t>
            </a:r>
            <a:endParaRPr lang="zh-CN" altLang="en-US" sz="2000"/>
          </a:p>
          <a:p>
            <a:r>
              <a:rPr lang="zh-CN" altLang="en-US" sz="2000"/>
              <a:t>迅速的应急响应能力。</a:t>
            </a:r>
            <a:endParaRPr lang="zh-CN" altLang="en-US" sz="2000"/>
          </a:p>
          <a:p>
            <a:r>
              <a:rPr lang="zh-CN" altLang="en-US" sz="2000"/>
              <a:t>完善的应急响应体系。</a:t>
            </a:r>
            <a:endParaRPr lang="zh-CN" altLang="en-US" sz="2000"/>
          </a:p>
          <a:p>
            <a:r>
              <a:rPr lang="zh-CN" altLang="en-US" sz="2000"/>
              <a:t>丰富的解决问题经验。</a:t>
            </a:r>
            <a:endParaRPr lang="zh-CN" altLang="en-US" sz="2000"/>
          </a:p>
          <a:p>
            <a:r>
              <a:rPr lang="zh-CN" altLang="en-US" sz="2000"/>
              <a:t>主动的早期预警通告。</a:t>
            </a:r>
            <a:endParaRPr lang="zh-CN" altLang="en-US" sz="2000"/>
          </a:p>
          <a:p>
            <a:r>
              <a:rPr lang="zh-CN" altLang="en-US" sz="2000"/>
              <a:t>及时的国际安全信息。</a:t>
            </a:r>
            <a:endParaRPr lang="zh-CN" altLang="en-US" sz="2000"/>
          </a:p>
        </p:txBody>
      </p:sp>
      <p:pic>
        <p:nvPicPr>
          <p:cNvPr id="1084420"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79888" y="896938"/>
            <a:ext cx="4445000" cy="222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44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313" y="3597275"/>
            <a:ext cx="4446587"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theme/theme1.xml><?xml version="1.0" encoding="utf-8"?>
<a:theme xmlns:a="http://schemas.openxmlformats.org/drawingml/2006/main" name="N2k5">
  <a:themeElements>
    <a:clrScheme name="N2k5 10">
      <a:dk1>
        <a:srgbClr val="003D62"/>
      </a:dk1>
      <a:lt1>
        <a:srgbClr val="FFFFFF"/>
      </a:lt1>
      <a:dk2>
        <a:srgbClr val="006699"/>
      </a:dk2>
      <a:lt2>
        <a:srgbClr val="C8D1DA"/>
      </a:lt2>
      <a:accent1>
        <a:srgbClr val="008080"/>
      </a:accent1>
      <a:accent2>
        <a:srgbClr val="008080"/>
      </a:accent2>
      <a:accent3>
        <a:srgbClr val="FFFFFF"/>
      </a:accent3>
      <a:accent4>
        <a:srgbClr val="003353"/>
      </a:accent4>
      <a:accent5>
        <a:srgbClr val="AAC0C0"/>
      </a:accent5>
      <a:accent6>
        <a:srgbClr val="007373"/>
      </a:accent6>
      <a:hlink>
        <a:srgbClr val="81ABCB"/>
      </a:hlink>
      <a:folHlink>
        <a:srgbClr val="B6CBD6"/>
      </a:folHlink>
    </a:clrScheme>
    <a:fontScheme name="N2k5">
      <a:majorFont>
        <a:latin typeface="Arial"/>
        <a:ea typeface="Osaka"/>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0" tIns="0" rIns="0" bIns="0" numCol="1"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altLang="zh-CN" sz="1500" b="0" i="0" u="none" strike="noStrike" cap="none" normalizeH="0" baseline="0" smtClean="0">
            <a:ln>
              <a:noFill/>
            </a:ln>
            <a:solidFill>
              <a:schemeClr val="bg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0" tIns="0" rIns="0" bIns="0" numCol="1"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altLang="zh-CN" sz="1500" b="0" i="0" u="none" strike="noStrike" cap="none" normalizeH="0" baseline="0" smtClean="0">
            <a:ln>
              <a:noFill/>
            </a:ln>
            <a:solidFill>
              <a:schemeClr val="bg1"/>
            </a:solidFill>
            <a:effectLst/>
            <a:latin typeface="Arial" panose="020B0604020202020204" pitchFamily="34" charset="0"/>
            <a:ea typeface="宋体" panose="02010600030101010101" pitchFamily="2" charset="-122"/>
          </a:defRPr>
        </a:defPPr>
      </a:lstStyle>
    </a:lnDef>
  </a:objectDefaults>
  <a:extraClrSchemeLst>
    <a:extraClrScheme>
      <a:clrScheme name="N2k5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N2k5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N2k5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N2k5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N2k5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N2k5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N2k5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N2k5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
      <a:clrScheme name="N2k5 9">
        <a:dk1>
          <a:srgbClr val="003D62"/>
        </a:dk1>
        <a:lt1>
          <a:srgbClr val="FFFFFF"/>
        </a:lt1>
        <a:dk2>
          <a:srgbClr val="006699"/>
        </a:dk2>
        <a:lt2>
          <a:srgbClr val="C8D1DA"/>
        </a:lt2>
        <a:accent1>
          <a:srgbClr val="008080"/>
        </a:accent1>
        <a:accent2>
          <a:srgbClr val="80C3C8"/>
        </a:accent2>
        <a:accent3>
          <a:srgbClr val="FFFFFF"/>
        </a:accent3>
        <a:accent4>
          <a:srgbClr val="003353"/>
        </a:accent4>
        <a:accent5>
          <a:srgbClr val="AAC0C0"/>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
      <a:clrScheme name="N2k5 10">
        <a:dk1>
          <a:srgbClr val="003D62"/>
        </a:dk1>
        <a:lt1>
          <a:srgbClr val="FFFFFF"/>
        </a:lt1>
        <a:dk2>
          <a:srgbClr val="006699"/>
        </a:dk2>
        <a:lt2>
          <a:srgbClr val="C8D1DA"/>
        </a:lt2>
        <a:accent1>
          <a:srgbClr val="008080"/>
        </a:accent1>
        <a:accent2>
          <a:srgbClr val="008080"/>
        </a:accent2>
        <a:accent3>
          <a:srgbClr val="FFFFFF"/>
        </a:accent3>
        <a:accent4>
          <a:srgbClr val="003353"/>
        </a:accent4>
        <a:accent5>
          <a:srgbClr val="AAC0C0"/>
        </a:accent5>
        <a:accent6>
          <a:srgbClr val="007373"/>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NSFocus2005模板</Template>
  <TotalTime>0</TotalTime>
  <Words>9469</Words>
  <Application>WPS 演示</Application>
  <PresentationFormat>A4 纸张(210x297 毫米)</PresentationFormat>
  <Paragraphs>964</Paragraphs>
  <Slides>61</Slides>
  <Notes>12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61</vt:i4>
      </vt:variant>
    </vt:vector>
  </HeadingPairs>
  <TitlesOfParts>
    <vt:vector size="76" baseType="lpstr">
      <vt:lpstr>Arial</vt:lpstr>
      <vt:lpstr>宋体</vt:lpstr>
      <vt:lpstr>Wingdings</vt:lpstr>
      <vt:lpstr>Osaka</vt:lpstr>
      <vt:lpstr>Yu Gothic</vt:lpstr>
      <vt:lpstr>Times</vt:lpstr>
      <vt:lpstr>Tahoma</vt:lpstr>
      <vt:lpstr>Times New Roman</vt:lpstr>
      <vt:lpstr>微软雅黑</vt:lpstr>
      <vt:lpstr>Arial Unicode MS</vt:lpstr>
      <vt:lpstr>Wingdings 2</vt:lpstr>
      <vt:lpstr>Wingdings</vt:lpstr>
      <vt:lpstr>Arial Black</vt:lpstr>
      <vt:lpstr>新宋体</vt:lpstr>
      <vt:lpstr>N2k5</vt:lpstr>
      <vt:lpstr>NSFocus Information Technology Co. Ltd. Professional Services</vt:lpstr>
      <vt:lpstr>提纲</vt:lpstr>
      <vt:lpstr>为什么需要业务连续性管理</vt:lpstr>
      <vt:lpstr>ISO 17799:2005</vt:lpstr>
      <vt:lpstr>BS7799-2:2002 v.s. BS7799-2:2005</vt:lpstr>
      <vt:lpstr>机密信息丢失引发信任危机</vt:lpstr>
      <vt:lpstr>银行业赖以生存的重要信息资产</vt:lpstr>
      <vt:lpstr>灾难、故障 —— 中断</vt:lpstr>
      <vt:lpstr>9/11</vt:lpstr>
      <vt:lpstr>东南亚海啸</vt:lpstr>
      <vt:lpstr>直接和间接的损失</vt:lpstr>
      <vt:lpstr>PowerPoint 演示文稿</vt:lpstr>
      <vt:lpstr>PowerPoint 演示文稿</vt:lpstr>
      <vt:lpstr>业务连续性管理(BCM: Business Continuity Management)</vt:lpstr>
      <vt:lpstr>业务连续性计划 BCP</vt:lpstr>
      <vt:lpstr>PowerPoint 演示文稿</vt:lpstr>
      <vt:lpstr>每一层为邻近层提供稳定的基础</vt:lpstr>
      <vt:lpstr>PowerPoint 演示文稿</vt:lpstr>
      <vt:lpstr>业务连续性管理的国际专业操作步骤</vt:lpstr>
      <vt:lpstr>从战略管理高度考虑BCM</vt:lpstr>
      <vt:lpstr>业务连续性管理的国际专业操作步骤(10 Steps)</vt:lpstr>
      <vt:lpstr>PowerPoint 演示文稿</vt:lpstr>
      <vt:lpstr>业务发生中断……</vt:lpstr>
      <vt:lpstr>持续性计划同风险管理关系</vt:lpstr>
      <vt:lpstr>持续性计划实施流程</vt:lpstr>
      <vt:lpstr>持续性计划内容</vt:lpstr>
      <vt:lpstr>持续性计划——呼叫树实例</vt:lpstr>
      <vt:lpstr>演练</vt:lpstr>
      <vt:lpstr>PowerPoint 演示文稿</vt:lpstr>
      <vt:lpstr>PowerPoint 演示文稿</vt:lpstr>
      <vt:lpstr>应急处理</vt:lpstr>
      <vt:lpstr>任何组织都会遭受攻击</vt:lpstr>
      <vt:lpstr>每年发现的漏洞数量飞速上升</vt:lpstr>
      <vt:lpstr>发起攻击越来越容易、攻击能力越来越强</vt:lpstr>
      <vt:lpstr>黑客的职业化之路</vt:lpstr>
      <vt:lpstr>安全形势永远都是严峻的</vt:lpstr>
      <vt:lpstr>不断发展的攻击技术</vt:lpstr>
      <vt:lpstr>客户端攻击技术</vt:lpstr>
      <vt:lpstr>Phishing攻击的流行</vt:lpstr>
      <vt:lpstr>Phishing的技术实现</vt:lpstr>
      <vt:lpstr>Google Hacking</vt:lpstr>
      <vt:lpstr>Google Hacking Example</vt:lpstr>
      <vt:lpstr>SQL Injection Attack </vt:lpstr>
      <vt:lpstr>PowerPoint 演示文稿</vt:lpstr>
      <vt:lpstr>应急响应</vt:lpstr>
      <vt:lpstr>应急响应是重要的</vt:lpstr>
      <vt:lpstr>应急响应是可行的</vt:lpstr>
      <vt:lpstr>应急响应组的分类</vt:lpstr>
      <vt:lpstr>中国银行应急响应需求</vt:lpstr>
      <vt:lpstr>PowerPoint 演示文稿</vt:lpstr>
      <vt:lpstr>矩阵</vt:lpstr>
      <vt:lpstr>PowerPoint 演示文稿</vt:lpstr>
      <vt:lpstr>主要安全事件</vt:lpstr>
      <vt:lpstr>事件分级</vt:lpstr>
      <vt:lpstr>事件升级标准</vt:lpstr>
      <vt:lpstr>绿盟科技应急响应服务方法论</vt:lpstr>
      <vt:lpstr>应急响应流程</vt:lpstr>
      <vt:lpstr>应急响应流程</vt:lpstr>
      <vt:lpstr>应急响应流程</vt:lpstr>
      <vt:lpstr>应急响应流程</vt:lpstr>
      <vt:lpstr>Why NSFOCUS?</vt:lpstr>
    </vt:vector>
  </TitlesOfParts>
  <Company>NSFOCUS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Bank of China BCM</dc:title>
  <dc:creator>Why</dc:creator>
  <cp:lastModifiedBy>申伶</cp:lastModifiedBy>
  <cp:revision>188</cp:revision>
  <cp:lastPrinted>2009-04-22T19:24:00Z</cp:lastPrinted>
  <dcterms:created xsi:type="dcterms:W3CDTF">2005-09-10T06:25:00Z</dcterms:created>
  <dcterms:modified xsi:type="dcterms:W3CDTF">2025-01-05T12:56:10Z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80C4A00FFBAF41C7AC744C959E4F9BBB_12</vt:lpwstr>
  </property>
  <property fmtid="{D5CDD505-2E9C-101B-9397-08002B2CF9AE}" pid="3" name="KSOProductBuildVer">
    <vt:lpwstr>2052-12.1.0.19302</vt:lpwstr>
  </property>
</Properties>
</file>