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060" r:id="rId1"/>
    <p:sldMasterId id="2147492097" r:id="rId2"/>
  </p:sldMasterIdLst>
  <p:notesMasterIdLst>
    <p:notesMasterId r:id="rId3"/>
  </p:notesMasterIdLst>
  <p:sldIdLst>
    <p:sldId id="4096" r:id="rId4"/>
    <p:sldId id="4100" r:id="rId5"/>
    <p:sldId id="4105" r:id="rId6"/>
    <p:sldId id="4109" r:id="rId7"/>
    <p:sldId id="4112" r:id="rId8"/>
    <p:sldId id="4115" r:id="rId9"/>
    <p:sldId id="4118" r:id="rId10"/>
    <p:sldId id="4122" r:id="rId11"/>
    <p:sldId id="4126" r:id="rId12"/>
    <p:sldId id="4129" r:id="rId13"/>
    <p:sldId id="4132" r:id="rId14"/>
    <p:sldId id="4135" r:id="rId15"/>
    <p:sldId id="4139" r:id="rId16"/>
    <p:sldId id="4143" r:id="rId17"/>
    <p:sldId id="4146" r:id="rId18"/>
    <p:sldId id="4149" r:id="rId19"/>
    <p:sldId id="4152" r:id="rId20"/>
    <p:sldId id="4155" r:id="rId21"/>
    <p:sldId id="4159" r:id="rId22"/>
    <p:sldId id="4163" r:id="rId23"/>
    <p:sldId id="4166" r:id="rId24"/>
    <p:sldId id="4169" r:id="rId25"/>
    <p:sldId id="4172" r:id="rId26"/>
    <p:sldId id="4176" r:id="rId27"/>
    <p:sldId id="4180" r:id="rId28"/>
    <p:sldId id="4183" r:id="rId29"/>
    <p:sldId id="4186" r:id="rId30"/>
    <p:sldId id="4189" r:id="rId31"/>
    <p:sldId id="4193" r:id="rId32"/>
    <p:sldId id="4197" r:id="rId33"/>
    <p:sldId id="4200" r:id="rId34"/>
    <p:sldId id="4203" r:id="rId35"/>
    <p:sldId id="4206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061" r:id="rId1"/>
    <p:sldLayoutId id="2147492062" r:id="rId2"/>
    <p:sldLayoutId id="2147492063" r:id="rId3"/>
    <p:sldLayoutId id="2147492064" r:id="rId4"/>
    <p:sldLayoutId id="2147492065" r:id="rId5"/>
    <p:sldLayoutId id="2147492066" r:id="rId6"/>
    <p:sldLayoutId id="2147492067" r:id="rId7"/>
    <p:sldLayoutId id="2147492068" r:id="rId8"/>
    <p:sldLayoutId id="2147492069" r:id="rId9"/>
    <p:sldLayoutId id="2147492070" r:id="rId10"/>
    <p:sldLayoutId id="214749207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098" r:id="rId1"/>
    <p:sldLayoutId id="2147492099" r:id="rId2"/>
    <p:sldLayoutId id="2147492100" r:id="rId3"/>
    <p:sldLayoutId id="2147492101" r:id="rId4"/>
    <p:sldLayoutId id="2147492102" r:id="rId5"/>
    <p:sldLayoutId id="2147492103" r:id="rId6"/>
    <p:sldLayoutId id="2147492104" r:id="rId7"/>
    <p:sldLayoutId id="2147492105" r:id="rId8"/>
    <p:sldLayoutId id="2147492106" r:id="rId9"/>
    <p:sldLayoutId id="2147492107" r:id="rId10"/>
    <p:sldLayoutId id="2147492108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tags" Target="../tags/tag126.xml"/><Relationship Id="rId14" Type="http://schemas.openxmlformats.org/officeDocument/2006/relationships/tags" Target="../tags/tag127.xml"/><Relationship Id="rId15" Type="http://schemas.openxmlformats.org/officeDocument/2006/relationships/tags" Target="../tags/tag128.xml"/><Relationship Id="rId16" Type="http://schemas.openxmlformats.org/officeDocument/2006/relationships/tags" Target="../tags/tag129.xml"/><Relationship Id="rId17" Type="http://schemas.openxmlformats.org/officeDocument/2006/relationships/tags" Target="../tags/tag130.xml"/><Relationship Id="rId18" Type="http://schemas.openxmlformats.org/officeDocument/2006/relationships/tags" Target="../tags/tag131.xml"/><Relationship Id="rId19" Type="http://schemas.openxmlformats.org/officeDocument/2006/relationships/tags" Target="../tags/tag132.xml"/><Relationship Id="rId20" Type="http://schemas.openxmlformats.org/officeDocument/2006/relationships/tags" Target="../tags/tag133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tags" Target="../tags/tag189.xml"/><Relationship Id="rId14" Type="http://schemas.openxmlformats.org/officeDocument/2006/relationships/tags" Target="../tags/tag190.xml"/><Relationship Id="rId15" Type="http://schemas.openxmlformats.org/officeDocument/2006/relationships/tags" Target="../tags/tag191.xml"/><Relationship Id="rId16" Type="http://schemas.openxmlformats.org/officeDocument/2006/relationships/tags" Target="../tags/tag192.xml"/><Relationship Id="rId17" Type="http://schemas.openxmlformats.org/officeDocument/2006/relationships/tags" Target="../tags/tag193.xml"/><Relationship Id="rId18" Type="http://schemas.openxmlformats.org/officeDocument/2006/relationships/tags" Target="../tags/tag194.xml"/><Relationship Id="rId19" Type="http://schemas.openxmlformats.org/officeDocument/2006/relationships/tags" Target="../tags/tag195.xml"/><Relationship Id="rId20" Type="http://schemas.openxmlformats.org/officeDocument/2006/relationships/tags" Target="../tags/tag196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tags" Target="../tags/tag213.xml"/><Relationship Id="rId14" Type="http://schemas.openxmlformats.org/officeDocument/2006/relationships/tags" Target="../tags/tag214.xml"/><Relationship Id="rId15" Type="http://schemas.openxmlformats.org/officeDocument/2006/relationships/tags" Target="../tags/tag215.xml"/><Relationship Id="rId16" Type="http://schemas.openxmlformats.org/officeDocument/2006/relationships/tags" Target="../tags/tag216.xml"/><Relationship Id="rId17" Type="http://schemas.openxmlformats.org/officeDocument/2006/relationships/tags" Target="../tags/tag217.xml"/><Relationship Id="rId18" Type="http://schemas.openxmlformats.org/officeDocument/2006/relationships/tags" Target="../tags/tag218.xml"/><Relationship Id="rId19" Type="http://schemas.openxmlformats.org/officeDocument/2006/relationships/tags" Target="../tags/tag219.xml"/><Relationship Id="rId20" Type="http://schemas.openxmlformats.org/officeDocument/2006/relationships/tags" Target="../tags/tag220.xml"/><Relationship Id="rId21" Type="http://schemas.openxmlformats.org/officeDocument/2006/relationships/tags" Target="../tags/tag221.xml"/><Relationship Id="rId22" Type="http://schemas.openxmlformats.org/officeDocument/2006/relationships/tags" Target="../tags/tag222.xml"/><Relationship Id="rId23" Type="http://schemas.openxmlformats.org/officeDocument/2006/relationships/tags" Target="../tags/tag223.xml"/><Relationship Id="rId24" Type="http://schemas.openxmlformats.org/officeDocument/2006/relationships/tags" Target="../tags/tag224.xml"/><Relationship Id="rId25" Type="http://schemas.openxmlformats.org/officeDocument/2006/relationships/tags" Target="../tags/tag225.xml"/><Relationship Id="rId26" Type="http://schemas.openxmlformats.org/officeDocument/2006/relationships/tags" Target="../tags/tag226.xml"/><Relationship Id="rId27" Type="http://schemas.openxmlformats.org/officeDocument/2006/relationships/tags" Target="../tags/tag227.xml"/><Relationship Id="rId28" Type="http://schemas.openxmlformats.org/officeDocument/2006/relationships/tags" Target="../tags/tag228.xml"/><Relationship Id="rId29" Type="http://schemas.openxmlformats.org/officeDocument/2006/relationships/tags" Target="../tags/tag229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tags" Target="../tags/tag245.xml"/><Relationship Id="rId14" Type="http://schemas.openxmlformats.org/officeDocument/2006/relationships/tags" Target="../tags/tag246.xml"/><Relationship Id="rId15" Type="http://schemas.openxmlformats.org/officeDocument/2006/relationships/tags" Target="../tags/tag247.xml"/><Relationship Id="rId16" Type="http://schemas.openxmlformats.org/officeDocument/2006/relationships/tags" Target="../tags/tag248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tags" Target="../tags/tag297.xml"/><Relationship Id="rId14" Type="http://schemas.openxmlformats.org/officeDocument/2006/relationships/tags" Target="../tags/tag298.xml"/><Relationship Id="rId15" Type="http://schemas.openxmlformats.org/officeDocument/2006/relationships/tags" Target="../tags/tag299.xml"/><Relationship Id="rId16" Type="http://schemas.openxmlformats.org/officeDocument/2006/relationships/tags" Target="../tags/tag300.xml"/><Relationship Id="rId17" Type="http://schemas.openxmlformats.org/officeDocument/2006/relationships/tags" Target="../tags/tag301.xml"/><Relationship Id="rId18" Type="http://schemas.openxmlformats.org/officeDocument/2006/relationships/tags" Target="../tags/tag302.xml"/><Relationship Id="rId19" Type="http://schemas.openxmlformats.org/officeDocument/2006/relationships/tags" Target="../tags/tag303.xml"/><Relationship Id="rId20" Type="http://schemas.openxmlformats.org/officeDocument/2006/relationships/tags" Target="../tags/tag304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tags" Target="../tags/tag332.xml"/><Relationship Id="rId14" Type="http://schemas.openxmlformats.org/officeDocument/2006/relationships/tags" Target="../tags/tag333.xml"/><Relationship Id="rId15" Type="http://schemas.openxmlformats.org/officeDocument/2006/relationships/tags" Target="../tags/tag334.xml"/><Relationship Id="rId16" Type="http://schemas.openxmlformats.org/officeDocument/2006/relationships/tags" Target="../tags/tag335.xml"/><Relationship Id="rId17" Type="http://schemas.openxmlformats.org/officeDocument/2006/relationships/tags" Target="../tags/tag336.xml"/><Relationship Id="rId18" Type="http://schemas.openxmlformats.org/officeDocument/2006/relationships/tags" Target="../tags/tag337.xml"/><Relationship Id="rId19" Type="http://schemas.openxmlformats.org/officeDocument/2006/relationships/tags" Target="../tags/tag338.xml"/><Relationship Id="rId20" Type="http://schemas.openxmlformats.org/officeDocument/2006/relationships/tags" Target="../tags/tag339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tags" Target="../tags/tag390.xml"/><Relationship Id="rId5" Type="http://schemas.openxmlformats.org/officeDocument/2006/relationships/tags" Target="../tags/tag391.xml"/><Relationship Id="rId6" Type="http://schemas.openxmlformats.org/officeDocument/2006/relationships/tags" Target="../tags/tag392.xml"/><Relationship Id="rId7" Type="http://schemas.openxmlformats.org/officeDocument/2006/relationships/tags" Target="../tags/tag393.xml"/><Relationship Id="rId8" Type="http://schemas.openxmlformats.org/officeDocument/2006/relationships/tags" Target="../tags/tag394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tags" Target="../tags/tag398.xml"/><Relationship Id="rId5" Type="http://schemas.openxmlformats.org/officeDocument/2006/relationships/tags" Target="../tags/tag399.xml"/><Relationship Id="rId6" Type="http://schemas.openxmlformats.org/officeDocument/2006/relationships/tags" Target="../tags/tag400.xml"/><Relationship Id="rId7" Type="http://schemas.openxmlformats.org/officeDocument/2006/relationships/tags" Target="../tags/tag401.xml"/><Relationship Id="rId8" Type="http://schemas.openxmlformats.org/officeDocument/2006/relationships/tags" Target="../tags/tag402.xml"/><Relationship Id="rId9" Type="http://schemas.openxmlformats.org/officeDocument/2006/relationships/tags" Target="../tags/tag403.xml"/><Relationship Id="rId10" Type="http://schemas.openxmlformats.org/officeDocument/2006/relationships/tags" Target="../tags/tag404.xml"/><Relationship Id="rId11" Type="http://schemas.openxmlformats.org/officeDocument/2006/relationships/tags" Target="../tags/tag405.xml"/><Relationship Id="rId12" Type="http://schemas.openxmlformats.org/officeDocument/2006/relationships/tags" Target="../tags/tag406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07.xml"/><Relationship Id="rId2" Type="http://schemas.openxmlformats.org/officeDocument/2006/relationships/tags" Target="../tags/tag408.xml"/><Relationship Id="rId3" Type="http://schemas.openxmlformats.org/officeDocument/2006/relationships/tags" Target="../tags/tag40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10.xml"/><Relationship Id="rId2" Type="http://schemas.openxmlformats.org/officeDocument/2006/relationships/tags" Target="../tags/tag411.xml"/><Relationship Id="rId3" Type="http://schemas.openxmlformats.org/officeDocument/2006/relationships/tags" Target="../tags/tag412.xml"/><Relationship Id="rId4" Type="http://schemas.openxmlformats.org/officeDocument/2006/relationships/tags" Target="../tags/tag413.xml"/><Relationship Id="rId5" Type="http://schemas.openxmlformats.org/officeDocument/2006/relationships/tags" Target="../tags/tag414.xml"/><Relationship Id="rId6" Type="http://schemas.openxmlformats.org/officeDocument/2006/relationships/tags" Target="../tags/tag415.xml"/><Relationship Id="rId7" Type="http://schemas.openxmlformats.org/officeDocument/2006/relationships/tags" Target="../tags/tag416.xml"/><Relationship Id="rId8" Type="http://schemas.openxmlformats.org/officeDocument/2006/relationships/tags" Target="../tags/tag417.xml"/><Relationship Id="rId9" Type="http://schemas.openxmlformats.org/officeDocument/2006/relationships/tags" Target="../tags/tag418.xml"/><Relationship Id="rId10" Type="http://schemas.openxmlformats.org/officeDocument/2006/relationships/tags" Target="../tags/tag419.xml"/><Relationship Id="rId11" Type="http://schemas.openxmlformats.org/officeDocument/2006/relationships/tags" Target="../tags/tag420.xml"/><Relationship Id="rId12" Type="http://schemas.openxmlformats.org/officeDocument/2006/relationships/tags" Target="../tags/tag421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22.xml"/><Relationship Id="rId2" Type="http://schemas.openxmlformats.org/officeDocument/2006/relationships/tags" Target="../tags/tag423.xml"/><Relationship Id="rId3" Type="http://schemas.openxmlformats.org/officeDocument/2006/relationships/tags" Target="../tags/tag424.xml"/><Relationship Id="rId4" Type="http://schemas.openxmlformats.org/officeDocument/2006/relationships/tags" Target="../tags/tag425.xml"/><Relationship Id="rId5" Type="http://schemas.openxmlformats.org/officeDocument/2006/relationships/tags" Target="../tags/tag426.xml"/><Relationship Id="rId6" Type="http://schemas.openxmlformats.org/officeDocument/2006/relationships/tags" Target="../tags/tag427.xml"/><Relationship Id="rId7" Type="http://schemas.openxmlformats.org/officeDocument/2006/relationships/tags" Target="../tags/tag428.xml"/><Relationship Id="rId8" Type="http://schemas.openxmlformats.org/officeDocument/2006/relationships/tags" Target="../tags/tag429.xml"/><Relationship Id="rId9" Type="http://schemas.openxmlformats.org/officeDocument/2006/relationships/tags" Target="../tags/tag430.xml"/><Relationship Id="rId10" Type="http://schemas.openxmlformats.org/officeDocument/2006/relationships/tags" Target="../tags/tag431.xml"/><Relationship Id="rId11" Type="http://schemas.openxmlformats.org/officeDocument/2006/relationships/tags" Target="../tags/tag432.xml"/><Relationship Id="rId12" Type="http://schemas.openxmlformats.org/officeDocument/2006/relationships/tags" Target="../tags/tag433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34.xml"/><Relationship Id="rId2" Type="http://schemas.openxmlformats.org/officeDocument/2006/relationships/tags" Target="../tags/tag435.xml"/><Relationship Id="rId3" Type="http://schemas.openxmlformats.org/officeDocument/2006/relationships/tags" Target="../tags/tag436.xml"/><Relationship Id="rId4" Type="http://schemas.openxmlformats.org/officeDocument/2006/relationships/tags" Target="../tags/tag437.xml"/><Relationship Id="rId5" Type="http://schemas.openxmlformats.org/officeDocument/2006/relationships/tags" Target="../tags/tag438.xml"/><Relationship Id="rId6" Type="http://schemas.openxmlformats.org/officeDocument/2006/relationships/tags" Target="../tags/tag439.xml"/><Relationship Id="rId7" Type="http://schemas.openxmlformats.org/officeDocument/2006/relationships/tags" Target="../tags/tag440.xml"/><Relationship Id="rId8" Type="http://schemas.openxmlformats.org/officeDocument/2006/relationships/tags" Target="../tags/tag441.xml"/><Relationship Id="rId9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42.xml"/><Relationship Id="rId2" Type="http://schemas.openxmlformats.org/officeDocument/2006/relationships/tags" Target="../tags/tag443.xml"/><Relationship Id="rId3" Type="http://schemas.openxmlformats.org/officeDocument/2006/relationships/tags" Target="../tags/tag444.xml"/><Relationship Id="rId4" Type="http://schemas.openxmlformats.org/officeDocument/2006/relationships/tags" Target="../tags/tag445.xml"/><Relationship Id="rId5" Type="http://schemas.openxmlformats.org/officeDocument/2006/relationships/tags" Target="../tags/tag446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>
            <a:normAutofit fontScale="99259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2024年化工行业的可持续发展方案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化工行业可持续发展背景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化工行业可持续发展目标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化工行业可持续发展方案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化工行业可持续发展实施路径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化工行业可持续发展保障措施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结论与展望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化工行业可持续发展背景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全球气候变化挑战</a:t>
            </a:r>
            <a:endParaRPr altLang="en-US" lang="zh-CN"/>
          </a:p>
        </p:txBody>
      </p:sp>
      <p:sp>
        <p:nvSpPr>
          <p:cNvPr id="104892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化工行业是碳排放的主要来源之一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国际社会对减排和环保的关注度不断提高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4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化工行业可持续发展是应对气候变化的重要举措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全球气温持续升高，极端气候事件频发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资源紧张问题</a:t>
            </a:r>
            <a:endParaRPr altLang="en-US" lang="zh-CN"/>
          </a:p>
        </p:txBody>
      </p:sp>
      <p:sp>
        <p:nvSpPr>
          <p:cNvPr id="104900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化工行业对资源需求量大，当前资源供应日趋紧张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资源的开采和加工对环境造成严重影响，需要寻求可持续发展方案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资源紧张问题促使化工行业必须采取可持续发展战略，以保障行业的长期稳定发展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针对资源紧张问题，化工行业需要采取一系列措施，如提高资源利用效率、开发可再生资源等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环境保护需求</a:t>
            </a:r>
            <a:endParaRPr altLang="en-US" lang="zh-CN"/>
          </a:p>
        </p:txBody>
      </p:sp>
      <p:sp>
        <p:nvSpPr>
          <p:cNvPr id="104904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化工行业对环境的影响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4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环境保护法规的制定和执行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5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社会对环保的关注和要求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6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可持续发展对化工行业的要求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经济转型机遇</a:t>
            </a:r>
            <a:endParaRPr altLang="en-US" lang="zh-CN"/>
          </a:p>
        </p:txBody>
      </p:sp>
      <p:sp>
        <p:nvSpPr>
          <p:cNvPr id="104910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0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化工行业面临环保压力，需要寻求可持续发展方案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10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0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国家政策支持，鼓励企业转型升级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11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1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市场需求变化，消费者对环保、健康、安全等方面的要求越来越高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11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2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技术创新推动，为化工行业可持续发展提供了更多可能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化工行业可持续发展目标</a:t>
            </a:r>
            <a:endParaRPr altLang="en-US" dirty="0" lang="zh-CN"/>
          </a:p>
        </p:txBody>
      </p:sp>
      <p:sp>
        <p:nvSpPr>
          <p:cNvPr id="10491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降低碳排放</a:t>
            </a:r>
            <a:endParaRPr altLang="en-US" lang="zh-CN"/>
          </a:p>
        </p:txBody>
      </p:sp>
      <p:sp>
        <p:nvSpPr>
          <p:cNvPr id="104920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化工行业碳排放现状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0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碳排放对环境的影响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1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降低碳排放的必要性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2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可持续发展方案中的降低碳排放措施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提高资源利用效率</a:t>
            </a:r>
            <a:endParaRPr altLang="en-US" lang="zh-CN"/>
          </a:p>
        </p:txBody>
      </p:sp>
      <p:sp>
        <p:nvSpPr>
          <p:cNvPr id="10492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减少能源消耗：通过改进工艺和技术，降低化工生产过程中的能源消耗，提高能源利用效率。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优化资源配置：合理规划和管理资源，优化资源配置，提高资源利用效率。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研发高效设备：研发和推广高效、低耗的设备和工艺，提高生产过程中的资源利用效率。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循环利用资源：推动废弃物的回收和再利用，实现资源的循环利用，减少对自然资源的依赖。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减少环境污染</a:t>
            </a:r>
            <a:endParaRPr altLang="en-US" lang="zh-CN"/>
          </a:p>
        </p:txBody>
      </p:sp>
      <p:sp>
        <p:nvSpPr>
          <p:cNvPr id="104933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减少化工生产过程中的污染物排放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推广环保技术和清洁生产方式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加强废弃物处理和资源化利用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建立完善的环保监管体系和法律法规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促进产业升级和转型</a:t>
            </a:r>
            <a:endParaRPr altLang="en-US" lang="zh-CN"/>
          </a:p>
        </p:txBody>
      </p:sp>
      <p:sp>
        <p:nvSpPr>
          <p:cNvPr id="104937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0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0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化工行业应加大技术研发和创新投入，推动产业升级和转型。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加强与国内外相关企业的合作与交流，共同推动化工行业的可持续发展。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优化产业结构，发展高附加值、高技术含量的化工产品，提高产业整体竞争力。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鼓励企业采用绿色生产技术和清洁能源，减少对环境的污染和资源的消耗。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化工行业可持续发展方案</a:t>
            </a:r>
            <a:endParaRPr altLang="en-US" dirty="0" lang="zh-CN"/>
          </a:p>
        </p:txBody>
      </p:sp>
      <p:sp>
        <p:nvSpPr>
          <p:cNvPr id="10494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推广清洁能源</a:t>
            </a:r>
            <a:endParaRPr altLang="en-US" lang="zh-CN"/>
          </a:p>
        </p:txBody>
      </p:sp>
      <p:sp>
        <p:nvSpPr>
          <p:cNvPr id="104949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推广氢能等清洁能源在化工行业的应用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减少化石能源的使用，转向可再生能源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研发低碳技术，降低化工生产过程中的碳排放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建立绿色供应链，推动全行业的可持续发展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优化生产工艺和设备</a:t>
            </a:r>
            <a:endParaRPr altLang="en-US" lang="zh-CN"/>
          </a:p>
        </p:txBody>
      </p:sp>
      <p:sp>
        <p:nvSpPr>
          <p:cNvPr id="104956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减少能耗和资源消耗，提高生产效率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推广使用高效、低耗、环保的设备和工艺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加强生产过程中的安全和环保管理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持续改进生产工艺和设备，提高产品质量和降低成本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加强循环经济和废物利用</a:t>
            </a:r>
            <a:endParaRPr altLang="en-US" lang="zh-CN"/>
          </a:p>
        </p:txBody>
      </p:sp>
      <p:sp>
        <p:nvSpPr>
          <p:cNvPr id="104962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2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2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化工行业应加强循环经济的实施，提高资源利用效率，减少浪费。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3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3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推广废物利用技术，将生产过程中产生的废物进行资源化利用，降低对环境的负担。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3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3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加强与环保企业的合作，共同研发新的废物利用技术，提高化工行业的环保水平。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4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4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政府应加大对化工行业循环经济和废物利用的扶持力度，提供政策支持和资金补贴。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推进数字化和智能化转型</a:t>
            </a:r>
            <a:endParaRPr altLang="en-US" lang="zh-CN"/>
          </a:p>
        </p:txBody>
      </p:sp>
      <p:sp>
        <p:nvSpPr>
          <p:cNvPr id="104968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9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转型优势：提高生产效率、降低能耗、减少环境污染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转型挑战：技术难度大、资金投入高、人才短缺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数字化转型：利用信息技术提高生产效率、降低能耗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智能化转型：通过人工智能、大数据等技术实现生产过程的自动化和智能化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建立绿色供应链体系</a:t>
            </a:r>
            <a:endParaRPr altLang="en-US" lang="zh-CN"/>
          </a:p>
        </p:txBody>
      </p:sp>
      <p:sp>
        <p:nvSpPr>
          <p:cNvPr id="1049738" name="任意多边形 35"/>
          <p:cNvSpPr/>
          <p:nvPr>
            <p:custDataLst>
              <p:tags r:id="rId1"/>
            </p:custDataLst>
          </p:nvPr>
        </p:nvSpPr>
        <p:spPr>
          <a:xfrm>
            <a:off x="838200" y="1491037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740" name="任意多边形 39"/>
          <p:cNvSpPr/>
          <p:nvPr>
            <p:custDataLst>
              <p:tags r:id="rId2"/>
            </p:custDataLst>
          </p:nvPr>
        </p:nvSpPr>
        <p:spPr>
          <a:xfrm>
            <a:off x="917974" y="1577510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85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169397" y="1791865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742" name="正文"/>
          <p:cNvSpPr txBox="1"/>
          <p:nvPr>
            <p:custDataLst>
              <p:tags r:id="rId4"/>
            </p:custDataLst>
          </p:nvPr>
        </p:nvSpPr>
        <p:spPr>
          <a:xfrm>
            <a:off x="2422117" y="1563503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定义：绿色供应链体系是指在整个供应链中，通过环保设计和绿色制造等手段，实现资源节约、减少污染和环境友好的目标。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744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1137811" y="1559850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746" name="任意多边形 45"/>
          <p:cNvSpPr/>
          <p:nvPr>
            <p:custDataLst>
              <p:tags r:id="rId6"/>
            </p:custDataLst>
          </p:nvPr>
        </p:nvSpPr>
        <p:spPr>
          <a:xfrm>
            <a:off x="838200" y="2677300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748" name="任意多边形 46"/>
          <p:cNvSpPr/>
          <p:nvPr>
            <p:custDataLst>
              <p:tags r:id="rId7"/>
            </p:custDataLst>
          </p:nvPr>
        </p:nvSpPr>
        <p:spPr>
          <a:xfrm>
            <a:off x="917974" y="2763773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87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169397" y="2978128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750" name="正文"/>
          <p:cNvSpPr txBox="1"/>
          <p:nvPr>
            <p:custDataLst>
              <p:tags r:id="rId9"/>
            </p:custDataLst>
          </p:nvPr>
        </p:nvSpPr>
        <p:spPr>
          <a:xfrm>
            <a:off x="2422117" y="2749766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化工行业的挑战：化工行业作为高污染、高能耗的行业之一，面临着巨大的环保压力和挑战。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752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1137811" y="2746113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754" name="任意多边形 51"/>
          <p:cNvSpPr/>
          <p:nvPr>
            <p:custDataLst>
              <p:tags r:id="rId11"/>
            </p:custDataLst>
          </p:nvPr>
        </p:nvSpPr>
        <p:spPr>
          <a:xfrm>
            <a:off x="838200" y="3863563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756" name="任意多边形 52"/>
          <p:cNvSpPr/>
          <p:nvPr>
            <p:custDataLst>
              <p:tags r:id="rId12"/>
            </p:custDataLst>
          </p:nvPr>
        </p:nvSpPr>
        <p:spPr>
          <a:xfrm>
            <a:off x="917974" y="3950036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89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169397" y="4164391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758" name="正文"/>
          <p:cNvSpPr txBox="1"/>
          <p:nvPr>
            <p:custDataLst>
              <p:tags r:id="rId14"/>
            </p:custDataLst>
          </p:nvPr>
        </p:nvSpPr>
        <p:spPr>
          <a:xfrm>
            <a:off x="2422117" y="3936029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绿色供应链体系的优势：建立绿色供应链体系可以帮助化工企业实现可持续发展，提高企业的环保形象和社会责任感，同时降低生产成本和风险。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760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1137811" y="3932376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762" name="任意多边形 57"/>
          <p:cNvSpPr/>
          <p:nvPr>
            <p:custDataLst>
              <p:tags r:id="rId16"/>
            </p:custDataLst>
          </p:nvPr>
        </p:nvSpPr>
        <p:spPr>
          <a:xfrm>
            <a:off x="838200" y="5049826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764" name="任意多边形 58"/>
          <p:cNvSpPr/>
          <p:nvPr>
            <p:custDataLst>
              <p:tags r:id="rId17"/>
            </p:custDataLst>
          </p:nvPr>
        </p:nvSpPr>
        <p:spPr>
          <a:xfrm>
            <a:off x="917974" y="5136298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91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169397" y="5350654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766" name="正文"/>
          <p:cNvSpPr txBox="1"/>
          <p:nvPr>
            <p:custDataLst>
              <p:tags r:id="rId19"/>
            </p:custDataLst>
          </p:nvPr>
        </p:nvSpPr>
        <p:spPr>
          <a:xfrm>
            <a:off x="2422117" y="5122292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实施方案：建立绿色供应链体系需要从原材料采购、生产制造、物流运输等方面入手，加强环保监管和检测，推广环保技术和产品，提高企业的环保意识和能力。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768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1137811" y="5118639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化工行业可持续发展实施路径</a:t>
            </a:r>
            <a:endParaRPr altLang="en-US" dirty="0" lang="zh-CN"/>
          </a:p>
        </p:txBody>
      </p:sp>
      <p:sp>
        <p:nvSpPr>
          <p:cNvPr id="10498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加强政策引导和支持</a:t>
            </a:r>
            <a:endParaRPr altLang="en-US" lang="zh-CN"/>
          </a:p>
        </p:txBody>
      </p:sp>
      <p:sp>
        <p:nvSpPr>
          <p:cNvPr id="104984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制定有利于可持续发展的政策，鼓励企业采取环保措施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5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加大对可持续技术的研发支持，提高化工行业的能效和环保水平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6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建立绿色金融体系，为可持续项目提供融资支持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6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强化监管力度，确保企业严格执行环保法规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强化科技创新和人才培养</a:t>
            </a:r>
            <a:endParaRPr altLang="en-US" lang="zh-CN"/>
          </a:p>
        </p:txBody>
      </p:sp>
      <p:sp>
        <p:nvSpPr>
          <p:cNvPr id="104990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加大科技创新投入，提高化工生产效率和资源利用率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培养高素质的专业人才，提高化工行业的整体水平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2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建立完善的人才激励机制，吸引更多优秀人才加入化工行业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加强与高校、科研机构的合作，推动科技成果转化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促进国际合作和交流</a:t>
            </a:r>
            <a:endParaRPr altLang="en-US" lang="zh-CN"/>
          </a:p>
        </p:txBody>
      </p:sp>
      <p:sp>
        <p:nvSpPr>
          <p:cNvPr id="104998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8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9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参与国际组织和倡议，推动化工行业可持续发展标准制定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加强与其他国家的合作，共同推动化工行业可持续发展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共同应对全球环境问题，分享经验和技术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引进国外先进技术和管理模式，提高自身竞争力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激发企业内生动力和创新活力</a:t>
            </a:r>
            <a:endParaRPr altLang="en-US" lang="zh-CN"/>
          </a:p>
        </p:txBody>
      </p:sp>
      <p:sp>
        <p:nvSpPr>
          <p:cNvPr id="105003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4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加大研发投入，提高自主创新能力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4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4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加强产学研合作，推动科技成果转化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5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5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优化激励机制，激发员工创新热情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5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5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营造创新文化，提升企业核心竞争力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化工行业可持续发展保障措施</a:t>
            </a:r>
            <a:endParaRPr altLang="en-US" dirty="0" lang="zh-CN"/>
          </a:p>
        </p:txBody>
      </p:sp>
      <p:sp>
        <p:nvSpPr>
          <p:cNvPr id="10500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完善法规标准和监管体系</a:t>
            </a:r>
            <a:endParaRPr altLang="en-US" lang="zh-CN"/>
          </a:p>
        </p:txBody>
      </p:sp>
      <p:sp>
        <p:nvSpPr>
          <p:cNvPr id="105014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建立完善的监管体系，对化工企业进行定期检查和评估。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制定严格的环保法规，限制化工企业的污染物排放。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制定行业标准和规范，推动化工企业采用清洁生产技术。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加强国际合作，共同应对全球化工行业的环境问题。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加强环保执法和监督力度</a:t>
            </a:r>
            <a:endParaRPr altLang="en-US" lang="zh-CN"/>
          </a:p>
        </p:txBody>
      </p:sp>
      <p:sp>
        <p:nvSpPr>
          <p:cNvPr id="105019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9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0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建立完善的环保监测体系，提高监测数据的准确性和可靠性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0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鼓励公众参与环保监督，拓宽举报渠道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1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严格落实环保法律法规，加大对违法行为的处罚力度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1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加强日常监管和专项检查，确保企业达标排放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建立绿色金融体系和资本市场支持机制</a:t>
            </a:r>
            <a:endParaRPr altLang="en-US" lang="zh-CN"/>
          </a:p>
        </p:txBody>
      </p:sp>
      <p:sp>
        <p:nvSpPr>
          <p:cNvPr id="1050248" name="正文"/>
          <p:cNvSpPr txBox="1"/>
          <p:nvPr>
            <p:custDataLst>
              <p:tags r:id="rId1"/>
            </p:custDataLst>
          </p:nvPr>
        </p:nvSpPr>
        <p:spPr>
          <a:xfrm>
            <a:off x="2787010" y="1879857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建立绿色金融体系：为化工行业的可持续发展提供资金支持，引导社会资本投向绿色产业。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标题"/>
          <p:cNvSpPr txBox="1"/>
          <p:nvPr>
            <p:custDataLst>
              <p:tags r:id="rId2"/>
            </p:custDataLst>
          </p:nvPr>
        </p:nvSpPr>
        <p:spPr>
          <a:xfrm>
            <a:off x="2787690" y="1364400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52" name="标题"/>
          <p:cNvSpPr txBox="1"/>
          <p:nvPr>
            <p:custDataLst>
              <p:tags r:id="rId3"/>
            </p:custDataLst>
          </p:nvPr>
        </p:nvSpPr>
        <p:spPr>
          <a:xfrm>
            <a:off x="2787690" y="5058283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54" name="正文"/>
          <p:cNvSpPr txBox="1"/>
          <p:nvPr>
            <p:custDataLst>
              <p:tags r:id="rId4"/>
            </p:custDataLst>
          </p:nvPr>
        </p:nvSpPr>
        <p:spPr>
          <a:xfrm>
            <a:off x="2787690" y="5573740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建立绿色金融信息披露机制：要求企业定期披露绿色金融相关信息，提高透明度，加强社会监督。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正文"/>
          <p:cNvSpPr txBox="1"/>
          <p:nvPr>
            <p:custDataLst>
              <p:tags r:id="rId5"/>
            </p:custDataLst>
          </p:nvPr>
        </p:nvSpPr>
        <p:spPr>
          <a:xfrm>
            <a:off x="2787690" y="3110698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资本市场支持机制：通过政策优惠、税收减免等方式，鼓励企业发行绿色债券、绿色基金等金融产品，为化工行业可持续发展提供资金保障。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标题"/>
          <p:cNvSpPr txBox="1"/>
          <p:nvPr>
            <p:custDataLst>
              <p:tags r:id="rId6"/>
            </p:custDataLst>
          </p:nvPr>
        </p:nvSpPr>
        <p:spPr>
          <a:xfrm>
            <a:off x="2788370" y="2595921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60" name="标题"/>
          <p:cNvSpPr txBox="1"/>
          <p:nvPr>
            <p:custDataLst>
              <p:tags r:id="rId7"/>
            </p:custDataLst>
          </p:nvPr>
        </p:nvSpPr>
        <p:spPr>
          <a:xfrm>
            <a:off x="2788370" y="3826762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62" name="正文"/>
          <p:cNvSpPr txBox="1"/>
          <p:nvPr>
            <p:custDataLst>
              <p:tags r:id="rId8"/>
            </p:custDataLst>
          </p:nvPr>
        </p:nvSpPr>
        <p:spPr>
          <a:xfrm>
            <a:off x="2787690" y="4342219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建立绿色金融监管机制：加强对绿色金融的监管，确保资金用于支持化工行业的可持续发展。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倡导绿色消费和生活方式</a:t>
            </a:r>
            <a:endParaRPr altLang="en-US" lang="zh-CN"/>
          </a:p>
        </p:txBody>
      </p:sp>
      <p:sp>
        <p:nvSpPr>
          <p:cNvPr id="10502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推广环保意识，引导消费者选择绿色产品和服务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鼓励企业采用环保材料和技术，减少生产过程中的污染排放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提倡绿色出行方式，如公共交通、骑行、步行等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推广节能减排，减少能源消耗和碳排放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结论与展望</a:t>
            </a:r>
            <a:endParaRPr altLang="en-US" dirty="0" lang="zh-CN"/>
          </a:p>
        </p:txBody>
      </p:sp>
      <p:sp>
        <p:nvSpPr>
          <p:cNvPr id="10503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化工行业可持续发展的重要性和紧迫性</a:t>
            </a:r>
            <a:endParaRPr altLang="en-US" lang="zh-CN"/>
          </a:p>
        </p:txBody>
      </p:sp>
      <p:sp>
        <p:nvSpPr>
          <p:cNvPr id="105040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0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0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1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1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促进技术创新：可持续发展需要技术创新支持，化工行业应加大技术研发力度，推动产业升级和转型。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1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提高国际竞争力：随着全球环保意识的提高，可持续发展已成为国际竞争的重要因素，化工行业应加强环保管理，提高国际竞争力。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2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减少环境污染：化工行业作为高污染行业之一，实现可持续发展对于减少环境污染至关重要。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2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降低能耗：可持续发展要求降低能源消耗，提高能源利用效率，有助于化工行业的节能减排。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需要克服的困难和挑战</a:t>
            </a:r>
            <a:endParaRPr altLang="en-US" lang="zh-CN"/>
          </a:p>
        </p:txBody>
      </p:sp>
      <p:sp>
        <p:nvSpPr>
          <p:cNvPr id="105045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6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46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技术难题：化工行业需要不断更新技术，以应对环保和安全方面的挑战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6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6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资金投入：可持续发展需要大量的资金支持，包括研发、设备更新等方面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7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7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政策法规：政府对环保的要求越来越严格，需要企业遵守相关法规并承担社会责任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7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8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人才短缺：化工行业需要高素质的人才，但目前市场上相关人才较为短缺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未来发展趋势和展望</a:t>
            </a:r>
            <a:endParaRPr altLang="en-US" lang="zh-CN"/>
          </a:p>
        </p:txBody>
      </p:sp>
      <p:sp>
        <p:nvSpPr>
          <p:cNvPr id="105051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1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2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2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2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数字化和智能化技术的应用将进一步推动化工行业的转型升级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2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化工行业将朝着更加可持续和环保的方向发展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2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化工行业将更加注重资源的高效利用和循环经济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3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化工行业将面临更加严格的环保法规和政策要求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56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56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57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6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6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32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0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307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6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6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4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40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446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2024-01-05T00:23:12Z</dcterms:created>
  <dcterms:modified xsi:type="dcterms:W3CDTF">2024-01-05T00:23:12Z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50b9e1fb4d3d48a1a994918206b8cfc2_21</vt:lpwstr>
  </property>
</Properties>
</file>