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73" r:id="rId1"/>
    <p:sldMasterId id="2147492110" r:id="rId2"/>
  </p:sldMasterIdLst>
  <p:notesMasterIdLst>
    <p:notesMasterId r:id="rId3"/>
  </p:notesMasterIdLst>
  <p:sldIdLst>
    <p:sldId id="4069" r:id="rId4"/>
    <p:sldId id="4072" r:id="rId5"/>
    <p:sldId id="4075" r:id="rId6"/>
    <p:sldId id="4078" r:id="rId7"/>
    <p:sldId id="4081" r:id="rId8"/>
    <p:sldId id="4084" r:id="rId9"/>
    <p:sldId id="4087" r:id="rId10"/>
    <p:sldId id="4090" r:id="rId11"/>
    <p:sldId id="4093" r:id="rId12"/>
    <p:sldId id="4096" r:id="rId13"/>
    <p:sldId id="4099" r:id="rId14"/>
    <p:sldId id="4102" r:id="rId15"/>
    <p:sldId id="4105" r:id="rId16"/>
    <p:sldId id="4108" r:id="rId17"/>
    <p:sldId id="4111" r:id="rId18"/>
    <p:sldId id="4114" r:id="rId19"/>
    <p:sldId id="4117" r:id="rId20"/>
    <p:sldId id="4120" r:id="rId21"/>
    <p:sldId id="4123" r:id="rId22"/>
    <p:sldId id="4126" r:id="rId23"/>
    <p:sldId id="4129" r:id="rId24"/>
    <p:sldId id="4132" r:id="rId25"/>
    <p:sldId id="4135" r:id="rId26"/>
    <p:sldId id="413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74" r:id="rId1"/>
    <p:sldLayoutId id="2147492075" r:id="rId2"/>
    <p:sldLayoutId id="2147492076" r:id="rId3"/>
    <p:sldLayoutId id="2147492077" r:id="rId4"/>
    <p:sldLayoutId id="2147492078" r:id="rId5"/>
    <p:sldLayoutId id="2147492079" r:id="rId6"/>
    <p:sldLayoutId id="2147492080" r:id="rId7"/>
    <p:sldLayoutId id="2147492081" r:id="rId8"/>
    <p:sldLayoutId id="2147492082" r:id="rId9"/>
    <p:sldLayoutId id="2147492083" r:id="rId10"/>
    <p:sldLayoutId id="21474920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111" r:id="rId1"/>
    <p:sldLayoutId id="2147492112" r:id="rId2"/>
    <p:sldLayoutId id="2147492113" r:id="rId3"/>
    <p:sldLayoutId id="2147492114" r:id="rId4"/>
    <p:sldLayoutId id="2147492115" r:id="rId5"/>
    <p:sldLayoutId id="2147492116" r:id="rId6"/>
    <p:sldLayoutId id="2147492117" r:id="rId7"/>
    <p:sldLayoutId id="2147492118" r:id="rId8"/>
    <p:sldLayoutId id="2147492119" r:id="rId9"/>
    <p:sldLayoutId id="2147492120" r:id="rId10"/>
    <p:sldLayoutId id="21474921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数字校园：突破时空的学习方式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数字校园的背景与意义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数字校园的建设与应用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数字校园的突破与挑战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数字校园的发展趋势与展望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数字校园的背景与意义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数字校园的定义与发展</a:t>
            </a:r>
            <a:endParaRPr altLang="en-US" lang="zh-CN"/>
          </a:p>
        </p:txBody>
      </p:sp>
      <p:sp>
        <p:nvSpPr>
          <p:cNvPr id="104905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935" y="1773622"/>
            <a:ext cx="2173176" cy="18431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5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1935" y="2869403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5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935" y="2871971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1935" y="3970321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6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1935" y="5070596"/>
            <a:ext cx="2173176" cy="74723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1935" y="3972888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4" name="正文"/>
          <p:cNvSpPr txBox="1"/>
          <p:nvPr>
            <p:custDataLst>
              <p:tags r:id="rId7"/>
            </p:custDataLst>
          </p:nvPr>
        </p:nvSpPr>
        <p:spPr>
          <a:xfrm>
            <a:off x="2804482" y="168439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数字校园的定义：数字校园是一种基于互联网和信息技术，将学校的教学、管理、科研、服务等各个方面进行数字化整合的虚拟校园。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8"/>
            </p:custDataLst>
          </p:nvPr>
        </p:nvSpPr>
        <p:spPr>
          <a:xfrm>
            <a:off x="2804482" y="279301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数字校园的发展历程：数字校园的发展经历了多个阶段，从最初的校园网建设到现在的数字化、智能化校园，数字校园已经成为现代学校发展的重要趋势。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9"/>
            </p:custDataLst>
          </p:nvPr>
        </p:nvSpPr>
        <p:spPr>
          <a:xfrm>
            <a:off x="2804482" y="390163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数字校园的意义：数字校园的建设对于提高学校的教学质量、管理效率、科研水平等方面都具有重要的意义，同时也有助于推动教育信息化的发展。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10"/>
            </p:custDataLst>
          </p:nvPr>
        </p:nvSpPr>
        <p:spPr>
          <a:xfrm>
            <a:off x="2804482" y="501025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数字校园的未来展望：随着信息技术的不断发展，数字校园将会更加智能化、个性化，为学校的发展提供更加有力的支持。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7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1935" y="1750512"/>
            <a:ext cx="2173176" cy="74723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数字校园与传统校园的区别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互动性：数字校园可以实现实时互动，学生可以在线提问、讨论和交流；传统校园则主要通过课堂讨论和小组活动等方式进行互动。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教学方式：数字校园采用在线教学方式，学生可以在任何时间、任何地点学习，不受时间和地点的限制；传统校园则需要在固定的时间和地点进行面对面教学。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资源共享：数字校园可以实现教学资源共享，学生可以访问各种数字资源，如电子图书、课件、视频等；传统校园则主要依赖于纸质教材和资料。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个性化教学：数字校园可以根据学生的需求和兴趣定制个性化教学计划，实现因材施教；传统校园则主要采用统一的教学计划和教材。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数字校园对教育行业的影响</a:t>
            </a:r>
            <a:endParaRPr altLang="en-US" lang="zh-CN"/>
          </a:p>
        </p:txBody>
      </p:sp>
      <p:sp>
        <p:nvSpPr>
          <p:cNvPr id="1049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促进教育公平：数字校园打破了地域限制，让优质教育资源得以共享，缩小了城乡、区域之间的教育差距。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提高教育效率：数字校园通过在线课程、数字化教学资源等方式，提高了教学效率和学习效果，减轻了教师和学生的负担。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创新教学模式：数字校园推动了教学模式的变革，如翻转课堂、在线协作等，使学习更加个性化、自主化。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培养数字化素养：数字校园不仅提供了数字化学习资源，还注重培养学生的数字化素养，为未来的数字化社会培养合格人才。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数字校园的建设与应用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493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基础设施建设：包括校园网络、数据中心、多媒体教室等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应用系统建设：教学管理系统、学生管理系统、资源共享平台等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资源建设：数字化教材、教学视频、在线课程等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信息化队伍建设：提高教师信息技术应用能力，培养信息化人才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数字校园的应用场景</a:t>
            </a:r>
            <a:endParaRPr altLang="en-US" lang="zh-CN"/>
          </a:p>
        </p:txBody>
      </p:sp>
      <p:sp>
        <p:nvSpPr>
          <p:cNvPr id="1049382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7"/>
          <p:cNvSpPr/>
          <p:nvPr>
            <p:custDataLst>
              <p:tags r:id="rId3"/>
            </p:custDataLst>
          </p:nvPr>
        </p:nvSpPr>
        <p:spPr>
          <a:xfrm>
            <a:off x="1883568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4"/>
            </p:custDataLst>
          </p:nvPr>
        </p:nvSpPr>
        <p:spPr>
          <a:xfrm>
            <a:off x="1916944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在线考试：通过数字校园平台，学生可以在任何时间、任何地点进行在线考试，无需纸质试卷和考场，提高考试效率和公正性。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54"/>
          <p:cNvSpPr/>
          <p:nvPr>
            <p:custDataLst>
              <p:tags r:id="rId7"/>
            </p:custDataLst>
          </p:nvPr>
        </p:nvSpPr>
        <p:spPr>
          <a:xfrm>
            <a:off x="1883568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56"/>
          <p:cNvSpPr txBox="1"/>
          <p:nvPr>
            <p:custDataLst>
              <p:tags r:id="rId8"/>
            </p:custDataLst>
          </p:nvPr>
        </p:nvSpPr>
        <p:spPr>
          <a:xfrm>
            <a:off x="1916944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在线教学：通过数字校园平台，学生可以在任何时间、任何地点进行在线学习，包括视频课程、在线测试、在线讨论等。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7"/>
          <p:cNvSpPr/>
          <p:nvPr>
            <p:custDataLst>
              <p:tags r:id="rId11"/>
            </p:custDataLst>
          </p:nvPr>
        </p:nvSpPr>
        <p:spPr>
          <a:xfrm>
            <a:off x="1883568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8"/>
          <p:cNvSpPr txBox="1"/>
          <p:nvPr>
            <p:custDataLst>
              <p:tags r:id="rId12"/>
            </p:custDataLst>
          </p:nvPr>
        </p:nvSpPr>
        <p:spPr>
          <a:xfrm>
            <a:off x="1916944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虚拟实验室：通过数字校园平台，学生可以在虚拟实验室中进行各种实验，无需实际设备和场地，提高实验效率和安全性。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1"/>
          <p:cNvSpPr/>
          <p:nvPr>
            <p:custDataLst>
              <p:tags r:id="rId15"/>
            </p:custDataLst>
          </p:nvPr>
        </p:nvSpPr>
        <p:spPr>
          <a:xfrm>
            <a:off x="1883568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12"/>
          <p:cNvSpPr txBox="1"/>
          <p:nvPr>
            <p:custDataLst>
              <p:tags r:id="rId16"/>
            </p:custDataLst>
          </p:nvPr>
        </p:nvSpPr>
        <p:spPr>
          <a:xfrm>
            <a:off x="1916944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远程教育：通过数字校园平台，学生可以在家中或其他任何地方接受远程教育，包括在线课程、在线辅导、在线咨询等。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9"/>
          <p:cNvSpPr/>
          <p:nvPr>
            <p:custDataLst>
              <p:tags r:id="rId19"/>
            </p:custDataLst>
          </p:nvPr>
        </p:nvSpPr>
        <p:spPr>
          <a:xfrm>
            <a:off x="1883568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20"/>
          <p:cNvSpPr txBox="1"/>
          <p:nvPr>
            <p:custDataLst>
              <p:tags r:id="rId20"/>
            </p:custDataLst>
          </p:nvPr>
        </p:nvSpPr>
        <p:spPr>
          <a:xfrm>
            <a:off x="1916944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资源共享：通过数字校园平台，学生可以共享各种学习资源，包括电子图书、电子期刊、数据库等，提高学习效率和资源利用效率。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数字校园的实践案例</a:t>
            </a:r>
            <a:endParaRPr altLang="en-US" lang="zh-CN"/>
          </a:p>
        </p:txBody>
      </p:sp>
      <p:sp>
        <p:nvSpPr>
          <p:cNvPr id="10494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某高校数字校园建设成果展示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某高校数字校园建设方案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某高校数字校园应用场景介绍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某高校数字校园未来发展规划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数字校园的突破与挑战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数字校园在时空上的突破</a:t>
            </a:r>
            <a:endParaRPr altLang="en-US" lang="zh-CN"/>
          </a:p>
        </p:txBody>
      </p:sp>
      <p:sp>
        <p:nvSpPr>
          <p:cNvPr id="10496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多样化的学习方式，满足个性化需求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突破时空限制，实现远程教育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随时随地学习，提高学习效率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数字校园在教育资源上的优化</a:t>
            </a:r>
            <a:endParaRPr altLang="en-US" lang="zh-CN"/>
          </a:p>
        </p:txBody>
      </p:sp>
      <p:sp>
        <p:nvSpPr>
          <p:cNvPr id="10496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突破时空限制，实现教育资源共享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优化教育资源配置，提高资源利用效率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推动教育信息化发展，提升教育质量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数字校园面临的挑战与问题</a:t>
            </a:r>
            <a:endParaRPr altLang="en-US" lang="zh-CN"/>
          </a:p>
        </p:txBody>
      </p:sp>
      <p:sp>
        <p:nvSpPr>
          <p:cNvPr id="10497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技术难题：如何保证在线教育的质量与效果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网络安全：如何保障学生和教师信息的安全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教育资源：如何实现教育资源的公平分配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师生互动：如何提高在线教育的互动性和参与度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98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虚拟现实：利用虚拟现实技术提供沉浸式学习体验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移动学习：利用移动设备进行在线学习，随时随地学习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人工智能：利用人工智能技术提供个性化学习体验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云计算：利用云计算技术提供高效、稳定的学习平台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数字校园的未来展望</a:t>
            </a:r>
            <a:endParaRPr altLang="en-US" lang="zh-CN"/>
          </a:p>
        </p:txBody>
      </p:sp>
      <p:sp>
        <p:nvSpPr>
          <p:cNvPr id="1049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更加智能化的教学环境：利用人工智能、大数据等技术，实现个性化教学和智能推荐学习资源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更加丰富的学习资源：借助云计算、物联网等技术，提供更加丰富、多样化的学习资源和服务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更加高效的管理模式：通过数字化管理平台，实现学生、教师、学校之间的信息共享和协同工作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更加便捷的学习方式：通过移动设备、在线课程等途径，实现随时随地的学习和交流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数字校园对教育行业的推动作用</a:t>
            </a:r>
            <a:endParaRPr altLang="en-US" lang="zh-CN"/>
          </a:p>
        </p:txBody>
      </p:sp>
      <p:sp>
        <p:nvSpPr>
          <p:cNvPr id="105002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推动教育信息化：数字校园是教育信息化的重要组成部分，推动了教育行业的数字化转型和升级。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促进教育国际化：数字校园为中外教育交流提供了便利，促进了教育国际化的发展。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促进教育公平：数字校园打破了地域限制，让优质教育资源得以共享，缩小了城乡、区域之间的教育差距。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提高教学质量：数字校园通过在线课程、多媒体教学资源等手段，丰富了教学内容和形式，提高了教学效果和学生学习兴趣。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8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08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2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2023-12-15T17:32:40Z</dcterms:created>
  <dcterms:modified xsi:type="dcterms:W3CDTF">2023-12-15T17:32:40Z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d8bcf6a69fab4e4bbf119d93898db196_21</vt:lpwstr>
  </property>
</Properties>
</file>