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2"/>
  </p:handoutMasterIdLst>
  <p:sldIdLst>
    <p:sldId id="305" r:id="rId3"/>
    <p:sldId id="310" r:id="rId5"/>
    <p:sldId id="311" r:id="rId6"/>
    <p:sldId id="265" r:id="rId7"/>
    <p:sldId id="443" r:id="rId8"/>
    <p:sldId id="476" r:id="rId9"/>
    <p:sldId id="449" r:id="rId10"/>
    <p:sldId id="445" r:id="rId11"/>
    <p:sldId id="477" r:id="rId12"/>
    <p:sldId id="478" r:id="rId13"/>
    <p:sldId id="446" r:id="rId14"/>
    <p:sldId id="448" r:id="rId15"/>
    <p:sldId id="450" r:id="rId16"/>
    <p:sldId id="453" r:id="rId17"/>
    <p:sldId id="531" r:id="rId18"/>
    <p:sldId id="452" r:id="rId19"/>
    <p:sldId id="454" r:id="rId20"/>
    <p:sldId id="455" r:id="rId21"/>
    <p:sldId id="433" r:id="rId22"/>
    <p:sldId id="481" r:id="rId23"/>
    <p:sldId id="510" r:id="rId24"/>
    <p:sldId id="482" r:id="rId25"/>
    <p:sldId id="435" r:id="rId26"/>
    <p:sldId id="341" r:id="rId27"/>
    <p:sldId id="421" r:id="rId28"/>
    <p:sldId id="530" r:id="rId29"/>
    <p:sldId id="458" r:id="rId30"/>
    <p:sldId id="420" r:id="rId31"/>
    <p:sldId id="423" r:id="rId32"/>
    <p:sldId id="422" r:id="rId33"/>
    <p:sldId id="424" r:id="rId34"/>
    <p:sldId id="425" r:id="rId35"/>
    <p:sldId id="457" r:id="rId36"/>
    <p:sldId id="428" r:id="rId37"/>
    <p:sldId id="426" r:id="rId38"/>
    <p:sldId id="427" r:id="rId39"/>
    <p:sldId id="484" r:id="rId40"/>
    <p:sldId id="419" r:id="rId41"/>
  </p:sldIdLst>
  <p:sldSz cx="9144000" cy="5143500" type="screen16x9"/>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daulBWZPDQ7PG7RmTDlrjA==" hashData="CLiPeewvTf0aqqI+stq12qlmOX8="/>
  <p:extLst>
    <p:ext uri="{EFAFB233-063F-42B5-8137-9DF3F51BA10A}">
      <p15:sldGuideLst xmlns:p15="http://schemas.microsoft.com/office/powerpoint/2012/main">
        <p15:guide id="1" orient="horz" pos="1597" userDrawn="1">
          <p15:clr>
            <a:srgbClr val="A4A3A4"/>
          </p15:clr>
        </p15:guide>
        <p15:guide id="2" pos="28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66"/>
    <a:srgbClr val="0B7E4C"/>
    <a:srgbClr val="000000"/>
    <a:srgbClr val="FFFFFF"/>
    <a:srgbClr val="00A27B"/>
    <a:srgbClr val="D9D9D9"/>
    <a:srgbClr val="005440"/>
    <a:srgbClr val="00D2A0"/>
    <a:srgbClr val="00CC9B"/>
    <a:srgbClr val="00C0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017" autoAdjust="0"/>
    <p:restoredTop sz="84841" autoAdjust="0"/>
  </p:normalViewPr>
  <p:slideViewPr>
    <p:cSldViewPr showGuides="1">
      <p:cViewPr varScale="1">
        <p:scale>
          <a:sx n="128" d="100"/>
          <a:sy n="128" d="100"/>
        </p:scale>
        <p:origin x="-1134" y="-90"/>
      </p:cViewPr>
      <p:guideLst>
        <p:guide orient="horz" pos="1597"/>
        <p:guide pos="2842"/>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690" y="-78"/>
      </p:cViewPr>
      <p:guideLst>
        <p:guide orient="horz" pos="2839"/>
        <p:guide pos="213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gs" Target="tags/tag17.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50FBCB-DBA9-4194-8CEF-C67737EBCE4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B541C6-594E-4DE2-AA25-FA8966EA780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季节性流感疫苗开发的主要问</a:t>
            </a:r>
            <a:endParaRPr lang="en-US" altLang="zh-CN" dirty="0"/>
          </a:p>
          <a:p>
            <a:r>
              <a:rPr lang="en-US" altLang="zh-CN" sz="1200" b="0" i="0" kern="1200" dirty="0" err="1">
                <a:solidFill>
                  <a:schemeClr val="tx1"/>
                </a:solidFill>
                <a:latin typeface="+mn-lt"/>
                <a:ea typeface="+mn-ea"/>
                <a:cs typeface="+mn-cs"/>
              </a:rPr>
              <a:t>Moderna</a:t>
            </a:r>
            <a:r>
              <a:rPr lang="zh-CN" altLang="en-US" sz="1200" b="0" i="0" kern="1200" dirty="0">
                <a:solidFill>
                  <a:schemeClr val="tx1"/>
                </a:solidFill>
                <a:latin typeface="+mn-lt"/>
                <a:ea typeface="+mn-ea"/>
                <a:cs typeface="+mn-cs"/>
              </a:rPr>
              <a:t>公司于</a:t>
            </a:r>
            <a:r>
              <a:rPr lang="en-US" altLang="zh-CN" sz="1200" b="0" i="0" kern="1200" dirty="0">
                <a:solidFill>
                  <a:schemeClr val="tx1"/>
                </a:solidFill>
                <a:latin typeface="+mn-lt"/>
                <a:ea typeface="+mn-ea"/>
                <a:cs typeface="+mn-cs"/>
              </a:rPr>
              <a:t>2023</a:t>
            </a:r>
            <a:r>
              <a:rPr lang="zh-CN" altLang="en-US" sz="1200" b="0" i="0" kern="1200" dirty="0">
                <a:solidFill>
                  <a:schemeClr val="tx1"/>
                </a:solidFill>
                <a:latin typeface="+mn-lt"/>
                <a:ea typeface="+mn-ea"/>
                <a:cs typeface="+mn-cs"/>
              </a:rPr>
              <a:t>年</a:t>
            </a:r>
            <a:r>
              <a:rPr lang="en-US" altLang="zh-CN" sz="1200" b="0" i="0" kern="1200" dirty="0">
                <a:solidFill>
                  <a:schemeClr val="tx1"/>
                </a:solidFill>
                <a:latin typeface="+mn-lt"/>
                <a:ea typeface="+mn-ea"/>
                <a:cs typeface="+mn-cs"/>
              </a:rPr>
              <a:t>2</a:t>
            </a:r>
            <a:r>
              <a:rPr lang="zh-CN" altLang="en-US" sz="1200" b="0" i="0" kern="1200" dirty="0">
                <a:solidFill>
                  <a:schemeClr val="tx1"/>
                </a:solidFill>
                <a:latin typeface="+mn-lt"/>
                <a:ea typeface="+mn-ea"/>
                <a:cs typeface="+mn-cs"/>
              </a:rPr>
              <a:t>月</a:t>
            </a:r>
            <a:r>
              <a:rPr lang="en-US" altLang="zh-CN" sz="1200" b="0" i="0" kern="1200" dirty="0">
                <a:solidFill>
                  <a:schemeClr val="tx1"/>
                </a:solidFill>
                <a:latin typeface="+mn-lt"/>
                <a:ea typeface="+mn-ea"/>
                <a:cs typeface="+mn-cs"/>
              </a:rPr>
              <a:t>16</a:t>
            </a:r>
            <a:r>
              <a:rPr lang="zh-CN" altLang="en-US" sz="1200" b="0" i="0" kern="1200" dirty="0">
                <a:solidFill>
                  <a:schemeClr val="tx1"/>
                </a:solidFill>
                <a:latin typeface="+mn-lt"/>
                <a:ea typeface="+mn-ea"/>
                <a:cs typeface="+mn-cs"/>
              </a:rPr>
              <a:t>日发布的，宣布了其季节性流感疫苗候选物</a:t>
            </a:r>
            <a:r>
              <a:rPr lang="en-US" altLang="zh-CN" sz="1200" b="0" i="0" kern="1200" dirty="0">
                <a:solidFill>
                  <a:schemeClr val="tx1"/>
                </a:solidFill>
                <a:latin typeface="+mn-lt"/>
                <a:ea typeface="+mn-ea"/>
                <a:cs typeface="+mn-cs"/>
              </a:rPr>
              <a:t>mRNA-1010</a:t>
            </a:r>
            <a:r>
              <a:rPr lang="zh-CN" altLang="en-US" sz="1200" b="0" i="0" kern="1200" dirty="0">
                <a:solidFill>
                  <a:schemeClr val="tx1"/>
                </a:solidFill>
                <a:latin typeface="+mn-lt"/>
                <a:ea typeface="+mn-ea"/>
                <a:cs typeface="+mn-cs"/>
              </a:rPr>
              <a:t>的临床三期安全性和免疫原性试验的中期结果</a:t>
            </a:r>
            <a:r>
              <a:rPr lang="zh-CN" altLang="en-US" dirty="0"/>
              <a:t>：疫苗与流行株不匹配，生产周期长，老年人保护效力低（免疫衰退），</a:t>
            </a:r>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i="0" kern="1200" dirty="0">
                <a:solidFill>
                  <a:schemeClr val="tx1"/>
                </a:solidFill>
                <a:latin typeface="+mn-lt"/>
                <a:ea typeface="+mn-ea"/>
                <a:cs typeface="+mn-cs"/>
              </a:rPr>
              <a:t>流感病毒通常不涉及病毒血症阶段</a:t>
            </a:r>
            <a:r>
              <a:rPr lang="zh-CN" altLang="en-US" sz="1200" b="0" i="0" kern="1200" dirty="0">
                <a:solidFill>
                  <a:schemeClr val="tx1"/>
                </a:solidFill>
                <a:latin typeface="+mn-lt"/>
                <a:ea typeface="+mn-ea"/>
                <a:cs typeface="+mn-cs"/>
              </a:rPr>
              <a:t>：这意味着流感病毒在感染过程中，通常不会进入血液循环系统并导致血液中病毒含量上升（即病毒血症）。病毒血症是指病毒在血液中大量复制，并通过血液传播到全身各部位。由于流感病毒不常引起病毒血症，因此它们通常通过呼吸道黏膜直接感染并复制。</a:t>
            </a:r>
            <a:endParaRPr lang="zh-CN" altLang="en-US" sz="1200" b="0" i="0" kern="1200" dirty="0">
              <a:solidFill>
                <a:schemeClr val="tx1"/>
              </a:solidFill>
              <a:latin typeface="+mn-lt"/>
              <a:ea typeface="+mn-ea"/>
              <a:cs typeface="+mn-cs"/>
            </a:endParaRPr>
          </a:p>
          <a:p>
            <a:r>
              <a:rPr lang="zh-CN" altLang="en-US" sz="1200" b="1" i="0" kern="1200" dirty="0">
                <a:solidFill>
                  <a:schemeClr val="tx1"/>
                </a:solidFill>
                <a:latin typeface="+mn-lt"/>
                <a:ea typeface="+mn-ea"/>
                <a:cs typeface="+mn-cs"/>
              </a:rPr>
              <a:t>与免疫系统的首次接触发生在黏膜层面</a:t>
            </a:r>
            <a:r>
              <a:rPr lang="zh-CN" altLang="en-US" sz="1200" b="0" i="0" kern="1200" dirty="0">
                <a:solidFill>
                  <a:schemeClr val="tx1"/>
                </a:solidFill>
                <a:latin typeface="+mn-lt"/>
                <a:ea typeface="+mn-ea"/>
                <a:cs typeface="+mn-cs"/>
              </a:rPr>
              <a:t>：由于流感病毒主要在呼吸道黏膜上感染并复制，因此它们首先会与黏膜层的免疫系统细胞接触，如树突状细胞和巨噬细胞。这些细胞会识别病毒并启动免疫反应，包括激活</a:t>
            </a:r>
            <a:r>
              <a:rPr lang="en-US" altLang="zh-CN" sz="1200" b="0" i="0" kern="1200" dirty="0">
                <a:solidFill>
                  <a:schemeClr val="tx1"/>
                </a:solidFill>
                <a:latin typeface="+mn-lt"/>
                <a:ea typeface="+mn-ea"/>
                <a:cs typeface="+mn-cs"/>
              </a:rPr>
              <a:t>T</a:t>
            </a:r>
            <a:r>
              <a:rPr lang="zh-CN" altLang="en-US" sz="1200" b="0" i="0" kern="1200" dirty="0">
                <a:solidFill>
                  <a:schemeClr val="tx1"/>
                </a:solidFill>
                <a:latin typeface="+mn-lt"/>
                <a:ea typeface="+mn-ea"/>
                <a:cs typeface="+mn-cs"/>
              </a:rPr>
              <a:t>细胞和</a:t>
            </a:r>
            <a:r>
              <a:rPr lang="en-US" altLang="zh-CN" sz="1200" b="0" i="0" kern="1200" dirty="0">
                <a:solidFill>
                  <a:schemeClr val="tx1"/>
                </a:solidFill>
                <a:latin typeface="+mn-lt"/>
                <a:ea typeface="+mn-ea"/>
                <a:cs typeface="+mn-cs"/>
              </a:rPr>
              <a:t>B</a:t>
            </a:r>
            <a:r>
              <a:rPr lang="zh-CN" altLang="en-US" sz="1200" b="0" i="0" kern="1200" dirty="0">
                <a:solidFill>
                  <a:schemeClr val="tx1"/>
                </a:solidFill>
                <a:latin typeface="+mn-lt"/>
                <a:ea typeface="+mn-ea"/>
                <a:cs typeface="+mn-cs"/>
              </a:rPr>
              <a:t>细胞来产生特异性抗体。</a:t>
            </a:r>
            <a:endParaRPr lang="zh-CN" altLang="en-US" sz="1200" b="0" i="0" kern="1200" dirty="0">
              <a:solidFill>
                <a:schemeClr val="tx1"/>
              </a:solidFill>
              <a:latin typeface="+mn-lt"/>
              <a:ea typeface="+mn-ea"/>
              <a:cs typeface="+mn-cs"/>
            </a:endParaRPr>
          </a:p>
          <a:p>
            <a:r>
              <a:rPr lang="zh-CN" altLang="en-US" sz="1200" b="1" i="0" kern="1200" dirty="0">
                <a:solidFill>
                  <a:schemeClr val="tx1"/>
                </a:solidFill>
                <a:latin typeface="+mn-lt"/>
                <a:ea typeface="+mn-ea"/>
                <a:cs typeface="+mn-cs"/>
              </a:rPr>
              <a:t>为缺乏病毒血症阶段的呼吸道病毒创建有效疫苗，可能会限制诱导持久保护性免疫的选择</a:t>
            </a:r>
            <a:r>
              <a:rPr lang="zh-CN" altLang="en-US" sz="1200" b="0" i="0" kern="1200" dirty="0">
                <a:solidFill>
                  <a:schemeClr val="tx1"/>
                </a:solidFill>
                <a:latin typeface="+mn-lt"/>
                <a:ea typeface="+mn-ea"/>
                <a:cs typeface="+mn-cs"/>
              </a:rPr>
              <a:t>：这句话指出了在疫苗开发上的挑战。由于流感病毒不引起病毒血症，这意味着疫苗可能无法像针对那些会引起病毒血症的病毒一样，通过血液系统广泛刺激免疫系统来产生持久的免疫记忆。因此，疫苗设计可能需要更侧重于在黏膜层面诱导免疫反应，而这可能比诱导全身性免疫反应更为复杂和困难。</a:t>
            </a:r>
            <a:endParaRPr lang="en-US" altLang="zh-CN" sz="1200" b="0" i="0" kern="1200" dirty="0">
              <a:solidFill>
                <a:schemeClr val="tx1"/>
              </a:solidFill>
              <a:latin typeface="+mn-lt"/>
              <a:ea typeface="+mn-ea"/>
              <a:cs typeface="+mn-cs"/>
            </a:endParaRPr>
          </a:p>
          <a:p>
            <a:endParaRPr lang="en-US" altLang="zh-CN" sz="1200" b="0" i="0" kern="1200" dirty="0">
              <a:solidFill>
                <a:schemeClr val="tx1"/>
              </a:solidFill>
              <a:latin typeface="+mn-lt"/>
              <a:ea typeface="+mn-ea"/>
              <a:cs typeface="+mn-cs"/>
            </a:endParaRPr>
          </a:p>
          <a:p>
            <a:r>
              <a:rPr lang="zh-CN" altLang="en-US" sz="1200" b="0" i="0" kern="1200" dirty="0">
                <a:solidFill>
                  <a:schemeClr val="tx1"/>
                </a:solidFill>
                <a:latin typeface="+mn-lt"/>
                <a:ea typeface="+mn-ea"/>
                <a:cs typeface="+mn-cs"/>
              </a:rPr>
              <a:t>总结来说，图 </a:t>
            </a:r>
            <a:r>
              <a:rPr lang="en-US" altLang="zh-CN" sz="1200" b="0" i="0" kern="1200" dirty="0">
                <a:solidFill>
                  <a:schemeClr val="tx1"/>
                </a:solidFill>
                <a:latin typeface="+mn-lt"/>
                <a:ea typeface="+mn-ea"/>
                <a:cs typeface="+mn-cs"/>
              </a:rPr>
              <a:t>3</a:t>
            </a:r>
            <a:r>
              <a:rPr lang="zh-CN" altLang="en-US" sz="1200" b="0" i="0" kern="1200" dirty="0">
                <a:solidFill>
                  <a:schemeClr val="tx1"/>
                </a:solidFill>
                <a:latin typeface="+mn-lt"/>
                <a:ea typeface="+mn-ea"/>
                <a:cs typeface="+mn-cs"/>
              </a:rPr>
              <a:t>说明了</a:t>
            </a:r>
            <a:r>
              <a:rPr lang="en-US" altLang="zh-CN" sz="1200" b="0" i="0" kern="1200" dirty="0">
                <a:solidFill>
                  <a:schemeClr val="tx1"/>
                </a:solidFill>
                <a:latin typeface="+mn-lt"/>
                <a:ea typeface="+mn-ea"/>
                <a:cs typeface="+mn-cs"/>
              </a:rPr>
              <a:t>S139/1 </a:t>
            </a:r>
            <a:r>
              <a:rPr lang="en-US" altLang="zh-CN" sz="1200" b="0" i="0" kern="1200" dirty="0" err="1">
                <a:solidFill>
                  <a:schemeClr val="tx1"/>
                </a:solidFill>
                <a:latin typeface="+mn-lt"/>
                <a:ea typeface="+mn-ea"/>
                <a:cs typeface="+mn-cs"/>
              </a:rPr>
              <a:t>IgA</a:t>
            </a:r>
            <a:r>
              <a:rPr lang="zh-CN" altLang="en-US" sz="1200" b="0" i="0" kern="1200" dirty="0">
                <a:solidFill>
                  <a:schemeClr val="tx1"/>
                </a:solidFill>
                <a:latin typeface="+mn-lt"/>
                <a:ea typeface="+mn-ea"/>
                <a:cs typeface="+mn-cs"/>
              </a:rPr>
              <a:t>抗体在中和异源流感病毒方面比</a:t>
            </a:r>
            <a:r>
              <a:rPr lang="en-US" altLang="zh-CN" sz="1200" b="0" i="0" kern="1200" dirty="0" err="1">
                <a:solidFill>
                  <a:schemeClr val="tx1"/>
                </a:solidFill>
                <a:latin typeface="+mn-lt"/>
                <a:ea typeface="+mn-ea"/>
                <a:cs typeface="+mn-cs"/>
              </a:rPr>
              <a:t>IgG</a:t>
            </a:r>
            <a:r>
              <a:rPr lang="zh-CN" altLang="en-US" sz="1200" b="0" i="0" kern="1200" dirty="0">
                <a:solidFill>
                  <a:schemeClr val="tx1"/>
                </a:solidFill>
                <a:latin typeface="+mn-lt"/>
                <a:ea typeface="+mn-ea"/>
                <a:cs typeface="+mn-cs"/>
              </a:rPr>
              <a:t>抗体更有效，这表明</a:t>
            </a:r>
            <a:r>
              <a:rPr lang="en-US" altLang="zh-CN" sz="1200" b="0" i="0" kern="1200" dirty="0" err="1">
                <a:solidFill>
                  <a:schemeClr val="tx1"/>
                </a:solidFill>
                <a:latin typeface="+mn-lt"/>
                <a:ea typeface="+mn-ea"/>
                <a:cs typeface="+mn-cs"/>
              </a:rPr>
              <a:t>IgA</a:t>
            </a:r>
            <a:r>
              <a:rPr lang="zh-CN" altLang="en-US" sz="1200" b="0" i="0" kern="1200" dirty="0">
                <a:solidFill>
                  <a:schemeClr val="tx1"/>
                </a:solidFill>
                <a:latin typeface="+mn-lt"/>
                <a:ea typeface="+mn-ea"/>
                <a:cs typeface="+mn-cs"/>
              </a:rPr>
              <a:t>抗体在提供针对多种流感病毒亚型的保护方面可能具有更大的潜力。</a:t>
            </a:r>
            <a:endParaRPr lang="en-US" altLang="zh-CN"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latin typeface="+mn-lt"/>
                <a:ea typeface="+mn-ea"/>
                <a:cs typeface="+mn-cs"/>
              </a:rPr>
              <a:t>总结来说，图</a:t>
            </a:r>
            <a:r>
              <a:rPr lang="en-US" sz="1200" kern="1200" dirty="0">
                <a:solidFill>
                  <a:schemeClr val="tx1"/>
                </a:solidFill>
                <a:latin typeface="+mn-lt"/>
                <a:ea typeface="+mn-ea"/>
                <a:cs typeface="+mn-cs"/>
              </a:rPr>
              <a:t> 5</a:t>
            </a:r>
            <a:r>
              <a:rPr lang="zh-CN" altLang="en-US" sz="1200" kern="1200" dirty="0">
                <a:solidFill>
                  <a:schemeClr val="tx1"/>
                </a:solidFill>
                <a:latin typeface="+mn-lt"/>
                <a:ea typeface="+mn-ea"/>
                <a:cs typeface="+mn-cs"/>
              </a:rPr>
              <a:t>说明了</a:t>
            </a:r>
            <a:r>
              <a:rPr lang="en-US" sz="1200" kern="1200" dirty="0">
                <a:solidFill>
                  <a:schemeClr val="tx1"/>
                </a:solidFill>
                <a:latin typeface="+mn-lt"/>
                <a:ea typeface="+mn-ea"/>
                <a:cs typeface="+mn-cs"/>
              </a:rPr>
              <a:t>S139/1 </a:t>
            </a:r>
            <a:r>
              <a:rPr lang="en-US" sz="1200" kern="1200" dirty="0" err="1">
                <a:solidFill>
                  <a:schemeClr val="tx1"/>
                </a:solidFill>
                <a:latin typeface="+mn-lt"/>
                <a:ea typeface="+mn-ea"/>
                <a:cs typeface="+mn-cs"/>
              </a:rPr>
              <a:t>IgA</a:t>
            </a:r>
            <a:r>
              <a:rPr lang="zh-CN" altLang="en-US" sz="1200" kern="1200" dirty="0">
                <a:solidFill>
                  <a:schemeClr val="tx1"/>
                </a:solidFill>
                <a:latin typeface="+mn-lt"/>
                <a:ea typeface="+mn-ea"/>
                <a:cs typeface="+mn-cs"/>
              </a:rPr>
              <a:t>抗体在抑制流感病毒从感染细胞释放方面的能力比</a:t>
            </a:r>
            <a:r>
              <a:rPr lang="en-US" sz="1200" kern="1200" dirty="0" err="1">
                <a:solidFill>
                  <a:schemeClr val="tx1"/>
                </a:solidFill>
                <a:latin typeface="+mn-lt"/>
                <a:ea typeface="+mn-ea"/>
                <a:cs typeface="+mn-cs"/>
              </a:rPr>
              <a:t>IgG</a:t>
            </a:r>
            <a:r>
              <a:rPr lang="zh-CN" altLang="en-US" sz="1200" kern="1200" dirty="0">
                <a:solidFill>
                  <a:schemeClr val="tx1"/>
                </a:solidFill>
                <a:latin typeface="+mn-lt"/>
                <a:ea typeface="+mn-ea"/>
                <a:cs typeface="+mn-cs"/>
              </a:rPr>
              <a:t>抗体更强，并且</a:t>
            </a:r>
            <a:r>
              <a:rPr lang="en-US" sz="1200" kern="1200" dirty="0" err="1">
                <a:solidFill>
                  <a:schemeClr val="tx1"/>
                </a:solidFill>
                <a:latin typeface="+mn-lt"/>
                <a:ea typeface="+mn-ea"/>
                <a:cs typeface="+mn-cs"/>
              </a:rPr>
              <a:t>IgA</a:t>
            </a:r>
            <a:r>
              <a:rPr lang="zh-CN" altLang="en-US" sz="1200" kern="1200" dirty="0">
                <a:solidFill>
                  <a:schemeClr val="tx1"/>
                </a:solidFill>
                <a:latin typeface="+mn-lt"/>
                <a:ea typeface="+mn-ea"/>
                <a:cs typeface="+mn-cs"/>
              </a:rPr>
              <a:t>抗体能够更有效地将病毒颗粒固定在细胞表面，这可能是一种抗体介导的保护机制，对粘膜免疫具有重要意义。</a:t>
            </a:r>
            <a:endParaRPr lang="zh-CN" altLang="en-US" sz="1200" kern="1200" dirty="0">
              <a:solidFill>
                <a:schemeClr val="tx1"/>
              </a:solidFill>
              <a:latin typeface="+mn-lt"/>
              <a:ea typeface="+mn-ea"/>
              <a:cs typeface="+mn-cs"/>
            </a:endParaRPr>
          </a:p>
          <a:p>
            <a:endParaRPr lang="zh-CN" altLang="en-US" sz="1200" b="0" i="0" kern="1200" dirty="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36A463-9E66-4ED7-A838-D38C3EA06798}" type="slidenum">
              <a:rPr lang="x-none" smtClean="0"/>
            </a:fld>
            <a:endParaRPr lang="x-non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测了近</a:t>
            </a:r>
            <a:r>
              <a:rPr lang="en-US" altLang="zh-CN" dirty="0"/>
              <a:t>30</a:t>
            </a:r>
            <a:r>
              <a:rPr lang="zh-CN" altLang="en-US" dirty="0"/>
              <a:t>个毒株</a:t>
            </a:r>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测了近</a:t>
            </a:r>
            <a:r>
              <a:rPr lang="en-US" altLang="zh-CN" dirty="0"/>
              <a:t>30</a:t>
            </a:r>
            <a:r>
              <a:rPr lang="zh-CN" altLang="en-US" dirty="0"/>
              <a:t>个毒株</a:t>
            </a:r>
            <a:endParaRPr lang="zh-CN" altLang="en-US" dirty="0"/>
          </a:p>
        </p:txBody>
      </p:sp>
      <p:sp>
        <p:nvSpPr>
          <p:cNvPr id="4" name="灯片编号占位符 3"/>
          <p:cNvSpPr>
            <a:spLocks noGrp="1"/>
          </p:cNvSpPr>
          <p:nvPr>
            <p:ph type="sldNum" sz="quarter" idx="10"/>
          </p:nvPr>
        </p:nvSpPr>
        <p:spPr/>
        <p:txBody>
          <a:bodyPr/>
          <a:lstStyle/>
          <a:p>
            <a:fld id="{5FB541C6-594E-4DE2-AA25-FA8966EA780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36A463-9E66-4ED7-A838-D38C3EA06798}" type="slidenum">
              <a:rPr lang="x-none" smtClean="0"/>
            </a:fld>
            <a:endParaRPr lang="x-non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pPr algn="just"/>
            <a:r>
              <a:rPr lang="zh-CN" altLang="zh-CN" sz="1800" kern="100" dirty="0">
                <a:effectLst/>
                <a:latin typeface="Calibri" panose="020F0502020204030204" charset="0"/>
                <a:ea typeface="宋体" panose="02010600030101010101" pitchFamily="2" charset="-122"/>
                <a:cs typeface="Times New Roman" panose="02020603050405020304" pitchFamily="18" charset="0"/>
              </a:rPr>
              <a:t>课程最后，和大家简单介绍一下我们公司：  </a:t>
            </a:r>
            <a:endParaRPr lang="zh-CN" altLang="zh-CN" sz="1800" kern="100" dirty="0">
              <a:effectLst/>
              <a:latin typeface="Calibri" panose="020F0502020204030204" charset="0"/>
              <a:ea typeface="宋体" panose="02010600030101010101" pitchFamily="2" charset="-122"/>
              <a:cs typeface="Times New Roman" panose="02020603050405020304" pitchFamily="18" charset="0"/>
            </a:endParaRPr>
          </a:p>
          <a:p>
            <a:pPr algn="just"/>
            <a:r>
              <a:rPr lang="zh-CN" altLang="zh-CN" sz="1800" kern="100" dirty="0">
                <a:effectLst/>
                <a:latin typeface="Calibri" panose="020F0502020204030204" charset="0"/>
                <a:ea typeface="宋体" panose="02010600030101010101" pitchFamily="2" charset="-122"/>
                <a:cs typeface="Times New Roman" panose="02020603050405020304" pitchFamily="18" charset="0"/>
              </a:rPr>
              <a:t>北京义翘神州科技股份有限公司，是国内蛋白、抗体 研发生产专家，公司总部位于北京，是国家高新技术企业。目前已在美国、欧洲、日本，以及上海、广州等地设有分公司，产品销往90多个国家和地区。公司目前建立有重组蛋白、抗体、基因产品库，培养基等产品，现货</a:t>
            </a:r>
            <a:r>
              <a:rPr lang="zh-CN" altLang="zh-CN" sz="1800" kern="100" dirty="0" smtClean="0">
                <a:effectLst/>
                <a:latin typeface="Calibri" panose="020F0502020204030204" charset="0"/>
                <a:ea typeface="宋体" panose="02010600030101010101" pitchFamily="2" charset="-122"/>
                <a:cs typeface="Times New Roman" panose="02020603050405020304" pitchFamily="18" charset="0"/>
              </a:rPr>
              <a:t>产品</a:t>
            </a:r>
            <a:r>
              <a:rPr lang="zh-CN" altLang="en-US" sz="1800" kern="100" dirty="0" smtClean="0">
                <a:effectLst/>
                <a:latin typeface="Calibri" panose="020F0502020204030204" charset="0"/>
                <a:ea typeface="宋体" panose="02010600030101010101" pitchFamily="2" charset="-122"/>
                <a:cs typeface="Times New Roman" panose="02020603050405020304" pitchFamily="18" charset="0"/>
              </a:rPr>
              <a:t>近</a:t>
            </a:r>
            <a:r>
              <a:rPr lang="en-US" altLang="zh-CN" sz="1800" kern="100" dirty="0" smtClean="0">
                <a:effectLst/>
                <a:latin typeface="Calibri" panose="020F0502020204030204" charset="0"/>
                <a:ea typeface="宋体" panose="02010600030101010101" pitchFamily="2" charset="-122"/>
                <a:cs typeface="Times New Roman" panose="02020603050405020304" pitchFamily="18" charset="0"/>
              </a:rPr>
              <a:t>7</a:t>
            </a:r>
            <a:r>
              <a:rPr lang="zh-CN" altLang="en-US" sz="1800" kern="100" dirty="0" smtClean="0">
                <a:effectLst/>
                <a:latin typeface="Calibri" panose="020F0502020204030204" charset="0"/>
                <a:ea typeface="宋体" panose="02010600030101010101" pitchFamily="2" charset="-122"/>
                <a:cs typeface="Times New Roman" panose="02020603050405020304" pitchFamily="18" charset="0"/>
              </a:rPr>
              <a:t>万</a:t>
            </a:r>
            <a:r>
              <a:rPr lang="zh-CN" altLang="zh-CN" sz="1800" kern="100" dirty="0" smtClean="0">
                <a:effectLst/>
                <a:latin typeface="Calibri" panose="020F0502020204030204" charset="0"/>
                <a:ea typeface="宋体" panose="02010600030101010101" pitchFamily="2" charset="-122"/>
                <a:cs typeface="Times New Roman" panose="02020603050405020304" pitchFamily="18" charset="0"/>
              </a:rPr>
              <a:t>种</a:t>
            </a:r>
            <a:r>
              <a:rPr lang="zh-CN" altLang="zh-CN" sz="1800" kern="100" dirty="0">
                <a:effectLst/>
                <a:latin typeface="Calibri" panose="020F0502020204030204" charset="0"/>
                <a:ea typeface="宋体" panose="02010600030101010101" pitchFamily="2" charset="-122"/>
                <a:cs typeface="Times New Roman" panose="02020603050405020304" pitchFamily="18" charset="0"/>
              </a:rPr>
              <a:t>。</a:t>
            </a:r>
            <a:endParaRPr lang="zh-CN" altLang="zh-CN" sz="1800" kern="100" dirty="0">
              <a:effectLst/>
              <a:latin typeface="Calibri" panose="020F0502020204030204" charset="0"/>
              <a:ea typeface="宋体" panose="02010600030101010101" pitchFamily="2" charset="-122"/>
              <a:cs typeface="Times New Roman" panose="02020603050405020304" pitchFamily="18" charset="0"/>
            </a:endParaRPr>
          </a:p>
          <a:p>
            <a:pPr algn="just"/>
            <a:r>
              <a:rPr lang="zh-CN" altLang="zh-CN" sz="1800" kern="100" dirty="0">
                <a:effectLst/>
                <a:latin typeface="Calibri" panose="020F0502020204030204" charset="0"/>
                <a:ea typeface="宋体" panose="02010600030101010101" pitchFamily="2" charset="-122"/>
                <a:cs typeface="Times New Roman" panose="02020603050405020304" pitchFamily="18" charset="0"/>
              </a:rPr>
              <a:t>同时，我们建立有从基因克隆、蛋白表达、抗体开发、生产质控在内的一站式CRO技术服务平台，有效助力客户研发进程。</a:t>
            </a:r>
            <a:endParaRPr lang="zh-CN" altLang="zh-CN" sz="1800" kern="100" dirty="0">
              <a:effectLst/>
              <a:latin typeface="Calibri" panose="020F0502020204030204" charset="0"/>
              <a:ea typeface="宋体" panose="02010600030101010101" pitchFamily="2" charset="-122"/>
              <a:cs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tags" Target="../tags/tag1.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26.jpeg"/><Relationship Id="rId3" Type="http://schemas.openxmlformats.org/officeDocument/2006/relationships/tags" Target="../tags/tag2.xml"/><Relationship Id="rId2" Type="http://schemas.openxmlformats.org/officeDocument/2006/relationships/image" Target="../media/image25.pn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9.xml"/><Relationship Id="rId1" Type="http://schemas.openxmlformats.org/officeDocument/2006/relationships/image" Target="../media/image33.jpeg"/></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4.png"/><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3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tags" Target="../tags/tag16.xml"/><Relationship Id="rId4" Type="http://schemas.openxmlformats.org/officeDocument/2006/relationships/image" Target="../media/image35.png"/><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37.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png"/><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2.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2" Type="http://schemas.openxmlformats.org/officeDocument/2006/relationships/notesSlide" Target="../notesSlides/notesSlide12.xml"/><Relationship Id="rId11" Type="http://schemas.openxmlformats.org/officeDocument/2006/relationships/slideLayout" Target="../slideLayouts/slideLayout7.xml"/><Relationship Id="rId10" Type="http://schemas.openxmlformats.org/officeDocument/2006/relationships/image" Target="../media/image44.png"/><Relationship Id="rId1" Type="http://schemas.openxmlformats.org/officeDocument/2006/relationships/image" Target="../media/image36.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4346" y="-285770"/>
            <a:ext cx="9572692" cy="5715040"/>
          </a:xfrm>
          <a:prstGeom prst="rect">
            <a:avLst/>
          </a:pr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descr="D:\桌面\未标题-1.png"/>
          <p:cNvPicPr>
            <a:picLocks noChangeAspect="1" noChangeArrowheads="1"/>
          </p:cNvPicPr>
          <p:nvPr/>
        </p:nvPicPr>
        <p:blipFill>
          <a:blip r:embed="rId1" cstate="print"/>
          <a:srcRect/>
          <a:stretch>
            <a:fillRect/>
          </a:stretch>
        </p:blipFill>
        <p:spPr bwMode="auto">
          <a:xfrm>
            <a:off x="536129" y="-642960"/>
            <a:ext cx="13608563" cy="6667512"/>
          </a:xfrm>
          <a:prstGeom prst="rect">
            <a:avLst/>
          </a:prstGeom>
          <a:noFill/>
        </p:spPr>
      </p:pic>
      <p:sp>
        <p:nvSpPr>
          <p:cNvPr id="8" name="副标题 2"/>
          <p:cNvSpPr>
            <a:spLocks noGrp="1" noChangeArrowheads="1"/>
          </p:cNvSpPr>
          <p:nvPr>
            <p:ph type="subTitle" idx="1"/>
          </p:nvPr>
        </p:nvSpPr>
        <p:spPr>
          <a:xfrm>
            <a:off x="971600" y="1203598"/>
            <a:ext cx="7057340" cy="1539240"/>
          </a:xfrm>
        </p:spPr>
        <p:txBody>
          <a:bodyPr>
            <a:noAutofit/>
          </a:bodyPr>
          <a:lstStyle/>
          <a:p>
            <a:pPr algn="l"/>
            <a:r>
              <a:rPr lang="zh-CN" altLang="en-US" sz="44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探索流感</a:t>
            </a:r>
            <a:r>
              <a:rPr lang="zh-CN" altLang="en-US" sz="4400" b="1"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疫苗开发趋势</a:t>
            </a:r>
            <a:endParaRPr lang="en-US" altLang="zh-CN" sz="4400" b="1"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gn="l"/>
            <a:r>
              <a:rPr lang="zh-CN" altLang="en-US" sz="4400" b="1"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及整体解决方案</a:t>
            </a:r>
            <a:endParaRPr lang="zh-CN" altLang="en-US" sz="4400" b="1"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gn="l"/>
            <a:r>
              <a:rPr lang="zh-CN" altLang="en-US" sz="4000" b="1"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  </a:t>
            </a:r>
            <a:endParaRPr lang="en-US" altLang="zh-CN" sz="4000" b="1"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0" name="副标题 2"/>
          <p:cNvSpPr txBox="1">
            <a:spLocks noChangeArrowheads="1"/>
          </p:cNvSpPr>
          <p:nvPr/>
        </p:nvSpPr>
        <p:spPr bwMode="auto">
          <a:xfrm>
            <a:off x="1187624" y="3219822"/>
            <a:ext cx="4176464" cy="151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杨滨 博士</a:t>
            </a:r>
            <a:endParaRPr lang="en-US" altLang="zh-CN"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nSpc>
                <a:spcPct val="120000"/>
              </a:lnSpc>
              <a:spcBef>
                <a:spcPct val="15000"/>
              </a:spcBef>
            </a:pPr>
            <a:r>
              <a:rPr lang="zh-CN" altLang="en-US"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rPr>
              <a:t>高级产品经理 </a:t>
            </a:r>
            <a:endParaRPr lang="en-US" altLang="zh-CN" sz="1600" dirty="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nSpc>
                <a:spcPct val="120000"/>
              </a:lnSpc>
              <a:spcBef>
                <a:spcPct val="15000"/>
              </a:spcBef>
            </a:pPr>
            <a:r>
              <a:rPr lang="zh-CN" altLang="en-US" sz="1600" dirty="0">
                <a:solidFill>
                  <a:schemeClr val="bg1"/>
                </a:solidFill>
                <a:latin typeface="思源黑体 CN Normal" panose="020B0400000000000000" pitchFamily="34" charset="-122"/>
                <a:ea typeface="思源黑体 CN Normal" panose="020B0400000000000000" pitchFamily="34" charset="-122"/>
              </a:rPr>
              <a:t>北京义翘神州科技股份有限公司</a:t>
            </a:r>
            <a:endParaRPr lang="en-US" altLang="zh-CN" sz="1600" dirty="0">
              <a:solidFill>
                <a:schemeClr val="bg1"/>
              </a:solidFill>
              <a:latin typeface="思源黑体 CN Normal" panose="020B0400000000000000" pitchFamily="34" charset="-122"/>
              <a:ea typeface="思源黑体 CN Normal" panose="020B0400000000000000" pitchFamily="34" charset="-122"/>
            </a:endParaRPr>
          </a:p>
        </p:txBody>
      </p:sp>
      <p:pic>
        <p:nvPicPr>
          <p:cNvPr id="12" name="Picture 2" descr="D:\桌面\新logo.png"/>
          <p:cNvPicPr>
            <a:picLocks noChangeAspect="1" noChangeArrowheads="1"/>
          </p:cNvPicPr>
          <p:nvPr/>
        </p:nvPicPr>
        <p:blipFill>
          <a:blip r:embed="rId2" cstate="print"/>
          <a:srcRect/>
          <a:stretch>
            <a:fillRect/>
          </a:stretch>
        </p:blipFill>
        <p:spPr bwMode="auto">
          <a:xfrm>
            <a:off x="357158" y="357172"/>
            <a:ext cx="2495467" cy="534030"/>
          </a:xfrm>
          <a:prstGeom prst="rect">
            <a:avLst/>
          </a:prstGeom>
          <a:noFill/>
        </p:spPr>
      </p:pic>
      <p:sp>
        <p:nvSpPr>
          <p:cNvPr id="9" name="TextBox 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13" name="组合 43"/>
          <p:cNvGrpSpPr/>
          <p:nvPr/>
        </p:nvGrpSpPr>
        <p:grpSpPr>
          <a:xfrm>
            <a:off x="571472" y="785800"/>
            <a:ext cx="3786214" cy="3814748"/>
            <a:chOff x="357158" y="900142"/>
            <a:chExt cx="3786214" cy="3814748"/>
          </a:xfrm>
        </p:grpSpPr>
        <p:sp>
          <p:nvSpPr>
            <p:cNvPr id="41" name="椭圆 40"/>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9" name="副标题 2"/>
            <p:cNvSpPr txBox="1"/>
            <p:nvPr/>
          </p:nvSpPr>
          <p:spPr bwMode="auto">
            <a:xfrm>
              <a:off x="469897" y="2065340"/>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Tx/>
                <a:buNone/>
              </a:pPr>
              <a:r>
                <a:rPr lang="en-US" altLang="zh-CN" sz="4200" b="1" dirty="0">
                  <a:latin typeface="Poppins" panose="02000000000000000000" pitchFamily="2" charset="0"/>
                  <a:ea typeface="微软雅黑" panose="020B0503020204020204" pitchFamily="34" charset="-122"/>
                  <a:cs typeface="Poppins" panose="02000000000000000000" pitchFamily="2" charset="0"/>
                </a:rPr>
                <a:t>CONTENT</a:t>
              </a:r>
              <a:endParaRPr lang="en-US" altLang="zh-CN" sz="2600" b="1" dirty="0">
                <a:latin typeface="Poppins" panose="02000000000000000000" pitchFamily="2" charset="0"/>
                <a:ea typeface="微软雅黑" panose="020B0503020204020204" pitchFamily="34" charset="-122"/>
                <a:cs typeface="Poppins" panose="02000000000000000000" pitchFamily="2" charset="0"/>
              </a:endParaRPr>
            </a:p>
          </p:txBody>
        </p:sp>
        <p:sp>
          <p:nvSpPr>
            <p:cNvPr id="42" name="椭圆 41"/>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4578140" y="1233351"/>
            <a:ext cx="4591738" cy="400110"/>
          </a:xfrm>
          <a:prstGeom prst="rect">
            <a:avLst/>
          </a:prstGeom>
          <a:noFill/>
        </p:spPr>
        <p:txBody>
          <a:bodyPr wrap="square">
            <a:spAutoFit/>
          </a:bodyPr>
          <a:lstStyle/>
          <a:p>
            <a:pPr>
              <a:defRPr/>
            </a:pPr>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流感疫苗开发遇到的挑战及应对</a:t>
            </a:r>
            <a:endParaRPr lang="en-US" altLang="zh-CN" sz="20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36" name="椭圆 35"/>
          <p:cNvSpPr/>
          <p:nvPr/>
        </p:nvSpPr>
        <p:spPr>
          <a:xfrm>
            <a:off x="4100240" y="1161343"/>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TextBox 19"/>
          <p:cNvSpPr txBox="1">
            <a:spLocks noChangeArrowheads="1"/>
          </p:cNvSpPr>
          <p:nvPr/>
        </p:nvSpPr>
        <p:spPr bwMode="auto">
          <a:xfrm>
            <a:off x="4174217" y="1178832"/>
            <a:ext cx="478306" cy="46166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rPr>
              <a:t>1</a:t>
            </a:r>
            <a:endParaRPr lang="zh-CN" altLang="en-US"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38" name="TextBox 37"/>
          <p:cNvSpPr txBox="1"/>
          <p:nvPr/>
        </p:nvSpPr>
        <p:spPr>
          <a:xfrm>
            <a:off x="4578140" y="2047057"/>
            <a:ext cx="4591738" cy="400110"/>
          </a:xfrm>
          <a:prstGeom prst="rect">
            <a:avLst/>
          </a:prstGeom>
          <a:noFill/>
        </p:spPr>
        <p:txBody>
          <a:bodyPr wrap="square">
            <a:spAutoFit/>
          </a:bodyPr>
          <a:lstStyle/>
          <a:p>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季节性流感疫苗开发趋势</a:t>
            </a:r>
            <a:endPar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39" name="椭圆 38"/>
          <p:cNvSpPr/>
          <p:nvPr/>
        </p:nvSpPr>
        <p:spPr>
          <a:xfrm>
            <a:off x="4100240" y="1971502"/>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TextBox 19"/>
          <p:cNvSpPr txBox="1">
            <a:spLocks noChangeArrowheads="1"/>
          </p:cNvSpPr>
          <p:nvPr/>
        </p:nvSpPr>
        <p:spPr bwMode="auto">
          <a:xfrm>
            <a:off x="4174217" y="1982640"/>
            <a:ext cx="478306" cy="46166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rPr>
              <a:t>2</a:t>
            </a:r>
            <a:endParaRPr lang="zh-CN" altLang="en-US"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45" name="TextBox 44"/>
          <p:cNvSpPr txBox="1"/>
          <p:nvPr/>
        </p:nvSpPr>
        <p:spPr>
          <a:xfrm>
            <a:off x="4578140" y="2772051"/>
            <a:ext cx="4591738" cy="400110"/>
          </a:xfrm>
          <a:prstGeom prst="rect">
            <a:avLst/>
          </a:prstGeom>
          <a:noFill/>
        </p:spPr>
        <p:txBody>
          <a:bodyPr wrap="square">
            <a:spAutoFit/>
          </a:bodyPr>
          <a:lstStyle/>
          <a:p>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通用流感疫苗的研究进展</a:t>
            </a:r>
            <a:endPar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46" name="椭圆 45"/>
          <p:cNvSpPr/>
          <p:nvPr/>
        </p:nvSpPr>
        <p:spPr>
          <a:xfrm>
            <a:off x="4100240" y="2706354"/>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TextBox 19"/>
          <p:cNvSpPr txBox="1">
            <a:spLocks noChangeArrowheads="1"/>
          </p:cNvSpPr>
          <p:nvPr/>
        </p:nvSpPr>
        <p:spPr bwMode="auto">
          <a:xfrm>
            <a:off x="4174217" y="2725680"/>
            <a:ext cx="478306" cy="46166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rPr>
              <a:t>3</a:t>
            </a:r>
            <a:endParaRPr lang="zh-CN" altLang="en-US"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19" name="TextBox 18"/>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20" name="TextBox 19"/>
          <p:cNvSpPr txBox="1"/>
          <p:nvPr/>
        </p:nvSpPr>
        <p:spPr>
          <a:xfrm>
            <a:off x="4549834" y="3597645"/>
            <a:ext cx="4591738" cy="400110"/>
          </a:xfrm>
          <a:prstGeom prst="rect">
            <a:avLst/>
          </a:prstGeom>
          <a:noFill/>
        </p:spPr>
        <p:txBody>
          <a:bodyPr wrap="square">
            <a:spAutoFit/>
          </a:bodyPr>
          <a:lstStyle/>
          <a:p>
            <a:pPr>
              <a:defRPr/>
            </a:pPr>
            <a:r>
              <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rPr>
              <a:t>整体解决方案及相关案例分享</a:t>
            </a:r>
            <a:endParaRPr lang="zh-CN" altLang="en-US" sz="20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21" name="椭圆 20"/>
          <p:cNvSpPr/>
          <p:nvPr/>
        </p:nvSpPr>
        <p:spPr>
          <a:xfrm>
            <a:off x="4071934" y="3531948"/>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TextBox 19"/>
          <p:cNvSpPr txBox="1">
            <a:spLocks noChangeArrowheads="1"/>
          </p:cNvSpPr>
          <p:nvPr/>
        </p:nvSpPr>
        <p:spPr bwMode="auto">
          <a:xfrm>
            <a:off x="4145911" y="3551274"/>
            <a:ext cx="478306" cy="461665"/>
          </a:xfrm>
          <a:prstGeom prst="rect">
            <a:avLst/>
          </a:prstGeom>
          <a:noFill/>
          <a:ln w="9525">
            <a:noFill/>
            <a:miter lim="800000"/>
          </a:ln>
        </p:spPr>
        <p:txBody>
          <a:bodyPr wrap="square">
            <a:spAutoFit/>
          </a:bodyPr>
          <a:lstStyle/>
          <a:p>
            <a:pPr eaLnBrk="1" hangingPunct="1">
              <a:buFont typeface="Arial" panose="020B0604020202020204" pitchFamily="34" charset="0"/>
              <a:buNone/>
              <a:defRPr/>
            </a:pPr>
            <a:r>
              <a:rPr lang="en-US" altLang="zh-CN"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rPr>
              <a:t>4</a:t>
            </a:r>
            <a:endParaRPr lang="zh-CN" altLang="en-US" sz="2400" b="1" dirty="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defRPr/>
            </a:pP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流感疫苗开发遇到的挑战</a:t>
            </a:r>
            <a:endParaRPr lang="en-US" altLang="zh-CN" sz="32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01</a:t>
            </a:r>
            <a:endParaRPr lang="en-US" altLang="zh-CN" sz="7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0"/>
          <p:cNvSpPr>
            <a:spLocks noGrp="1"/>
          </p:cNvSpPr>
          <p:nvPr>
            <p:ph type="title"/>
          </p:nvPr>
        </p:nvSpPr>
        <p:spPr>
          <a:xfrm>
            <a:off x="428596" y="428610"/>
            <a:ext cx="8229600" cy="857250"/>
          </a:xfrm>
        </p:spPr>
        <p:txBody>
          <a:bodyPr>
            <a:normAutofit/>
          </a:bodyPr>
          <a:lstStyle/>
          <a:p>
            <a:r>
              <a:rPr lang="zh-CN" altLang="en-US" sz="3200" b="1" dirty="0">
                <a:solidFill>
                  <a:srgbClr val="007E66"/>
                </a:solidFill>
                <a:latin typeface="思源黑体 CN Medium" panose="020B0600000000000000" pitchFamily="34" charset="-122"/>
                <a:ea typeface="思源黑体 CN Medium" panose="020B0600000000000000" pitchFamily="34" charset="-122"/>
              </a:rPr>
              <a:t>流感疫苗开发遇到的挑战</a:t>
            </a:r>
            <a:endParaRPr lang="zh-CN" altLang="en-US" sz="3200" b="1" dirty="0">
              <a:solidFill>
                <a:srgbClr val="007E66"/>
              </a:solidFill>
              <a:latin typeface="思源黑体 CN Medium" panose="020B0600000000000000" pitchFamily="34" charset="-122"/>
              <a:ea typeface="思源黑体 CN Medium" panose="020B0600000000000000" pitchFamily="34" charset="-122"/>
            </a:endParaRPr>
          </a:p>
        </p:txBody>
      </p:sp>
      <p:sp>
        <p:nvSpPr>
          <p:cNvPr id="12" name="内容占位符 11"/>
          <p:cNvSpPr>
            <a:spLocks noGrp="1"/>
          </p:cNvSpPr>
          <p:nvPr>
            <p:ph idx="1"/>
          </p:nvPr>
        </p:nvSpPr>
        <p:spPr>
          <a:xfrm>
            <a:off x="857224" y="1214428"/>
            <a:ext cx="7643866" cy="3608786"/>
          </a:xfrm>
        </p:spPr>
        <p:txBody>
          <a:bodyPr>
            <a:normAutofit/>
          </a:bodyPr>
          <a:lstStyle/>
          <a:p>
            <a:pPr>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病毒变异</a:t>
            </a:r>
            <a:endParaRPr lang="en-US" altLang="zh-CN" sz="1800" b="1" dirty="0">
              <a:latin typeface="Poppins" panose="02000000000000000000" pitchFamily="2" charset="0"/>
              <a:ea typeface="思源黑体 CN Regular" panose="020B0500000000000000" pitchFamily="34" charset="-122"/>
              <a:cs typeface="Poppins" panose="02000000000000000000" pitchFamily="2" charset="0"/>
            </a:endParaRPr>
          </a:p>
          <a:p>
            <a:pPr lvl="1">
              <a:lnSpc>
                <a:spcPct val="150000"/>
              </a:lnSpc>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流感病毒的抗原漂移和基因变异快</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lvl="1">
              <a:lnSpc>
                <a:spcPct val="150000"/>
              </a:lnSpc>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疫苗株与流行株之间存在抗原不匹配的风险</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流感疫苗有效性</a:t>
            </a:r>
            <a:endParaRPr lang="zh-CN" alt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lvl="1">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特殊群体（</a:t>
            </a:r>
            <a:r>
              <a:rPr lang="en-US" altLang="zh-CN" sz="1400" b="1" dirty="0">
                <a:latin typeface="Poppins" panose="02000000000000000000" pitchFamily="2" charset="0"/>
                <a:ea typeface="思源黑体 CN Regular" panose="020B0500000000000000" pitchFamily="34" charset="-122"/>
                <a:cs typeface="Poppins" panose="02000000000000000000" pitchFamily="2" charset="0"/>
              </a:rPr>
              <a:t>&gt;65</a:t>
            </a: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岁以上老人），疫苗的有效性不够理想</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lvl="1">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流感疫苗保护的持久性有待提高</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lvl="1">
              <a:spcBef>
                <a:spcPts val="600"/>
              </a:spcBef>
              <a:spcAft>
                <a:spcPts val="600"/>
              </a:spcAft>
              <a:buClr>
                <a:srgbClr val="005440"/>
              </a:buClr>
              <a:buFont typeface="Wingdings" panose="05000000000000000000" pitchFamily="2" charset="2"/>
              <a:buChar char="Ø"/>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流感疫苗保护的广泛性弱</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4" name="矩形 13"/>
          <p:cNvSpPr/>
          <p:nvPr/>
        </p:nvSpPr>
        <p:spPr>
          <a:xfrm>
            <a:off x="6357950" y="4500576"/>
            <a:ext cx="2049780" cy="213995"/>
          </a:xfrm>
          <a:prstGeom prst="rect">
            <a:avLst/>
          </a:prstGeom>
        </p:spPr>
        <p:txBody>
          <a:bodyPr wrap="none">
            <a:spAutoFit/>
          </a:bodyPr>
          <a:lstStyle/>
          <a:p>
            <a:r>
              <a:rPr lang="en-US" altLang="zh-CN" sz="800" dirty="0">
                <a:solidFill>
                  <a:schemeClr val="bg1">
                    <a:lumMod val="50000"/>
                  </a:schemeClr>
                </a:solidFill>
                <a:latin typeface="Poppins" panose="02000000000000000000" pitchFamily="2" charset="0"/>
                <a:cs typeface="Poppins" panose="02000000000000000000" pitchFamily="2" charset="0"/>
              </a:rPr>
              <a:t>https://ivr.cidrap.umn.edu/roadmap</a:t>
            </a:r>
            <a:endParaRPr lang="en-US" altLang="zh-CN" sz="800" dirty="0">
              <a:solidFill>
                <a:schemeClr val="bg1">
                  <a:lumMod val="50000"/>
                </a:schemeClr>
              </a:solidFill>
              <a:latin typeface="Poppins" panose="02000000000000000000" pitchFamily="2" charset="0"/>
              <a:cs typeface="Poppins" panose="02000000000000000000" pitchFamily="2" charset="0"/>
            </a:endParaRPr>
          </a:p>
        </p:txBody>
      </p:sp>
      <p:pic>
        <p:nvPicPr>
          <p:cNvPr id="3" name="Picture 2" descr="C:\Users\s\AppData\Local\Temp\企业微信截图_17107285212920.png"/>
          <p:cNvPicPr>
            <a:picLocks noChangeAspect="1" noChangeArrowheads="1"/>
          </p:cNvPicPr>
          <p:nvPr/>
        </p:nvPicPr>
        <p:blipFill>
          <a:blip r:embed="rId2" cstate="print"/>
          <a:stretch>
            <a:fillRect/>
          </a:stretch>
        </p:blipFill>
        <p:spPr bwMode="auto">
          <a:xfrm>
            <a:off x="6350647" y="2563418"/>
            <a:ext cx="2057096" cy="1784833"/>
          </a:xfrm>
          <a:prstGeom prst="rect">
            <a:avLst/>
          </a:prstGeo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8596" y="357172"/>
            <a:ext cx="8229600" cy="857250"/>
          </a:xfrm>
        </p:spPr>
        <p:txBody>
          <a:bodyPr>
            <a:normAutofit/>
          </a:bodyPr>
          <a:lstStyle/>
          <a:p>
            <a:r>
              <a:rPr lang="zh-CN" altLang="en-US" sz="3200" b="1" dirty="0">
                <a:solidFill>
                  <a:srgbClr val="007E66"/>
                </a:solidFill>
                <a:latin typeface="思源黑体 CN Medium" panose="020B0600000000000000" pitchFamily="34" charset="-122"/>
                <a:ea typeface="思源黑体 CN Medium" panose="020B0600000000000000" pitchFamily="34" charset="-122"/>
              </a:rPr>
              <a:t>应对病毒变异挑战的策略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endParaRPr>
          </a:p>
        </p:txBody>
      </p:sp>
      <p:sp>
        <p:nvSpPr>
          <p:cNvPr id="3" name="内容占位符 2"/>
          <p:cNvSpPr>
            <a:spLocks noGrp="1"/>
          </p:cNvSpPr>
          <p:nvPr>
            <p:ph idx="1"/>
          </p:nvPr>
        </p:nvSpPr>
        <p:spPr>
          <a:xfrm>
            <a:off x="539552" y="1643056"/>
            <a:ext cx="3857652" cy="1943103"/>
          </a:xfrm>
        </p:spPr>
        <p:txBody>
          <a:bodyPr>
            <a:normAutofit lnSpcReduction="10000"/>
          </a:bodyPr>
          <a:lstStyle/>
          <a:p>
            <a:pPr marL="360045">
              <a:spcBef>
                <a:spcPts val="600"/>
              </a:spcBef>
              <a:spcAft>
                <a:spcPts val="600"/>
              </a:spcAft>
              <a:buFont typeface="Wingdings" panose="05000000000000000000" pitchFamily="2" charset="2"/>
              <a:buChar char="Ø"/>
            </a:pPr>
            <a:endParaRPr lang="en-US" altLang="zh-CN" sz="1800" b="1" dirty="0">
              <a:latin typeface="思源黑体 CN Regular" panose="020B0500000000000000" pitchFamily="34" charset="-122"/>
              <a:ea typeface="思源黑体 CN Regular" panose="020B0500000000000000" pitchFamily="34" charset="-122"/>
            </a:endParaRPr>
          </a:p>
          <a:p>
            <a:pPr marL="342900" lvl="1" indent="-342900">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思源黑体 CN Medium" panose="020B0600000000000000" pitchFamily="34" charset="-122"/>
                <a:ea typeface="思源黑体 CN Medium" panose="020B0600000000000000" pitchFamily="34" charset="-122"/>
              </a:rPr>
              <a:t>改进监测和数据共享系统</a:t>
            </a:r>
            <a:endParaRPr lang="en-US" altLang="zh-CN" sz="1800" b="1" dirty="0">
              <a:solidFill>
                <a:srgbClr val="007E66"/>
              </a:solidFill>
              <a:latin typeface="思源黑体 CN Medium" panose="020B0600000000000000" pitchFamily="34" charset="-122"/>
              <a:ea typeface="思源黑体 CN Medium" panose="020B0600000000000000" pitchFamily="34" charset="-122"/>
            </a:endParaRPr>
          </a:p>
          <a:p>
            <a:pPr marL="342900" lvl="1" indent="-342900">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思源黑体 CN Medium" panose="020B0600000000000000" pitchFamily="34" charset="-122"/>
                <a:ea typeface="思源黑体 CN Medium" panose="020B0600000000000000" pitchFamily="34" charset="-122"/>
              </a:rPr>
              <a:t>改进计算方法和建模</a:t>
            </a:r>
            <a:endParaRPr lang="en-US" altLang="zh-CN" sz="1800" b="1" dirty="0">
              <a:solidFill>
                <a:srgbClr val="007E66"/>
              </a:solidFill>
              <a:latin typeface="思源黑体 CN Medium" panose="020B0600000000000000" pitchFamily="34" charset="-122"/>
              <a:ea typeface="思源黑体 CN Medium" panose="020B0600000000000000" pitchFamily="34" charset="-122"/>
            </a:endParaRPr>
          </a:p>
          <a:p>
            <a:pPr marL="342900" lvl="1" indent="-342900">
              <a:spcBef>
                <a:spcPts val="1200"/>
              </a:spcBef>
              <a:spcAft>
                <a:spcPts val="1200"/>
              </a:spcAft>
              <a:buClr>
                <a:srgbClr val="005440"/>
              </a:buClr>
              <a:buFont typeface="Wingdings" panose="05000000000000000000" pitchFamily="2" charset="2"/>
              <a:buChar char="u"/>
            </a:pPr>
            <a:r>
              <a:rPr lang="zh-CN" altLang="en-US" sz="1800" b="1" dirty="0">
                <a:solidFill>
                  <a:srgbClr val="007E66"/>
                </a:solidFill>
                <a:latin typeface="思源黑体 CN Medium" panose="020B0600000000000000" pitchFamily="34" charset="-122"/>
                <a:ea typeface="思源黑体 CN Medium" panose="020B0600000000000000" pitchFamily="34" charset="-122"/>
              </a:rPr>
              <a:t>预测疫苗株的有效性</a:t>
            </a:r>
            <a:endParaRPr lang="zh-CN" altLang="en-US" sz="1800" b="1" dirty="0">
              <a:solidFill>
                <a:srgbClr val="007E66"/>
              </a:solidFill>
              <a:latin typeface="思源黑体 CN Medium" panose="020B0600000000000000" pitchFamily="34" charset="-122"/>
              <a:ea typeface="思源黑体 CN Medium" panose="020B0600000000000000" pitchFamily="34" charset="-122"/>
            </a:endParaRPr>
          </a:p>
        </p:txBody>
      </p:sp>
      <p:pic>
        <p:nvPicPr>
          <p:cNvPr id="5"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pic>
        <p:nvPicPr>
          <p:cNvPr id="1026" name="Picture 2" descr="C:\Users\s\AppData\Local\Temp\企业微信截图_17104033577645.png"/>
          <p:cNvPicPr>
            <a:picLocks noChangeAspect="1" noChangeArrowheads="1"/>
          </p:cNvPicPr>
          <p:nvPr/>
        </p:nvPicPr>
        <p:blipFill>
          <a:blip r:embed="rId2" cstate="print"/>
          <a:srcRect/>
          <a:stretch>
            <a:fillRect/>
          </a:stretch>
        </p:blipFill>
        <p:spPr bwMode="auto">
          <a:xfrm>
            <a:off x="3707904" y="1635646"/>
            <a:ext cx="5146675" cy="2334260"/>
          </a:xfrm>
          <a:prstGeom prst="rect">
            <a:avLst/>
          </a:prstGeom>
          <a:noFill/>
        </p:spPr>
      </p:pic>
      <p:sp>
        <p:nvSpPr>
          <p:cNvPr id="8" name="矩形 7"/>
          <p:cNvSpPr/>
          <p:nvPr/>
        </p:nvSpPr>
        <p:spPr>
          <a:xfrm>
            <a:off x="3996055" y="4515485"/>
            <a:ext cx="4872355" cy="213995"/>
          </a:xfrm>
          <a:prstGeom prst="rect">
            <a:avLst/>
          </a:prstGeom>
        </p:spPr>
        <p:txBody>
          <a:bodyPr wrap="square">
            <a:spAutoFit/>
          </a:bodyPr>
          <a:lstStyle/>
          <a:p>
            <a:r>
              <a:rPr lang="en-US" altLang="zh-CN" sz="800" dirty="0">
                <a:solidFill>
                  <a:schemeClr val="bg1">
                    <a:lumMod val="50000"/>
                  </a:schemeClr>
                </a:solidFill>
                <a:latin typeface="Poppins" panose="02000000000000000000" pitchFamily="2" charset="0"/>
                <a:cs typeface="Poppins" panose="02000000000000000000" pitchFamily="2" charset="0"/>
              </a:rPr>
              <a:t>https://www.cdc.gov/flu/pandemic-resources/monitoring/irat-virus-summaries.html</a:t>
            </a:r>
            <a:endParaRPr lang="en-US" altLang="zh-CN" sz="800" dirty="0">
              <a:solidFill>
                <a:schemeClr val="bg1">
                  <a:lumMod val="50000"/>
                </a:schemeClr>
              </a:solidFill>
              <a:latin typeface="Poppins" panose="02000000000000000000" pitchFamily="2" charset="0"/>
              <a:cs typeface="Poppins" panose="02000000000000000000" pitchFamily="2" charset="0"/>
            </a:endParaRPr>
          </a:p>
        </p:txBody>
      </p:sp>
      <p:pic>
        <p:nvPicPr>
          <p:cNvPr id="1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1" name="直接连接符 1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55576" y="1347614"/>
            <a:ext cx="6984444" cy="3394710"/>
          </a:xfrm>
        </p:spPr>
        <p:txBody>
          <a:bodyPr>
            <a:normAutofit/>
          </a:bodyPr>
          <a:lstStyle/>
          <a:p>
            <a:pPr>
              <a:spcBef>
                <a:spcPts val="600"/>
              </a:spcBef>
              <a:spcAft>
                <a:spcPts val="600"/>
              </a:spcAft>
              <a:buFont typeface="Wingdings" panose="05000000000000000000" pitchFamily="2" charset="2"/>
              <a:buChar char="n"/>
            </a:pPr>
            <a:r>
              <a:rPr lang="zh-CN" altLang="en-US" sz="2000" b="1" dirty="0">
                <a:solidFill>
                  <a:srgbClr val="007E66"/>
                </a:solidFill>
                <a:latin typeface="思源黑体 CN Medium" panose="020B0600000000000000" pitchFamily="34" charset="-122"/>
                <a:ea typeface="思源黑体 CN Medium" panose="020B0600000000000000" pitchFamily="34" charset="-122"/>
              </a:rPr>
              <a:t>深入研究基础免疫学及影响免疫保护的相关因素</a:t>
            </a:r>
            <a:endParaRPr lang="en-US" altLang="zh-CN" sz="2000" b="1" dirty="0">
              <a:solidFill>
                <a:srgbClr val="007E66"/>
              </a:solidFill>
              <a:latin typeface="思源黑体 CN Medium" panose="020B0600000000000000" pitchFamily="34" charset="-122"/>
              <a:ea typeface="思源黑体 CN Medium" panose="020B0600000000000000" pitchFamily="34" charset="-122"/>
            </a:endParaRPr>
          </a:p>
          <a:p>
            <a:pPr lvl="1">
              <a:spcBef>
                <a:spcPts val="600"/>
              </a:spcBef>
              <a:spcAft>
                <a:spcPts val="600"/>
              </a:spcAft>
            </a:pPr>
            <a:r>
              <a:rPr lang="zh-CN" altLang="en-US" sz="1600" b="1" dirty="0">
                <a:latin typeface="思源黑体 CN Regular" panose="020B0500000000000000" pitchFamily="34" charset="-122"/>
                <a:ea typeface="思源黑体 CN Regular" panose="020B0500000000000000" pitchFamily="34" charset="-122"/>
              </a:rPr>
              <a:t>提升检测技术，以利于</a:t>
            </a:r>
            <a:r>
              <a:rPr lang="zh-CN" altLang="en-US" sz="1600" b="1" dirty="0">
                <a:latin typeface="思源黑体 CN Regular" panose="020B0500000000000000" pitchFamily="34" charset="-122"/>
                <a:ea typeface="思源黑体 CN Regular" panose="020B0500000000000000" pitchFamily="34" charset="-122"/>
                <a:sym typeface="+mn-ea"/>
              </a:rPr>
              <a:t>开展</a:t>
            </a:r>
            <a:r>
              <a:rPr lang="zh-CN" altLang="en-US" sz="1600" b="1" dirty="0">
                <a:latin typeface="思源黑体 CN Regular" panose="020B0500000000000000" pitchFamily="34" charset="-122"/>
                <a:ea typeface="思源黑体 CN Regular" panose="020B0500000000000000" pitchFamily="34" charset="-122"/>
              </a:rPr>
              <a:t>大规模免疫学研究</a:t>
            </a:r>
            <a:endParaRPr lang="en-US" altLang="zh-CN" sz="1600" b="1" dirty="0">
              <a:latin typeface="思源黑体 CN Regular" panose="020B0500000000000000" pitchFamily="34" charset="-122"/>
              <a:ea typeface="思源黑体 CN Regular" panose="020B0500000000000000" pitchFamily="34" charset="-122"/>
            </a:endParaRPr>
          </a:p>
          <a:p>
            <a:pPr lvl="1">
              <a:spcBef>
                <a:spcPts val="600"/>
              </a:spcBef>
              <a:spcAft>
                <a:spcPts val="600"/>
              </a:spcAft>
            </a:pPr>
            <a:r>
              <a:rPr lang="en-US" altLang="en-US" sz="1600" b="1" dirty="0">
                <a:latin typeface="思源黑体 CN Regular" panose="020B0500000000000000" pitchFamily="34" charset="-122"/>
                <a:ea typeface="思源黑体 CN Regular" panose="020B0500000000000000" pitchFamily="34" charset="-122"/>
              </a:rPr>
              <a:t>B </a:t>
            </a:r>
            <a:r>
              <a:rPr lang="zh-CN" altLang="en-US" sz="1600" b="1" dirty="0">
                <a:latin typeface="思源黑体 CN Regular" panose="020B0500000000000000" pitchFamily="34" charset="-122"/>
                <a:ea typeface="思源黑体 CN Regular" panose="020B0500000000000000" pitchFamily="34" charset="-122"/>
              </a:rPr>
              <a:t>细胞与保护性免疫反应</a:t>
            </a:r>
            <a:r>
              <a:rPr lang="zh-CN" sz="1600" b="1" dirty="0">
                <a:latin typeface="思源黑体 CN Regular" panose="020B0500000000000000" pitchFamily="34" charset="-122"/>
                <a:ea typeface="思源黑体 CN Regular" panose="020B0500000000000000" pitchFamily="34" charset="-122"/>
              </a:rPr>
              <a:t>研究</a:t>
            </a:r>
            <a:endParaRPr lang="zh-CN" sz="1600" b="1" dirty="0">
              <a:latin typeface="思源黑体 CN Regular" panose="020B0500000000000000" pitchFamily="34" charset="-122"/>
              <a:ea typeface="思源黑体 CN Regular" panose="020B0500000000000000" pitchFamily="34" charset="-122"/>
            </a:endParaRPr>
          </a:p>
          <a:p>
            <a:pPr lvl="1">
              <a:spcBef>
                <a:spcPts val="600"/>
              </a:spcBef>
              <a:spcAft>
                <a:spcPts val="600"/>
              </a:spcAft>
            </a:pPr>
            <a:r>
              <a:rPr lang="zh-CN" altLang="en-US" sz="1600" b="1" dirty="0">
                <a:latin typeface="思源黑体 CN Regular" panose="020B0500000000000000" pitchFamily="34" charset="-122"/>
                <a:ea typeface="思源黑体 CN Regular" panose="020B0500000000000000" pitchFamily="34" charset="-122"/>
              </a:rPr>
              <a:t>提升对免疫稳态及整个免疫系统协同作用机制的科学认知</a:t>
            </a:r>
            <a:endParaRPr lang="zh-CN" altLang="en-US" sz="1600" b="1" dirty="0">
              <a:latin typeface="思源黑体 CN Regular" panose="020B0500000000000000" pitchFamily="34" charset="-122"/>
              <a:ea typeface="思源黑体 CN Regular" panose="020B0500000000000000" pitchFamily="34" charset="-122"/>
            </a:endParaRPr>
          </a:p>
          <a:p>
            <a:pPr lvl="1">
              <a:spcBef>
                <a:spcPts val="600"/>
              </a:spcBef>
              <a:spcAft>
                <a:spcPts val="600"/>
              </a:spcAft>
            </a:pPr>
            <a:r>
              <a:rPr lang="zh-CN" altLang="en-US" sz="1600" b="1" dirty="0">
                <a:latin typeface="思源黑体 CN Regular" panose="020B0500000000000000" pitchFamily="34" charset="-122"/>
                <a:ea typeface="思源黑体 CN Regular" panose="020B0500000000000000" pitchFamily="34" charset="-122"/>
              </a:rPr>
              <a:t>疫苗接种后免疫反应</a:t>
            </a:r>
            <a:endParaRPr lang="zh-CN" altLang="en-US" sz="1600" b="1" dirty="0">
              <a:latin typeface="思源黑体 CN Regular" panose="020B0500000000000000" pitchFamily="34" charset="-122"/>
              <a:ea typeface="思源黑体 CN Regular" panose="020B0500000000000000" pitchFamily="34" charset="-122"/>
            </a:endParaRPr>
          </a:p>
          <a:p>
            <a:pPr lvl="1">
              <a:spcBef>
                <a:spcPts val="600"/>
              </a:spcBef>
              <a:spcAft>
                <a:spcPts val="600"/>
              </a:spcAft>
            </a:pPr>
            <a:r>
              <a:rPr lang="zh-CN" altLang="en-US" sz="1600" b="1" dirty="0">
                <a:latin typeface="思源黑体 CN Regular" panose="020B0500000000000000" pitchFamily="34" charset="-122"/>
                <a:ea typeface="思源黑体 CN Regular" panose="020B0500000000000000" pitchFamily="34" charset="-122"/>
              </a:rPr>
              <a:t>粘膜免疫研究</a:t>
            </a:r>
            <a:endParaRPr lang="zh-CN" altLang="en-US" sz="1600" b="1" dirty="0">
              <a:latin typeface="思源黑体 CN Regular" panose="020B0500000000000000" pitchFamily="34" charset="-122"/>
              <a:ea typeface="思源黑体 CN Regular" panose="020B0500000000000000" pitchFamily="34" charset="-122"/>
            </a:endParaRPr>
          </a:p>
          <a:p>
            <a:pPr lvl="1">
              <a:spcBef>
                <a:spcPts val="600"/>
              </a:spcBef>
              <a:spcAft>
                <a:spcPts val="600"/>
              </a:spcAft>
            </a:pPr>
            <a:r>
              <a:rPr lang="zh-CN" altLang="en-US" sz="1600" b="1" dirty="0">
                <a:latin typeface="思源黑体 CN Regular" panose="020B0500000000000000" pitchFamily="34" charset="-122"/>
                <a:ea typeface="思源黑体 CN Regular" panose="020B0500000000000000" pitchFamily="34" charset="-122"/>
              </a:rPr>
              <a:t>开发新型流感疫苗保护性研究方法</a:t>
            </a:r>
            <a:endParaRPr lang="en-US" altLang="zh-CN" sz="1600" b="1" dirty="0">
              <a:latin typeface="思源黑体 CN Regular" panose="020B0500000000000000" pitchFamily="34" charset="-122"/>
              <a:ea typeface="思源黑体 CN Regular" panose="020B0500000000000000" pitchFamily="34" charset="-122"/>
            </a:endParaRPr>
          </a:p>
          <a:p>
            <a:pPr lvl="1"/>
            <a:endParaRPr lang="zh-CN" altLang="en-US" sz="1400" b="1" dirty="0">
              <a:latin typeface="思源黑体 CN Regular" panose="020B0500000000000000" pitchFamily="34" charset="-122"/>
              <a:ea typeface="思源黑体 CN Regular" panose="020B0500000000000000" pitchFamily="34" charset="-122"/>
            </a:endParaRPr>
          </a:p>
          <a:p>
            <a:pPr lvl="1"/>
            <a:endParaRPr lang="en-US" altLang="zh-CN" sz="1600" b="1" dirty="0">
              <a:solidFill>
                <a:srgbClr val="007E66"/>
              </a:solidFill>
              <a:latin typeface="思源黑体 CN Medium" panose="020B0600000000000000" pitchFamily="34" charset="-122"/>
              <a:ea typeface="思源黑体 CN Medium" panose="020B0600000000000000" pitchFamily="34" charset="-122"/>
            </a:endParaRPr>
          </a:p>
        </p:txBody>
      </p:sp>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2" name="矩形 11"/>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sym typeface="+mn-ea"/>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sym typeface="+mn-ea"/>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17" name="内容占位符 16"/>
          <p:cNvSpPr>
            <a:spLocks noGrp="1"/>
          </p:cNvSpPr>
          <p:nvPr>
            <p:ph idx="1"/>
          </p:nvPr>
        </p:nvSpPr>
        <p:spPr>
          <a:xfrm>
            <a:off x="395536" y="1347614"/>
            <a:ext cx="7344816" cy="3394472"/>
          </a:xfrm>
        </p:spPr>
        <p:txBody>
          <a:bodyPr>
            <a:normAutofit/>
          </a:bodyPr>
          <a:lstStyle/>
          <a:p>
            <a:pPr marL="342900" lvl="2" indent="-342900">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优化疫苗研究模型</a:t>
            </a:r>
            <a:endPar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67995" lvl="2" indent="457200" fontAlgn="auto">
              <a:spcBef>
                <a:spcPts val="600"/>
              </a:spcBef>
              <a:spcAft>
                <a:spcPts val="600"/>
              </a:spcAft>
              <a:buFont typeface="Wingdings" panose="05000000000000000000" pitchFamily="2" charset="2"/>
              <a:buChar char="Ø"/>
            </a:pPr>
            <a:r>
              <a:rPr lang="zh-CN" altLang="en-US" sz="1600" b="1"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优化动物模型</a:t>
            </a:r>
            <a:endParaRPr lang="en-US" altLang="zh-CN" sz="16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0" lvl="2" indent="781050" fontAlgn="auto">
              <a:spcBef>
                <a:spcPts val="600"/>
              </a:spcBef>
              <a:spcAft>
                <a:spcPts val="600"/>
              </a:spcAft>
              <a:buNone/>
            </a:pPr>
            <a:r>
              <a:rPr lang="zh-CN" altLang="en-US" sz="1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开发预先暴露动物模型</a:t>
            </a:r>
            <a:endParaRPr lang="en-US" altLang="zh-CN" sz="1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0" lvl="2" indent="781050" fontAlgn="auto">
              <a:spcBef>
                <a:spcPts val="600"/>
              </a:spcBef>
              <a:spcAft>
                <a:spcPts val="600"/>
              </a:spcAft>
              <a:buNone/>
            </a:pPr>
            <a:r>
              <a:rPr lang="zh-CN" altLang="en-US" sz="1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评估不同动物模型的价值，如猪、马</a:t>
            </a:r>
            <a:endParaRPr lang="en-US" altLang="zh-CN" sz="1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0" lvl="2" indent="781050" fontAlgn="auto">
              <a:spcBef>
                <a:spcPts val="600"/>
              </a:spcBef>
              <a:spcAft>
                <a:spcPts val="600"/>
              </a:spcAft>
              <a:buNone/>
            </a:pPr>
            <a:r>
              <a:rPr lang="zh-CN" altLang="en-US" sz="1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开发新型动物模型</a:t>
            </a:r>
            <a:endParaRPr lang="zh-CN" altLang="en-US" sz="16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67995" lvl="4" indent="457200" fontAlgn="auto">
              <a:spcBef>
                <a:spcPts val="600"/>
              </a:spcBef>
              <a:spcAft>
                <a:spcPts val="600"/>
              </a:spcAft>
              <a:buFont typeface="Wingdings" panose="05000000000000000000" pitchFamily="2" charset="2"/>
              <a:buChar char="Ø"/>
            </a:pPr>
            <a:r>
              <a:rPr lang="zh-CN" altLang="en-US" sz="1600" b="1"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进一步开发和完善</a:t>
            </a:r>
            <a:r>
              <a:rPr lang="en-US" altLang="zh-CN" sz="1600" b="1"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CHIVIM</a:t>
            </a:r>
            <a:r>
              <a:rPr lang="zh-CN" altLang="en-US" sz="1600" b="1" dirty="0">
                <a:solidFill>
                  <a:schemeClr val="tx1"/>
                </a:solidFill>
                <a:latin typeface="Poppins" panose="02000000000000000000" pitchFamily="2" charset="0"/>
                <a:ea typeface="思源黑体 CN Medium" panose="020B0600000000000000" pitchFamily="34" charset="-122"/>
                <a:cs typeface="Poppins" panose="02000000000000000000" pitchFamily="2" charset="0"/>
                <a:sym typeface="+mn-ea"/>
              </a:rPr>
              <a:t>感染模型</a:t>
            </a:r>
            <a:endParaRPr lang="zh-CN" altLang="en-US" sz="1600" b="1" dirty="0">
              <a:solidFill>
                <a:schemeClr val="tx1"/>
              </a:solidFill>
              <a:latin typeface="Poppins" panose="02000000000000000000" pitchFamily="2" charset="0"/>
              <a:ea typeface="思源黑体 CN Medium" panose="020B0600000000000000" pitchFamily="34" charset="-122"/>
              <a:cs typeface="Poppins" panose="02000000000000000000" pitchFamily="2" charset="0"/>
              <a:sym typeface="+mn-ea"/>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97941"/>
            <a:ext cx="8229600" cy="3394472"/>
          </a:xfrm>
        </p:spPr>
        <p:txBody>
          <a:bodyPr>
            <a:normAutofit/>
          </a:bodyPr>
          <a:lstStyle/>
          <a:p>
            <a:pPr>
              <a:buFont typeface="Wingdings" panose="05000000000000000000" pitchFamily="2" charset="2"/>
              <a:buChar char="n"/>
            </a:pPr>
            <a:r>
              <a:rPr lang="zh-CN" altLang="en-US" sz="2000" b="1" dirty="0">
                <a:solidFill>
                  <a:srgbClr val="007E66"/>
                </a:solidFill>
                <a:latin typeface="思源黑体 CN Medium" panose="020B0600000000000000" pitchFamily="34" charset="-122"/>
                <a:ea typeface="思源黑体 CN Medium" panose="020B0600000000000000" pitchFamily="34" charset="-122"/>
              </a:rPr>
              <a:t>开发创新的流感疫苗制备技术平台</a:t>
            </a:r>
            <a:r>
              <a:rPr lang="en-US" altLang="zh-CN" sz="2000" b="1" dirty="0">
                <a:solidFill>
                  <a:srgbClr val="007E66"/>
                </a:solidFill>
                <a:latin typeface="思源黑体 CN Regular" panose="020B0500000000000000" pitchFamily="34" charset="-122"/>
                <a:ea typeface="思源黑体 CN Regular" panose="020B0500000000000000" pitchFamily="34" charset="-122"/>
                <a:sym typeface="+mn-ea"/>
              </a:rPr>
              <a:t>——</a:t>
            </a:r>
            <a:r>
              <a:rPr lang="en-US" altLang="en-US" sz="2000" b="1" dirty="0">
                <a:solidFill>
                  <a:srgbClr val="007E66"/>
                </a:solidFill>
                <a:latin typeface="思源黑体 CN Medium" panose="020B0600000000000000" pitchFamily="34" charset="-122"/>
                <a:ea typeface="思源黑体 CN Medium" panose="020B0600000000000000" pitchFamily="34" charset="-122"/>
                <a:sym typeface="+mn-ea"/>
              </a:rPr>
              <a:t>mRNA</a:t>
            </a:r>
            <a:r>
              <a:rPr lang="zh-CN" altLang="en-US" sz="2000" b="1" dirty="0">
                <a:solidFill>
                  <a:srgbClr val="007E66"/>
                </a:solidFill>
                <a:latin typeface="思源黑体 CN Medium" panose="020B0600000000000000" pitchFamily="34" charset="-122"/>
                <a:ea typeface="思源黑体 CN Medium" panose="020B0600000000000000" pitchFamily="34" charset="-122"/>
                <a:sym typeface="+mn-ea"/>
              </a:rPr>
              <a:t>疫苗技术</a:t>
            </a:r>
            <a:endParaRPr lang="en-US" altLang="zh-CN" sz="2000" b="1" dirty="0">
              <a:solidFill>
                <a:srgbClr val="007E66"/>
              </a:solidFill>
              <a:latin typeface="思源黑体 CN Medium" panose="020B0600000000000000" pitchFamily="34" charset="-122"/>
              <a:ea typeface="思源黑体 CN Medium" panose="020B0600000000000000" pitchFamily="34" charset="-122"/>
            </a:endParaRPr>
          </a:p>
        </p:txBody>
      </p:sp>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9" name="矩形 8"/>
          <p:cNvSpPr/>
          <p:nvPr/>
        </p:nvSpPr>
        <p:spPr>
          <a:xfrm>
            <a:off x="6660515" y="4703445"/>
            <a:ext cx="1608455" cy="198755"/>
          </a:xfrm>
          <a:prstGeom prst="rect">
            <a:avLst/>
          </a:prstGeom>
        </p:spPr>
        <p:txBody>
          <a:bodyPr wrap="square">
            <a:spAutoFit/>
          </a:bodyPr>
          <a:lstStyle/>
          <a:p>
            <a:r>
              <a:rPr lang="en-US" altLang="zh-CN" sz="700" dirty="0" err="1">
                <a:solidFill>
                  <a:schemeClr val="bg1">
                    <a:lumMod val="50000"/>
                  </a:schemeClr>
                </a:solidFill>
                <a:latin typeface="Poppins" panose="02000000000000000000" pitchFamily="2" charset="0"/>
                <a:cs typeface="Poppins" panose="02000000000000000000" pitchFamily="2" charset="0"/>
              </a:rPr>
              <a:t>Doi</a:t>
            </a:r>
            <a:r>
              <a:rPr lang="en-US" altLang="zh-CN" sz="700" dirty="0">
                <a:solidFill>
                  <a:schemeClr val="bg1">
                    <a:lumMod val="50000"/>
                  </a:schemeClr>
                </a:solidFill>
                <a:latin typeface="Poppins" panose="02000000000000000000" pitchFamily="2" charset="0"/>
                <a:cs typeface="Poppins" panose="02000000000000000000" pitchFamily="2" charset="0"/>
              </a:rPr>
              <a:t>: 10.1016/j.ymthe.2022.02.016</a:t>
            </a:r>
            <a:endParaRPr lang="en-US" altLang="zh-CN" sz="700" dirty="0">
              <a:solidFill>
                <a:schemeClr val="bg1">
                  <a:lumMod val="50000"/>
                </a:schemeClr>
              </a:solidFill>
              <a:latin typeface="Poppins" panose="02000000000000000000" pitchFamily="2" charset="0"/>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7170" name="Picture 2" descr="An external file that holds a picture, illustration, etc.&#10;Object name is gr3.jpg"/>
          <p:cNvPicPr>
            <a:picLocks noChangeAspect="1" noChangeArrowheads="1"/>
          </p:cNvPicPr>
          <p:nvPr/>
        </p:nvPicPr>
        <p:blipFill>
          <a:blip r:embed="rId2" cstate="print"/>
          <a:srcRect/>
          <a:stretch>
            <a:fillRect/>
          </a:stretch>
        </p:blipFill>
        <p:spPr bwMode="auto">
          <a:xfrm>
            <a:off x="1331595" y="1707515"/>
            <a:ext cx="4253865" cy="3053080"/>
          </a:xfrm>
          <a:prstGeom prst="rect">
            <a:avLst/>
          </a:prstGeom>
          <a:noFill/>
        </p:spPr>
      </p:pic>
      <p:sp>
        <p:nvSpPr>
          <p:cNvPr id="2" name="圆角矩形 1"/>
          <p:cNvSpPr/>
          <p:nvPr/>
        </p:nvSpPr>
        <p:spPr>
          <a:xfrm>
            <a:off x="6372200" y="2666815"/>
            <a:ext cx="1584057" cy="1008000"/>
          </a:xfrm>
          <a:prstGeom prst="roundRect">
            <a:avLst/>
          </a:prstGeom>
          <a:ln>
            <a:solidFill>
              <a:srgbClr val="007E66"/>
            </a:solidFill>
            <a:prstDash val="dashDot"/>
          </a:ln>
        </p:spPr>
        <p:txBody>
          <a:bodyPr wrap="square" anchor="ctr">
            <a:spAutoFit/>
          </a:bodyPr>
          <a:lstStyle/>
          <a:p>
            <a:pPr>
              <a:spcBef>
                <a:spcPts val="600"/>
              </a:spcBef>
              <a:buFont typeface="Arial" panose="020B0604020202020204" pitchFamily="34" charset="0"/>
              <a:buChar char="•"/>
            </a:pPr>
            <a:r>
              <a:rPr lang="zh-CN" altLang="en-US"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序列设计</a:t>
            </a:r>
            <a:endParaRPr lang="en-US" altLang="zh-CN"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递送系统</a:t>
            </a:r>
            <a:endParaRPr lang="zh-CN" altLang="en-US"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97941"/>
            <a:ext cx="8229600" cy="3394472"/>
          </a:xfrm>
        </p:spPr>
        <p:txBody>
          <a:bodyPr>
            <a:normAutofit/>
          </a:bodyPr>
          <a:lstStyle/>
          <a:p>
            <a:pPr>
              <a:buFont typeface="Wingdings" panose="05000000000000000000" pitchFamily="2" charset="2"/>
              <a:buChar char="n"/>
            </a:pPr>
            <a:r>
              <a:rPr lang="zh-CN" altLang="en-US" sz="2000" b="1" dirty="0">
                <a:solidFill>
                  <a:srgbClr val="007E66"/>
                </a:solidFill>
                <a:latin typeface="思源黑体 CN Medium" panose="020B0600000000000000" pitchFamily="34" charset="-122"/>
                <a:ea typeface="思源黑体 CN Medium" panose="020B0600000000000000" pitchFamily="34" charset="-122"/>
              </a:rPr>
              <a:t>开发创新的流感疫苗制备技术平台</a:t>
            </a:r>
            <a:r>
              <a:rPr lang="en-US" altLang="zh-CN" sz="2000" b="1" dirty="0">
                <a:solidFill>
                  <a:srgbClr val="007E66"/>
                </a:solidFill>
                <a:latin typeface="思源黑体 CN Regular" panose="020B0500000000000000" pitchFamily="34" charset="-122"/>
                <a:ea typeface="思源黑体 CN Regular" panose="020B0500000000000000" pitchFamily="34" charset="-122"/>
                <a:sym typeface="+mn-ea"/>
              </a:rPr>
              <a:t>——</a:t>
            </a:r>
            <a:r>
              <a:rPr lang="en-US" altLang="en-US" sz="2000" b="1" dirty="0">
                <a:solidFill>
                  <a:srgbClr val="007E66"/>
                </a:solidFill>
                <a:latin typeface="思源黑体 CN Medium" panose="020B0600000000000000" pitchFamily="34" charset="-122"/>
                <a:ea typeface="思源黑体 CN Medium" panose="020B0600000000000000" pitchFamily="34" charset="-122"/>
                <a:sym typeface="+mn-ea"/>
              </a:rPr>
              <a:t>VLP</a:t>
            </a:r>
            <a:r>
              <a:rPr lang="zh-CN" altLang="en-US" sz="2000" b="1" dirty="0">
                <a:solidFill>
                  <a:srgbClr val="007E66"/>
                </a:solidFill>
                <a:latin typeface="思源黑体 CN Medium" panose="020B0600000000000000" pitchFamily="34" charset="-122"/>
                <a:ea typeface="思源黑体 CN Medium" panose="020B0600000000000000" pitchFamily="34" charset="-122"/>
                <a:sym typeface="+mn-ea"/>
              </a:rPr>
              <a:t>疫苗技术</a:t>
            </a:r>
            <a:endParaRPr lang="en-US" altLang="zh-CN" sz="2000" b="1" dirty="0">
              <a:solidFill>
                <a:srgbClr val="007E66"/>
              </a:solidFill>
              <a:latin typeface="思源黑体 CN Medium" panose="020B0600000000000000" pitchFamily="34" charset="-122"/>
              <a:ea typeface="思源黑体 CN Medium" panose="020B0600000000000000" pitchFamily="34" charset="-122"/>
            </a:endParaRPr>
          </a:p>
        </p:txBody>
      </p:sp>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7" name="矩形 6"/>
          <p:cNvSpPr/>
          <p:nvPr/>
        </p:nvSpPr>
        <p:spPr>
          <a:xfrm>
            <a:off x="5796047" y="4712434"/>
            <a:ext cx="2928958" cy="198755"/>
          </a:xfrm>
          <a:prstGeom prst="rect">
            <a:avLst/>
          </a:prstGeom>
        </p:spPr>
        <p:txBody>
          <a:bodyPr wrap="square">
            <a:spAutoFit/>
          </a:bodyPr>
          <a:lstStyle/>
          <a:p>
            <a:r>
              <a:rPr lang="en-US" sz="700" dirty="0">
                <a:latin typeface="Poppins" panose="02000000000000000000" pitchFamily="2" charset="0"/>
                <a:cs typeface="Poppins" panose="02000000000000000000" pitchFamily="2" charset="0"/>
              </a:rPr>
              <a:t>doi: 10.1186/s12951-021-00806-7</a:t>
            </a:r>
            <a:endParaRPr lang="en-US" sz="700" dirty="0">
              <a:latin typeface="Poppins" panose="02000000000000000000" pitchFamily="2" charset="0"/>
              <a:cs typeface="Poppins" panose="02000000000000000000" pitchFamily="2" charset="0"/>
            </a:endParaRPr>
          </a:p>
        </p:txBody>
      </p:sp>
      <p:sp>
        <p:nvSpPr>
          <p:cNvPr id="13" name="TextBox 12"/>
          <p:cNvSpPr txBox="1"/>
          <p:nvPr/>
        </p:nvSpPr>
        <p:spPr>
          <a:xfrm>
            <a:off x="6227780" y="2565299"/>
            <a:ext cx="1357322" cy="1008000"/>
          </a:xfrm>
          <a:prstGeom prst="roundRect">
            <a:avLst/>
          </a:prstGeom>
          <a:noFill/>
          <a:ln>
            <a:solidFill>
              <a:srgbClr val="007E66"/>
            </a:solidFill>
            <a:prstDash val="dashDot"/>
          </a:ln>
        </p:spPr>
        <p:txBody>
          <a:bodyPr wrap="square" rtlCol="0" anchor="ctr">
            <a:spAutoFit/>
          </a:bodyPr>
          <a:lstStyle/>
          <a:p>
            <a:pPr>
              <a:spcBef>
                <a:spcPts val="600"/>
              </a:spcBef>
              <a:buFont typeface="Arial" panose="020B0604020202020204" pitchFamily="34" charset="0"/>
              <a:buChar char="•"/>
            </a:pPr>
            <a:r>
              <a:rPr lang="zh-CN" altLang="en-US"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佐剂</a:t>
            </a:r>
            <a:endParaRPr lang="en-US" altLang="zh-CN"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稳定性</a:t>
            </a:r>
            <a:endParaRPr lang="zh-CN" altLang="en-US" sz="160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 name="图片 1" descr="Virus-like_particles_preparation_immunogenicity_an-7"/>
          <p:cNvPicPr>
            <a:picLocks noChangeAspect="1"/>
          </p:cNvPicPr>
          <p:nvPr/>
        </p:nvPicPr>
        <p:blipFill>
          <a:blip r:embed="rId2" cstate="print"/>
          <a:stretch>
            <a:fillRect/>
          </a:stretch>
        </p:blipFill>
        <p:spPr>
          <a:xfrm>
            <a:off x="1399540" y="1811655"/>
            <a:ext cx="4211955" cy="28809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97941"/>
            <a:ext cx="8229600" cy="3394472"/>
          </a:xfrm>
        </p:spPr>
        <p:txBody>
          <a:bodyPr>
            <a:normAutofit/>
          </a:bodyPr>
          <a:lstStyle/>
          <a:p>
            <a:pPr>
              <a:buFont typeface="Wingdings" panose="05000000000000000000" pitchFamily="2" charset="2"/>
              <a:buChar char="n"/>
            </a:pPr>
            <a:r>
              <a:rPr lang="zh-CN" altLang="en-US" sz="2000" b="1" dirty="0">
                <a:solidFill>
                  <a:srgbClr val="007E66"/>
                </a:solidFill>
                <a:latin typeface="思源黑体 CN Medium" panose="020B0600000000000000" pitchFamily="34" charset="-122"/>
                <a:ea typeface="思源黑体 CN Medium" panose="020B0600000000000000" pitchFamily="34" charset="-122"/>
              </a:rPr>
              <a:t>开发创新的流感疫苗制备技术平台</a:t>
            </a:r>
            <a:r>
              <a:rPr lang="en-US" altLang="zh-CN" sz="2000" b="1" dirty="0">
                <a:solidFill>
                  <a:srgbClr val="007E66"/>
                </a:solidFill>
                <a:latin typeface="思源黑体 CN Regular" panose="020B0500000000000000" pitchFamily="34" charset="-122"/>
                <a:ea typeface="思源黑体 CN Regular" panose="020B0500000000000000" pitchFamily="34" charset="-122"/>
                <a:sym typeface="+mn-ea"/>
              </a:rPr>
              <a:t>——</a:t>
            </a:r>
            <a:r>
              <a:rPr lang="zh-CN" altLang="en-US" sz="2000" b="1" dirty="0">
                <a:solidFill>
                  <a:srgbClr val="007E66"/>
                </a:solidFill>
                <a:latin typeface="思源黑体 CN Medium" panose="020B0600000000000000" pitchFamily="34" charset="-122"/>
                <a:ea typeface="思源黑体 CN Medium" panose="020B0600000000000000" pitchFamily="34" charset="-122"/>
                <a:sym typeface="+mn-ea"/>
              </a:rPr>
              <a:t>病毒载体疫苗</a:t>
            </a:r>
            <a:endParaRPr lang="en-US" altLang="zh-CN" sz="2000" b="1" dirty="0">
              <a:solidFill>
                <a:srgbClr val="007E66"/>
              </a:solidFill>
              <a:latin typeface="思源黑体 CN Medium" panose="020B0600000000000000" pitchFamily="34" charset="-122"/>
              <a:ea typeface="思源黑体 CN Medium" panose="020B0600000000000000" pitchFamily="34" charset="-122"/>
            </a:endParaRPr>
          </a:p>
        </p:txBody>
      </p:sp>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34820" name="Picture 4" descr="https://lozierinstitute.org/wp-content/uploads/2020/06/viral-vector-based-vaccine.png"/>
          <p:cNvPicPr>
            <a:picLocks noChangeAspect="1" noChangeArrowheads="1"/>
          </p:cNvPicPr>
          <p:nvPr/>
        </p:nvPicPr>
        <p:blipFill>
          <a:blip r:embed="rId2" cstate="print"/>
          <a:srcRect/>
          <a:stretch>
            <a:fillRect/>
          </a:stretch>
        </p:blipFill>
        <p:spPr bwMode="auto">
          <a:xfrm>
            <a:off x="1331640" y="1923177"/>
            <a:ext cx="4295237" cy="2500330"/>
          </a:xfrm>
          <a:prstGeom prst="rect">
            <a:avLst/>
          </a:prstGeom>
          <a:noFill/>
        </p:spPr>
      </p:pic>
      <p:sp>
        <p:nvSpPr>
          <p:cNvPr id="21" name="矩形 20"/>
          <p:cNvSpPr/>
          <p:nvPr/>
        </p:nvSpPr>
        <p:spPr>
          <a:xfrm>
            <a:off x="4284261" y="4587979"/>
            <a:ext cx="4572000" cy="200055"/>
          </a:xfrm>
          <a:prstGeom prst="rect">
            <a:avLst/>
          </a:prstGeom>
        </p:spPr>
        <p:txBody>
          <a:bodyPr>
            <a:spAutoFit/>
          </a:bodyPr>
          <a:lstStyle/>
          <a:p>
            <a:pPr algn="ctr"/>
            <a:r>
              <a:rPr lang="en-US" altLang="zh-CN" sz="700" dirty="0">
                <a:solidFill>
                  <a:schemeClr val="bg1">
                    <a:lumMod val="50000"/>
                  </a:schemeClr>
                </a:solidFill>
                <a:latin typeface="Poppins" panose="02000000000000000000" pitchFamily="2" charset="0"/>
                <a:cs typeface="Poppins" panose="02000000000000000000" pitchFamily="2" charset="0"/>
              </a:rPr>
              <a:t>A Visual Aid to Viral Infection and Vaccine Production - Lozier Institute</a:t>
            </a:r>
            <a:endParaRPr lang="en-US" altLang="zh-CN" sz="700" dirty="0">
              <a:solidFill>
                <a:schemeClr val="bg1">
                  <a:lumMod val="50000"/>
                </a:schemeClr>
              </a:solidFill>
              <a:latin typeface="Poppins" panose="02000000000000000000" pitchFamily="2" charset="0"/>
              <a:cs typeface="Poppins" panose="02000000000000000000" pitchFamily="2" charset="0"/>
            </a:endParaRPr>
          </a:p>
        </p:txBody>
      </p:sp>
      <p:sp>
        <p:nvSpPr>
          <p:cNvPr id="14" name="TextBox 13"/>
          <p:cNvSpPr txBox="1"/>
          <p:nvPr/>
        </p:nvSpPr>
        <p:spPr>
          <a:xfrm>
            <a:off x="6120416" y="2571883"/>
            <a:ext cx="2196000" cy="1188000"/>
          </a:xfrm>
          <a:prstGeom prst="roundRect">
            <a:avLst/>
          </a:prstGeom>
          <a:noFill/>
          <a:ln>
            <a:solidFill>
              <a:srgbClr val="007E66"/>
            </a:solidFill>
            <a:prstDash val="dashDot"/>
          </a:ln>
        </p:spPr>
        <p:txBody>
          <a:bodyPr wrap="square" rtlCol="0">
            <a:spAutoFit/>
          </a:bodyPr>
          <a:lstStyle/>
          <a:p>
            <a:pPr>
              <a:spcBef>
                <a:spcPts val="600"/>
              </a:spcBef>
              <a:buFont typeface="Arial" panose="020B0604020202020204" pitchFamily="34" charset="0"/>
              <a:buChar char="•"/>
            </a:pPr>
            <a:r>
              <a:rPr lang="zh-CN" altLang="en-US" sz="1600" b="1" dirty="0">
                <a:solidFill>
                  <a:srgbClr val="005440"/>
                </a:solidFill>
                <a:latin typeface="思源黑体 CN Regular" panose="020B0500000000000000" pitchFamily="34" charset="-122"/>
                <a:ea typeface="思源黑体 CN Regular" panose="020B0500000000000000" pitchFamily="34" charset="-122"/>
                <a:cs typeface="Poppins" panose="02000000000000000000" pitchFamily="2" charset="0"/>
              </a:rPr>
              <a:t>载体类型</a:t>
            </a:r>
            <a:endParaRPr lang="en-US" altLang="zh-CN" sz="1600" b="1" dirty="0">
              <a:solidFill>
                <a:srgbClr val="00544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b="1" dirty="0">
                <a:solidFill>
                  <a:srgbClr val="005440"/>
                </a:solidFill>
                <a:latin typeface="思源黑体 CN Regular" panose="020B0500000000000000" pitchFamily="34" charset="-122"/>
                <a:ea typeface="思源黑体 CN Regular" panose="020B0500000000000000" pitchFamily="34" charset="-122"/>
                <a:cs typeface="Poppins" panose="02000000000000000000" pitchFamily="2" charset="0"/>
              </a:rPr>
              <a:t>预先存在的免疫</a:t>
            </a:r>
            <a:endParaRPr lang="en-US" altLang="zh-CN" sz="1600" b="1" dirty="0">
              <a:solidFill>
                <a:srgbClr val="00544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spcBef>
                <a:spcPts val="600"/>
              </a:spcBef>
              <a:buFont typeface="Arial" panose="020B0604020202020204" pitchFamily="34" charset="0"/>
              <a:buChar char="•"/>
            </a:pPr>
            <a:r>
              <a:rPr lang="zh-CN" altLang="en-US" sz="1600" b="1" dirty="0">
                <a:solidFill>
                  <a:srgbClr val="005440"/>
                </a:solidFill>
                <a:latin typeface="思源黑体 CN Regular" panose="020B0500000000000000" pitchFamily="34" charset="-122"/>
                <a:ea typeface="思源黑体 CN Regular" panose="020B0500000000000000" pitchFamily="34" charset="-122"/>
                <a:cs typeface="Poppins" panose="02000000000000000000" pitchFamily="2" charset="0"/>
              </a:rPr>
              <a:t>安全性</a:t>
            </a:r>
            <a:endParaRPr lang="en-US" altLang="zh-CN" sz="1600" b="1" dirty="0">
              <a:solidFill>
                <a:srgbClr val="00544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sym typeface="+mn-ea"/>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17" name="内容占位符 16"/>
          <p:cNvSpPr>
            <a:spLocks noGrp="1"/>
          </p:cNvSpPr>
          <p:nvPr>
            <p:ph idx="1"/>
          </p:nvPr>
        </p:nvSpPr>
        <p:spPr>
          <a:xfrm>
            <a:off x="457200" y="1328421"/>
            <a:ext cx="8229600" cy="3394472"/>
          </a:xfrm>
        </p:spPr>
        <p:txBody>
          <a:bodyPr>
            <a:normAutofit/>
          </a:body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优化季节性流感疫苗</a:t>
            </a:r>
            <a:endPar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lvl="2">
              <a:spcBef>
                <a:spcPts val="600"/>
              </a:spcBef>
              <a:spcAft>
                <a:spcPts val="600"/>
              </a:spcAft>
              <a:buFont typeface="Wingdings" panose="05000000000000000000" charset="0"/>
              <a:buChar char="ü"/>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缩短疫苗滞后期</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lvl="2">
              <a:spcBef>
                <a:spcPts val="600"/>
              </a:spcBef>
              <a:spcAft>
                <a:spcPts val="600"/>
              </a:spcAft>
              <a:buFont typeface="Wingdings" panose="05000000000000000000" charset="0"/>
              <a:buChar char="ü"/>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确定优化疫苗有效性的策略和政策</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lvl="2">
              <a:spcBef>
                <a:spcPts val="600"/>
              </a:spcBef>
              <a:spcAft>
                <a:spcPts val="600"/>
              </a:spcAft>
              <a:buFont typeface="Wingdings" panose="05000000000000000000" charset="0"/>
              <a:buChar char="ü"/>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提高疫苗预防重症疾病的能力</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lvl="2">
              <a:spcBef>
                <a:spcPts val="600"/>
              </a:spcBef>
              <a:spcAft>
                <a:spcPts val="600"/>
              </a:spcAft>
              <a:buFont typeface="Wingdings" panose="05000000000000000000" charset="0"/>
              <a:buChar char="ü"/>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评估新佐剂作用</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lvl="2">
              <a:spcBef>
                <a:spcPts val="600"/>
              </a:spcBef>
              <a:spcAft>
                <a:spcPts val="600"/>
              </a:spcAft>
              <a:buFont typeface="Wingdings" panose="05000000000000000000" charset="0"/>
              <a:buChar char="ü"/>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神经氨酸（</a:t>
            </a:r>
            <a:r>
              <a:rPr lang="en-US"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NA）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在疫苗有效性和免疫原性方面的作用</a:t>
            </a:r>
            <a:endParaRPr lang="zh-CN" altLang="en-US" sz="18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56310" y="500048"/>
            <a:ext cx="5881370"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sym typeface="+mn-ea"/>
              </a:rPr>
              <a:t>应对流感疫苗有效性挑战的策略</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17" name="内容占位符 16"/>
          <p:cNvSpPr>
            <a:spLocks noGrp="1"/>
          </p:cNvSpPr>
          <p:nvPr>
            <p:ph idx="1"/>
          </p:nvPr>
        </p:nvSpPr>
        <p:spPr>
          <a:xfrm>
            <a:off x="467544" y="1275606"/>
            <a:ext cx="8496944" cy="3394710"/>
          </a:xfrm>
        </p:spPr>
        <p:txBody>
          <a:bodyPr>
            <a:normAutofit/>
          </a:body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开发保护作用</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sym typeface="+mn-ea"/>
              </a:rPr>
              <a:t>广泛</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或通用的流感疫苗（</a:t>
            </a:r>
            <a:r>
              <a:rPr lang="en-US"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Universal Influenza Vaccines</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t>
            </a:r>
            <a:endPar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67995" indent="457200">
              <a:spcBef>
                <a:spcPts val="600"/>
              </a:spcBef>
              <a:spcAft>
                <a:spcPts val="600"/>
              </a:spcAft>
              <a:buFont typeface="Wingdings" panose="05000000000000000000" charset="0"/>
              <a:buChar char="Ø"/>
            </a:pPr>
            <a:r>
              <a:rPr lang="zh-CN" altLang="en-US" sz="178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确定候选者</a:t>
            </a:r>
            <a:endParaRPr lang="zh-CN" altLang="en-US" sz="178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67995" indent="457200" fontAlgn="auto">
              <a:spcBef>
                <a:spcPts val="600"/>
              </a:spcBef>
              <a:spcAft>
                <a:spcPts val="600"/>
              </a:spcAft>
              <a:buFont typeface="Arial" panose="020B0604020202020204" pitchFamily="34" charset="0"/>
              <a:buNone/>
            </a:pPr>
            <a:r>
              <a:rPr lang="zh-CN" altLang="en-US" sz="1400"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保护性广泛或通用</a:t>
            </a:r>
            <a:endParaRPr lang="zh-CN" altLang="en-US" sz="1400"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67995" indent="457200" fontAlgn="auto">
              <a:spcBef>
                <a:spcPts val="600"/>
              </a:spcBef>
              <a:spcAft>
                <a:spcPts val="600"/>
              </a:spcAft>
              <a:buFont typeface="Arial" panose="020B0604020202020204" pitchFamily="34" charset="0"/>
              <a:buNone/>
            </a:pPr>
            <a:r>
              <a:rPr lang="zh-CN" altLang="en-US" sz="1400"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持久保护</a:t>
            </a:r>
            <a:endParaRPr lang="zh-CN" altLang="en-US" sz="1400"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67995" indent="457200" fontAlgn="auto">
              <a:spcBef>
                <a:spcPts val="600"/>
              </a:spcBef>
              <a:spcAft>
                <a:spcPts val="600"/>
              </a:spcAft>
              <a:buFont typeface="Arial" panose="020B0604020202020204" pitchFamily="34" charset="0"/>
              <a:buNone/>
            </a:pPr>
            <a:r>
              <a:rPr lang="zh-CN" altLang="en-US" sz="1400"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靶向病毒保守区域</a:t>
            </a:r>
            <a:endParaRPr lang="zh-CN" altLang="en-US" sz="1400"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67995" indent="457200">
              <a:spcBef>
                <a:spcPts val="600"/>
              </a:spcBef>
              <a:spcAft>
                <a:spcPts val="600"/>
              </a:spcAft>
              <a:buFont typeface="Wingdings" panose="05000000000000000000" charset="0"/>
              <a:buChar char="Ø"/>
            </a:pPr>
            <a:r>
              <a:rPr lang="zh-CN" altLang="en-US" sz="18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建立多种有效的</a:t>
            </a:r>
            <a:r>
              <a:rPr lang="zh-CN" altLang="en-US" sz="1800" dirty="0">
                <a:latin typeface="Poppins" panose="02000000000000000000" pitchFamily="2" charset="0"/>
                <a:ea typeface="思源黑体 CN Medium" panose="020B0600000000000000" pitchFamily="34" charset="-122"/>
                <a:cs typeface="Poppins" panose="02000000000000000000" pitchFamily="2" charset="0"/>
              </a:rPr>
              <a:t>筛选</a:t>
            </a:r>
            <a:r>
              <a:rPr lang="zh-CN" altLang="en-US" sz="18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方法</a:t>
            </a:r>
            <a:endParaRPr lang="en-US" altLang="zh-CN" sz="18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季节性流感疫苗开发趋势</a:t>
            </a:r>
            <a:endPar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02</a:t>
            </a:r>
            <a:endParaRPr lang="en-US" altLang="zh-CN" sz="7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03177" y="500048"/>
            <a:ext cx="6030818" cy="58477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已获批季节性流感疫苗株的类型</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9" name="矩形 8"/>
          <p:cNvSpPr/>
          <p:nvPr/>
        </p:nvSpPr>
        <p:spPr>
          <a:xfrm>
            <a:off x="323528" y="1214428"/>
            <a:ext cx="8391876" cy="307777"/>
          </a:xfrm>
          <a:prstGeom prst="rect">
            <a:avLst/>
          </a:prstGeom>
        </p:spPr>
        <p:txBody>
          <a:bodyPr wrap="square">
            <a:spAutoFit/>
          </a:bodyPr>
          <a:lstStyle/>
          <a:p>
            <a:pPr>
              <a:buClr>
                <a:srgbClr val="005440"/>
              </a:buClr>
              <a:buFont typeface="Wingdings" panose="05000000000000000000" pitchFamily="2" charset="2"/>
              <a:buChar char="u"/>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目前，全球批准的流感疫苗主要有三种类型：灭活疫苗、减毒活疫苗和重组</a:t>
            </a:r>
            <a:r>
              <a:rPr lang="zh-CN" altLang="en-US" sz="1400" dirty="0" smtClean="0">
                <a:latin typeface="Poppins" panose="02000000000000000000" pitchFamily="2" charset="0"/>
                <a:ea typeface="思源黑体 CN Regular" panose="020B0500000000000000" pitchFamily="34" charset="-122"/>
                <a:cs typeface="Poppins" panose="02000000000000000000" pitchFamily="2" charset="0"/>
              </a:rPr>
              <a:t>疫苗</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1026" name="Picture 2" descr="E:\义翘工作文件\设计\2023年\6月\0614 配图\配图.jpg"/>
          <p:cNvPicPr>
            <a:picLocks noChangeAspect="1" noChangeArrowheads="1"/>
          </p:cNvPicPr>
          <p:nvPr/>
        </p:nvPicPr>
        <p:blipFill>
          <a:blip r:embed="rId2" cstate="print"/>
          <a:srcRect/>
          <a:stretch>
            <a:fillRect/>
          </a:stretch>
        </p:blipFill>
        <p:spPr bwMode="auto">
          <a:xfrm>
            <a:off x="611560" y="1635646"/>
            <a:ext cx="7713683" cy="2659891"/>
          </a:xfrm>
          <a:prstGeom prst="rect">
            <a:avLst/>
          </a:prstGeom>
          <a:noFill/>
        </p:spPr>
      </p:pic>
      <p:sp>
        <p:nvSpPr>
          <p:cNvPr id="2" name="文本框 1"/>
          <p:cNvSpPr txBox="1"/>
          <p:nvPr/>
        </p:nvSpPr>
        <p:spPr>
          <a:xfrm>
            <a:off x="6228080" y="4659630"/>
            <a:ext cx="2247265" cy="213995"/>
          </a:xfrm>
          <a:prstGeom prst="rect">
            <a:avLst/>
          </a:prstGeom>
          <a:noFill/>
        </p:spPr>
        <p:txBody>
          <a:bodyPr wrap="square" rtlCol="0" anchor="t">
            <a:spAutoFit/>
          </a:bodyPr>
          <a:lstStyle/>
          <a:p>
            <a:r>
              <a:rPr lang="zh-CN" altLang="en-US" sz="800">
                <a:solidFill>
                  <a:schemeClr val="bg1">
                    <a:lumMod val="50000"/>
                  </a:schemeClr>
                </a:solidFill>
                <a:latin typeface="Poppins" panose="02000000000000000000" pitchFamily="2" charset="0"/>
                <a:cs typeface="Poppins" panose="02000000000000000000" pitchFamily="2" charset="0"/>
              </a:rPr>
              <a:t>doi: 10.1186/s12929-020-0626-6</a:t>
            </a:r>
            <a:endParaRPr lang="zh-CN" altLang="en-US" sz="800">
              <a:solidFill>
                <a:schemeClr val="bg1">
                  <a:lumMod val="50000"/>
                </a:schemeClr>
              </a:solidFill>
              <a:latin typeface="Poppins" panose="02000000000000000000" pitchFamily="2" charset="0"/>
              <a:cs typeface="Poppins" panose="02000000000000000000"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288452" y="500048"/>
            <a:ext cx="4660265" cy="583565"/>
          </a:xfrm>
          <a:prstGeom prst="rect">
            <a:avLst/>
          </a:prstGeom>
        </p:spPr>
        <p:txBody>
          <a:bodyPr wrap="none">
            <a:spAutoFit/>
          </a:bodyPr>
          <a:lstStyle/>
          <a:p>
            <a:pPr algn="ctr">
              <a:spcBef>
                <a:spcPct val="0"/>
              </a:spcBef>
            </a:pP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季节性流感疫苗株的组分</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9" name="矩形 8"/>
          <p:cNvSpPr/>
          <p:nvPr/>
        </p:nvSpPr>
        <p:spPr>
          <a:xfrm>
            <a:off x="323528" y="1214428"/>
            <a:ext cx="8391876" cy="523220"/>
          </a:xfrm>
          <a:prstGeom prst="rect">
            <a:avLst/>
          </a:prstGeom>
        </p:spPr>
        <p:txBody>
          <a:bodyPr wrap="square">
            <a:spAutoFit/>
          </a:bodyPr>
          <a:lstStyle/>
          <a:p>
            <a:pPr>
              <a:buClr>
                <a:srgbClr val="005440"/>
              </a:buClr>
              <a:buFont typeface="Wingdings" panose="05000000000000000000" pitchFamily="2" charset="2"/>
              <a:buChar char="u"/>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每年，</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WHO</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会公布下一流感季的疫苗株组分，含有甲型</a:t>
            </a:r>
            <a:r>
              <a:rPr lang="en-US" sz="1400" dirty="0">
                <a:latin typeface="Poppins" panose="02000000000000000000" pitchFamily="2" charset="0"/>
                <a:ea typeface="思源黑体 CN Regular" panose="020B0500000000000000" pitchFamily="34" charset="-122"/>
                <a:cs typeface="Poppins" panose="02000000000000000000" pitchFamily="2" charset="0"/>
              </a:rPr>
              <a:t>H1N1</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和</a:t>
            </a:r>
            <a:r>
              <a:rPr lang="en-US" sz="1400" dirty="0">
                <a:latin typeface="Poppins" panose="02000000000000000000" pitchFamily="2" charset="0"/>
                <a:ea typeface="思源黑体 CN Regular" panose="020B0500000000000000" pitchFamily="34" charset="-122"/>
                <a:cs typeface="Poppins" panose="02000000000000000000" pitchFamily="2" charset="0"/>
              </a:rPr>
              <a:t>H3</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N2</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及乙型流感病毒，以“三价”或“四价”制剂生产。</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矩形 9"/>
          <p:cNvSpPr/>
          <p:nvPr/>
        </p:nvSpPr>
        <p:spPr>
          <a:xfrm>
            <a:off x="467360" y="1935480"/>
            <a:ext cx="7894955" cy="491490"/>
          </a:xfrm>
          <a:prstGeom prst="rect">
            <a:avLst/>
          </a:prstGeom>
        </p:spPr>
        <p:txBody>
          <a:bodyPr wrap="square">
            <a:spAutoFit/>
          </a:bodyPr>
          <a:lstStyle/>
          <a:p>
            <a:r>
              <a:rPr lang="en-US" sz="1200" b="1" dirty="0">
                <a:latin typeface="Poppins" panose="02000000000000000000" pitchFamily="2" charset="0"/>
                <a:cs typeface="Poppins" panose="02000000000000000000" pitchFamily="2" charset="0"/>
              </a:rPr>
              <a:t>Recommendations announced for influenza vaccine composition for the </a:t>
            </a:r>
            <a:r>
              <a:rPr lang="en-US" sz="1400" b="1" dirty="0">
                <a:latin typeface="Poppins" panose="02000000000000000000" pitchFamily="2" charset="0"/>
                <a:cs typeface="Poppins" panose="02000000000000000000" pitchFamily="2" charset="0"/>
              </a:rPr>
              <a:t>2024-2025</a:t>
            </a:r>
            <a:r>
              <a:rPr lang="en-US" sz="1200" b="1" dirty="0">
                <a:latin typeface="Poppins" panose="02000000000000000000" pitchFamily="2" charset="0"/>
                <a:cs typeface="Poppins" panose="02000000000000000000" pitchFamily="2" charset="0"/>
              </a:rPr>
              <a:t> northern hemisphere influenza season</a:t>
            </a:r>
            <a:endParaRPr lang="en-US" sz="1200" b="1" dirty="0">
              <a:latin typeface="Poppins" panose="02000000000000000000" pitchFamily="2" charset="0"/>
              <a:cs typeface="Poppins" panose="02000000000000000000" pitchFamily="2" charset="0"/>
            </a:endParaRPr>
          </a:p>
        </p:txBody>
      </p:sp>
      <p:sp>
        <p:nvSpPr>
          <p:cNvPr id="11" name="矩形 10"/>
          <p:cNvSpPr/>
          <p:nvPr/>
        </p:nvSpPr>
        <p:spPr>
          <a:xfrm>
            <a:off x="142844" y="4714890"/>
            <a:ext cx="6500858"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Recommended composition of influenza virus vaccines for use in the 2023-2024 northern hemisphere influenza season (who.int) </a:t>
            </a:r>
            <a:endParaRPr lang="zh-CN" altLang="en-US" sz="700" dirty="0">
              <a:latin typeface="Poppins" panose="02000000000000000000" pitchFamily="2" charset="0"/>
              <a:cs typeface="Poppins" panose="02000000000000000000" pitchFamily="2" charset="0"/>
            </a:endParaRPr>
          </a:p>
        </p:txBody>
      </p:sp>
      <p:sp>
        <p:nvSpPr>
          <p:cNvPr id="14" name="TextBox 13"/>
          <p:cNvSpPr txBox="1"/>
          <p:nvPr/>
        </p:nvSpPr>
        <p:spPr>
          <a:xfrm>
            <a:off x="1874809" y="2427694"/>
            <a:ext cx="4929222" cy="1446550"/>
          </a:xfrm>
          <a:prstGeom prst="rect">
            <a:avLst/>
          </a:prstGeom>
          <a:solidFill>
            <a:schemeClr val="bg1">
              <a:lumMod val="95000"/>
            </a:schemeClr>
          </a:solidFill>
          <a:ln>
            <a:solidFill>
              <a:srgbClr val="007E66"/>
            </a:solidFill>
            <a:prstDash val="dashDot"/>
          </a:ln>
        </p:spPr>
        <p:txBody>
          <a:bodyPr wrap="square" rtlCol="0">
            <a:spAutoFit/>
          </a:bodyPr>
          <a:lstStyle/>
          <a:p>
            <a:r>
              <a:rPr lang="en-US" sz="1100" b="1" dirty="0">
                <a:latin typeface="Poppins" panose="02000000000000000000" pitchFamily="2" charset="0"/>
                <a:cs typeface="Poppins" panose="02000000000000000000" pitchFamily="2" charset="0"/>
              </a:rPr>
              <a:t>Egg-based vaccines</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an A/Victoria/4897/2022 (H1N1)pdm09-like virus;</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an A/Thailand/8/2022 (H3N2)-like virus; and</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 B/Austria/1359417/2021 (B/Victoria lineage)-like virus.</a:t>
            </a:r>
            <a:endParaRPr lang="en-US" sz="1100" dirty="0">
              <a:latin typeface="Poppins" panose="02000000000000000000" pitchFamily="2" charset="0"/>
              <a:cs typeface="Poppins" panose="02000000000000000000" pitchFamily="2" charset="0"/>
            </a:endParaRPr>
          </a:p>
          <a:p>
            <a:r>
              <a:rPr lang="en-US" sz="1100" b="1" dirty="0">
                <a:latin typeface="Poppins" panose="02000000000000000000" pitchFamily="2" charset="0"/>
                <a:cs typeface="Poppins" panose="02000000000000000000" pitchFamily="2" charset="0"/>
              </a:rPr>
              <a:t>Cell culture- or recombinant-based vaccines</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an A/Wisconsin/67/2022 (H1N1)pdm09-like virus;</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an A/Massachusetts/18/2022 (H3N2)-like virus; and</a:t>
            </a:r>
            <a:endParaRPr lang="en-US" sz="1100" dirty="0">
              <a:latin typeface="Poppins" panose="02000000000000000000" pitchFamily="2" charset="0"/>
              <a:cs typeface="Poppins" panose="02000000000000000000" pitchFamily="2" charset="0"/>
            </a:endParaRPr>
          </a:p>
          <a:p>
            <a:r>
              <a:rPr lang="en-US" sz="1100" dirty="0">
                <a:latin typeface="Poppins" panose="02000000000000000000" pitchFamily="2" charset="0"/>
                <a:cs typeface="Poppins" panose="02000000000000000000" pitchFamily="2" charset="0"/>
              </a:rPr>
              <a:t>a B/Austria/1359417/2021 (B/Victoria lineage)-like virus.</a:t>
            </a:r>
            <a:endParaRPr lang="en-US" sz="1100" dirty="0">
              <a:latin typeface="Poppins" panose="02000000000000000000" pitchFamily="2" charset="0"/>
              <a:cs typeface="Poppins" panose="02000000000000000000" pitchFamily="2" charset="0"/>
            </a:endParaRPr>
          </a:p>
        </p:txBody>
      </p:sp>
      <p:sp>
        <p:nvSpPr>
          <p:cNvPr id="15" name="矩形 14"/>
          <p:cNvSpPr/>
          <p:nvPr/>
        </p:nvSpPr>
        <p:spPr>
          <a:xfrm>
            <a:off x="428596" y="3966324"/>
            <a:ext cx="6929486" cy="261610"/>
          </a:xfrm>
          <a:prstGeom prst="rect">
            <a:avLst/>
          </a:prstGeom>
        </p:spPr>
        <p:txBody>
          <a:bodyPr wrap="square">
            <a:spAutoFit/>
          </a:bodyPr>
          <a:lstStyle/>
          <a:p>
            <a:r>
              <a:rPr lang="en-US" sz="1100" b="1" dirty="0">
                <a:latin typeface="Poppins" panose="02000000000000000000" pitchFamily="2" charset="0"/>
                <a:cs typeface="Poppins" panose="02000000000000000000" pitchFamily="2" charset="0"/>
              </a:rPr>
              <a:t>For </a:t>
            </a:r>
            <a:r>
              <a:rPr lang="en-US" sz="1100" b="1" dirty="0" err="1">
                <a:latin typeface="Poppins" panose="02000000000000000000" pitchFamily="2" charset="0"/>
                <a:cs typeface="Poppins" panose="02000000000000000000" pitchFamily="2" charset="0"/>
              </a:rPr>
              <a:t>quadrivalent</a:t>
            </a:r>
            <a:r>
              <a:rPr lang="en-US" sz="1100" b="1" dirty="0">
                <a:latin typeface="Poppins" panose="02000000000000000000" pitchFamily="2" charset="0"/>
                <a:cs typeface="Poppins" panose="02000000000000000000" pitchFamily="2" charset="0"/>
              </a:rPr>
              <a:t> egg- or cell culture-based or recombinant vaccines</a:t>
            </a:r>
            <a:r>
              <a:rPr lang="zh-CN" altLang="en-US" sz="1100" b="1" dirty="0">
                <a:latin typeface="Poppins" panose="02000000000000000000" pitchFamily="2" charset="0"/>
                <a:cs typeface="Poppins" panose="02000000000000000000" pitchFamily="2" charset="0"/>
              </a:rPr>
              <a:t>：</a:t>
            </a:r>
            <a:endParaRPr lang="zh-CN" altLang="en-US" sz="1100" b="1" dirty="0">
              <a:latin typeface="Poppins" panose="02000000000000000000" pitchFamily="2" charset="0"/>
              <a:cs typeface="Poppins" panose="02000000000000000000" pitchFamily="2" charset="0"/>
            </a:endParaRPr>
          </a:p>
        </p:txBody>
      </p:sp>
      <p:sp>
        <p:nvSpPr>
          <p:cNvPr id="16" name="TextBox 15"/>
          <p:cNvSpPr txBox="1"/>
          <p:nvPr/>
        </p:nvSpPr>
        <p:spPr>
          <a:xfrm>
            <a:off x="1874809" y="4221971"/>
            <a:ext cx="4929222" cy="261610"/>
          </a:xfrm>
          <a:prstGeom prst="rect">
            <a:avLst/>
          </a:prstGeom>
          <a:solidFill>
            <a:schemeClr val="bg1">
              <a:lumMod val="95000"/>
            </a:schemeClr>
          </a:solidFill>
          <a:ln>
            <a:solidFill>
              <a:srgbClr val="007E66"/>
            </a:solidFill>
            <a:prstDash val="dashDot"/>
          </a:ln>
        </p:spPr>
        <p:txBody>
          <a:bodyPr wrap="square" rtlCol="0">
            <a:spAutoFit/>
          </a:bodyPr>
          <a:lstStyle/>
          <a:p>
            <a:r>
              <a:rPr lang="en-US" sz="1100" dirty="0">
                <a:latin typeface="Poppins" panose="02000000000000000000" pitchFamily="2" charset="0"/>
                <a:cs typeface="Poppins" panose="02000000000000000000" pitchFamily="2" charset="0"/>
              </a:rPr>
              <a:t>a B/</a:t>
            </a:r>
            <a:r>
              <a:rPr lang="en-US" sz="1100" dirty="0" err="1">
                <a:latin typeface="Poppins" panose="02000000000000000000" pitchFamily="2" charset="0"/>
                <a:cs typeface="Poppins" panose="02000000000000000000" pitchFamily="2" charset="0"/>
              </a:rPr>
              <a:t>Phuket</a:t>
            </a:r>
            <a:r>
              <a:rPr lang="en-US" sz="1100" dirty="0">
                <a:latin typeface="Poppins" panose="02000000000000000000" pitchFamily="2" charset="0"/>
                <a:cs typeface="Poppins" panose="02000000000000000000" pitchFamily="2" charset="0"/>
              </a:rPr>
              <a:t>/3073/2013 (B/Yamagata lineage)-like virus. </a:t>
            </a:r>
            <a:endParaRPr lang="en-US" sz="1100" dirty="0">
              <a:latin typeface="Poppins" panose="02000000000000000000" pitchFamily="2" charset="0"/>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8" name="矩形 7"/>
          <p:cNvSpPr/>
          <p:nvPr/>
        </p:nvSpPr>
        <p:spPr>
          <a:xfrm>
            <a:off x="1571604" y="500048"/>
            <a:ext cx="4822154" cy="584775"/>
          </a:xfrm>
          <a:prstGeom prst="rect">
            <a:avLst/>
          </a:prstGeom>
        </p:spPr>
        <p:txBody>
          <a:bodyPr wrap="none">
            <a:spAutoFit/>
          </a:bodyPr>
          <a:lstStyle/>
          <a:p>
            <a:pPr algn="ct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季节性流感疫苗开发趋势</a:t>
            </a:r>
            <a:endPar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9" name="矩形 8"/>
          <p:cNvSpPr/>
          <p:nvPr/>
        </p:nvSpPr>
        <p:spPr>
          <a:xfrm>
            <a:off x="357158" y="1142990"/>
            <a:ext cx="8786842" cy="707886"/>
          </a:xfrm>
          <a:prstGeom prst="rect">
            <a:avLst/>
          </a:prstGeom>
        </p:spPr>
        <p:txBody>
          <a:bodyPr wrap="square">
            <a:spAutoFit/>
          </a:bodyPr>
          <a:lstStyle/>
          <a:p>
            <a:pPr>
              <a:spcBef>
                <a:spcPts val="600"/>
              </a:spcBef>
              <a:spcAft>
                <a:spcPts val="600"/>
              </a:spcAft>
              <a:buFont typeface="Wingdings" panose="05000000000000000000" pitchFamily="2" charset="2"/>
              <a:buChar char="l"/>
            </a:pPr>
            <a:r>
              <a:rPr lang="zh-CN" altLang="en-US"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开发新的技术平台</a:t>
            </a:r>
            <a:r>
              <a:rPr lang="en-US" altLang="zh-CN"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t>
            </a:r>
            <a:r>
              <a:rPr lang="zh-CN" altLang="en-US"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缩短疫苗开发时间，提高疫苗效果</a:t>
            </a:r>
            <a:endParaRPr lang="en-US" altLang="zh-CN"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a:spcBef>
                <a:spcPts val="600"/>
              </a:spcBef>
              <a:spcAft>
                <a:spcPts val="600"/>
              </a:spcAft>
            </a:pPr>
            <a:r>
              <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Developer: </a:t>
            </a:r>
            <a:r>
              <a:rPr lang="en-US" altLang="zh-CN" sz="1200" b="1" dirty="0" err="1">
                <a:solidFill>
                  <a:srgbClr val="007E66"/>
                </a:solidFill>
                <a:latin typeface="Poppins" panose="02000000000000000000" pitchFamily="2" charset="0"/>
                <a:ea typeface="思源黑体 CN Medium" panose="020B0600000000000000" pitchFamily="34" charset="-122"/>
                <a:cs typeface="Poppins" panose="02000000000000000000" pitchFamily="2" charset="0"/>
              </a:rPr>
              <a:t>Moderna</a:t>
            </a:r>
            <a:r>
              <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(US);  Name: mRNA-1010;  Stage: in Phase 3</a:t>
            </a:r>
            <a:endPar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pic>
        <p:nvPicPr>
          <p:cNvPr id="69634" name="Picture 2" descr="C:\Users\s\AppData\Local\Temp\企业微信截图_17108156619281.png"/>
          <p:cNvPicPr>
            <a:picLocks noChangeAspect="1" noChangeArrowheads="1"/>
          </p:cNvPicPr>
          <p:nvPr/>
        </p:nvPicPr>
        <p:blipFill>
          <a:blip r:embed="rId2" cstate="print"/>
          <a:srcRect/>
          <a:stretch>
            <a:fillRect/>
          </a:stretch>
        </p:blipFill>
        <p:spPr bwMode="auto">
          <a:xfrm>
            <a:off x="428596" y="2067875"/>
            <a:ext cx="4143372" cy="2105333"/>
          </a:xfrm>
          <a:prstGeom prst="rect">
            <a:avLst/>
          </a:prstGeom>
          <a:noFill/>
        </p:spPr>
      </p:pic>
      <p:sp>
        <p:nvSpPr>
          <p:cNvPr id="11" name="矩形 10"/>
          <p:cNvSpPr/>
          <p:nvPr/>
        </p:nvSpPr>
        <p:spPr>
          <a:xfrm>
            <a:off x="1999597" y="1894201"/>
            <a:ext cx="1214445" cy="276999"/>
          </a:xfrm>
          <a:prstGeom prst="rect">
            <a:avLst/>
          </a:prstGeom>
        </p:spPr>
        <p:txBody>
          <a:bodyPr wrap="square">
            <a:spAutoFit/>
          </a:bodyPr>
          <a:lstStyle/>
          <a:p>
            <a:pPr>
              <a:buFont typeface="Arial" panose="020B0604020202020204" pitchFamily="34" charset="0"/>
              <a:buChar char="•"/>
            </a:pPr>
            <a:r>
              <a:rPr lang="en-US" altLang="zh-CN" sz="1200" b="1" dirty="0" smtClean="0">
                <a:solidFill>
                  <a:srgbClr val="007E66"/>
                </a:solidFill>
                <a:latin typeface="Poppins" panose="02000000000000000000" pitchFamily="2" charset="0"/>
                <a:ea typeface="思源黑体 CN Medium" panose="020B0600000000000000" pitchFamily="34" charset="-122"/>
                <a:cs typeface="Poppins" panose="02000000000000000000" pitchFamily="2" charset="0"/>
              </a:rPr>
              <a:t> phase </a:t>
            </a:r>
            <a:r>
              <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1/2</a:t>
            </a:r>
            <a:endPar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3" name="矩形 12"/>
          <p:cNvSpPr/>
          <p:nvPr/>
        </p:nvSpPr>
        <p:spPr>
          <a:xfrm>
            <a:off x="6000760" y="2000246"/>
            <a:ext cx="930063" cy="276999"/>
          </a:xfrm>
          <a:prstGeom prst="rect">
            <a:avLst/>
          </a:prstGeom>
        </p:spPr>
        <p:txBody>
          <a:bodyPr wrap="none">
            <a:spAutoFit/>
          </a:bodyPr>
          <a:lstStyle/>
          <a:p>
            <a:pPr>
              <a:buFont typeface="Arial" panose="020B0604020202020204" pitchFamily="34" charset="0"/>
              <a:buChar char="•"/>
            </a:pPr>
            <a:r>
              <a:rPr lang="en-US" altLang="zh-CN" sz="1200" b="1" dirty="0" smtClean="0">
                <a:solidFill>
                  <a:srgbClr val="007E66"/>
                </a:solidFill>
                <a:latin typeface="Poppins" panose="02000000000000000000" pitchFamily="2" charset="0"/>
                <a:ea typeface="思源黑体 CN Medium" panose="020B0600000000000000" pitchFamily="34" charset="-122"/>
                <a:cs typeface="Poppins" panose="02000000000000000000" pitchFamily="2" charset="0"/>
              </a:rPr>
              <a:t> phase </a:t>
            </a:r>
            <a:r>
              <a:rPr lang="en-US" altLang="zh-CN"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3</a:t>
            </a:r>
            <a:endPar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4" name="矩形 13"/>
          <p:cNvSpPr/>
          <p:nvPr/>
        </p:nvSpPr>
        <p:spPr>
          <a:xfrm>
            <a:off x="755576" y="4083918"/>
            <a:ext cx="3960440" cy="900246"/>
          </a:xfrm>
          <a:prstGeom prst="rect">
            <a:avLst/>
          </a:prstGeom>
        </p:spPr>
        <p:txBody>
          <a:bodyPr wrap="square">
            <a:spAutoFit/>
          </a:bodyPr>
          <a:lstStyle/>
          <a:p>
            <a:pPr indent="0" fontAlgn="auto">
              <a:lnSpc>
                <a:spcPct val="150000"/>
              </a:lnSpc>
            </a:pPr>
            <a:r>
              <a:rPr lang="zh-CN" altLang="en-US" sz="12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rPr>
              <a:t>免疫原性：</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对流感</a:t>
            </a:r>
            <a:r>
              <a:rPr lang="en-US" altLang="zh-CN" sz="1100" dirty="0">
                <a:latin typeface="Poppins" panose="02000000000000000000" pitchFamily="2" charset="0"/>
                <a:ea typeface="思源黑体 CN Normal" panose="020B0400000000000000" pitchFamily="34" charset="-122"/>
                <a:cs typeface="Poppins" panose="02000000000000000000" pitchFamily="2" charset="0"/>
              </a:rPr>
              <a:t>A</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型病毒具有较强免疫原性，对</a:t>
            </a:r>
            <a:r>
              <a:rPr lang="en-US" altLang="zh-CN" sz="1100" dirty="0">
                <a:latin typeface="Poppins" panose="02000000000000000000" pitchFamily="2" charset="0"/>
                <a:ea typeface="思源黑体 CN Normal" panose="020B0400000000000000" pitchFamily="34" charset="-122"/>
                <a:cs typeface="Poppins" panose="02000000000000000000" pitchFamily="2" charset="0"/>
              </a:rPr>
              <a:t>B</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型流感未达到非劣效标准。</a:t>
            </a:r>
            <a:endParaRPr lang="en-US" altLang="zh-CN" sz="1100" dirty="0">
              <a:latin typeface="Poppins" panose="02000000000000000000" pitchFamily="2" charset="0"/>
              <a:ea typeface="思源黑体 CN Normal" panose="020B0400000000000000" pitchFamily="34" charset="-122"/>
              <a:cs typeface="Poppins" panose="02000000000000000000" pitchFamily="2" charset="0"/>
            </a:endParaRPr>
          </a:p>
          <a:p>
            <a:pPr indent="0" fontAlgn="auto">
              <a:lnSpc>
                <a:spcPct val="150000"/>
              </a:lnSpc>
            </a:pPr>
            <a:r>
              <a:rPr lang="zh-CN" altLang="en-US" sz="12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rPr>
              <a:t>安全性：</a:t>
            </a:r>
            <a:r>
              <a:rPr lang="zh-CN" altLang="en-US" sz="1100" dirty="0">
                <a:latin typeface="Poppins" panose="02000000000000000000" pitchFamily="2" charset="0"/>
                <a:ea typeface="思源黑体 CN Normal" panose="020B0400000000000000" pitchFamily="34" charset="-122"/>
                <a:cs typeface="Poppins" panose="02000000000000000000" pitchFamily="2" charset="0"/>
              </a:rPr>
              <a:t>可接受</a:t>
            </a:r>
            <a:endParaRPr lang="zh-CN" altLang="en-US" sz="11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endParaRPr>
          </a:p>
        </p:txBody>
      </p:sp>
      <p:sp>
        <p:nvSpPr>
          <p:cNvPr id="15" name="矩形 14"/>
          <p:cNvSpPr/>
          <p:nvPr/>
        </p:nvSpPr>
        <p:spPr>
          <a:xfrm>
            <a:off x="5658485" y="4643755"/>
            <a:ext cx="3485515" cy="213995"/>
          </a:xfrm>
          <a:prstGeom prst="rect">
            <a:avLst/>
          </a:prstGeom>
        </p:spPr>
        <p:txBody>
          <a:bodyPr wrap="square">
            <a:spAutoFit/>
          </a:bodyPr>
          <a:lstStyle/>
          <a:p>
            <a:r>
              <a:rPr lang="en-US" altLang="zh-CN" sz="800" dirty="0">
                <a:latin typeface="Poppins" panose="02000000000000000000" pitchFamily="2" charset="0"/>
                <a:cs typeface="Poppins" panose="02000000000000000000" pitchFamily="2" charset="0"/>
              </a:rPr>
              <a:t>https://doi.org/10.1038/s41467-023-39376-7</a:t>
            </a:r>
            <a:endParaRPr lang="en-US" altLang="zh-CN" sz="800" dirty="0">
              <a:latin typeface="Poppins" panose="02000000000000000000" pitchFamily="2" charset="0"/>
              <a:cs typeface="Poppins" panose="02000000000000000000" pitchFamily="2" charset="0"/>
            </a:endParaRPr>
          </a:p>
        </p:txBody>
      </p:sp>
      <p:sp>
        <p:nvSpPr>
          <p:cNvPr id="19" name="矩形 18"/>
          <p:cNvSpPr/>
          <p:nvPr/>
        </p:nvSpPr>
        <p:spPr>
          <a:xfrm>
            <a:off x="5796523" y="4825859"/>
            <a:ext cx="1636395" cy="213995"/>
          </a:xfrm>
          <a:prstGeom prst="rect">
            <a:avLst/>
          </a:prstGeom>
        </p:spPr>
        <p:txBody>
          <a:bodyPr wrap="none">
            <a:spAutoFit/>
          </a:bodyPr>
          <a:lstStyle/>
          <a:p>
            <a:r>
              <a:rPr lang="en-US" altLang="zh-CN" sz="800" dirty="0">
                <a:latin typeface="Poppins" panose="02000000000000000000" pitchFamily="2" charset="0"/>
                <a:cs typeface="Poppins" panose="02000000000000000000" pitchFamily="2" charset="0"/>
              </a:rPr>
              <a:t>NEWS RELEASE from </a:t>
            </a:r>
            <a:r>
              <a:rPr lang="en-US" altLang="zh-CN" sz="800" dirty="0" err="1">
                <a:latin typeface="Poppins" panose="02000000000000000000" pitchFamily="2" charset="0"/>
                <a:cs typeface="Poppins" panose="02000000000000000000" pitchFamily="2" charset="0"/>
              </a:rPr>
              <a:t>Moderna</a:t>
            </a:r>
            <a:endParaRPr lang="zh-CN" altLang="en-US" sz="800" dirty="0">
              <a:latin typeface="Poppins" panose="02000000000000000000" pitchFamily="2" charset="0"/>
              <a:cs typeface="Poppins" panose="02000000000000000000" pitchFamily="2" charset="0"/>
            </a:endParaRPr>
          </a:p>
        </p:txBody>
      </p:sp>
      <p:sp>
        <p:nvSpPr>
          <p:cNvPr id="21" name="矩形 20"/>
          <p:cNvSpPr/>
          <p:nvPr/>
        </p:nvSpPr>
        <p:spPr>
          <a:xfrm>
            <a:off x="6072198" y="4286262"/>
            <a:ext cx="928726" cy="285752"/>
          </a:xfrm>
          <a:prstGeom prst="rect">
            <a:avLst/>
          </a:prstGeom>
        </p:spPr>
        <p:txBody>
          <a:bodyPr wrap="square">
            <a:spAutoFit/>
          </a:bodyPr>
          <a:lstStyle/>
          <a:p>
            <a:r>
              <a:rPr lang="en-US"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P303</a:t>
            </a:r>
            <a:r>
              <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数据</a:t>
            </a:r>
            <a:endParaRPr lang="zh-CN" altLang="en-US" sz="1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pic>
        <p:nvPicPr>
          <p:cNvPr id="69636" name="Picture 4" descr="C:\Users\s\AppData\Local\Temp\企业微信截图_17108198896490.png"/>
          <p:cNvPicPr>
            <a:picLocks noChangeAspect="1" noChangeArrowheads="1"/>
          </p:cNvPicPr>
          <p:nvPr/>
        </p:nvPicPr>
        <p:blipFill>
          <a:blip r:embed="rId3" cstate="print"/>
          <a:srcRect/>
          <a:stretch>
            <a:fillRect/>
          </a:stretch>
        </p:blipFill>
        <p:spPr bwMode="auto">
          <a:xfrm>
            <a:off x="5072066" y="2214560"/>
            <a:ext cx="2656232" cy="2071702"/>
          </a:xfrm>
          <a:prstGeom prst="rect">
            <a:avLst/>
          </a:prstGeom>
          <a:noFill/>
        </p:spPr>
      </p:pic>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cs typeface="Poppins" panose="02000000000000000000" pitchFamily="2" charset="0"/>
            </a:endParaRPr>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bg1">
                    <a:lumMod val="50000"/>
                  </a:schemeClr>
                </a:solidFill>
                <a:latin typeface="Poppins" panose="02000000000000000000" pitchFamily="2" charset="0"/>
                <a:ea typeface="思源黑体 CN Normal" panose="020B0400000000000000" pitchFamily="34" charset="-122"/>
                <a:cs typeface="Poppins" panose="02000000000000000000" pitchFamily="2" charset="0"/>
              </a:rPr>
              <a:t>义翘神州</a:t>
            </a:r>
            <a:endParaRPr lang="zh-CN" altLang="en-US" sz="800" dirty="0">
              <a:solidFill>
                <a:schemeClr val="bg1">
                  <a:lumMod val="50000"/>
                </a:schemeClr>
              </a:solidFill>
              <a:latin typeface="Poppins" panose="02000000000000000000" pitchFamily="2" charset="0"/>
              <a:ea typeface="思源黑体 CN Normal" panose="020B0400000000000000" pitchFamily="34" charset="-122"/>
              <a:cs typeface="Poppins" panose="02000000000000000000" pitchFamily="2"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5" name="直接连接符 4"/>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71604" y="500048"/>
            <a:ext cx="4822154" cy="584775"/>
          </a:xfrm>
          <a:prstGeom prst="rect">
            <a:avLst/>
          </a:prstGeom>
        </p:spPr>
        <p:txBody>
          <a:bodyPr wrap="none">
            <a:spAutoFit/>
          </a:bodyPr>
          <a:lstStyle/>
          <a:p>
            <a:pPr algn="ctr"/>
            <a:r>
              <a:rPr lang="zh-CN" altLang="en-US" sz="3200" b="1" dirty="0">
                <a:solidFill>
                  <a:srgbClr val="007E66"/>
                </a:solidFill>
                <a:latin typeface="思源黑体 CN Medium" panose="020B0600000000000000" pitchFamily="34" charset="-122"/>
                <a:ea typeface="思源黑体 CN Medium" panose="020B0600000000000000" pitchFamily="34" charset="-122"/>
                <a:cs typeface="+mj-cs"/>
              </a:rPr>
              <a:t>季节性流感疫苗开发趋势</a:t>
            </a:r>
            <a:endParaRPr lang="zh-CN" altLang="en-US" sz="3200" b="1" dirty="0">
              <a:solidFill>
                <a:srgbClr val="007E66"/>
              </a:solidFill>
              <a:latin typeface="思源黑体 CN Medium" panose="020B0600000000000000" pitchFamily="34" charset="-122"/>
              <a:ea typeface="思源黑体 CN Medium" panose="020B0600000000000000" pitchFamily="34" charset="-122"/>
              <a:cs typeface="+mj-cs"/>
            </a:endParaRPr>
          </a:p>
        </p:txBody>
      </p:sp>
      <p:sp>
        <p:nvSpPr>
          <p:cNvPr id="7" name="矩形 6"/>
          <p:cNvSpPr/>
          <p:nvPr/>
        </p:nvSpPr>
        <p:spPr>
          <a:xfrm>
            <a:off x="357158" y="1142990"/>
            <a:ext cx="2492990" cy="369332"/>
          </a:xfrm>
          <a:prstGeom prst="rect">
            <a:avLst/>
          </a:prstGeom>
        </p:spPr>
        <p:txBody>
          <a:bodyPr wrap="none">
            <a:spAutoFit/>
          </a:bodyPr>
          <a:lstStyle/>
          <a:p>
            <a:pPr>
              <a:spcBef>
                <a:spcPts val="600"/>
              </a:spcBef>
              <a:spcAft>
                <a:spcPts val="600"/>
              </a:spcAft>
              <a:buFont typeface="Wingdings" panose="05000000000000000000" pitchFamily="2" charset="2"/>
              <a:buChar char="l"/>
            </a:pPr>
            <a:r>
              <a:rPr lang="zh-CN" altLang="en-US" b="1" dirty="0">
                <a:solidFill>
                  <a:srgbClr val="007E66"/>
                </a:solidFill>
                <a:latin typeface="思源黑体 CN Medium" panose="020B0600000000000000" pitchFamily="34" charset="-122"/>
                <a:ea typeface="思源黑体 CN Medium" panose="020B0600000000000000" pitchFamily="34" charset="-122"/>
              </a:rPr>
              <a:t>粘膜免疫途径的探索</a:t>
            </a:r>
            <a:endParaRPr lang="en-US" altLang="zh-CN" b="1" dirty="0">
              <a:solidFill>
                <a:srgbClr val="007E66"/>
              </a:solidFill>
              <a:latin typeface="思源黑体 CN Medium" panose="020B0600000000000000" pitchFamily="34" charset="-122"/>
              <a:ea typeface="思源黑体 CN Medium" panose="020B0600000000000000" pitchFamily="34" charset="-122"/>
            </a:endParaRPr>
          </a:p>
        </p:txBody>
      </p:sp>
      <p:pic>
        <p:nvPicPr>
          <p:cNvPr id="75778" name="Picture 2" descr="C:\Users\s\AppData\Local\Temp\企业微信截图_17108228162938.png"/>
          <p:cNvPicPr>
            <a:picLocks noChangeAspect="1" noChangeArrowheads="1"/>
          </p:cNvPicPr>
          <p:nvPr/>
        </p:nvPicPr>
        <p:blipFill>
          <a:blip r:embed="rId2" cstate="print"/>
          <a:srcRect l="12836" r="18705"/>
          <a:stretch>
            <a:fillRect/>
          </a:stretch>
        </p:blipFill>
        <p:spPr bwMode="auto">
          <a:xfrm>
            <a:off x="539750" y="1650365"/>
            <a:ext cx="2767965" cy="998855"/>
          </a:xfrm>
          <a:prstGeom prst="rect">
            <a:avLst/>
          </a:prstGeom>
          <a:noFill/>
        </p:spPr>
      </p:pic>
      <p:sp>
        <p:nvSpPr>
          <p:cNvPr id="10" name="矩形 9"/>
          <p:cNvSpPr/>
          <p:nvPr/>
        </p:nvSpPr>
        <p:spPr>
          <a:xfrm>
            <a:off x="539722" y="2786699"/>
            <a:ext cx="2654935" cy="245110"/>
          </a:xfrm>
          <a:prstGeom prst="rect">
            <a:avLst/>
          </a:prstGeom>
        </p:spPr>
        <p:txBody>
          <a:bodyPr wrap="none">
            <a:spAutoFit/>
          </a:bodyPr>
          <a:lstStyle/>
          <a:p>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感雾</a:t>
            </a:r>
            <a:r>
              <a:rPr lang="en-US" altLang="zh-CN"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a:t>
            </a:r>
            <a:r>
              <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rPr>
              <a:t>冻干鼻喷流感减毒活疫苗（长春百克）</a:t>
            </a:r>
            <a:endParaRPr lang="zh-CN" altLang="en-US" sz="1000" dirty="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pic>
        <p:nvPicPr>
          <p:cNvPr id="75780" name="Picture 4" descr="C:\Users\s\AppData\Local\Temp\企业微信截图_1710830947753.png"/>
          <p:cNvPicPr>
            <a:picLocks noChangeAspect="1" noChangeArrowheads="1"/>
          </p:cNvPicPr>
          <p:nvPr/>
        </p:nvPicPr>
        <p:blipFill>
          <a:blip r:embed="rId3" cstate="print"/>
          <a:srcRect/>
          <a:stretch>
            <a:fillRect/>
          </a:stretch>
        </p:blipFill>
        <p:spPr bwMode="auto">
          <a:xfrm>
            <a:off x="785786" y="3071816"/>
            <a:ext cx="1739253" cy="1285884"/>
          </a:xfrm>
          <a:prstGeom prst="rect">
            <a:avLst/>
          </a:prstGeom>
          <a:noFill/>
        </p:spPr>
      </p:pic>
      <p:sp>
        <p:nvSpPr>
          <p:cNvPr id="11" name="矩形 10"/>
          <p:cNvSpPr/>
          <p:nvPr/>
        </p:nvSpPr>
        <p:spPr>
          <a:xfrm>
            <a:off x="642910" y="4500576"/>
            <a:ext cx="2380780" cy="246221"/>
          </a:xfrm>
          <a:prstGeom prst="rect">
            <a:avLst/>
          </a:prstGeom>
        </p:spPr>
        <p:txBody>
          <a:bodyPr wrap="none">
            <a:spAutoFit/>
          </a:bodyPr>
          <a:lstStyle/>
          <a:p>
            <a:r>
              <a:rPr lang="en-US" altLang="en-US" sz="1000" dirty="0" err="1">
                <a:latin typeface="Poppins" panose="02000000000000000000" pitchFamily="2" charset="0"/>
                <a:ea typeface="思源黑体 CN Regular" panose="020B0500000000000000" pitchFamily="34" charset="-122"/>
                <a:cs typeface="Poppins" panose="02000000000000000000" pitchFamily="2" charset="0"/>
              </a:rPr>
              <a:t>FluMist</a:t>
            </a:r>
            <a:r>
              <a:rPr lang="en-US" altLang="en-US" sz="1000" dirty="0">
                <a:latin typeface="Poppins" panose="02000000000000000000" pitchFamily="2" charset="0"/>
                <a:ea typeface="思源黑体 CN Regular" panose="020B0500000000000000" pitchFamily="34" charset="-122"/>
                <a:cs typeface="Poppins" panose="02000000000000000000" pitchFamily="2" charset="0"/>
              </a:rPr>
              <a:t>®</a:t>
            </a:r>
            <a:r>
              <a:rPr lang="en-US" sz="1000" dirty="0">
                <a:latin typeface="Poppins" panose="02000000000000000000" pitchFamily="2" charset="0"/>
                <a:ea typeface="思源黑体 CN Regular" panose="020B0500000000000000" pitchFamily="34" charset="-122"/>
                <a:cs typeface="Poppins" panose="02000000000000000000" pitchFamily="2" charset="0"/>
              </a:rPr>
              <a:t>  </a:t>
            </a:r>
            <a:r>
              <a:rPr lang="en-US" sz="1000" dirty="0" err="1">
                <a:latin typeface="Poppins" panose="02000000000000000000" pitchFamily="2" charset="0"/>
                <a:ea typeface="思源黑体 CN Regular" panose="020B0500000000000000" pitchFamily="34" charset="-122"/>
                <a:cs typeface="Poppins" panose="02000000000000000000" pitchFamily="2" charset="0"/>
              </a:rPr>
              <a:t>Quadrivalent</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（阿斯利康）</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矩形 11"/>
          <p:cNvSpPr/>
          <p:nvPr/>
        </p:nvSpPr>
        <p:spPr>
          <a:xfrm>
            <a:off x="4284340" y="4397388"/>
            <a:ext cx="4572000" cy="398780"/>
          </a:xfrm>
          <a:prstGeom prst="rect">
            <a:avLst/>
          </a:prstGeom>
        </p:spPr>
        <p:txBody>
          <a:bodyPr>
            <a:spAutoFit/>
          </a:bodyPr>
          <a:lstStyle/>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LAIV</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通过鼻腔给药，刺激上呼吸道的粘膜免疫反应，诱导产生</a:t>
            </a:r>
            <a:r>
              <a:rPr lang="en-US" altLang="zh-CN" sz="1000" dirty="0" err="1">
                <a:latin typeface="Poppins" panose="02000000000000000000" pitchFamily="2" charset="0"/>
                <a:ea typeface="思源黑体 CN Regular" panose="020B0500000000000000" pitchFamily="34" charset="-122"/>
                <a:cs typeface="Poppins" panose="02000000000000000000" pitchFamily="2" charset="0"/>
              </a:rPr>
              <a:t>IgA</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抗体，在粘膜表面提供保护。</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75786" name="Picture 10" descr="C:\Users\s\AppData\Local\Temp\企业微信截图_17108358985008.png"/>
          <p:cNvPicPr>
            <a:picLocks noChangeAspect="1" noChangeArrowheads="1"/>
          </p:cNvPicPr>
          <p:nvPr/>
        </p:nvPicPr>
        <p:blipFill>
          <a:blip r:embed="rId4" cstate="print"/>
          <a:srcRect t="7444"/>
          <a:stretch>
            <a:fillRect/>
          </a:stretch>
        </p:blipFill>
        <p:spPr bwMode="auto">
          <a:xfrm>
            <a:off x="4143372" y="1071552"/>
            <a:ext cx="4286280" cy="1717757"/>
          </a:xfrm>
          <a:prstGeom prst="rect">
            <a:avLst/>
          </a:prstGeom>
          <a:noFill/>
        </p:spPr>
      </p:pic>
      <p:pic>
        <p:nvPicPr>
          <p:cNvPr id="75788" name="Picture 12" descr="C:\Users\s\AppData\Local\Temp\企业微信截图_17108362488766.png"/>
          <p:cNvPicPr>
            <a:picLocks noChangeAspect="1" noChangeArrowheads="1"/>
          </p:cNvPicPr>
          <p:nvPr/>
        </p:nvPicPr>
        <p:blipFill>
          <a:blip r:embed="rId5" cstate="print"/>
          <a:srcRect/>
          <a:stretch>
            <a:fillRect/>
          </a:stretch>
        </p:blipFill>
        <p:spPr bwMode="auto">
          <a:xfrm>
            <a:off x="4571998" y="2931480"/>
            <a:ext cx="1929231" cy="1428760"/>
          </a:xfrm>
          <a:prstGeom prst="rect">
            <a:avLst/>
          </a:prstGeom>
          <a:noFill/>
        </p:spPr>
      </p:pic>
      <p:sp>
        <p:nvSpPr>
          <p:cNvPr id="17" name="矩形 16"/>
          <p:cNvSpPr/>
          <p:nvPr/>
        </p:nvSpPr>
        <p:spPr>
          <a:xfrm>
            <a:off x="5580380" y="4786630"/>
            <a:ext cx="2997200" cy="213995"/>
          </a:xfrm>
          <a:prstGeom prst="rect">
            <a:avLst/>
          </a:prstGeom>
        </p:spPr>
        <p:txBody>
          <a:bodyPr wrap="square">
            <a:spAutoFit/>
          </a:bodyPr>
          <a:lstStyle/>
          <a:p>
            <a:r>
              <a:rPr lang="en-US" sz="800" dirty="0" err="1">
                <a:latin typeface="Poppins" panose="02000000000000000000" pitchFamily="2" charset="0"/>
                <a:ea typeface="思源黑体 CN Regular" panose="020B0500000000000000" pitchFamily="34" charset="-122"/>
                <a:cs typeface="Poppins" panose="02000000000000000000" pitchFamily="2" charset="0"/>
              </a:rPr>
              <a:t>doi</a:t>
            </a:r>
            <a:r>
              <a:rPr lang="en-US" sz="800" dirty="0">
                <a:latin typeface="Poppins" panose="02000000000000000000" pitchFamily="2" charset="0"/>
                <a:ea typeface="思源黑体 CN Regular" panose="020B0500000000000000" pitchFamily="34" charset="-122"/>
                <a:cs typeface="Poppins" panose="02000000000000000000" pitchFamily="2" charset="0"/>
              </a:rPr>
              <a:t>: 10.1371/journal.pone.0085582. </a:t>
            </a:r>
            <a:r>
              <a:rPr lang="en-US" sz="800" dirty="0" err="1">
                <a:latin typeface="Poppins" panose="02000000000000000000" pitchFamily="2" charset="0"/>
                <a:ea typeface="思源黑体 CN Regular" panose="020B0500000000000000" pitchFamily="34" charset="-122"/>
                <a:cs typeface="Poppins" panose="02000000000000000000" pitchFamily="2" charset="0"/>
              </a:rPr>
              <a:t>eCollection</a:t>
            </a:r>
            <a:r>
              <a:rPr lang="en-US" sz="800" dirty="0">
                <a:latin typeface="Poppins" panose="02000000000000000000" pitchFamily="2" charset="0"/>
                <a:ea typeface="思源黑体 CN Regular" panose="020B0500000000000000" pitchFamily="34" charset="-122"/>
                <a:cs typeface="Poppins" panose="02000000000000000000" pitchFamily="2" charset="0"/>
              </a:rPr>
              <a:t> 2014.</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通用流感疫苗开发趋势</a:t>
            </a:r>
            <a:endPar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03</a:t>
            </a:r>
            <a:endParaRPr lang="en-US" altLang="zh-CN" sz="7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6804025" y="4867275"/>
            <a:ext cx="2303463" cy="192168"/>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通用流感疫苗研究进展</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15" name="矩形 14"/>
          <p:cNvSpPr/>
          <p:nvPr/>
        </p:nvSpPr>
        <p:spPr>
          <a:xfrm>
            <a:off x="323528" y="1275606"/>
            <a:ext cx="8568952" cy="306705"/>
          </a:xfrm>
          <a:prstGeom prst="rect">
            <a:avLst/>
          </a:prstGeom>
        </p:spPr>
        <p:txBody>
          <a:bodyPr wrap="square">
            <a:spAutoFit/>
          </a:bodyPr>
          <a:lstStyle/>
          <a:p>
            <a:pPr>
              <a:buClr>
                <a:srgbClr val="005440"/>
              </a:buClr>
              <a:buFont typeface="Wingdings" panose="05000000000000000000" pitchFamily="2" charset="2"/>
              <a:buChar char="u"/>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未来流感疫苗开发的方向是开发通用流感疫苗，可以覆盖不同流感亚型，应对流感的快速变异。</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矩形 20"/>
          <p:cNvSpPr/>
          <p:nvPr/>
        </p:nvSpPr>
        <p:spPr>
          <a:xfrm>
            <a:off x="1115616" y="4443958"/>
            <a:ext cx="7359824" cy="338554"/>
          </a:xfrm>
          <a:prstGeom prst="rect">
            <a:avLst/>
          </a:prstGeom>
        </p:spPr>
        <p:txBody>
          <a:bodyPr wrap="square">
            <a:spAutoFit/>
          </a:bodyPr>
          <a:lstStyle/>
          <a:p>
            <a:pPr algn="ctr"/>
            <a:r>
              <a:rPr lang="en-US" sz="1600" cap="all" dirty="0">
                <a:latin typeface="Poppins" panose="02000000000000000000" pitchFamily="2" charset="0"/>
                <a:cs typeface="Poppins" panose="02000000000000000000" pitchFamily="2" charset="0"/>
              </a:rPr>
              <a:t>UNIVERSAL INFLUENZA VACCINE TECHNOLOGY LANDSCAPE(by IVR)</a:t>
            </a:r>
            <a:endParaRPr lang="zh-CN" altLang="en-US" sz="1600" dirty="0">
              <a:latin typeface="Poppins" panose="02000000000000000000" pitchFamily="2" charset="0"/>
              <a:cs typeface="Poppins" panose="02000000000000000000" pitchFamily="2" charset="0"/>
            </a:endParaRPr>
          </a:p>
        </p:txBody>
      </p:sp>
      <p:pic>
        <p:nvPicPr>
          <p:cNvPr id="35842" name="Picture 2" descr="C:\Users\s\AppData\Local\Temp\企业微信截图_17108389692866.png"/>
          <p:cNvPicPr>
            <a:picLocks noChangeAspect="1" noChangeArrowheads="1"/>
          </p:cNvPicPr>
          <p:nvPr/>
        </p:nvPicPr>
        <p:blipFill>
          <a:blip r:embed="rId2" cstate="print"/>
          <a:srcRect/>
          <a:stretch>
            <a:fillRect/>
          </a:stretch>
        </p:blipFill>
        <p:spPr bwMode="auto">
          <a:xfrm>
            <a:off x="1763688" y="1707654"/>
            <a:ext cx="5500726" cy="2554712"/>
          </a:xfrm>
          <a:prstGeom prst="rect">
            <a:avLst/>
          </a:prstGeom>
          <a:noFill/>
        </p:spPr>
      </p:pic>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通用流感疫苗研究的靶点和方向</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pic>
        <p:nvPicPr>
          <p:cNvPr id="54274" name="Picture 2"/>
          <p:cNvPicPr>
            <a:picLocks noChangeAspect="1" noChangeArrowheads="1"/>
          </p:cNvPicPr>
          <p:nvPr/>
        </p:nvPicPr>
        <p:blipFill>
          <a:blip r:embed="rId2" cstate="print"/>
          <a:srcRect/>
          <a:stretch>
            <a:fillRect/>
          </a:stretch>
        </p:blipFill>
        <p:spPr bwMode="auto">
          <a:xfrm>
            <a:off x="749300" y="1325245"/>
            <a:ext cx="3468370" cy="3435350"/>
          </a:xfrm>
          <a:prstGeom prst="rect">
            <a:avLst/>
          </a:prstGeom>
          <a:noFill/>
          <a:ln w="9525">
            <a:noFill/>
            <a:miter lim="800000"/>
            <a:headEnd/>
            <a:tailEnd/>
          </a:ln>
          <a:effectLst/>
        </p:spPr>
      </p:pic>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6" name="文本框 5"/>
          <p:cNvSpPr txBox="1"/>
          <p:nvPr/>
        </p:nvSpPr>
        <p:spPr>
          <a:xfrm>
            <a:off x="2311400" y="4732020"/>
            <a:ext cx="2044700" cy="213995"/>
          </a:xfrm>
          <a:prstGeom prst="rect">
            <a:avLst/>
          </a:prstGeom>
          <a:noFill/>
        </p:spPr>
        <p:txBody>
          <a:bodyPr wrap="square" rtlCol="0" anchor="t">
            <a:spAutoFit/>
          </a:bodyPr>
          <a:lstStyle/>
          <a:p>
            <a:r>
              <a:rPr lang="zh-CN" altLang="en-US" sz="800">
                <a:solidFill>
                  <a:schemeClr val="bg1">
                    <a:lumMod val="50000"/>
                  </a:schemeClr>
                </a:solidFill>
                <a:latin typeface="Poppins" panose="02000000000000000000" pitchFamily="2" charset="0"/>
                <a:cs typeface="Poppins" panose="02000000000000000000" pitchFamily="2" charset="0"/>
              </a:rPr>
              <a:t>doi: 10.3389/fimmu.2021.711997</a:t>
            </a:r>
            <a:endParaRPr lang="zh-CN" altLang="en-US" sz="800">
              <a:solidFill>
                <a:schemeClr val="bg1">
                  <a:lumMod val="50000"/>
                </a:schemeClr>
              </a:solidFill>
              <a:latin typeface="Poppins" panose="02000000000000000000" pitchFamily="2" charset="0"/>
              <a:cs typeface="Poppins" panose="02000000000000000000" pitchFamily="2" charset="0"/>
            </a:endParaRPr>
          </a:p>
        </p:txBody>
      </p:sp>
      <p:sp>
        <p:nvSpPr>
          <p:cNvPr id="17" name="内容占位符 16"/>
          <p:cNvSpPr>
            <a:spLocks noGrp="1"/>
          </p:cNvSpPr>
          <p:nvPr>
            <p:ph idx="1"/>
          </p:nvPr>
        </p:nvSpPr>
        <p:spPr>
          <a:xfrm>
            <a:off x="4366260" y="1334135"/>
            <a:ext cx="4320540" cy="2815590"/>
          </a:xfrm>
        </p:spPr>
        <p:txBody>
          <a:bodyPr>
            <a:normAutofit/>
          </a:body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a:t>
            </a:r>
            <a:r>
              <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设计的通用疫苗</a:t>
            </a:r>
            <a:endPar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val="200" checksum="2975741746"/>
                </a:ext>
              </a:extLst>
            </a:pP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高糖基化</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，相对保守</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val="200" checksum="2975741746"/>
                </a:ext>
              </a:extLst>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去掉</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头部，仅保留有免疫原性的茎部</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val="200" checksum="2975741746"/>
                </a:ext>
              </a:extLst>
            </a:pP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LAH</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片段疫苗：</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茎部最保守区域</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val="200" checksum="2975741746"/>
                </a:ext>
              </a:extLst>
            </a:pP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嵌合</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疫苗：如</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H1 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茎部</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禽流感头部</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457200" lvl="2" indent="-107950" fontAlgn="auto">
              <a:spcBef>
                <a:spcPts val="600"/>
              </a:spcBef>
              <a:spcAft>
                <a:spcPts val="600"/>
              </a:spcAft>
              <a:buFont typeface="Wingdings" panose="05000000000000000000" charset="0"/>
              <a:buChar char="ü"/>
              <a:extLst>
                <a:ext uri="{35155182-B16C-46BC-9424-99874614C6A1}">
                  <wpsdc:marlchars xmlns:wpsdc="http://www.wps.cn/officeDocument/2017/drawingmlCustomData" val="200" checksum="2975741746"/>
                </a:ext>
              </a:extLst>
            </a:pPr>
            <a:r>
              <a:rPr 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马赛克</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疫苗：</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HA</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保守茎部</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+头部诱导特异性交叉反应抗体</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通用流感疫苗研究的靶点和方向</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7" name="内容占位符 16"/>
          <p:cNvSpPr>
            <a:spLocks noGrp="1"/>
          </p:cNvSpPr>
          <p:nvPr>
            <p:ph idx="1"/>
          </p:nvPr>
        </p:nvSpPr>
        <p:spPr>
          <a:xfrm>
            <a:off x="4211955" y="1325245"/>
            <a:ext cx="4320540" cy="1195070"/>
          </a:xfrm>
        </p:spPr>
        <p:txBody>
          <a:bodyPr>
            <a:normAutofit fontScale="80000" lnSpcReduction="10000"/>
          </a:body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a:t>
            </a:r>
            <a:r>
              <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NA</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设计的通用疫苗</a:t>
            </a:r>
            <a:endPar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lnSpc>
                <a:spcPct val="170000"/>
              </a:lnSpc>
              <a:spcBef>
                <a:spcPts val="0"/>
              </a:spcBef>
              <a:buFont typeface="Wingdings" panose="05000000000000000000" charset="0"/>
              <a:buChar char="Ø"/>
            </a:pPr>
            <a:r>
              <a:rPr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广泛保护性抗体的靶</a:t>
            </a: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点</a:t>
            </a:r>
            <a:endPar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lnSpc>
                <a:spcPct val="170000"/>
              </a:lnSpc>
              <a:spcBef>
                <a:spcPts val="0"/>
              </a:spcBef>
              <a:buFont typeface="Wingdings" panose="05000000000000000000" charset="0"/>
              <a:buChar char="Ø"/>
            </a:pPr>
            <a:r>
              <a:rPr sz="1600" dirty="0">
                <a:latin typeface="Poppins" panose="02000000000000000000" pitchFamily="2" charset="0"/>
                <a:ea typeface="思源黑体 CN Medium" panose="020B0600000000000000" pitchFamily="34" charset="-122"/>
                <a:cs typeface="Poppins" panose="02000000000000000000" pitchFamily="2" charset="0"/>
                <a:sym typeface="+mn-ea"/>
              </a:rPr>
              <a:t>奥司他韦</a:t>
            </a:r>
            <a:r>
              <a:rPr lang="zh-CN" sz="1600" dirty="0">
                <a:latin typeface="Poppins" panose="02000000000000000000" pitchFamily="2" charset="0"/>
                <a:ea typeface="思源黑体 CN Medium" panose="020B0600000000000000" pitchFamily="34" charset="-122"/>
                <a:cs typeface="Poppins" panose="02000000000000000000" pitchFamily="2" charset="0"/>
                <a:sym typeface="+mn-ea"/>
              </a:rPr>
              <a:t>、</a:t>
            </a:r>
            <a:r>
              <a:rPr sz="1600" dirty="0">
                <a:latin typeface="Poppins" panose="02000000000000000000" pitchFamily="2" charset="0"/>
                <a:ea typeface="思源黑体 CN Medium" panose="020B0600000000000000" pitchFamily="34" charset="-122"/>
                <a:cs typeface="Poppins" panose="02000000000000000000" pitchFamily="2" charset="0"/>
                <a:sym typeface="+mn-ea"/>
              </a:rPr>
              <a:t>扎那米韦等抗病毒药物的关键靶点</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p:txBody>
      </p:sp>
      <p:pic>
        <p:nvPicPr>
          <p:cNvPr id="8" name="图片 7" descr="Broadly Protective Strategies Against Influenza Viruses Universal Vaccines and Therapeutics-5"/>
          <p:cNvPicPr>
            <a:picLocks noChangeAspect="1"/>
          </p:cNvPicPr>
          <p:nvPr/>
        </p:nvPicPr>
        <p:blipFill>
          <a:blip r:embed="rId2" cstate="print"/>
          <a:stretch>
            <a:fillRect/>
          </a:stretch>
        </p:blipFill>
        <p:spPr>
          <a:xfrm>
            <a:off x="827405" y="1275080"/>
            <a:ext cx="3180080" cy="3277235"/>
          </a:xfrm>
          <a:prstGeom prst="rect">
            <a:avLst/>
          </a:prstGeom>
        </p:spPr>
      </p:pic>
      <p:sp>
        <p:nvSpPr>
          <p:cNvPr id="9" name="文本框 8"/>
          <p:cNvSpPr txBox="1"/>
          <p:nvPr/>
        </p:nvSpPr>
        <p:spPr>
          <a:xfrm>
            <a:off x="899795" y="4653280"/>
            <a:ext cx="3312160" cy="213995"/>
          </a:xfrm>
          <a:prstGeom prst="rect">
            <a:avLst/>
          </a:prstGeom>
          <a:noFill/>
        </p:spPr>
        <p:txBody>
          <a:bodyPr wrap="square" rtlCol="0" anchor="t">
            <a:spAutoFit/>
          </a:bodyPr>
          <a:lstStyle/>
          <a:p>
            <a:r>
              <a:rPr lang="zh-CN" altLang="en-US" sz="800">
                <a:solidFill>
                  <a:schemeClr val="bg1">
                    <a:lumMod val="50000"/>
                  </a:schemeClr>
                </a:solidFill>
                <a:latin typeface="Poppins" panose="02000000000000000000" pitchFamily="2" charset="0"/>
                <a:cs typeface="Poppins" panose="02000000000000000000" pitchFamily="2" charset="0"/>
              </a:rPr>
              <a:t>doi: 10.3389/fmicb.2020.00135</a:t>
            </a:r>
            <a:endParaRPr lang="zh-CN" altLang="en-US" sz="800">
              <a:solidFill>
                <a:schemeClr val="bg1">
                  <a:lumMod val="50000"/>
                </a:schemeClr>
              </a:solidFill>
              <a:latin typeface="Poppins" panose="02000000000000000000" pitchFamily="2" charset="0"/>
              <a:cs typeface="Poppins" panose="02000000000000000000" pitchFamily="2" charset="0"/>
            </a:endParaRPr>
          </a:p>
        </p:txBody>
      </p:sp>
      <p:sp>
        <p:nvSpPr>
          <p:cNvPr id="10" name="内容占位符 16"/>
          <p:cNvSpPr>
            <a:spLocks noGrp="1"/>
          </p:cNvSpPr>
          <p:nvPr/>
        </p:nvSpPr>
        <p:spPr>
          <a:xfrm>
            <a:off x="4192270" y="2428240"/>
            <a:ext cx="4320540" cy="1195070"/>
          </a:xfrm>
          <a:prstGeom prst="rect">
            <a:avLst/>
          </a:prstGeom>
        </p:spPr>
        <p:txBody>
          <a:bodyPr vert="horz" lIns="91440" tIns="45720" rIns="91440" bIns="45720" rtlCol="0">
            <a:normAutofit fontScale="97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a:t>
            </a:r>
            <a:r>
              <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M2e</a:t>
            </a: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设计的通用疫苗</a:t>
            </a:r>
            <a:endPar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lnSpc>
                <a:spcPct val="150000"/>
              </a:lnSpc>
              <a:spcBef>
                <a:spcPts val="0"/>
              </a:spcBef>
              <a:buFont typeface="Wingdings" panose="05000000000000000000" charset="0"/>
              <a:buChar char="Ø"/>
            </a:pP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高度保守</a:t>
            </a:r>
            <a:endPar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lnSpc>
                <a:spcPct val="150000"/>
              </a:lnSpc>
              <a:spcBef>
                <a:spcPts val="0"/>
              </a:spcBef>
              <a:buFont typeface="Wingdings" panose="05000000000000000000" charset="0"/>
              <a:buChar char="Ø"/>
            </a:pP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抗体具有特异性</a:t>
            </a:r>
            <a:endPar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1" name="内容占位符 16"/>
          <p:cNvSpPr>
            <a:spLocks noGrp="1"/>
          </p:cNvSpPr>
          <p:nvPr/>
        </p:nvSpPr>
        <p:spPr>
          <a:xfrm>
            <a:off x="4140835" y="3636645"/>
            <a:ext cx="4320540" cy="119507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buFont typeface="Wingdings" panose="05000000000000000000" pitchFamily="2" charset="2"/>
              <a:buChar char="n"/>
            </a:pPr>
            <a:r>
              <a:rPr lang="zh-CN" altLang="en-US"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基于内部蛋白设计的通用疫苗</a:t>
            </a:r>
            <a:endParaRPr lang="en-US" altLang="zh-CN" sz="20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lnSpc>
                <a:spcPct val="150000"/>
              </a:lnSpc>
              <a:spcBef>
                <a:spcPts val="0"/>
              </a:spcBef>
              <a:buFont typeface="Wingdings" panose="05000000000000000000" charset="0"/>
              <a:buChar char="Ø"/>
            </a:pP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NP</a:t>
            </a:r>
            <a:r>
              <a:rPr lang="zh-CN" altLang="en-US"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a:t>
            </a:r>
            <a:r>
              <a:rPr lang="en-US" alt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M1</a:t>
            </a: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高度保守</a:t>
            </a:r>
            <a:endPar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a:p>
            <a:pPr marL="635000" lvl="2" indent="-285750" fontAlgn="auto">
              <a:lnSpc>
                <a:spcPct val="150000"/>
              </a:lnSpc>
              <a:spcBef>
                <a:spcPts val="0"/>
              </a:spcBef>
              <a:buFont typeface="Wingdings" panose="05000000000000000000" charset="0"/>
              <a:buChar char="Ø"/>
            </a:pPr>
            <a:r>
              <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rPr>
              <a:t>增强T细胞的交叉反应</a:t>
            </a:r>
            <a:endParaRPr lang="zh-CN" sz="1600" dirty="0">
              <a:solidFill>
                <a:schemeClr val="tx1"/>
              </a:solidFill>
              <a:latin typeface="Poppins" panose="02000000000000000000" pitchFamily="2" charset="0"/>
              <a:ea typeface="思源黑体 CN Medium" panose="020B0600000000000000" pitchFamily="34" charset="-122"/>
              <a:cs typeface="Poppins" panose="02000000000000000000" pitchFamily="2"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0"/>
          <p:cNvSpPr>
            <a:spLocks noGrp="1"/>
          </p:cNvSpPr>
          <p:nvPr>
            <p:ph type="title"/>
          </p:nvPr>
        </p:nvSpPr>
        <p:spPr>
          <a:xfrm>
            <a:off x="457200" y="468000"/>
            <a:ext cx="8229600" cy="857250"/>
          </a:xfrm>
        </p:spPr>
        <p:txBody>
          <a:bodyPr>
            <a:noAutofit/>
          </a:bodyPr>
          <a:lstStyle/>
          <a:p>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通用流感疫苗开发平台</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27" name="矩形 26"/>
          <p:cNvSpPr/>
          <p:nvPr/>
        </p:nvSpPr>
        <p:spPr>
          <a:xfrm>
            <a:off x="971600" y="4731990"/>
            <a:ext cx="1723549" cy="200055"/>
          </a:xfrm>
          <a:prstGeom prst="rect">
            <a:avLst/>
          </a:prstGeom>
        </p:spPr>
        <p:txBody>
          <a:bodyPr wrap="none">
            <a:spAutoFit/>
          </a:bodyPr>
          <a:lstStyle/>
          <a:p>
            <a:r>
              <a:rPr lang="en-US" altLang="zh-CN" sz="700" dirty="0">
                <a:solidFill>
                  <a:schemeClr val="bg1">
                    <a:lumMod val="50000"/>
                  </a:schemeClr>
                </a:solidFill>
                <a:latin typeface="Poppins" panose="02000000000000000000" pitchFamily="2" charset="0"/>
                <a:cs typeface="Poppins" panose="02000000000000000000" pitchFamily="2" charset="0"/>
              </a:rPr>
              <a:t>https://doi.org/10.3390/v14081684</a:t>
            </a:r>
            <a:endParaRPr lang="en-US" altLang="zh-CN" sz="700" dirty="0">
              <a:solidFill>
                <a:schemeClr val="bg1">
                  <a:lumMod val="50000"/>
                </a:schemeClr>
              </a:solidFill>
              <a:latin typeface="Poppins" panose="02000000000000000000" pitchFamily="2" charset="0"/>
              <a:cs typeface="Poppins" panose="02000000000000000000" pitchFamily="2" charset="0"/>
            </a:endParaRPr>
          </a:p>
        </p:txBody>
      </p:sp>
      <p:cxnSp>
        <p:nvCxnSpPr>
          <p:cNvPr id="2" name="直接连接符 1"/>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6" name="图片 5" descr="viruses-14-01684-4"/>
          <p:cNvPicPr>
            <a:picLocks noChangeAspect="1"/>
          </p:cNvPicPr>
          <p:nvPr/>
        </p:nvPicPr>
        <p:blipFill>
          <a:blip r:embed="rId2" cstate="print"/>
          <a:stretch>
            <a:fillRect/>
          </a:stretch>
        </p:blipFill>
        <p:spPr>
          <a:xfrm>
            <a:off x="899592" y="1275606"/>
            <a:ext cx="2420620" cy="3336290"/>
          </a:xfrm>
          <a:prstGeom prst="rect">
            <a:avLst/>
          </a:prstGeom>
        </p:spPr>
      </p:pic>
      <p:sp>
        <p:nvSpPr>
          <p:cNvPr id="8" name="五边形 7"/>
          <p:cNvSpPr/>
          <p:nvPr/>
        </p:nvSpPr>
        <p:spPr>
          <a:xfrm>
            <a:off x="4293235" y="1347470"/>
            <a:ext cx="186182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VLP</a:t>
            </a: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平台</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0" name="五边形 9"/>
          <p:cNvSpPr/>
          <p:nvPr/>
        </p:nvSpPr>
        <p:spPr>
          <a:xfrm>
            <a:off x="4293235" y="2139950"/>
            <a:ext cx="186309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纳米颗粒平台</a:t>
            </a:r>
            <a:endPar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1" name="文本框 10"/>
          <p:cNvSpPr txBox="1"/>
          <p:nvPr/>
        </p:nvSpPr>
        <p:spPr>
          <a:xfrm>
            <a:off x="4283710" y="2432253"/>
            <a:ext cx="4320000" cy="340519"/>
          </a:xfrm>
          <a:prstGeom prst="roundRect">
            <a:avLst/>
          </a:prstGeom>
          <a:noFill/>
          <a:ln w="9525">
            <a:solidFill>
              <a:srgbClr val="007E66"/>
            </a:solidFill>
          </a:ln>
        </p:spPr>
        <p:txBody>
          <a:bodyPr wrap="square" rtlCol="0">
            <a:spAutoFit/>
          </a:bodyPr>
          <a:lstStyle/>
          <a:p>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流感病毒的 HA和铁蛋白自组装成纳米颗粒</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五边形 11"/>
          <p:cNvSpPr/>
          <p:nvPr/>
        </p:nvSpPr>
        <p:spPr>
          <a:xfrm>
            <a:off x="4293235" y="2931795"/>
            <a:ext cx="186309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病毒载体平台</a:t>
            </a:r>
            <a:endPar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3" name="文本框 12"/>
          <p:cNvSpPr txBox="1"/>
          <p:nvPr/>
        </p:nvSpPr>
        <p:spPr>
          <a:xfrm>
            <a:off x="4283710" y="3227070"/>
            <a:ext cx="4320000" cy="578882"/>
          </a:xfrm>
          <a:prstGeom prst="roundRect">
            <a:avLst/>
          </a:prstGeom>
          <a:noFill/>
          <a:ln>
            <a:solidFill>
              <a:srgbClr val="007E66"/>
            </a:solidFill>
          </a:ln>
        </p:spPr>
        <p:txBody>
          <a:bodyPr wrap="square" rtlCol="0">
            <a:spAutoFit/>
          </a:bodyPr>
          <a:lstStyle/>
          <a:p>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带有所需抗原基因的腺病毒基因组序列可生成表达抗原的腺病毒载体</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五边形 13"/>
          <p:cNvSpPr/>
          <p:nvPr/>
        </p:nvSpPr>
        <p:spPr>
          <a:xfrm>
            <a:off x="4293235" y="3886835"/>
            <a:ext cx="1863090" cy="287655"/>
          </a:xfrm>
          <a:prstGeom prst="homePlate">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基于核酸平台</a:t>
            </a:r>
            <a:endParaRPr 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7" name="文本框 16"/>
          <p:cNvSpPr txBox="1"/>
          <p:nvPr/>
        </p:nvSpPr>
        <p:spPr>
          <a:xfrm>
            <a:off x="4283710" y="4182110"/>
            <a:ext cx="4320000" cy="578882"/>
          </a:xfrm>
          <a:prstGeom prst="roundRect">
            <a:avLst/>
          </a:prstGeom>
          <a:noFill/>
          <a:ln>
            <a:solidFill>
              <a:srgbClr val="007E66"/>
            </a:solidFill>
          </a:ln>
        </p:spPr>
        <p:txBody>
          <a:bodyPr wrap="square" rtlCol="0">
            <a:spAutoFit/>
          </a:bodyPr>
          <a:lstStyle/>
          <a:p>
            <a:pPr>
              <a:buFont typeface="Arial" panose="020B0604020202020204" pitchFamily="34" charset="0"/>
              <a:buChar char="•"/>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DNA 疫苗，构建携带所需免疫原基因质</a:t>
            </a:r>
            <a:endParaRPr lang="en-US" altLang="zh-CN" sz="1400" dirty="0">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pP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mRNA 疫苗，代表免疫原的 mRNA 被配制</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圆角矩形 20"/>
          <p:cNvSpPr/>
          <p:nvPr/>
        </p:nvSpPr>
        <p:spPr>
          <a:xfrm>
            <a:off x="4283710" y="1635646"/>
            <a:ext cx="4320000" cy="360000"/>
          </a:xfrm>
          <a:prstGeom prst="roundRect">
            <a:avLst/>
          </a:prstGeom>
          <a:noFill/>
          <a:ln w="952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流感病毒的 </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NA </a:t>
            </a:r>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和 </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M </a:t>
            </a:r>
            <a:r>
              <a:rPr lang="zh-CN" altLang="en-US"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基因共表达产生 </a:t>
            </a:r>
            <a:r>
              <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VLP</a:t>
            </a:r>
            <a:endParaRPr lang="en-US" altLang="zh-CN" sz="14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18356"/>
            <a:ext cx="8229600" cy="857250"/>
          </a:xfrm>
        </p:spPr>
        <p:txBody>
          <a:bodyPr>
            <a:normAutofit/>
          </a:bodyPr>
          <a:lstStyle/>
          <a:p>
            <a:r>
              <a:rPr lang="en-US" altLang="zh-CN"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rPr>
              <a:t>Influenza Virus-</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疫苗进展</a:t>
            </a:r>
            <a:endParaRPr lang="zh-CN" altLang="en-US" sz="3200" b="1" dirty="0">
              <a:solidFill>
                <a:srgbClr val="007E66"/>
              </a:solidFill>
              <a:latin typeface="Poppins" panose="02000000000000000000" pitchFamily="2" charset="0"/>
              <a:ea typeface="思源黑体 CN Bold" panose="020B0800000000000000" pitchFamily="34" charset="-122"/>
              <a:cs typeface="Poppins" panose="02000000000000000000" pitchFamily="2" charset="0"/>
            </a:endParaRPr>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7" name="直接连接符 6"/>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3" name="表格 12"/>
          <p:cNvGraphicFramePr>
            <a:graphicFrameLocks noGrp="1"/>
          </p:cNvGraphicFramePr>
          <p:nvPr/>
        </p:nvGraphicFramePr>
        <p:xfrm>
          <a:off x="611560" y="1275606"/>
          <a:ext cx="7891240" cy="3240356"/>
        </p:xfrm>
        <a:graphic>
          <a:graphicData uri="http://schemas.openxmlformats.org/drawingml/2006/table">
            <a:tbl>
              <a:tblPr firstRow="1">
                <a:tableStyleId>{3B4B98B0-60AC-42C2-AFA5-B58CD77FA1E5}</a:tableStyleId>
              </a:tblPr>
              <a:tblGrid>
                <a:gridCol w="1839478"/>
                <a:gridCol w="2547854"/>
                <a:gridCol w="1819159"/>
                <a:gridCol w="935789"/>
                <a:gridCol w="748960"/>
              </a:tblGrid>
              <a:tr h="226870">
                <a:tc>
                  <a:txBody>
                    <a:bodyPr/>
                    <a:lstStyle/>
                    <a:p>
                      <a:pPr algn="l" fontAlgn="ctr"/>
                      <a:r>
                        <a:rPr lang="en-US" altLang="en-US" sz="1000" kern="1200" dirty="0">
                          <a:solidFill>
                            <a:srgbClr val="FFFFFF"/>
                          </a:solidFill>
                          <a:latin typeface="Poppins" panose="02000000000000000000" pitchFamily="2" charset="0"/>
                          <a:cs typeface="Poppins" panose="02000000000000000000" pitchFamily="2" charset="0"/>
                        </a:rPr>
                        <a:t>Vaccine Name</a:t>
                      </a:r>
                      <a:endParaRPr lang="en-US" altLang="en-US" sz="1000" kern="1200" dirty="0">
                        <a:solidFill>
                          <a:srgbClr val="FFFFFF"/>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l" fontAlgn="ctr"/>
                      <a:r>
                        <a:rPr lang="en-US" altLang="en-US" sz="1000" kern="1200" dirty="0">
                          <a:solidFill>
                            <a:srgbClr val="FFFFFF"/>
                          </a:solidFill>
                          <a:latin typeface="Poppins" panose="02000000000000000000" pitchFamily="2" charset="0"/>
                          <a:cs typeface="Poppins" panose="02000000000000000000" pitchFamily="2" charset="0"/>
                        </a:rPr>
                        <a:t>Developer / Location</a:t>
                      </a:r>
                      <a:endParaRPr lang="en-US" altLang="en-US" sz="1000" kern="1200" dirty="0">
                        <a:solidFill>
                          <a:srgbClr val="FFFFFF"/>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l" fontAlgn="ctr"/>
                      <a:r>
                        <a:rPr lang="en-US" altLang="en-US" sz="1000" kern="1200" dirty="0">
                          <a:solidFill>
                            <a:srgbClr val="FFFFFF"/>
                          </a:solidFill>
                          <a:latin typeface="Poppins" panose="02000000000000000000" pitchFamily="2" charset="0"/>
                          <a:cs typeface="Poppins" panose="02000000000000000000" pitchFamily="2" charset="0"/>
                        </a:rPr>
                        <a:t>Platform</a:t>
                      </a:r>
                      <a:endParaRPr lang="en-US" altLang="en-US" sz="1000" kern="1200" dirty="0">
                        <a:solidFill>
                          <a:srgbClr val="FFFFFF"/>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l" fontAlgn="ctr"/>
                      <a:r>
                        <a:rPr lang="en-US" altLang="en-US" sz="1000" kern="1200" dirty="0">
                          <a:solidFill>
                            <a:srgbClr val="FFFFFF"/>
                          </a:solidFill>
                          <a:latin typeface="Poppins" panose="02000000000000000000" pitchFamily="2" charset="0"/>
                          <a:cs typeface="Poppins" panose="02000000000000000000" pitchFamily="2" charset="0"/>
                        </a:rPr>
                        <a:t>R</a:t>
                      </a:r>
                      <a:r>
                        <a:rPr lang="en-US" altLang="en-US" sz="1000" kern="1200" dirty="0">
                          <a:solidFill>
                            <a:srgbClr val="FFFFFF"/>
                          </a:solidFill>
                          <a:latin typeface="思源黑体 CN Regular" panose="020B0500000000000000" pitchFamily="34" charset="-122"/>
                          <a:ea typeface="思源黑体 CN Regular" panose="020B0500000000000000" pitchFamily="34" charset="-122"/>
                          <a:cs typeface="Poppins" panose="02000000000000000000" pitchFamily="2" charset="0"/>
                        </a:rPr>
                        <a:t>&amp;</a:t>
                      </a:r>
                      <a:r>
                        <a:rPr lang="en-US" altLang="en-US" sz="1000" kern="1200" dirty="0">
                          <a:solidFill>
                            <a:srgbClr val="FFFFFF"/>
                          </a:solidFill>
                          <a:latin typeface="Poppins" panose="02000000000000000000" pitchFamily="2" charset="0"/>
                          <a:cs typeface="Poppins" panose="02000000000000000000" pitchFamily="2" charset="0"/>
                        </a:rPr>
                        <a:t>D Status</a:t>
                      </a:r>
                      <a:endParaRPr lang="en-US" altLang="en-US" sz="1000" kern="1200" dirty="0">
                        <a:solidFill>
                          <a:srgbClr val="FFFFFF"/>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c>
                  <a:txBody>
                    <a:bodyPr/>
                    <a:lstStyle/>
                    <a:p>
                      <a:pPr algn="l" fontAlgn="ctr"/>
                      <a:r>
                        <a:rPr lang="en-US" altLang="en-US" sz="1000" kern="1200" dirty="0">
                          <a:solidFill>
                            <a:srgbClr val="FFFFFF"/>
                          </a:solidFill>
                          <a:latin typeface="Poppins" panose="02000000000000000000" pitchFamily="2" charset="0"/>
                          <a:cs typeface="Poppins" panose="02000000000000000000" pitchFamily="2" charset="0"/>
                        </a:rPr>
                        <a:t>Phase</a:t>
                      </a:r>
                      <a:endParaRPr lang="en-US" altLang="en-US" sz="1000" kern="1200" dirty="0">
                        <a:solidFill>
                          <a:srgbClr val="FFFFFF"/>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E66"/>
                    </a:solidFill>
                  </a:tcPr>
                </a:tc>
              </a:tr>
              <a:tr h="211462">
                <a:tc>
                  <a:txBody>
                    <a:bodyPr/>
                    <a:lstStyle/>
                    <a:p>
                      <a:pPr algn="l" fontAlgn="ctr"/>
                      <a:r>
                        <a:rPr lang="en-US" altLang="en-US" sz="900" kern="1200" dirty="0">
                          <a:latin typeface="Poppins" panose="02000000000000000000" pitchFamily="2" charset="0"/>
                          <a:cs typeface="Poppins" panose="02000000000000000000" pitchFamily="2" charset="0"/>
                        </a:rPr>
                        <a:t>Multimeric-001 (M-001)</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T w="12700" cap="flat" cmpd="sng" algn="ctr">
                      <a:solidFill>
                        <a:schemeClr val="tx1"/>
                      </a:solidFill>
                      <a:prstDash val="solid"/>
                      <a:round/>
                      <a:headEnd type="none" w="med" len="med"/>
                      <a:tailEnd type="none" w="med" len="med"/>
                    </a:lnT>
                  </a:tcPr>
                </a:tc>
                <a:tc>
                  <a:txBody>
                    <a:bodyPr/>
                    <a:lstStyle/>
                    <a:p>
                      <a:pPr algn="l" fontAlgn="ctr"/>
                      <a:r>
                        <a:rPr lang="en-US" altLang="en-US" sz="900" kern="1200" dirty="0">
                          <a:latin typeface="Poppins" panose="02000000000000000000" pitchFamily="2" charset="0"/>
                          <a:cs typeface="Poppins" panose="02000000000000000000" pitchFamily="2" charset="0"/>
                        </a:rPr>
                        <a:t>BiondVax Pharmaceuticals (Israel)</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T w="12700" cap="flat" cmpd="sng" algn="ctr">
                      <a:solidFill>
                        <a:schemeClr val="tx1"/>
                      </a:solidFill>
                      <a:prstDash val="solid"/>
                      <a:round/>
                      <a:headEnd type="none" w="med" len="med"/>
                      <a:tailEnd type="none" w="med" len="med"/>
                    </a:lnT>
                  </a:tcPr>
                </a:tc>
                <a:tc>
                  <a:txBody>
                    <a:bodyPr/>
                    <a:lstStyle/>
                    <a:p>
                      <a:pPr algn="l" fontAlgn="ctr"/>
                      <a:r>
                        <a:rPr lang="en-US" altLang="en-US" sz="900" kern="1200" dirty="0">
                          <a:latin typeface="Poppins" panose="02000000000000000000" pitchFamily="2" charset="0"/>
                          <a:cs typeface="Poppins" panose="02000000000000000000" pitchFamily="2" charset="0"/>
                        </a:rPr>
                        <a:t>Recombinant proteins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T w="12700" cap="flat" cmpd="sng" algn="ctr">
                      <a:solidFill>
                        <a:schemeClr val="tx1"/>
                      </a:solidFill>
                      <a:prstDash val="solid"/>
                      <a:round/>
                      <a:headEnd type="none" w="med" len="med"/>
                      <a:tailEnd type="none" w="med" len="med"/>
                    </a:lnT>
                  </a:tcPr>
                </a:tc>
                <a:tc>
                  <a:txBody>
                    <a:bodyPr/>
                    <a:lstStyle/>
                    <a:p>
                      <a:pPr algn="l" fontAlgn="ctr"/>
                      <a:r>
                        <a:rPr lang="en-US" altLang="en-US" sz="900" kern="1200" dirty="0">
                          <a:latin typeface="Poppins" panose="02000000000000000000" pitchFamily="2" charset="0"/>
                          <a:cs typeface="Poppins" panose="02000000000000000000" pitchFamily="2" charset="0"/>
                        </a:rPr>
                        <a:t>Inactive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T w="12700" cap="flat" cmpd="sng" algn="ctr">
                      <a:solidFill>
                        <a:schemeClr val="tx1"/>
                      </a:solidFill>
                      <a:prstDash val="solid"/>
                      <a:round/>
                      <a:headEnd type="none" w="med" len="med"/>
                      <a:tailEnd type="none" w="med" len="med"/>
                    </a:lnT>
                  </a:tcPr>
                </a:tc>
                <a:tc>
                  <a:txBody>
                    <a:bodyPr/>
                    <a:lstStyle/>
                    <a:p>
                      <a:pPr algn="l" fontAlgn="ctr"/>
                      <a:r>
                        <a:rPr lang="en-US" altLang="en-US" sz="900" kern="1200" dirty="0">
                          <a:latin typeface="Poppins" panose="02000000000000000000" pitchFamily="2" charset="0"/>
                          <a:cs typeface="Poppins" panose="02000000000000000000" pitchFamily="2" charset="0"/>
                        </a:rPr>
                        <a:t>Phase 3</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T w="12700" cap="flat" cmpd="sng" algn="ctr">
                      <a:solidFill>
                        <a:schemeClr val="tx1"/>
                      </a:solidFill>
                      <a:prstDash val="solid"/>
                      <a:round/>
                      <a:headEnd type="none" w="med" len="med"/>
                      <a:tailEnd type="none" w="med" len="med"/>
                    </a:lnT>
                  </a:tcPr>
                </a:tc>
              </a:tr>
              <a:tr h="211462">
                <a:tc>
                  <a:txBody>
                    <a:bodyPr/>
                    <a:lstStyle/>
                    <a:p>
                      <a:pPr algn="l" fontAlgn="ctr"/>
                      <a:r>
                        <a:rPr lang="en-US" altLang="en-US" sz="900" kern="1200" dirty="0" err="1">
                          <a:latin typeface="Poppins" panose="02000000000000000000" pitchFamily="2" charset="0"/>
                          <a:cs typeface="Poppins" panose="02000000000000000000" pitchFamily="2" charset="0"/>
                        </a:rPr>
                        <a:t>Quadrivalent</a:t>
                      </a:r>
                      <a:r>
                        <a:rPr lang="en-US" altLang="en-US" sz="900" kern="1200" dirty="0">
                          <a:latin typeface="Poppins" panose="02000000000000000000" pitchFamily="2" charset="0"/>
                          <a:cs typeface="Poppins" panose="02000000000000000000" pitchFamily="2" charset="0"/>
                        </a:rPr>
                        <a:t> VLP (QVLP)</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Medicago (Canada)</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Virus-like particles (VLP)</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Inactive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3</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64480">
                <a:tc>
                  <a:txBody>
                    <a:bodyPr/>
                    <a:lstStyle/>
                    <a:p>
                      <a:pPr algn="l" fontAlgn="ctr"/>
                      <a:r>
                        <a:rPr lang="en-US" altLang="en-US" sz="900" kern="1200" dirty="0">
                          <a:latin typeface="Poppins" panose="02000000000000000000" pitchFamily="2" charset="0"/>
                          <a:cs typeface="Poppins" panose="02000000000000000000" pitchFamily="2" charset="0"/>
                        </a:rPr>
                        <a:t>Nano-Flu (qNIV)</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Novavax (US), Emergent BioSolutions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Non-VLP nanoparticles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3</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Modified mRNA vaccine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Pfizer (US), BioNTech (Germany)</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Nucleic acid-based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3</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mRNA-1010</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err="1">
                          <a:latin typeface="Poppins" panose="02000000000000000000" pitchFamily="2" charset="0"/>
                          <a:cs typeface="Poppins" panose="02000000000000000000" pitchFamily="2" charset="0"/>
                        </a:rPr>
                        <a:t>Moderna</a:t>
                      </a:r>
                      <a:r>
                        <a:rPr lang="en-US" altLang="en-US" sz="900" kern="1200" dirty="0">
                          <a:latin typeface="Poppins" panose="02000000000000000000" pitchFamily="2" charset="0"/>
                          <a:cs typeface="Poppins" panose="02000000000000000000" pitchFamily="2" charset="0"/>
                        </a:rPr>
                        <a:t>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Nucleic acid-based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3</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FLU-v</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nl-NL" altLang="en-US" sz="900" kern="1200" dirty="0">
                          <a:latin typeface="Poppins" panose="02000000000000000000" pitchFamily="2" charset="0"/>
                          <a:cs typeface="Poppins" panose="02000000000000000000" pitchFamily="2" charset="0"/>
                        </a:rPr>
                        <a:t>ConserV Bioscience (UK), Imutex (UK)</a:t>
                      </a:r>
                      <a:endParaRPr lang="nl-NL"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Recombinant proteins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deltaFLU</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Vivaldi Biosciences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Influenza virus-based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M2SR</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err="1">
                          <a:latin typeface="Poppins" panose="02000000000000000000" pitchFamily="2" charset="0"/>
                          <a:cs typeface="Poppins" panose="02000000000000000000" pitchFamily="2" charset="0"/>
                        </a:rPr>
                        <a:t>FluGen</a:t>
                      </a:r>
                      <a:r>
                        <a:rPr lang="en-US" altLang="en-US" sz="900" kern="1200" dirty="0">
                          <a:latin typeface="Poppins" panose="02000000000000000000" pitchFamily="2" charset="0"/>
                          <a:cs typeface="Poppins" panose="02000000000000000000" pitchFamily="2" charset="0"/>
                        </a:rPr>
                        <a:t>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Influenza virus-based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MVA-NP+M1 (VTP-100)</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err="1">
                          <a:latin typeface="Poppins" panose="02000000000000000000" pitchFamily="2" charset="0"/>
                          <a:cs typeface="Poppins" panose="02000000000000000000" pitchFamily="2" charset="0"/>
                        </a:rPr>
                        <a:t>Vaccitech</a:t>
                      </a:r>
                      <a:r>
                        <a:rPr lang="en-US" altLang="en-US" sz="900" kern="1200" dirty="0">
                          <a:latin typeface="Poppins" panose="02000000000000000000" pitchFamily="2" charset="0"/>
                          <a:cs typeface="Poppins" panose="02000000000000000000" pitchFamily="2" charset="0"/>
                        </a:rPr>
                        <a:t> (UK)</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Virus-vectored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Inactive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NasoVAX</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err="1">
                          <a:latin typeface="Poppins" panose="02000000000000000000" pitchFamily="2" charset="0"/>
                          <a:cs typeface="Poppins" panose="02000000000000000000" pitchFamily="2" charset="0"/>
                        </a:rPr>
                        <a:t>Altimmune</a:t>
                      </a:r>
                      <a:r>
                        <a:rPr lang="en-US" altLang="en-US" sz="900" kern="1200" dirty="0">
                          <a:latin typeface="Poppins" panose="02000000000000000000" pitchFamily="2" charset="0"/>
                          <a:cs typeface="Poppins" panose="02000000000000000000" pitchFamily="2" charset="0"/>
                        </a:rPr>
                        <a:t>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Virus-vectored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Inactive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VXA-A1.1 oral tablet</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err="1">
                          <a:latin typeface="Poppins" panose="02000000000000000000" pitchFamily="2" charset="0"/>
                          <a:cs typeface="Poppins" panose="02000000000000000000" pitchFamily="2" charset="0"/>
                        </a:rPr>
                        <a:t>Vaxart</a:t>
                      </a:r>
                      <a:r>
                        <a:rPr lang="en-US" altLang="en-US" sz="900" kern="1200" dirty="0">
                          <a:latin typeface="Poppins" panose="02000000000000000000" pitchFamily="2" charset="0"/>
                          <a:cs typeface="Poppins" panose="02000000000000000000" pitchFamily="2" charset="0"/>
                        </a:rPr>
                        <a:t>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Virus-vectored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CIC Vaccine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err="1">
                          <a:latin typeface="Poppins" panose="02000000000000000000" pitchFamily="2" charset="0"/>
                          <a:cs typeface="Poppins" panose="02000000000000000000" pitchFamily="2" charset="0"/>
                        </a:rPr>
                        <a:t>Novavax</a:t>
                      </a:r>
                      <a:r>
                        <a:rPr lang="en-US" altLang="en-US" sz="900" kern="1200" dirty="0">
                          <a:latin typeface="Poppins" panose="02000000000000000000" pitchFamily="2" charset="0"/>
                          <a:cs typeface="Poppins" panose="02000000000000000000" pitchFamily="2" charset="0"/>
                        </a:rPr>
                        <a:t>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Non-VLP nanoparticles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OVX836</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Osivax (France)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Non-VLP </a:t>
                      </a:r>
                      <a:r>
                        <a:rPr lang="en-US" altLang="en-US" sz="900" kern="1200" dirty="0" err="1">
                          <a:latin typeface="Poppins" panose="02000000000000000000" pitchFamily="2" charset="0"/>
                          <a:cs typeface="Poppins" panose="02000000000000000000" pitchFamily="2" charset="0"/>
                        </a:rPr>
                        <a:t>nanoparticles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tc>
              </a:tr>
              <a:tr h="211462">
                <a:tc>
                  <a:txBody>
                    <a:bodyPr/>
                    <a:lstStyle/>
                    <a:p>
                      <a:pPr algn="l" fontAlgn="ctr"/>
                      <a:r>
                        <a:rPr lang="en-US" altLang="en-US" sz="900" kern="1200" dirty="0">
                          <a:latin typeface="Poppins" panose="02000000000000000000" pitchFamily="2" charset="0"/>
                          <a:cs typeface="Poppins" panose="02000000000000000000" pitchFamily="2" charset="0"/>
                        </a:rPr>
                        <a:t>mRNA-1020 and mRNA-1030</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tcPr>
                </a:tc>
                <a:tc>
                  <a:txBody>
                    <a:bodyPr/>
                    <a:lstStyle/>
                    <a:p>
                      <a:pPr algn="l" fontAlgn="ctr"/>
                      <a:r>
                        <a:rPr lang="en-US" altLang="en-US" sz="900" kern="1200" dirty="0">
                          <a:latin typeface="Poppins" panose="02000000000000000000" pitchFamily="2" charset="0"/>
                          <a:cs typeface="Poppins" panose="02000000000000000000" pitchFamily="2" charset="0"/>
                        </a:rPr>
                        <a:t>Moderna (US)</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tcPr>
                </a:tc>
                <a:tc>
                  <a:txBody>
                    <a:bodyPr/>
                    <a:lstStyle/>
                    <a:p>
                      <a:pPr algn="l" fontAlgn="ctr"/>
                      <a:r>
                        <a:rPr lang="en-US" altLang="en-US" sz="900" kern="1200" dirty="0">
                          <a:latin typeface="Poppins" panose="02000000000000000000" pitchFamily="2" charset="0"/>
                          <a:cs typeface="Poppins" panose="02000000000000000000" pitchFamily="2" charset="0"/>
                        </a:rPr>
                        <a:t>Nucleic acid-based</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tcPr>
                </a:tc>
                <a:tc>
                  <a:txBody>
                    <a:bodyPr/>
                    <a:lstStyle/>
                    <a:p>
                      <a:pPr algn="l" fontAlgn="ctr"/>
                      <a:r>
                        <a:rPr lang="en-US" altLang="en-US" sz="900" kern="1200" dirty="0">
                          <a:latin typeface="Poppins" panose="02000000000000000000" pitchFamily="2" charset="0"/>
                          <a:cs typeface="Poppins" panose="02000000000000000000" pitchFamily="2" charset="0"/>
                        </a:rPr>
                        <a:t>Active</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tcPr>
                </a:tc>
                <a:tc>
                  <a:txBody>
                    <a:bodyPr/>
                    <a:lstStyle/>
                    <a:p>
                      <a:pPr algn="l" fontAlgn="ctr"/>
                      <a:r>
                        <a:rPr lang="en-US" altLang="en-US" sz="900" kern="1200" dirty="0">
                          <a:latin typeface="Poppins" panose="02000000000000000000" pitchFamily="2" charset="0"/>
                          <a:cs typeface="Poppins" panose="02000000000000000000" pitchFamily="2" charset="0"/>
                        </a:rPr>
                        <a:t>Phase 2</a:t>
                      </a:r>
                      <a:endParaRPr lang="en-US" altLang="en-US" sz="900" kern="12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36000" marT="36000" marB="36000" anchor="ctr">
                    <a:lnB w="12700" cap="flat" cmpd="sng" algn="ctr">
                      <a:solidFill>
                        <a:schemeClr val="tx1"/>
                      </a:solidFill>
                      <a:prstDash val="solid"/>
                      <a:round/>
                      <a:headEnd type="none" w="med" len="med"/>
                      <a:tailEnd type="none" w="med" len="med"/>
                    </a:lnB>
                  </a:tcPr>
                </a:tc>
              </a:tr>
            </a:tbl>
          </a:graphicData>
        </a:graphic>
      </p:graphicFrame>
      <p:sp>
        <p:nvSpPr>
          <p:cNvPr id="15" name="矩形 14"/>
          <p:cNvSpPr/>
          <p:nvPr/>
        </p:nvSpPr>
        <p:spPr>
          <a:xfrm>
            <a:off x="611560" y="4587974"/>
            <a:ext cx="4572000" cy="200055"/>
          </a:xfrm>
          <a:prstGeom prst="rect">
            <a:avLst/>
          </a:prstGeom>
        </p:spPr>
        <p:txBody>
          <a:bodyPr>
            <a:spAutoFit/>
          </a:bodyPr>
          <a:lstStyle/>
          <a:p>
            <a:r>
              <a:rPr lang="en-US" altLang="en-US" sz="700" dirty="0">
                <a:latin typeface="Poppins" panose="02000000000000000000" pitchFamily="2" charset="0"/>
                <a:cs typeface="Poppins" panose="02000000000000000000" pitchFamily="2" charset="0"/>
              </a:rPr>
              <a:t>UNIVERSAL INFLUENZA VACCINE TECHNOLOGY LANDSCAPE(by IVR)</a:t>
            </a:r>
            <a:endParaRPr lang="zh-CN" altLang="en-US" sz="700" dirty="0">
              <a:latin typeface="Poppins" panose="02000000000000000000" pitchFamily="2" charset="0"/>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rot="19994501">
            <a:off x="445742" y="844279"/>
            <a:ext cx="3376875" cy="3814748"/>
            <a:chOff x="357158" y="900142"/>
            <a:chExt cx="3376875" cy="3814748"/>
          </a:xfrm>
        </p:grpSpPr>
        <p:sp>
          <p:nvSpPr>
            <p:cNvPr id="10" name="椭圆 9"/>
            <p:cNvSpPr/>
            <p:nvPr/>
          </p:nvSpPr>
          <p:spPr>
            <a:xfrm>
              <a:off x="2285984" y="1142990"/>
              <a:ext cx="714380" cy="7143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57158" y="900142"/>
              <a:ext cx="3376875" cy="3814748"/>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3" name="椭圆 12"/>
            <p:cNvSpPr/>
            <p:nvPr/>
          </p:nvSpPr>
          <p:spPr>
            <a:xfrm>
              <a:off x="2428860" y="2928940"/>
              <a:ext cx="1143008" cy="1143008"/>
            </a:xfrm>
            <a:prstGeom prst="ellipse">
              <a:avLst/>
            </a:prstGeom>
            <a:solidFill>
              <a:srgbClr val="D9D9D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00034" y="4000510"/>
              <a:ext cx="357190" cy="35719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7"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rot="10514598">
            <a:off x="6072031" y="919663"/>
            <a:ext cx="1579698" cy="1784535"/>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8" name="副标题 2"/>
          <p:cNvSpPr txBox="1"/>
          <p:nvPr/>
        </p:nvSpPr>
        <p:spPr>
          <a:xfrm>
            <a:off x="794524" y="2276878"/>
            <a:ext cx="7920880" cy="1152128"/>
          </a:xfrm>
          <a:prstGeom prst="rect">
            <a:avLst/>
          </a:prstGeom>
        </p:spPr>
        <p:txBody>
          <a:bodyPr>
            <a:normAutofit/>
          </a:bodyPr>
          <a:lstStyle/>
          <a:p>
            <a:pPr algn="ctr">
              <a:defRPr/>
            </a:pPr>
            <a:r>
              <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rPr>
              <a:t>整体解决方案及相关案例分享</a:t>
            </a:r>
            <a:endParaRPr lang="zh-CN" altLang="en-US" sz="3200" dirty="0">
              <a:latin typeface="思源黑体 CN Bold" panose="020B0800000000000000" pitchFamily="34" charset="-122"/>
              <a:ea typeface="思源黑体 CN Bold" panose="020B0800000000000000" pitchFamily="34" charset="-122"/>
              <a:cs typeface="Poppins" panose="02000000000000000000" pitchFamily="2" charset="0"/>
            </a:endParaRPr>
          </a:p>
        </p:txBody>
      </p:sp>
      <p:sp>
        <p:nvSpPr>
          <p:cNvPr id="19" name="副标题 2"/>
          <p:cNvSpPr txBox="1"/>
          <p:nvPr/>
        </p:nvSpPr>
        <p:spPr>
          <a:xfrm>
            <a:off x="3311860" y="1071552"/>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latin typeface="Poppins" panose="02000000000000000000" pitchFamily="2" charset="0"/>
                <a:ea typeface="思源黑体 CN Regular" panose="020B0500000000000000" pitchFamily="34" charset="-122"/>
                <a:cs typeface="Poppins" panose="02000000000000000000" pitchFamily="2" charset="0"/>
              </a:rPr>
              <a:t>04</a:t>
            </a:r>
            <a:endParaRPr lang="en-US" altLang="zh-CN" sz="7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6804025" y="4867275"/>
            <a:ext cx="2303463" cy="192168"/>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57158" y="527036"/>
            <a:ext cx="7239178" cy="369332"/>
          </a:xfrm>
          <a:prstGeom prst="rect">
            <a:avLst/>
          </a:prstGeom>
        </p:spPr>
        <p:txBody>
          <a:bodyPr wrap="square">
            <a:spAutoFit/>
          </a:bodyPr>
          <a:lstStyle/>
          <a:p>
            <a:pPr algn="ctr"/>
            <a:r>
              <a:rPr lang="zh-CN" altLang="en-US" b="1" dirty="0">
                <a:solidFill>
                  <a:srgbClr val="377D6C"/>
                </a:solidFill>
                <a:latin typeface="思源黑体 CN Medium" panose="020B0600000000000000" pitchFamily="34" charset="-122"/>
                <a:ea typeface="思源黑体 CN Medium" panose="020B0600000000000000" pitchFamily="34" charset="-122"/>
                <a:cs typeface="Poppins" panose="02000000000000000000" pitchFamily="2" charset="0"/>
              </a:rPr>
              <a:t>义翘神州拥有全球领先的流感病毒研究试剂库</a:t>
            </a:r>
            <a:endParaRPr lang="zh-CN" altLang="en-US" b="1" dirty="0">
              <a:solidFill>
                <a:srgbClr val="377D6C"/>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15" name="椭圆 14"/>
          <p:cNvSpPr>
            <a:spLocks noChangeAspect="1"/>
          </p:cNvSpPr>
          <p:nvPr>
            <p:custDataLst>
              <p:tags r:id="rId2"/>
            </p:custDataLst>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39553" y="1059815"/>
            <a:ext cx="5196529" cy="3628390"/>
            <a:chOff x="198" y="1669"/>
            <a:chExt cx="6826" cy="5714"/>
          </a:xfrm>
        </p:grpSpPr>
        <p:sp>
          <p:nvSpPr>
            <p:cNvPr id="2" name="圆角矩形 1"/>
            <p:cNvSpPr/>
            <p:nvPr/>
          </p:nvSpPr>
          <p:spPr>
            <a:xfrm>
              <a:off x="198" y="1669"/>
              <a:ext cx="6662" cy="5670"/>
            </a:xfrm>
            <a:prstGeom prst="roundRect">
              <a:avLst/>
            </a:prstGeom>
            <a:solidFill>
              <a:schemeClr val="bg1">
                <a:lumMod val="95000"/>
              </a:schemeClr>
            </a:solidFill>
            <a:ln w="3175">
              <a:solidFill>
                <a:schemeClr val="bg1">
                  <a:lumMod val="9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907" name="Picture 11"/>
            <p:cNvPicPr>
              <a:picLocks noChangeAspect="1" noChangeArrowheads="1"/>
            </p:cNvPicPr>
            <p:nvPr/>
          </p:nvPicPr>
          <p:blipFill>
            <a:blip r:embed="rId3" cstate="print"/>
            <a:srcRect r="84273" b="83058"/>
            <a:stretch>
              <a:fillRect/>
            </a:stretch>
          </p:blipFill>
          <p:spPr bwMode="auto">
            <a:xfrm>
              <a:off x="587" y="2027"/>
              <a:ext cx="516" cy="496"/>
            </a:xfrm>
            <a:prstGeom prst="rect">
              <a:avLst/>
            </a:prstGeom>
            <a:noFill/>
            <a:ln w="9525">
              <a:noFill/>
              <a:miter lim="800000"/>
              <a:headEnd/>
              <a:tailEnd/>
            </a:ln>
            <a:effectLst/>
          </p:spPr>
        </p:pic>
        <p:pic>
          <p:nvPicPr>
            <p:cNvPr id="80909" name="Picture 13" descr="C:\Users\s\AppData\Local\Temp\企业微信截图_16855334569103.png"/>
            <p:cNvPicPr>
              <a:picLocks noChangeAspect="1" noChangeArrowheads="1"/>
            </p:cNvPicPr>
            <p:nvPr/>
          </p:nvPicPr>
          <p:blipFill>
            <a:blip r:embed="rId4" cstate="print"/>
            <a:srcRect r="79446" b="70297"/>
            <a:stretch>
              <a:fillRect/>
            </a:stretch>
          </p:blipFill>
          <p:spPr bwMode="auto">
            <a:xfrm>
              <a:off x="3824" y="2095"/>
              <a:ext cx="428" cy="428"/>
            </a:xfrm>
            <a:prstGeom prst="rect">
              <a:avLst/>
            </a:prstGeom>
            <a:noFill/>
          </p:spPr>
        </p:pic>
        <p:pic>
          <p:nvPicPr>
            <p:cNvPr id="80911" name="Picture 15" descr="C:\Users\s\AppData\Local\Temp\企业微信截图_16855334976051.png"/>
            <p:cNvPicPr>
              <a:picLocks noChangeAspect="1" noChangeArrowheads="1"/>
            </p:cNvPicPr>
            <p:nvPr/>
          </p:nvPicPr>
          <p:blipFill>
            <a:blip r:embed="rId5" cstate="print"/>
            <a:srcRect l="3888" r="70877" b="67567"/>
            <a:stretch>
              <a:fillRect/>
            </a:stretch>
          </p:blipFill>
          <p:spPr bwMode="auto">
            <a:xfrm>
              <a:off x="562" y="3613"/>
              <a:ext cx="567" cy="439"/>
            </a:xfrm>
            <a:prstGeom prst="rect">
              <a:avLst/>
            </a:prstGeom>
            <a:noFill/>
          </p:spPr>
        </p:pic>
        <p:pic>
          <p:nvPicPr>
            <p:cNvPr id="80913" name="Picture 17" descr="C:\Users\s\AppData\Local\Temp\企业微信截图_16855335401954.png"/>
            <p:cNvPicPr>
              <a:picLocks noChangeAspect="1" noChangeArrowheads="1"/>
            </p:cNvPicPr>
            <p:nvPr/>
          </p:nvPicPr>
          <p:blipFill>
            <a:blip r:embed="rId6" cstate="print"/>
            <a:srcRect r="83284" b="57997"/>
            <a:stretch>
              <a:fillRect/>
            </a:stretch>
          </p:blipFill>
          <p:spPr bwMode="auto">
            <a:xfrm>
              <a:off x="606" y="5445"/>
              <a:ext cx="515" cy="520"/>
            </a:xfrm>
            <a:prstGeom prst="rect">
              <a:avLst/>
            </a:prstGeom>
            <a:noFill/>
          </p:spPr>
        </p:pic>
        <p:pic>
          <p:nvPicPr>
            <p:cNvPr id="80915" name="Picture 19" descr="C:\Users\s\AppData\Local\Temp\企业微信截图_1685533570477.png"/>
            <p:cNvPicPr>
              <a:picLocks noChangeAspect="1" noChangeArrowheads="1"/>
            </p:cNvPicPr>
            <p:nvPr/>
          </p:nvPicPr>
          <p:blipFill>
            <a:blip r:embed="rId7" cstate="print"/>
            <a:srcRect r="75143" b="67746"/>
            <a:stretch>
              <a:fillRect/>
            </a:stretch>
          </p:blipFill>
          <p:spPr bwMode="auto">
            <a:xfrm>
              <a:off x="3825" y="5514"/>
              <a:ext cx="654" cy="451"/>
            </a:xfrm>
            <a:prstGeom prst="rect">
              <a:avLst/>
            </a:prstGeom>
            <a:noFill/>
          </p:spPr>
        </p:pic>
        <p:sp>
          <p:nvSpPr>
            <p:cNvPr id="30" name="矩形 29"/>
            <p:cNvSpPr/>
            <p:nvPr/>
          </p:nvSpPr>
          <p:spPr>
            <a:xfrm>
              <a:off x="580" y="2568"/>
              <a:ext cx="3324" cy="943"/>
            </a:xfrm>
            <a:prstGeom prst="rect">
              <a:avLst/>
            </a:prstGeom>
          </p:spPr>
          <p:txBody>
            <a:bodyPr wrap="none">
              <a:spAutoFit/>
            </a:bodyPr>
            <a:lstStyle/>
            <a:p>
              <a:r>
                <a:rPr lang="en-US" altLang="zh-CN" sz="12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sym typeface="+mn-ea"/>
                </a:rPr>
                <a:t>10+</a:t>
              </a:r>
              <a:r>
                <a:rPr lang="zh-CN" altLang="en-US" sz="1200" b="1" dirty="0">
                  <a:solidFill>
                    <a:srgbClr val="007E66"/>
                  </a:solidFill>
                  <a:latin typeface="思源黑体 CN Regular" panose="020B0500000000000000" pitchFamily="34" charset="-122"/>
                  <a:ea typeface="思源黑体 CN Regular" panose="020B0500000000000000" pitchFamily="34" charset="-122"/>
                  <a:cs typeface="思源黑体 CN Normal" panose="020B0400000000000000" pitchFamily="34" charset="-122"/>
                  <a:sym typeface="+mn-ea"/>
                </a:rPr>
                <a:t>抗原类型</a:t>
              </a:r>
              <a:endParaRPr lang="en-US" altLang="zh-CN" sz="1200" b="1" dirty="0">
                <a:solidFill>
                  <a:srgbClr val="007E66"/>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a:p>
              <a:r>
                <a:rPr lang="en-US" altLang="zh-CN" sz="1050" dirty="0">
                  <a:solidFill>
                    <a:srgbClr val="007E66"/>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HA (HA0/HA1, HA2, HA), NA, NP,</a:t>
              </a:r>
              <a:endParaRPr lang="en-US" altLang="zh-CN" sz="1050" dirty="0">
                <a:solidFill>
                  <a:srgbClr val="007E66"/>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a:p>
              <a:r>
                <a:rPr lang="en-US" altLang="zh-CN" sz="1050" dirty="0">
                  <a:solidFill>
                    <a:srgbClr val="007E66"/>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M1, M2, NS1, PB1, PB2, PA</a:t>
              </a:r>
              <a:endParaRPr lang="en-US" altLang="zh-CN" sz="1050" dirty="0">
                <a:solidFill>
                  <a:srgbClr val="007E66"/>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p:txBody>
        </p:sp>
        <p:sp>
          <p:nvSpPr>
            <p:cNvPr id="31" name="矩形 30"/>
            <p:cNvSpPr/>
            <p:nvPr/>
          </p:nvSpPr>
          <p:spPr>
            <a:xfrm>
              <a:off x="3825" y="4132"/>
              <a:ext cx="2561" cy="943"/>
            </a:xfrm>
            <a:prstGeom prst="rect">
              <a:avLst/>
            </a:prstGeom>
          </p:spPr>
          <p:txBody>
            <a:bodyPr wrap="square">
              <a:spAutoFit/>
            </a:bodyPr>
            <a:lstStyle/>
            <a:p>
              <a:r>
                <a:rPr lang="en-US" altLang="zh-CN" sz="1200" b="1"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rPr>
                <a:t>630+ </a:t>
              </a:r>
              <a:r>
                <a:rPr lang="zh-CN" altLang="en-US" sz="1200" b="1"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rPr>
                <a:t>重组蛋白产品</a:t>
              </a:r>
              <a:endParaRPr lang="en-US" altLang="zh-CN" sz="1200" b="1"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endParaRPr>
            </a:p>
            <a:p>
              <a:r>
                <a:rPr lang="zh-CN" altLang="en-US" sz="1050"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rPr>
                <a:t>高活性</a:t>
              </a:r>
              <a:endParaRPr lang="en-US" altLang="zh-CN" sz="1050"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endParaRPr>
            </a:p>
            <a:p>
              <a:r>
                <a:rPr lang="zh-CN" altLang="en-US" sz="1050"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rPr>
                <a:t>覆盖热点科研毒株</a:t>
              </a:r>
              <a:endParaRPr lang="zh-CN" altLang="en-US" sz="1050" dirty="0">
                <a:solidFill>
                  <a:srgbClr val="007E66"/>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sym typeface="+mn-ea"/>
              </a:endParaRPr>
            </a:p>
          </p:txBody>
        </p:sp>
        <p:sp>
          <p:nvSpPr>
            <p:cNvPr id="33" name="矩形 32"/>
            <p:cNvSpPr/>
            <p:nvPr/>
          </p:nvSpPr>
          <p:spPr>
            <a:xfrm>
              <a:off x="450" y="5965"/>
              <a:ext cx="3595" cy="1198"/>
            </a:xfrm>
            <a:prstGeom prst="rect">
              <a:avLst/>
            </a:prstGeom>
          </p:spPr>
          <p:txBody>
            <a:bodyPr wrap="none">
              <a:spAutoFit/>
            </a:bodyPr>
            <a:lstStyle/>
            <a:p>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200+ </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抗体</a:t>
              </a:r>
              <a:endPar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涵盖广谱</a:t>
              </a:r>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NP</a:t>
              </a:r>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抗体</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中和抗体</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应用验证广（</a:t>
              </a:r>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WB</a:t>
              </a:r>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ELISA</a:t>
              </a:r>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IHC</a:t>
              </a:r>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等）</a:t>
              </a:r>
              <a:endPar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4" name="矩形 33"/>
            <p:cNvSpPr/>
            <p:nvPr/>
          </p:nvSpPr>
          <p:spPr>
            <a:xfrm>
              <a:off x="4050" y="2476"/>
              <a:ext cx="2296" cy="943"/>
            </a:xfrm>
            <a:prstGeom prst="rect">
              <a:avLst/>
            </a:prstGeom>
          </p:spPr>
          <p:txBody>
            <a:bodyPr wrap="square">
              <a:spAutoFit/>
            </a:bodyPr>
            <a:lstStyle/>
            <a:p>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60</a:t>
              </a:r>
              <a:r>
                <a:rPr 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亚型</a:t>
              </a:r>
              <a:endPar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H1-H18, N1-N11,</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Influenza B</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5" name="矩形 34"/>
            <p:cNvSpPr/>
            <p:nvPr/>
          </p:nvSpPr>
          <p:spPr>
            <a:xfrm>
              <a:off x="450" y="4019"/>
              <a:ext cx="3037" cy="1198"/>
            </a:xfrm>
            <a:prstGeom prst="rect">
              <a:avLst/>
            </a:prstGeom>
          </p:spPr>
          <p:txBody>
            <a:bodyPr wrap="square">
              <a:spAutoFit/>
            </a:bodyPr>
            <a:lstStyle/>
            <a:p>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330+</a:t>
              </a:r>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分离株</a:t>
              </a:r>
              <a:endPar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Vaccine Strains</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HPAI Strains</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Newly Identified Strains</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6" name="矩形 35"/>
            <p:cNvSpPr/>
            <p:nvPr/>
          </p:nvSpPr>
          <p:spPr>
            <a:xfrm>
              <a:off x="3825" y="5965"/>
              <a:ext cx="3199" cy="1418"/>
            </a:xfrm>
            <a:prstGeom prst="rect">
              <a:avLst/>
            </a:prstGeom>
          </p:spPr>
          <p:txBody>
            <a:bodyPr wrap="none">
              <a:spAutoFit/>
            </a:bodyPr>
            <a:lstStyle/>
            <a:p>
              <a:r>
                <a:rPr lang="en-US" altLang="zh-CN" sz="105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1,500+ </a:t>
              </a:r>
              <a:r>
                <a:rPr lang="zh-CN" altLang="en-US" sz="105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基因及检测试剂盒产品</a:t>
              </a:r>
              <a:endParaRPr lang="en-US" altLang="zh-CN" sz="105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检测试剂盒涵盖：</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抗原含量检测试剂盒</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滴度检测试剂盒</a:t>
              </a:r>
              <a:endParaRPr lang="en-US" altLang="zh-CN"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a:p>
              <a:r>
                <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中和抗体检测试剂盒</a:t>
              </a:r>
              <a:endParaRPr lang="zh-CN" altLang="en-US" sz="105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pic>
          <p:nvPicPr>
            <p:cNvPr id="37" name="Picture 11"/>
            <p:cNvPicPr>
              <a:picLocks noChangeAspect="1" noChangeArrowheads="1"/>
            </p:cNvPicPr>
            <p:nvPr/>
          </p:nvPicPr>
          <p:blipFill>
            <a:blip r:embed="rId3" cstate="print"/>
            <a:srcRect t="54276" r="86170" b="30217"/>
            <a:stretch>
              <a:fillRect/>
            </a:stretch>
          </p:blipFill>
          <p:spPr bwMode="auto">
            <a:xfrm>
              <a:off x="3868" y="3711"/>
              <a:ext cx="454" cy="454"/>
            </a:xfrm>
            <a:prstGeom prst="rect">
              <a:avLst/>
            </a:prstGeom>
            <a:noFill/>
            <a:ln w="9525">
              <a:noFill/>
              <a:miter lim="800000"/>
              <a:headEnd/>
              <a:tailEnd/>
            </a:ln>
            <a:effectLst/>
          </p:spPr>
        </p:pic>
      </p:gr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4" name="圆角矩形 3"/>
          <p:cNvSpPr/>
          <p:nvPr/>
        </p:nvSpPr>
        <p:spPr>
          <a:xfrm>
            <a:off x="6081395" y="2067560"/>
            <a:ext cx="2301240" cy="287655"/>
          </a:xfrm>
          <a:prstGeom prst="roundRect">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纯度高</a:t>
            </a:r>
            <a:endParaRPr lang="zh-CN" altLang="en-US"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圆角矩形 4"/>
          <p:cNvSpPr/>
          <p:nvPr/>
        </p:nvSpPr>
        <p:spPr>
          <a:xfrm>
            <a:off x="6081395" y="2460625"/>
            <a:ext cx="2300605" cy="287655"/>
          </a:xfrm>
          <a:prstGeom prst="roundRect">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Poppins" panose="02000000000000000000" pitchFamily="2" charset="0"/>
                <a:ea typeface="思源黑体 CN Regular" panose="020B0500000000000000" pitchFamily="34" charset="-122"/>
                <a:cs typeface="Poppins" panose="02000000000000000000" pitchFamily="2" charset="0"/>
              </a:rPr>
              <a:t>HPLC</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验证</a:t>
            </a:r>
            <a:endParaRPr lang="zh-CN" altLang="en-US"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 name="圆角矩形 5"/>
          <p:cNvSpPr/>
          <p:nvPr/>
        </p:nvSpPr>
        <p:spPr>
          <a:xfrm>
            <a:off x="6081395" y="2853690"/>
            <a:ext cx="2301240" cy="287655"/>
          </a:xfrm>
          <a:prstGeom prst="roundRect">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600" b="1">
                <a:latin typeface="Poppins" panose="02000000000000000000" pitchFamily="2" charset="0"/>
                <a:ea typeface="思源黑体 CN Regular" panose="020B0500000000000000" pitchFamily="34" charset="-122"/>
                <a:cs typeface="Poppins" panose="02000000000000000000" pitchFamily="2" charset="0"/>
              </a:rPr>
              <a:t>生物学活性高</a:t>
            </a:r>
            <a:endParaRPr lang="zh-CN" sz="16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7" name="圆角矩形 6"/>
          <p:cNvSpPr/>
          <p:nvPr/>
        </p:nvSpPr>
        <p:spPr>
          <a:xfrm>
            <a:off x="6081395" y="3263265"/>
            <a:ext cx="2300605" cy="287655"/>
          </a:xfrm>
          <a:prstGeom prst="roundRect">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600" b="1">
                <a:latin typeface="Poppins" panose="02000000000000000000" pitchFamily="2" charset="0"/>
                <a:ea typeface="思源黑体 CN Regular" panose="020B0500000000000000" pitchFamily="34" charset="-122"/>
                <a:cs typeface="Poppins" panose="02000000000000000000" pitchFamily="2" charset="0"/>
              </a:rPr>
              <a:t>批间稳定性高</a:t>
            </a:r>
            <a:endParaRPr lang="zh-CN" sz="16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圆角矩形 7"/>
          <p:cNvSpPr/>
          <p:nvPr/>
        </p:nvSpPr>
        <p:spPr>
          <a:xfrm>
            <a:off x="6081395" y="3672840"/>
            <a:ext cx="2301240" cy="287655"/>
          </a:xfrm>
          <a:prstGeom prst="roundRect">
            <a:avLst/>
          </a:prstGeom>
          <a:solidFill>
            <a:srgbClr val="007E66"/>
          </a:solidFill>
          <a:ln w="3175">
            <a:solidFill>
              <a:srgbClr val="007E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600" b="1" dirty="0">
                <a:latin typeface="Poppins" panose="02000000000000000000" pitchFamily="2" charset="0"/>
                <a:ea typeface="思源黑体 CN Regular" panose="020B0500000000000000" pitchFamily="34" charset="-122"/>
                <a:cs typeface="Poppins" panose="02000000000000000000" pitchFamily="2" charset="0"/>
              </a:rPr>
              <a:t>ISO9001 </a:t>
            </a:r>
            <a:r>
              <a:rPr lang="zh-CN" sz="1600" b="1" dirty="0">
                <a:latin typeface="思源黑体 CN Regular" panose="020B0500000000000000" pitchFamily="34" charset="-122"/>
                <a:ea typeface="思源黑体 CN Regular" panose="020B0500000000000000" pitchFamily="34" charset="-122"/>
                <a:cs typeface="Poppins" panose="02000000000000000000" pitchFamily="2" charset="0"/>
              </a:rPr>
              <a:t>&amp;</a:t>
            </a:r>
            <a:r>
              <a:rPr lang="zh-CN" sz="1600" b="1" dirty="0">
                <a:latin typeface="Poppins" panose="02000000000000000000" pitchFamily="2" charset="0"/>
                <a:ea typeface="思源黑体 CN Regular" panose="020B0500000000000000" pitchFamily="34" charset="-122"/>
                <a:cs typeface="Poppins" panose="02000000000000000000" pitchFamily="2" charset="0"/>
              </a:rPr>
              <a:t> ISO13485</a:t>
            </a:r>
            <a:endParaRPr 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57158" y="527036"/>
            <a:ext cx="7239178" cy="369332"/>
          </a:xfrm>
          <a:prstGeom prst="rect">
            <a:avLst/>
          </a:prstGeom>
        </p:spPr>
        <p:txBody>
          <a:bodyPr wrap="square">
            <a:spAutoFit/>
          </a:bodyPr>
          <a:lstStyle/>
          <a:p>
            <a:pPr algn="ctr"/>
            <a:r>
              <a:rPr lang="zh-CN" altLang="en-US" b="1" dirty="0">
                <a:solidFill>
                  <a:srgbClr val="377D6C"/>
                </a:solidFill>
                <a:latin typeface="思源黑体 CN Medium" panose="020B0600000000000000" pitchFamily="34" charset="-122"/>
                <a:ea typeface="思源黑体 CN Medium" panose="020B0600000000000000" pitchFamily="34" charset="-122"/>
                <a:cs typeface="Poppins" panose="02000000000000000000" pitchFamily="2" charset="0"/>
              </a:rPr>
              <a:t>义翘神州拥有全球领先的流感病毒研究试剂库</a:t>
            </a:r>
            <a:endParaRPr lang="zh-CN" altLang="en-US" b="1" dirty="0">
              <a:solidFill>
                <a:srgbClr val="377D6C"/>
              </a:solidFill>
              <a:latin typeface="思源黑体 CN Medium" panose="020B0600000000000000" pitchFamily="34" charset="-122"/>
              <a:ea typeface="思源黑体 CN Medium" panose="020B0600000000000000" pitchFamily="34" charset="-122"/>
              <a:cs typeface="Poppins" panose="02000000000000000000" pitchFamily="2" charset="0"/>
            </a:endParaRPr>
          </a:p>
        </p:txBody>
      </p:sp>
      <p:sp>
        <p:nvSpPr>
          <p:cNvPr id="13" name="矩形 12"/>
          <p:cNvSpPr/>
          <p:nvPr/>
        </p:nvSpPr>
        <p:spPr>
          <a:xfrm>
            <a:off x="363388" y="1183948"/>
            <a:ext cx="5112568" cy="261610"/>
          </a:xfrm>
          <a:prstGeom prst="rect">
            <a:avLst/>
          </a:prstGeom>
        </p:spPr>
        <p:txBody>
          <a:bodyPr wrap="square">
            <a:spAutoFit/>
          </a:bodyPr>
          <a:lstStyle/>
          <a:p>
            <a:pPr>
              <a:buClr>
                <a:srgbClr val="005440"/>
              </a:buClr>
              <a:buFont typeface="Wingdings" panose="05000000000000000000" pitchFamily="2" charset="2"/>
              <a:buChar char="Ø"/>
            </a:pPr>
            <a:r>
              <a:rPr lang="en-US" sz="1100" b="1" dirty="0">
                <a:latin typeface="Poppins" panose="02000000000000000000" pitchFamily="2" charset="0"/>
                <a:ea typeface="思源黑体 CN Regular" panose="020B0500000000000000" pitchFamily="34" charset="-122"/>
                <a:cs typeface="Poppins" panose="02000000000000000000" pitchFamily="2" charset="0"/>
              </a:rPr>
              <a:t>Recombinant Antigens for 2015-2025 Influenza Vaccine Strains</a:t>
            </a:r>
            <a:endParaRPr lang="en-US" sz="11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80902" name="Picture 6" descr="C:\Users\s\AppData\Local\Temp\企业微信截图_16855328042263.png"/>
          <p:cNvPicPr>
            <a:picLocks noChangeAspect="1" noChangeArrowheads="1"/>
          </p:cNvPicPr>
          <p:nvPr/>
        </p:nvPicPr>
        <p:blipFill>
          <a:blip r:embed="rId2" cstate="print"/>
          <a:srcRect/>
          <a:stretch>
            <a:fillRect/>
          </a:stretch>
        </p:blipFill>
        <p:spPr bwMode="auto">
          <a:xfrm>
            <a:off x="683568" y="3579862"/>
            <a:ext cx="4130348" cy="943514"/>
          </a:xfrm>
          <a:prstGeom prst="rect">
            <a:avLst/>
          </a:prstGeom>
          <a:noFill/>
        </p:spPr>
      </p:pic>
      <p:sp>
        <p:nvSpPr>
          <p:cNvPr id="23" name="矩形 22"/>
          <p:cNvSpPr/>
          <p:nvPr/>
        </p:nvSpPr>
        <p:spPr>
          <a:xfrm>
            <a:off x="511051" y="3147561"/>
            <a:ext cx="5009674" cy="261610"/>
          </a:xfrm>
          <a:prstGeom prst="rect">
            <a:avLst/>
          </a:prstGeom>
        </p:spPr>
        <p:txBody>
          <a:bodyPr wrap="square">
            <a:spAutoFit/>
          </a:bodyPr>
          <a:lstStyle/>
          <a:p>
            <a:pPr>
              <a:buClr>
                <a:srgbClr val="005440"/>
              </a:buClr>
              <a:buFont typeface="Wingdings" panose="05000000000000000000" pitchFamily="2" charset="2"/>
              <a:buChar char="Ø"/>
            </a:pPr>
            <a:r>
              <a:rPr lang="en-US" sz="1100" b="1" dirty="0">
                <a:latin typeface="Poppins" panose="02000000000000000000" pitchFamily="2" charset="0"/>
                <a:ea typeface="思源黑体 CN Regular" panose="020B0500000000000000" pitchFamily="34" charset="-122"/>
                <a:cs typeface="Poppins" panose="02000000000000000000" pitchFamily="2" charset="0"/>
              </a:rPr>
              <a:t>Recombinant Antigens for </a:t>
            </a:r>
            <a:r>
              <a:rPr lang="en-US" altLang="zh-CN" sz="1100" b="1" dirty="0">
                <a:latin typeface="Poppins" panose="02000000000000000000" pitchFamily="2" charset="0"/>
                <a:ea typeface="思源黑体 CN Regular" panose="020B0500000000000000" pitchFamily="34" charset="-122"/>
                <a:cs typeface="Poppins" panose="02000000000000000000" pitchFamily="2" charset="0"/>
              </a:rPr>
              <a:t>Emerging Pandemic Strains</a:t>
            </a:r>
            <a:endParaRPr lang="zh-CN" altLang="en-US" sz="11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TextBox 25"/>
          <p:cNvSpPr txBox="1"/>
          <p:nvPr/>
        </p:nvSpPr>
        <p:spPr>
          <a:xfrm>
            <a:off x="3779912" y="3651870"/>
            <a:ext cx="1460110" cy="400110"/>
          </a:xfrm>
          <a:prstGeom prst="rect">
            <a:avLst/>
          </a:prstGeom>
          <a:noFill/>
        </p:spPr>
        <p:txBody>
          <a:bodyPr wrap="square" rtlCol="0">
            <a:spAutoFit/>
          </a:bodyPr>
          <a:lstStyle/>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WHO</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推荐</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禽流感疫苗株</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椭圆 14"/>
          <p:cNvSpPr>
            <a:spLocks noChangeAspect="1"/>
          </p:cNvSpPr>
          <p:nvPr>
            <p:custDataLst>
              <p:tags r:id="rId3"/>
            </p:custDataLst>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2" name="图片 1" descr="2015-2025 流感疫苗株 中文 单页216X291mm-1"/>
          <p:cNvPicPr>
            <a:picLocks noChangeAspect="1"/>
          </p:cNvPicPr>
          <p:nvPr/>
        </p:nvPicPr>
        <p:blipFill>
          <a:blip r:embed="rId4" cstate="print"/>
          <a:stretch>
            <a:fillRect/>
          </a:stretch>
        </p:blipFill>
        <p:spPr>
          <a:xfrm>
            <a:off x="539750" y="1529715"/>
            <a:ext cx="6297295" cy="1402080"/>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323528" y="915566"/>
          <a:ext cx="8496944" cy="3706812"/>
        </p:xfrm>
        <a:graphic>
          <a:graphicData uri="http://schemas.openxmlformats.org/drawingml/2006/table">
            <a:tbl>
              <a:tblPr firstRow="1">
                <a:tableStyleId>{EB344D84-9AFB-497E-A393-DC336BA19D2E}</a:tableStyleId>
              </a:tblPr>
              <a:tblGrid>
                <a:gridCol w="2736304"/>
                <a:gridCol w="535487"/>
                <a:gridCol w="832665"/>
                <a:gridCol w="1008112"/>
                <a:gridCol w="1008112"/>
                <a:gridCol w="996967"/>
                <a:gridCol w="1379297"/>
              </a:tblGrid>
              <a:tr h="296261">
                <a:tc>
                  <a:txBody>
                    <a:bodyPr/>
                    <a:lstStyle/>
                    <a:p>
                      <a:pPr algn="l" fontAlgn="ctr"/>
                      <a:r>
                        <a:rPr lang="en-US" sz="1100" b="1" u="none" strike="noStrike" dirty="0">
                          <a:latin typeface="Poppins" panose="02000000000000000000" pitchFamily="2" charset="0"/>
                          <a:cs typeface="Poppins" panose="02000000000000000000" pitchFamily="2" charset="0"/>
                        </a:rPr>
                        <a:t>Title</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u="none" strike="noStrike" dirty="0">
                          <a:latin typeface="Poppins" panose="02000000000000000000" pitchFamily="2" charset="0"/>
                          <a:cs typeface="Poppins" panose="02000000000000000000" pitchFamily="2" charset="0"/>
                        </a:rPr>
                        <a:t>Year</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u="none" strike="noStrike" dirty="0">
                          <a:latin typeface="Poppins" panose="02000000000000000000" pitchFamily="2" charset="0"/>
                          <a:cs typeface="Poppins" panose="02000000000000000000" pitchFamily="2" charset="0"/>
                        </a:rPr>
                        <a:t>Journal</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u="none" strike="noStrike" dirty="0">
                          <a:latin typeface="Poppins" panose="02000000000000000000" pitchFamily="2" charset="0"/>
                          <a:cs typeface="Poppins" panose="02000000000000000000" pitchFamily="2" charset="0"/>
                        </a:rPr>
                        <a:t>Molecule</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l" fontAlgn="ctr"/>
                      <a:r>
                        <a:rPr lang="en-US" sz="1100" b="1" u="none" strike="noStrike" dirty="0">
                          <a:latin typeface="Poppins" panose="02000000000000000000" pitchFamily="2" charset="0"/>
                          <a:cs typeface="Poppins" panose="02000000000000000000" pitchFamily="2" charset="0"/>
                        </a:rPr>
                        <a:t>Catalogue</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u="none" strike="noStrike" dirty="0">
                          <a:latin typeface="Poppins" panose="02000000000000000000" pitchFamily="2" charset="0"/>
                          <a:cs typeface="Poppins" panose="02000000000000000000" pitchFamily="2" charset="0"/>
                        </a:rPr>
                        <a:t>Application</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en-US" sz="1100" b="1" u="none" strike="noStrike" dirty="0">
                          <a:latin typeface="Poppins" panose="02000000000000000000" pitchFamily="2" charset="0"/>
                          <a:cs typeface="Poppins" panose="02000000000000000000" pitchFamily="2" charset="0"/>
                        </a:rPr>
                        <a:t>species</a:t>
                      </a:r>
                      <a:endParaRPr lang="en-US" sz="1100" b="1"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402097">
                <a:tc>
                  <a:txBody>
                    <a:bodyPr/>
                    <a:lstStyle/>
                    <a:p>
                      <a:pPr algn="l" fontAlgn="ctr"/>
                      <a:r>
                        <a:rPr lang="en-US" sz="900" u="none" strike="noStrike" dirty="0">
                          <a:latin typeface="Poppins" panose="02000000000000000000" pitchFamily="2" charset="0"/>
                          <a:cs typeface="Poppins" panose="02000000000000000000" pitchFamily="2" charset="0"/>
                        </a:rPr>
                        <a:t>Initiation of Antiviral B Cell Immunity Relies on Innate Signals from Spatially Positioned NKT Cells</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900" u="none" strike="noStrike" dirty="0">
                          <a:latin typeface="Poppins" panose="02000000000000000000" pitchFamily="2" charset="0"/>
                          <a:cs typeface="Poppins" panose="02000000000000000000" pitchFamily="2" charset="0"/>
                        </a:rPr>
                        <a:t>2017</a:t>
                      </a:r>
                      <a:endParaRPr lang="en-US" altLang="zh-CN"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c>
                  <a:txBody>
                    <a:bodyPr/>
                    <a:lstStyle/>
                    <a:p>
                      <a:pPr algn="ctr" fontAlgn="ctr"/>
                      <a:r>
                        <a:rPr lang="en-US" sz="900" u="none" strike="noStrike" dirty="0">
                          <a:latin typeface="Poppins" panose="02000000000000000000" pitchFamily="2" charset="0"/>
                          <a:cs typeface="Poppins" panose="02000000000000000000" pitchFamily="2" charset="0"/>
                        </a:rPr>
                        <a:t>Cell</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c>
                  <a:txBody>
                    <a:bodyPr/>
                    <a:lstStyle/>
                    <a:p>
                      <a:pPr algn="ctr" fontAlgn="ctr"/>
                      <a:r>
                        <a:rPr lang="en-US" sz="900" u="none" strike="noStrike" dirty="0">
                          <a:latin typeface="Poppins" panose="02000000000000000000" pitchFamily="2" charset="0"/>
                          <a:cs typeface="Poppins" panose="02000000000000000000" pitchFamily="2" charset="0"/>
                        </a:rPr>
                        <a:t>HA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c>
                  <a:txBody>
                    <a:bodyPr/>
                    <a:lstStyle/>
                    <a:p>
                      <a:pPr algn="l" fontAlgn="ctr"/>
                      <a:r>
                        <a:rPr lang="en-US" sz="900" u="none" strike="noStrike" dirty="0">
                          <a:latin typeface="Poppins" panose="02000000000000000000" pitchFamily="2" charset="0"/>
                          <a:cs typeface="Poppins" panose="02000000000000000000" pitchFamily="2" charset="0"/>
                        </a:rPr>
                        <a:t>11684-V08H</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c>
                  <a:txBody>
                    <a:bodyPr/>
                    <a:lstStyle/>
                    <a:p>
                      <a:pPr algn="ctr" fontAlgn="ctr"/>
                      <a:r>
                        <a:rPr lang="en-US" sz="900" u="none" strike="noStrike" dirty="0">
                          <a:latin typeface="Poppins" panose="02000000000000000000" pitchFamily="2" charset="0"/>
                          <a:cs typeface="Poppins" panose="02000000000000000000" pitchFamily="2" charset="0"/>
                        </a:rPr>
                        <a:t>binding (ELISA)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c>
                  <a:txBody>
                    <a:bodyPr/>
                    <a:lstStyle/>
                    <a:p>
                      <a:pPr algn="ctr" fontAlgn="ctr"/>
                      <a:r>
                        <a:rPr lang="en-US" sz="900" u="none" strike="noStrike" dirty="0">
                          <a:latin typeface="Poppins" panose="02000000000000000000" pitchFamily="2" charset="0"/>
                          <a:cs typeface="Poppins" panose="02000000000000000000" pitchFamily="2" charset="0"/>
                        </a:rPr>
                        <a:t>H1N1 (A/Puerto Rico/8/34)</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T w="9525" cap="flat" cmpd="sng" algn="ctr">
                      <a:solidFill>
                        <a:schemeClr val="tx1"/>
                      </a:solidFill>
                      <a:prstDash val="solid"/>
                      <a:round/>
                      <a:headEnd type="none" w="med" len="med"/>
                      <a:tailEnd type="none" w="med" len="med"/>
                    </a:lnT>
                  </a:tcPr>
                </a:tc>
              </a:tr>
              <a:tr h="402097">
                <a:tc>
                  <a:txBody>
                    <a:bodyPr/>
                    <a:lstStyle/>
                    <a:p>
                      <a:pPr algn="l" fontAlgn="ctr"/>
                      <a:r>
                        <a:rPr lang="en-US" sz="900" u="none" strike="noStrike" dirty="0">
                          <a:latin typeface="Poppins" panose="02000000000000000000" pitchFamily="2" charset="0"/>
                          <a:cs typeface="Poppins" panose="02000000000000000000" pitchFamily="2" charset="0"/>
                        </a:rPr>
                        <a:t>Nucleoside-modified mRNA vaccines induce potent T follicular helper and germinal center B cell responses</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altLang="zh-CN" sz="900" u="none" strike="noStrike">
                          <a:latin typeface="Poppins" panose="02000000000000000000" pitchFamily="2" charset="0"/>
                          <a:cs typeface="Poppins" panose="02000000000000000000" pitchFamily="2" charset="0"/>
                        </a:rPr>
                        <a:t>2018</a:t>
                      </a:r>
                      <a:endParaRPr lang="en-US" altLang="zh-CN"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J. Exp. Med.</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l" fontAlgn="ctr"/>
                      <a:r>
                        <a:rPr lang="en-US" sz="900" u="none" strike="noStrike" dirty="0">
                          <a:latin typeface="Poppins" panose="02000000000000000000" pitchFamily="2" charset="0"/>
                          <a:cs typeface="Poppins" panose="02000000000000000000" pitchFamily="2" charset="0"/>
                        </a:rPr>
                        <a:t>11684-V08H</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immunization</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H1N1</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r>
              <a:tr h="355513">
                <a:tc>
                  <a:txBody>
                    <a:bodyPr/>
                    <a:lstStyle/>
                    <a:p>
                      <a:pPr algn="l" fontAlgn="ctr"/>
                      <a:r>
                        <a:rPr lang="en-US" sz="900" u="none" strike="noStrike" dirty="0">
                          <a:latin typeface="Poppins" panose="02000000000000000000" pitchFamily="2" charset="0"/>
                          <a:cs typeface="Poppins" panose="02000000000000000000" pitchFamily="2" charset="0"/>
                        </a:rPr>
                        <a:t>A Site of Vulnerability on the Influenza Virus </a:t>
                      </a:r>
                      <a:r>
                        <a:rPr lang="en-US" sz="900" u="none" strike="noStrike" dirty="0" err="1">
                          <a:latin typeface="Poppins" panose="02000000000000000000" pitchFamily="2" charset="0"/>
                          <a:cs typeface="Poppins" panose="02000000000000000000" pitchFamily="2" charset="0"/>
                        </a:rPr>
                        <a:t>Hemagglutinin</a:t>
                      </a:r>
                      <a:r>
                        <a:rPr lang="en-US" sz="900" u="none" strike="noStrike" dirty="0">
                          <a:latin typeface="Poppins" panose="02000000000000000000" pitchFamily="2" charset="0"/>
                          <a:cs typeface="Poppins" panose="02000000000000000000" pitchFamily="2" charset="0"/>
                        </a:rPr>
                        <a:t> Head Domain </a:t>
                      </a:r>
                      <a:r>
                        <a:rPr lang="en-US" sz="900" u="none" strike="noStrike" dirty="0" err="1">
                          <a:latin typeface="Poppins" panose="02000000000000000000" pitchFamily="2" charset="0"/>
                          <a:cs typeface="Poppins" panose="02000000000000000000" pitchFamily="2" charset="0"/>
                        </a:rPr>
                        <a:t>Trimer</a:t>
                      </a:r>
                      <a:r>
                        <a:rPr lang="en-US" sz="900" u="none" strike="noStrike" dirty="0">
                          <a:latin typeface="Poppins" panose="02000000000000000000" pitchFamily="2" charset="0"/>
                          <a:cs typeface="Poppins" panose="02000000000000000000" pitchFamily="2" charset="0"/>
                        </a:rPr>
                        <a:t> Interface</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altLang="zh-CN" sz="900" u="none" strike="noStrike">
                          <a:latin typeface="Poppins" panose="02000000000000000000" pitchFamily="2" charset="0"/>
                          <a:cs typeface="Poppins" panose="02000000000000000000" pitchFamily="2" charset="0"/>
                        </a:rPr>
                        <a:t>2019</a:t>
                      </a:r>
                      <a:endParaRPr lang="en-US" altLang="zh-CN"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Cell</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HA</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l" fontAlgn="ctr"/>
                      <a:r>
                        <a:rPr lang="en-US" sz="900" u="none" strike="noStrike" dirty="0">
                          <a:latin typeface="Poppins" panose="02000000000000000000" pitchFamily="2" charset="0"/>
                          <a:cs typeface="Poppins" panose="02000000000000000000" pitchFamily="2" charset="0"/>
                        </a:rPr>
                        <a:t>11085-V08B</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ELISA and cell based</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H1N1</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r>
              <a:tr h="474018">
                <a:tc>
                  <a:txBody>
                    <a:bodyPr/>
                    <a:lstStyle/>
                    <a:p>
                      <a:pPr algn="l" fontAlgn="ctr"/>
                      <a:r>
                        <a:rPr lang="en-US" sz="900" u="none" strike="noStrike" dirty="0">
                          <a:latin typeface="Poppins" panose="02000000000000000000" pitchFamily="2" charset="0"/>
                          <a:cs typeface="Poppins" panose="02000000000000000000" pitchFamily="2" charset="0"/>
                        </a:rPr>
                        <a:t>Broader neutralization of CT-P27 against influenza A subtypes by combining two human monoclonal antibodies</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altLang="zh-CN" sz="900" u="none" strike="noStrike">
                          <a:latin typeface="Poppins" panose="02000000000000000000" pitchFamily="2" charset="0"/>
                          <a:cs typeface="Poppins" panose="02000000000000000000" pitchFamily="2" charset="0"/>
                        </a:rPr>
                        <a:t>2020</a:t>
                      </a:r>
                      <a:endParaRPr lang="en-US" altLang="zh-CN"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err="1">
                          <a:latin typeface="Poppins" panose="02000000000000000000" pitchFamily="2" charset="0"/>
                          <a:cs typeface="Poppins" panose="02000000000000000000" pitchFamily="2" charset="0"/>
                        </a:rPr>
                        <a:t>PLoS</a:t>
                      </a:r>
                      <a:r>
                        <a:rPr lang="en-US" sz="900" u="none" strike="noStrike" dirty="0">
                          <a:latin typeface="Poppins" panose="02000000000000000000" pitchFamily="2" charset="0"/>
                          <a:cs typeface="Poppins" panose="02000000000000000000" pitchFamily="2" charset="0"/>
                        </a:rPr>
                        <a:t> ONE</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HA</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l" fontAlgn="ctr"/>
                      <a:r>
                        <a:rPr lang="en-US" sz="900" u="none" strike="noStrike" dirty="0">
                          <a:latin typeface="Poppins" panose="02000000000000000000" pitchFamily="2" charset="0"/>
                          <a:cs typeface="Poppins" panose="02000000000000000000" pitchFamily="2" charset="0"/>
                        </a:rPr>
                        <a:t>11055-V08H</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ELISA</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H1N1</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r>
              <a:tr h="536130">
                <a:tc>
                  <a:txBody>
                    <a:bodyPr/>
                    <a:lstStyle/>
                    <a:p>
                      <a:pPr algn="l" fontAlgn="ctr"/>
                      <a:r>
                        <a:rPr lang="en-US" sz="900" u="none" strike="noStrike" dirty="0" err="1">
                          <a:latin typeface="Poppins" panose="02000000000000000000" pitchFamily="2" charset="0"/>
                          <a:cs typeface="Poppins" panose="02000000000000000000" pitchFamily="2" charset="0"/>
                        </a:rPr>
                        <a:t>Chemoreactive</a:t>
                      </a:r>
                      <a:r>
                        <a:rPr lang="en-US" sz="900" u="none" strike="noStrike" dirty="0">
                          <a:latin typeface="Poppins" panose="02000000000000000000" pitchFamily="2" charset="0"/>
                          <a:cs typeface="Poppins" panose="02000000000000000000" pitchFamily="2" charset="0"/>
                        </a:rPr>
                        <a:t>-inspired discovery of influenza A virus dual inhibitor to block </a:t>
                      </a:r>
                      <a:r>
                        <a:rPr lang="en-US" sz="900" u="none" strike="noStrike" dirty="0" err="1">
                          <a:latin typeface="Poppins" panose="02000000000000000000" pitchFamily="2" charset="0"/>
                          <a:cs typeface="Poppins" panose="02000000000000000000" pitchFamily="2" charset="0"/>
                        </a:rPr>
                        <a:t>hemagglutinin</a:t>
                      </a:r>
                      <a:r>
                        <a:rPr lang="en-US" sz="900" u="none" strike="noStrike" dirty="0">
                          <a:latin typeface="Poppins" panose="02000000000000000000" pitchFamily="2" charset="0"/>
                          <a:cs typeface="Poppins" panose="02000000000000000000" pitchFamily="2" charset="0"/>
                        </a:rPr>
                        <a:t>-mediated adsorption and membrane fusion</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altLang="zh-CN" sz="900" u="none" strike="noStrike">
                          <a:latin typeface="Poppins" panose="02000000000000000000" pitchFamily="2" charset="0"/>
                          <a:cs typeface="Poppins" panose="02000000000000000000" pitchFamily="2" charset="0"/>
                        </a:rPr>
                        <a:t>2020</a:t>
                      </a:r>
                      <a:endParaRPr lang="en-US" altLang="zh-CN"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J. Med. Chem.</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l" fontAlgn="ctr"/>
                      <a:r>
                        <a:rPr lang="en-US" sz="900" u="none" strike="noStrike" dirty="0">
                          <a:latin typeface="Poppins" panose="02000000000000000000" pitchFamily="2" charset="0"/>
                          <a:cs typeface="Poppins" panose="02000000000000000000" pitchFamily="2" charset="0"/>
                        </a:rPr>
                        <a:t>11707-V08H，11684-V08H</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SPR</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H3N2</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r>
              <a:tr h="402097">
                <a:tc>
                  <a:txBody>
                    <a:bodyPr/>
                    <a:lstStyle/>
                    <a:p>
                      <a:pPr algn="l" fontAlgn="ctr"/>
                      <a:r>
                        <a:rPr lang="en-US" sz="900" u="none" strike="noStrike" dirty="0">
                          <a:latin typeface="Poppins" panose="02000000000000000000" pitchFamily="2" charset="0"/>
                          <a:cs typeface="Poppins" panose="02000000000000000000" pitchFamily="2" charset="0"/>
                        </a:rPr>
                        <a:t>High affinity anti-TIM-3 and anti-KIR monoclonal antibodies cloned from healthy human individuals</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altLang="zh-CN" sz="900" u="none" strike="noStrike">
                          <a:latin typeface="Poppins" panose="02000000000000000000" pitchFamily="2" charset="0"/>
                          <a:cs typeface="Poppins" panose="02000000000000000000" pitchFamily="2" charset="0"/>
                        </a:rPr>
                        <a:t>2017</a:t>
                      </a:r>
                      <a:endParaRPr lang="en-US" altLang="zh-CN"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PLoS ONE</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l" fontAlgn="ctr"/>
                      <a:r>
                        <a:rPr lang="en-US" sz="900" u="none" strike="noStrike">
                          <a:latin typeface="Poppins" panose="02000000000000000000" pitchFamily="2" charset="0"/>
                          <a:cs typeface="Poppins" panose="02000000000000000000" pitchFamily="2" charset="0"/>
                        </a:rPr>
                        <a:t>11053-V08H</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antigen</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Influenza B virus (B/Florida/4/2006)</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r>
              <a:tr h="268065">
                <a:tc>
                  <a:txBody>
                    <a:bodyPr/>
                    <a:lstStyle/>
                    <a:p>
                      <a:pPr algn="l" fontAlgn="ctr"/>
                      <a:r>
                        <a:rPr lang="en-US" sz="900" u="none" strike="noStrike" dirty="0">
                          <a:latin typeface="Poppins" panose="02000000000000000000" pitchFamily="2" charset="0"/>
                          <a:cs typeface="Poppins" panose="02000000000000000000" pitchFamily="2" charset="0"/>
                        </a:rPr>
                        <a:t>Inhibition of influenza A virus infection by </a:t>
                      </a:r>
                      <a:r>
                        <a:rPr lang="en-US" sz="900" u="none" strike="noStrike" dirty="0" err="1">
                          <a:latin typeface="Poppins" panose="02000000000000000000" pitchFamily="2" charset="0"/>
                          <a:cs typeface="Poppins" panose="02000000000000000000" pitchFamily="2" charset="0"/>
                        </a:rPr>
                        <a:t>ginsenosides</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altLang="zh-CN" sz="900" u="none" strike="noStrike">
                          <a:latin typeface="Poppins" panose="02000000000000000000" pitchFamily="2" charset="0"/>
                          <a:cs typeface="Poppins" panose="02000000000000000000" pitchFamily="2" charset="0"/>
                        </a:rPr>
                        <a:t>2017</a:t>
                      </a:r>
                      <a:endParaRPr lang="en-US" altLang="zh-CN"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PLoS ONE</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dirty="0">
                          <a:latin typeface="Poppins" panose="02000000000000000000" pitchFamily="2" charset="0"/>
                          <a:cs typeface="Poppins" panose="02000000000000000000" pitchFamily="2" charset="0"/>
                        </a:rPr>
                        <a:t>HA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l" fontAlgn="ctr"/>
                      <a:r>
                        <a:rPr lang="en-US" sz="900" u="none" strike="noStrike">
                          <a:latin typeface="Poppins" panose="02000000000000000000" pitchFamily="2" charset="0"/>
                          <a:cs typeface="Poppins" panose="02000000000000000000" pitchFamily="2" charset="0"/>
                        </a:rPr>
                        <a:t>protein</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en-US" sz="900" u="none" strike="noStrike">
                          <a:latin typeface="Poppins" panose="02000000000000000000" pitchFamily="2" charset="0"/>
                          <a:cs typeface="Poppins" panose="02000000000000000000" pitchFamily="2" charset="0"/>
                        </a:rPr>
                        <a:t>WB</a:t>
                      </a:r>
                      <a:endParaRPr lang="en-US" sz="900" b="0" i="0" u="none" strike="noStrike">
                        <a:solidFill>
                          <a:srgbClr val="000000"/>
                        </a:solidFill>
                        <a:latin typeface="Poppins" panose="02000000000000000000" pitchFamily="2" charset="0"/>
                        <a:cs typeface="Poppins" panose="02000000000000000000" pitchFamily="2" charset="0"/>
                      </a:endParaRPr>
                    </a:p>
                  </a:txBody>
                  <a:tcPr marL="36000" marR="36000" marT="0" marB="0" anchor="ctr"/>
                </a:tc>
                <a:tc>
                  <a:txBody>
                    <a:bodyPr/>
                    <a:lstStyle/>
                    <a:p>
                      <a:pPr algn="ctr" fontAlgn="ctr"/>
                      <a:r>
                        <a:rPr lang="zh-CN" altLang="en-US" sz="900" u="none" strike="noStrike" dirty="0">
                          <a:latin typeface="Poppins" panose="02000000000000000000" pitchFamily="2" charset="0"/>
                          <a:cs typeface="Poppins" panose="02000000000000000000" pitchFamily="2" charset="0"/>
                        </a:rPr>
                        <a:t>　</a:t>
                      </a:r>
                      <a:endParaRPr lang="zh-CN" alt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tc>
              </a:tr>
              <a:tr h="536130">
                <a:tc>
                  <a:txBody>
                    <a:bodyPr/>
                    <a:lstStyle/>
                    <a:p>
                      <a:pPr algn="l" fontAlgn="ctr"/>
                      <a:r>
                        <a:rPr lang="en-US" sz="900" u="none" strike="noStrike" dirty="0">
                          <a:latin typeface="Poppins" panose="02000000000000000000" pitchFamily="2" charset="0"/>
                          <a:cs typeface="Poppins" panose="02000000000000000000" pitchFamily="2" charset="0"/>
                        </a:rPr>
                        <a:t>Memory B Cell Activation, Broad Anti-influenza Antibodies, and Bystander Activation Revealed by Single-Cell </a:t>
                      </a:r>
                      <a:r>
                        <a:rPr lang="en-US" sz="900" u="none" strike="noStrike" dirty="0" err="1">
                          <a:latin typeface="Poppins" panose="02000000000000000000" pitchFamily="2" charset="0"/>
                          <a:cs typeface="Poppins" panose="02000000000000000000" pitchFamily="2" charset="0"/>
                        </a:rPr>
                        <a:t>Transcriptomics</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dirty="0">
                          <a:latin typeface="Poppins" panose="02000000000000000000" pitchFamily="2" charset="0"/>
                          <a:cs typeface="Poppins" panose="02000000000000000000" pitchFamily="2" charset="0"/>
                        </a:rPr>
                        <a:t>2020</a:t>
                      </a:r>
                      <a:endParaRPr lang="en-US" altLang="zh-CN"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c>
                  <a:txBody>
                    <a:bodyPr/>
                    <a:lstStyle/>
                    <a:p>
                      <a:pPr algn="ctr" fontAlgn="ctr"/>
                      <a:r>
                        <a:rPr lang="en-US" sz="900" u="none" strike="noStrike" dirty="0">
                          <a:latin typeface="Poppins" panose="02000000000000000000" pitchFamily="2" charset="0"/>
                          <a:cs typeface="Poppins" panose="02000000000000000000" pitchFamily="2" charset="0"/>
                        </a:rPr>
                        <a:t>Cell Rep</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c>
                  <a:txBody>
                    <a:bodyPr/>
                    <a:lstStyle/>
                    <a:p>
                      <a:pPr algn="ctr" fontAlgn="ctr"/>
                      <a:r>
                        <a:rPr lang="en-US" sz="900" u="none" strike="noStrike" dirty="0">
                          <a:latin typeface="Poppins" panose="02000000000000000000" pitchFamily="2" charset="0"/>
                          <a:cs typeface="Poppins" panose="02000000000000000000" pitchFamily="2" charset="0"/>
                        </a:rPr>
                        <a:t>HA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c>
                  <a:txBody>
                    <a:bodyPr/>
                    <a:lstStyle/>
                    <a:p>
                      <a:pPr algn="l" fontAlgn="ctr"/>
                      <a:r>
                        <a:rPr lang="en-US" sz="900" u="none" strike="noStrike" dirty="0">
                          <a:latin typeface="Poppins" panose="02000000000000000000" pitchFamily="2" charset="0"/>
                          <a:cs typeface="Poppins" panose="02000000000000000000" pitchFamily="2" charset="0"/>
                        </a:rPr>
                        <a:t>11683-V08H</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c>
                  <a:txBody>
                    <a:bodyPr/>
                    <a:lstStyle/>
                    <a:p>
                      <a:pPr algn="ctr" fontAlgn="ctr"/>
                      <a:r>
                        <a:rPr lang="en-US" sz="900" u="none" strike="noStrike" dirty="0">
                          <a:latin typeface="Poppins" panose="02000000000000000000" pitchFamily="2" charset="0"/>
                          <a:cs typeface="Poppins" panose="02000000000000000000" pitchFamily="2" charset="0"/>
                        </a:rPr>
                        <a:t>ELISA</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c>
                  <a:txBody>
                    <a:bodyPr/>
                    <a:lstStyle/>
                    <a:p>
                      <a:pPr algn="ctr" fontAlgn="ctr"/>
                      <a:r>
                        <a:rPr lang="en-US" sz="900" u="none" strike="noStrike" dirty="0">
                          <a:latin typeface="Poppins" panose="02000000000000000000" pitchFamily="2" charset="0"/>
                          <a:cs typeface="Poppins" panose="02000000000000000000" pitchFamily="2" charset="0"/>
                        </a:rPr>
                        <a:t>H1N1</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36000" marR="36000" marT="0" marB="0" anchor="ctr">
                    <a:lnB w="9525" cap="flat" cmpd="sng" algn="ctr">
                      <a:solidFill>
                        <a:schemeClr val="tx1"/>
                      </a:solidFill>
                      <a:prstDash val="solid"/>
                      <a:round/>
                      <a:headEnd type="none" w="med" len="med"/>
                      <a:tailEnd type="none" w="med" len="med"/>
                    </a:lnB>
                  </a:tcPr>
                </a:tc>
              </a:tr>
            </a:tbl>
          </a:graphicData>
        </a:graphic>
      </p:graphicFrame>
      <p:sp>
        <p:nvSpPr>
          <p:cNvPr id="6" name="标题 1"/>
          <p:cNvSpPr>
            <a:spLocks noGrp="1"/>
          </p:cNvSpPr>
          <p:nvPr>
            <p:ph type="title"/>
          </p:nvPr>
        </p:nvSpPr>
        <p:spPr>
          <a:xfrm>
            <a:off x="1785918" y="285734"/>
            <a:ext cx="5829312" cy="348866"/>
          </a:xfrm>
        </p:spPr>
        <p:txBody>
          <a:bodyPr>
            <a:normAutofit fontScale="90000"/>
          </a:bodyPr>
          <a:lstStyle/>
          <a:p>
            <a:r>
              <a:rPr lang="zh-CN" altLang="en-US" sz="3100" b="1" dirty="0">
                <a:solidFill>
                  <a:srgbClr val="377D6C"/>
                </a:solidFill>
                <a:latin typeface="思源黑体 CN Normal" panose="020B0400000000000000" pitchFamily="34" charset="-122"/>
                <a:ea typeface="思源黑体 CN Normal" panose="020B0400000000000000" pitchFamily="34" charset="-122"/>
                <a:cs typeface="+mn-cs"/>
              </a:rPr>
              <a:t>部分产品的文章引用数据</a:t>
            </a:r>
            <a:endParaRPr lang="zh-CN" altLang="en-US" sz="3100" b="1" dirty="0">
              <a:solidFill>
                <a:srgbClr val="377D6C"/>
              </a:solidFill>
              <a:latin typeface="思源黑体 CN Normal" panose="020B0400000000000000" pitchFamily="34" charset="-122"/>
              <a:ea typeface="思源黑体 CN Normal" panose="020B0400000000000000" pitchFamily="34" charset="-122"/>
              <a:cs typeface="+mn-cs"/>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45"/>
          <p:cNvSpPr/>
          <p:nvPr/>
        </p:nvSpPr>
        <p:spPr>
          <a:xfrm>
            <a:off x="287824" y="1206080"/>
            <a:ext cx="2700000" cy="360000"/>
          </a:xfrm>
          <a:prstGeom prst="roundRect">
            <a:avLst>
              <a:gd name="adj" fmla="val 50000"/>
            </a:avLst>
          </a:prstGeom>
          <a:solidFill>
            <a:srgbClr val="00A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 name="圆角矩形 46"/>
          <p:cNvSpPr/>
          <p:nvPr/>
        </p:nvSpPr>
        <p:spPr>
          <a:xfrm>
            <a:off x="3238126" y="1206080"/>
            <a:ext cx="2700000" cy="360000"/>
          </a:xfrm>
          <a:prstGeom prst="roundRect">
            <a:avLst>
              <a:gd name="adj" fmla="val 50000"/>
            </a:avLst>
          </a:prstGeom>
          <a:solidFill>
            <a:srgbClr val="00A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 name="圆角矩形 48"/>
          <p:cNvSpPr/>
          <p:nvPr/>
        </p:nvSpPr>
        <p:spPr>
          <a:xfrm>
            <a:off x="6143636" y="1206080"/>
            <a:ext cx="2700000" cy="360000"/>
          </a:xfrm>
          <a:prstGeom prst="roundRect">
            <a:avLst>
              <a:gd name="adj" fmla="val 50000"/>
            </a:avLst>
          </a:prstGeom>
          <a:solidFill>
            <a:srgbClr val="00A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TextBox 20"/>
          <p:cNvSpPr txBox="1"/>
          <p:nvPr/>
        </p:nvSpPr>
        <p:spPr>
          <a:xfrm>
            <a:off x="334153" y="1224231"/>
            <a:ext cx="2545987" cy="284693"/>
          </a:xfrm>
          <a:prstGeom prst="rect">
            <a:avLst/>
          </a:prstGeom>
          <a:noFill/>
        </p:spPr>
        <p:txBody>
          <a:bodyPr wrap="square" lIns="68580" tIns="34290" rIns="68580" bIns="34290" rtlCol="0">
            <a:spAutoFit/>
          </a:bodyPr>
          <a:lstStyle/>
          <a:p>
            <a:pPr algn="ctr"/>
            <a:r>
              <a:rPr lang="zh-CN" altLang="en-US" sz="14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临床前研究</a:t>
            </a:r>
            <a:endParaRPr lang="zh-CN" altLang="en-US" sz="14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 name="圆角矩形 62"/>
          <p:cNvSpPr/>
          <p:nvPr/>
        </p:nvSpPr>
        <p:spPr>
          <a:xfrm>
            <a:off x="214282" y="697085"/>
            <a:ext cx="8786842" cy="432000"/>
          </a:xfrm>
          <a:prstGeom prst="roundRect">
            <a:avLst>
              <a:gd name="adj" fmla="val 50000"/>
            </a:avLst>
          </a:prstGeom>
          <a:solidFill>
            <a:srgbClr val="004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矩形 12"/>
          <p:cNvSpPr/>
          <p:nvPr/>
        </p:nvSpPr>
        <p:spPr>
          <a:xfrm>
            <a:off x="1000100" y="768523"/>
            <a:ext cx="7143800" cy="346249"/>
          </a:xfrm>
          <a:prstGeom prst="rect">
            <a:avLst/>
          </a:prstGeom>
          <a:noFill/>
          <a:ln w="6350">
            <a:noFill/>
          </a:ln>
        </p:spPr>
        <p:style>
          <a:lnRef idx="2">
            <a:schemeClr val="accent5"/>
          </a:lnRef>
          <a:fillRef idx="1">
            <a:schemeClr val="lt1"/>
          </a:fillRef>
          <a:effectRef idx="0">
            <a:schemeClr val="accent5"/>
          </a:effectRef>
          <a:fontRef idx="minor">
            <a:schemeClr val="dk1"/>
          </a:fontRef>
        </p:style>
        <p:txBody>
          <a:bodyPr wrap="square" lIns="68580" tIns="34290" rIns="68580" bIns="34290">
            <a:spAutoFit/>
          </a:bodyPr>
          <a:lstStyle/>
          <a:p>
            <a:pPr algn="ctr"/>
            <a:r>
              <a:rPr lang="zh-CN" alt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流感疫苗开发整体解决方案</a:t>
            </a:r>
            <a:endParaRPr lang="en-US" altLang="zh-CN"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37" name="直接连接符 36"/>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 name="TextBox 44"/>
          <p:cNvSpPr txBox="1"/>
          <p:nvPr/>
        </p:nvSpPr>
        <p:spPr>
          <a:xfrm>
            <a:off x="400288" y="2074658"/>
            <a:ext cx="2520000" cy="2664000"/>
          </a:xfrm>
          <a:prstGeom prst="rect">
            <a:avLst/>
          </a:prstGeom>
          <a:solidFill>
            <a:schemeClr val="accent3">
              <a:lumMod val="40000"/>
              <a:lumOff val="60000"/>
              <a:alpha val="28000"/>
            </a:schemeClr>
          </a:solidFill>
        </p:spPr>
        <p:txBody>
          <a:bodyPr wrap="square" lIns="68580" tIns="34290" rIns="68580" bIns="34290" rtlCol="0">
            <a:spAutoFit/>
          </a:bodyPr>
          <a:lstStyle/>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产品：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重组抗原</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中和抗体，检测抗体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抗原含量检测试剂盒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胞因子检测试剂盒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流式抗体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假病毒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服务：</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细胞库检测（</a:t>
            </a:r>
            <a:r>
              <a:rPr lang="en-US" altLang="zh-CN" sz="1050" b="1" dirty="0">
                <a:latin typeface="Poppins" panose="02000000000000000000" pitchFamily="2" charset="0"/>
                <a:ea typeface="思源黑体 CN Regular" panose="020B0500000000000000" pitchFamily="34" charset="-122"/>
                <a:cs typeface="Poppins" panose="02000000000000000000" pitchFamily="2" charset="0"/>
              </a:rPr>
              <a:t>CHO, Vero, HEK293</a:t>
            </a: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病毒清除验证实验</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抗原开发服务</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抗体开发服务</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理化及生物效价评估（滴度、中和等）</a:t>
            </a: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 name="TextBox 20"/>
          <p:cNvSpPr txBox="1"/>
          <p:nvPr/>
        </p:nvSpPr>
        <p:spPr>
          <a:xfrm>
            <a:off x="6215074" y="1224231"/>
            <a:ext cx="2545987" cy="284693"/>
          </a:xfrm>
          <a:prstGeom prst="rect">
            <a:avLst/>
          </a:prstGeom>
          <a:noFill/>
        </p:spPr>
        <p:txBody>
          <a:bodyPr wrap="square" lIns="68580" tIns="34290" rIns="68580" bIns="34290" rtlCol="0">
            <a:spAutoFit/>
          </a:bodyPr>
          <a:lstStyle/>
          <a:p>
            <a:pPr algn="ctr"/>
            <a:r>
              <a:rPr lang="zh-CN" altLang="en-US" sz="14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生产质控</a:t>
            </a:r>
            <a:endParaRPr lang="zh-CN" altLang="en-US" sz="14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 name="TextBox 59"/>
          <p:cNvSpPr txBox="1"/>
          <p:nvPr/>
        </p:nvSpPr>
        <p:spPr>
          <a:xfrm>
            <a:off x="266038" y="1600471"/>
            <a:ext cx="3071834" cy="461665"/>
          </a:xfrm>
          <a:prstGeom prst="rect">
            <a:avLst/>
          </a:prstGeom>
          <a:noFill/>
        </p:spPr>
        <p:txBody>
          <a:bodyPr wrap="square" rtlCol="0">
            <a:spAutoFit/>
          </a:bodyPr>
          <a:lstStyle/>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疫苗生产工艺的研究；</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免疫原性或生物效价；稳定性研究</a:t>
            </a:r>
            <a:endPar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72" name="TextBox 71"/>
          <p:cNvSpPr txBox="1"/>
          <p:nvPr/>
        </p:nvSpPr>
        <p:spPr>
          <a:xfrm>
            <a:off x="3394488" y="1600471"/>
            <a:ext cx="3071834" cy="461665"/>
          </a:xfrm>
          <a:prstGeom prst="rect">
            <a:avLst/>
          </a:prstGeom>
          <a:noFill/>
        </p:spPr>
        <p:txBody>
          <a:bodyPr wrap="square" rtlCol="0">
            <a:spAutoFit/>
          </a:bodyPr>
          <a:lstStyle/>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免疫原性；</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疫苗生物效价</a:t>
            </a:r>
            <a:endParaRPr lang="zh-CN" altLang="en-US" sz="1100" b="1" dirty="0">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73" name="TextBox 72"/>
          <p:cNvSpPr txBox="1"/>
          <p:nvPr/>
        </p:nvSpPr>
        <p:spPr>
          <a:xfrm>
            <a:off x="3364965" y="2074658"/>
            <a:ext cx="2376000" cy="1980000"/>
          </a:xfrm>
          <a:prstGeom prst="rect">
            <a:avLst/>
          </a:prstGeom>
          <a:solidFill>
            <a:schemeClr val="accent3">
              <a:lumMod val="40000"/>
              <a:lumOff val="60000"/>
              <a:alpha val="28000"/>
            </a:schemeClr>
          </a:solidFill>
        </p:spPr>
        <p:txBody>
          <a:bodyPr wrap="square" lIns="68580" tIns="34290" rIns="68580" bIns="34290" rtlCol="0">
            <a:spAutoFit/>
          </a:bodyPr>
          <a:lstStyle/>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产品：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重组抗原</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中和抗体，检测抗体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细胞因子检测试剂盒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流式抗体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假病毒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服务：</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生物效价评估</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人源化抗体服务</a:t>
            </a: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4" name="TextBox 73"/>
          <p:cNvSpPr txBox="1"/>
          <p:nvPr/>
        </p:nvSpPr>
        <p:spPr>
          <a:xfrm>
            <a:off x="6329642" y="2074659"/>
            <a:ext cx="2376000" cy="2559675"/>
          </a:xfrm>
          <a:prstGeom prst="rect">
            <a:avLst/>
          </a:prstGeom>
          <a:solidFill>
            <a:schemeClr val="accent3">
              <a:lumMod val="40000"/>
              <a:lumOff val="60000"/>
              <a:alpha val="28000"/>
            </a:schemeClr>
          </a:solidFill>
        </p:spPr>
        <p:txBody>
          <a:bodyPr wrap="square" lIns="68580" tIns="34290" rIns="68580" bIns="34290" rtlCol="0">
            <a:spAutoFit/>
          </a:bodyPr>
          <a:lstStyle/>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产品：</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重组抗原</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抗原含量检测试剂盒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中和抗体，检测抗体</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假病毒</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核酸酶</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核酸酶残留检测试剂盒 </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pPr>
            <a:r>
              <a:rPr lang="zh-CN" altLang="en-US" sz="1400" b="1" dirty="0">
                <a:latin typeface="Poppins" panose="02000000000000000000" pitchFamily="2" charset="0"/>
                <a:ea typeface="思源黑体 CN Regular" panose="020B0500000000000000" pitchFamily="34" charset="-122"/>
                <a:cs typeface="Poppins" panose="02000000000000000000" pitchFamily="2" charset="0"/>
              </a:rPr>
              <a:t>服务：</a:t>
            </a:r>
            <a:endParaRPr lang="en-US" altLang="zh-CN" sz="140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生物效价评估</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人源化抗体服务</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理化及生物效价评估（</a:t>
            </a:r>
            <a:r>
              <a:rPr lang="en-US" altLang="zh-CN" sz="1050" b="1" dirty="0">
                <a:latin typeface="Poppins" panose="02000000000000000000" pitchFamily="2" charset="0"/>
                <a:ea typeface="思源黑体 CN Regular" panose="020B0500000000000000" pitchFamily="34" charset="-122"/>
                <a:cs typeface="Poppins" panose="02000000000000000000" pitchFamily="2" charset="0"/>
              </a:rPr>
              <a:t>SEC-MALS</a:t>
            </a: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050" b="1" dirty="0">
                <a:latin typeface="Poppins" panose="02000000000000000000" pitchFamily="2" charset="0"/>
                <a:ea typeface="思源黑体 CN Regular" panose="020B0500000000000000" pitchFamily="34" charset="-122"/>
                <a:cs typeface="Poppins" panose="02000000000000000000" pitchFamily="2" charset="0"/>
              </a:rPr>
              <a:t>SPR</a:t>
            </a: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050" b="1" dirty="0">
                <a:latin typeface="Poppins" panose="02000000000000000000" pitchFamily="2" charset="0"/>
                <a:ea typeface="思源黑体 CN Regular" panose="020B0500000000000000" pitchFamily="34" charset="-122"/>
                <a:cs typeface="Poppins" panose="02000000000000000000" pitchFamily="2" charset="0"/>
              </a:rPr>
              <a:t>BLI</a:t>
            </a:r>
            <a:r>
              <a:rPr lang="zh-CN" altLang="en-US" sz="1050" b="1" dirty="0">
                <a:latin typeface="Poppins" panose="02000000000000000000" pitchFamily="2" charset="0"/>
                <a:ea typeface="思源黑体 CN Regular" panose="020B0500000000000000" pitchFamily="34" charset="-122"/>
                <a:cs typeface="Poppins" panose="02000000000000000000" pitchFamily="2" charset="0"/>
              </a:rPr>
              <a:t>等）</a:t>
            </a:r>
            <a:endParaRPr lang="en-US" altLang="zh-CN" sz="1050" b="1" dirty="0">
              <a:latin typeface="Poppins" panose="02000000000000000000" pitchFamily="2" charset="0"/>
              <a:ea typeface="思源黑体 CN Regular" panose="020B0500000000000000" pitchFamily="34" charset="-122"/>
              <a:cs typeface="Poppins" panose="02000000000000000000" pitchFamily="2" charset="0"/>
            </a:endParaRPr>
          </a:p>
          <a:p>
            <a:pPr>
              <a:spcBef>
                <a:spcPts val="200"/>
              </a:spcBef>
              <a:buClr>
                <a:srgbClr val="005440"/>
              </a:buClr>
              <a:buFont typeface="Wingdings" panose="05000000000000000000" pitchFamily="2" charset="2"/>
              <a:buChar char="p"/>
            </a:pP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5" name="矩形 74"/>
          <p:cNvSpPr/>
          <p:nvPr/>
        </p:nvSpPr>
        <p:spPr>
          <a:xfrm>
            <a:off x="6286512" y="1600471"/>
            <a:ext cx="2464136" cy="461665"/>
          </a:xfrm>
          <a:prstGeom prst="rect">
            <a:avLst/>
          </a:prstGeom>
        </p:spPr>
        <p:txBody>
          <a:bodyPr wrap="none">
            <a:spAutoFit/>
          </a:bodyPr>
          <a:lstStyle/>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抗原、抗体、生物效力的检测；</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a:p>
            <a:r>
              <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1" dirty="0">
                <a:latin typeface="思源黑体 CN Regular" panose="020B0500000000000000" pitchFamily="34" charset="-122"/>
                <a:ea typeface="思源黑体 CN Regular" panose="020B0500000000000000" pitchFamily="34" charset="-122"/>
                <a:cs typeface="Poppins" panose="02000000000000000000" pitchFamily="2" charset="0"/>
              </a:rPr>
              <a:t>杂质、残留检测</a:t>
            </a:r>
            <a:endParaRPr lang="en-US" altLang="zh-CN" sz="1200" b="1" dirty="0">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25" name="TextBox 20"/>
          <p:cNvSpPr txBox="1"/>
          <p:nvPr/>
        </p:nvSpPr>
        <p:spPr>
          <a:xfrm>
            <a:off x="3297009" y="1224231"/>
            <a:ext cx="2545987" cy="284693"/>
          </a:xfrm>
          <a:prstGeom prst="rect">
            <a:avLst/>
          </a:prstGeom>
          <a:noFill/>
        </p:spPr>
        <p:txBody>
          <a:bodyPr wrap="square" lIns="68580" tIns="34290" rIns="68580" bIns="34290" rtlCol="0">
            <a:spAutoFit/>
          </a:bodyPr>
          <a:lstStyle/>
          <a:p>
            <a:pPr algn="ctr"/>
            <a:r>
              <a:rPr lang="zh-CN" altLang="en-US" sz="14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临床研究</a:t>
            </a:r>
            <a:endParaRPr lang="zh-CN" altLang="en-US" sz="14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8" name="直接连接符 7"/>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11560" y="987574"/>
            <a:ext cx="2018501" cy="338554"/>
          </a:xfrm>
          <a:prstGeom prst="rect">
            <a:avLst/>
          </a:prstGeom>
        </p:spPr>
        <p:txBody>
          <a:bodyPr wrap="none">
            <a:spAutoFit/>
          </a:bodyPr>
          <a:lstStyle/>
          <a:p>
            <a:pPr>
              <a:buClr>
                <a:srgbClr val="005440"/>
              </a:buClr>
              <a:buFont typeface="Wingdings" panose="05000000000000000000" pitchFamily="2" charset="2"/>
              <a:buChar char="n"/>
            </a:pP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具有活性验证数据</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矩形 22"/>
          <p:cNvSpPr/>
          <p:nvPr/>
        </p:nvSpPr>
        <p:spPr>
          <a:xfrm>
            <a:off x="360000" y="576000"/>
            <a:ext cx="2749471" cy="369332"/>
          </a:xfrm>
          <a:prstGeom prst="rect">
            <a:avLst/>
          </a:prstGeom>
        </p:spPr>
        <p:txBody>
          <a:bodyPr wrap="squar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467544" y="1341092"/>
            <a:ext cx="2353529" cy="307777"/>
          </a:xfrm>
          <a:prstGeom prst="rect">
            <a:avLst/>
          </a:prstGeom>
        </p:spPr>
        <p:txBody>
          <a:bodyPr wrap="none">
            <a:spAutoFit/>
          </a:bodyPr>
          <a:lstStyle/>
          <a:p>
            <a:pPr>
              <a:buFont typeface="Arial" panose="020B0604020202020204" pitchFamily="34" charset="0"/>
              <a:buChar char="•"/>
            </a:pPr>
            <a:r>
              <a:rPr lang="en-US" altLang="zh-CN" sz="1400" b="1" dirty="0">
                <a:solidFill>
                  <a:srgbClr val="005440"/>
                </a:solidFill>
                <a:latin typeface="Poppins" panose="02000000000000000000" pitchFamily="2" charset="0"/>
                <a:cs typeface="Poppins" panose="02000000000000000000" pitchFamily="2" charset="0"/>
              </a:rPr>
              <a:t>Bioactive HA Antigens</a:t>
            </a:r>
            <a:endParaRPr lang="zh-CN" altLang="en-US" sz="1400" b="1" dirty="0">
              <a:solidFill>
                <a:srgbClr val="005440"/>
              </a:solidFill>
              <a:latin typeface="Poppins" panose="02000000000000000000" pitchFamily="2" charset="0"/>
              <a:cs typeface="Poppins" panose="02000000000000000000" pitchFamily="2" charset="0"/>
            </a:endParaRPr>
          </a:p>
        </p:txBody>
      </p:sp>
      <p:sp>
        <p:nvSpPr>
          <p:cNvPr id="17" name="矩形 16"/>
          <p:cNvSpPr/>
          <p:nvPr/>
        </p:nvSpPr>
        <p:spPr>
          <a:xfrm>
            <a:off x="539552" y="1663244"/>
            <a:ext cx="1983235" cy="215444"/>
          </a:xfrm>
          <a:prstGeom prst="rect">
            <a:avLst/>
          </a:prstGeom>
        </p:spPr>
        <p:txBody>
          <a:bodyPr wrap="none">
            <a:spAutoFit/>
          </a:bodyPr>
          <a:lstStyle/>
          <a:p>
            <a:pPr>
              <a:buClr>
                <a:srgbClr val="005440"/>
              </a:buClr>
              <a:buFont typeface="Wingdings" panose="05000000000000000000" pitchFamily="2" charset="2"/>
              <a:buChar char="p"/>
            </a:pPr>
            <a:r>
              <a:rPr lang="en-US" altLang="zh-CN" sz="800" b="1" dirty="0">
                <a:latin typeface="Poppins" panose="02000000000000000000" pitchFamily="2" charset="0"/>
                <a:cs typeface="Poppins" panose="02000000000000000000" pitchFamily="2" charset="0"/>
              </a:rPr>
              <a:t> HA: </a:t>
            </a:r>
            <a:r>
              <a:rPr lang="en-US" altLang="zh-CN" sz="800" b="1" dirty="0" err="1">
                <a:latin typeface="Poppins" panose="02000000000000000000" pitchFamily="2" charset="0"/>
                <a:cs typeface="Poppins" panose="02000000000000000000" pitchFamily="2" charset="0"/>
              </a:rPr>
              <a:t>Hemagglutination</a:t>
            </a:r>
            <a:r>
              <a:rPr lang="en-US" altLang="zh-CN" sz="800" b="1" dirty="0">
                <a:latin typeface="Poppins" panose="02000000000000000000" pitchFamily="2" charset="0"/>
                <a:cs typeface="Poppins" panose="02000000000000000000" pitchFamily="2" charset="0"/>
              </a:rPr>
              <a:t> Activity</a:t>
            </a:r>
            <a:endParaRPr lang="zh-CN" altLang="en-US" sz="800" b="1" dirty="0">
              <a:latin typeface="Poppins" panose="02000000000000000000" pitchFamily="2" charset="0"/>
              <a:cs typeface="Poppins" panose="02000000000000000000" pitchFamily="2" charset="0"/>
            </a:endParaRPr>
          </a:p>
        </p:txBody>
      </p:sp>
      <p:pic>
        <p:nvPicPr>
          <p:cNvPr id="18" name="Picture 11" descr="C:\Users\s\AppData\Local\Temp\企业微信截图_16855815233166.png"/>
          <p:cNvPicPr>
            <a:picLocks noChangeAspect="1" noChangeArrowheads="1"/>
          </p:cNvPicPr>
          <p:nvPr/>
        </p:nvPicPr>
        <p:blipFill>
          <a:blip r:embed="rId2" cstate="print"/>
          <a:srcRect l="2317" t="27806" r="7312" b="47863"/>
          <a:stretch>
            <a:fillRect/>
          </a:stretch>
        </p:blipFill>
        <p:spPr bwMode="auto">
          <a:xfrm>
            <a:off x="539552" y="1845148"/>
            <a:ext cx="2808312" cy="504056"/>
          </a:xfrm>
          <a:prstGeom prst="rect">
            <a:avLst/>
          </a:prstGeom>
          <a:noFill/>
        </p:spPr>
      </p:pic>
      <p:sp>
        <p:nvSpPr>
          <p:cNvPr id="19" name="矩形 18"/>
          <p:cNvSpPr/>
          <p:nvPr/>
        </p:nvSpPr>
        <p:spPr>
          <a:xfrm>
            <a:off x="539552" y="2349204"/>
            <a:ext cx="3168352"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H1N1, A/swine/Shandong/1207/2016 (</a:t>
            </a:r>
            <a:r>
              <a:rPr lang="en-US" altLang="zh-CN" sz="700" dirty="0">
                <a:solidFill>
                  <a:srgbClr val="005440"/>
                </a:solidFill>
                <a:latin typeface="Poppins" panose="02000000000000000000" pitchFamily="2" charset="0"/>
                <a:cs typeface="Poppins" panose="02000000000000000000" pitchFamily="2" charset="0"/>
              </a:rPr>
              <a:t>Cat: 40651-V08H</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20" name="矩形 19"/>
          <p:cNvSpPr/>
          <p:nvPr/>
        </p:nvSpPr>
        <p:spPr>
          <a:xfrm>
            <a:off x="539552" y="3024572"/>
            <a:ext cx="2020105" cy="200055"/>
          </a:xfrm>
          <a:prstGeom prst="rect">
            <a:avLst/>
          </a:prstGeom>
        </p:spPr>
        <p:txBody>
          <a:bodyPr wrap="none">
            <a:spAutoFit/>
          </a:bodyPr>
          <a:lstStyle/>
          <a:p>
            <a:r>
              <a:rPr lang="en-US" altLang="zh-CN" sz="700" dirty="0">
                <a:latin typeface="Poppins" panose="02000000000000000000" pitchFamily="2" charset="0"/>
                <a:cs typeface="Poppins" panose="02000000000000000000" pitchFamily="2" charset="0"/>
              </a:rPr>
              <a:t>H7N9, A/Anhui/1/2013 (</a:t>
            </a:r>
            <a:r>
              <a:rPr lang="en-US" altLang="zh-CN" sz="700" dirty="0">
                <a:solidFill>
                  <a:srgbClr val="005440"/>
                </a:solidFill>
                <a:latin typeface="Poppins" panose="02000000000000000000" pitchFamily="2" charset="0"/>
                <a:cs typeface="Poppins" panose="02000000000000000000" pitchFamily="2" charset="0"/>
              </a:rPr>
              <a:t>Cat: 40103-V08B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pic>
        <p:nvPicPr>
          <p:cNvPr id="21" name="Picture 11" descr="C:\Users\s\AppData\Local\Temp\企业微信截图_16855815233166.png"/>
          <p:cNvPicPr>
            <a:picLocks noChangeAspect="1" noChangeArrowheads="1"/>
          </p:cNvPicPr>
          <p:nvPr/>
        </p:nvPicPr>
        <p:blipFill>
          <a:blip r:embed="rId2" cstate="print"/>
          <a:srcRect l="2317" t="62159" r="7312" b="13510"/>
          <a:stretch>
            <a:fillRect/>
          </a:stretch>
        </p:blipFill>
        <p:spPr bwMode="auto">
          <a:xfrm>
            <a:off x="539552" y="2520516"/>
            <a:ext cx="2808312" cy="504056"/>
          </a:xfrm>
          <a:prstGeom prst="rect">
            <a:avLst/>
          </a:prstGeom>
          <a:noFill/>
        </p:spPr>
      </p:pic>
      <p:sp>
        <p:nvSpPr>
          <p:cNvPr id="22" name="矩形 21"/>
          <p:cNvSpPr/>
          <p:nvPr/>
        </p:nvSpPr>
        <p:spPr>
          <a:xfrm>
            <a:off x="467544" y="3357316"/>
            <a:ext cx="2137124" cy="215444"/>
          </a:xfrm>
          <a:prstGeom prst="rect">
            <a:avLst/>
          </a:prstGeom>
        </p:spPr>
        <p:txBody>
          <a:bodyPr wrap="none">
            <a:spAutoFit/>
          </a:bodyPr>
          <a:lstStyle/>
          <a:p>
            <a:pPr>
              <a:buClr>
                <a:srgbClr val="005440"/>
              </a:buClr>
              <a:buFont typeface="Wingdings" panose="05000000000000000000" pitchFamily="2" charset="2"/>
              <a:buChar char="p"/>
            </a:pPr>
            <a:r>
              <a:rPr lang="en-US" altLang="zh-CN" sz="800" b="1" dirty="0">
                <a:latin typeface="Poppins" panose="02000000000000000000" pitchFamily="2" charset="0"/>
                <a:cs typeface="Poppins" panose="02000000000000000000" pitchFamily="2" charset="0"/>
              </a:rPr>
              <a:t> HA: Binding Activity to </a:t>
            </a:r>
            <a:r>
              <a:rPr lang="en-US" altLang="zh-CN" sz="800" b="1" dirty="0" err="1">
                <a:latin typeface="Poppins" panose="02000000000000000000" pitchFamily="2" charset="0"/>
                <a:cs typeface="Poppins" panose="02000000000000000000" pitchFamily="2" charset="0"/>
              </a:rPr>
              <a:t>Sialic</a:t>
            </a:r>
            <a:r>
              <a:rPr lang="en-US" altLang="zh-CN" sz="800" b="1" dirty="0">
                <a:latin typeface="Poppins" panose="02000000000000000000" pitchFamily="2" charset="0"/>
                <a:cs typeface="Poppins" panose="02000000000000000000" pitchFamily="2" charset="0"/>
              </a:rPr>
              <a:t> Acid</a:t>
            </a:r>
            <a:endParaRPr lang="zh-CN" altLang="en-US" sz="800" b="1" dirty="0">
              <a:latin typeface="Poppins" panose="02000000000000000000" pitchFamily="2" charset="0"/>
              <a:cs typeface="Poppins" panose="02000000000000000000" pitchFamily="2" charset="0"/>
            </a:endParaRPr>
          </a:p>
        </p:txBody>
      </p:sp>
      <p:pic>
        <p:nvPicPr>
          <p:cNvPr id="24" name="Picture 3" descr="C:\Users\s\AppData\Local\Temp\企业微信截图_16855813646098.png"/>
          <p:cNvPicPr>
            <a:picLocks noChangeAspect="1" noChangeArrowheads="1"/>
          </p:cNvPicPr>
          <p:nvPr/>
        </p:nvPicPr>
        <p:blipFill>
          <a:blip r:embed="rId3" cstate="print"/>
          <a:srcRect t="16716" b="12243"/>
          <a:stretch>
            <a:fillRect/>
          </a:stretch>
        </p:blipFill>
        <p:spPr bwMode="auto">
          <a:xfrm>
            <a:off x="395536" y="3573340"/>
            <a:ext cx="2836509" cy="1080120"/>
          </a:xfrm>
          <a:prstGeom prst="rect">
            <a:avLst/>
          </a:prstGeom>
          <a:noFill/>
        </p:spPr>
      </p:pic>
      <p:sp>
        <p:nvSpPr>
          <p:cNvPr id="25" name="矩形 24"/>
          <p:cNvSpPr/>
          <p:nvPr/>
        </p:nvSpPr>
        <p:spPr>
          <a:xfrm>
            <a:off x="971600" y="4653460"/>
            <a:ext cx="1673856" cy="200055"/>
          </a:xfrm>
          <a:prstGeom prst="rect">
            <a:avLst/>
          </a:prstGeom>
        </p:spPr>
        <p:txBody>
          <a:bodyPr wrap="none">
            <a:spAutoFit/>
          </a:bodyPr>
          <a:lstStyle/>
          <a:p>
            <a:r>
              <a:rPr lang="en-US" altLang="zh-CN" sz="700" dirty="0">
                <a:latin typeface="Poppins" panose="02000000000000000000" pitchFamily="2" charset="0"/>
                <a:cs typeface="Poppins" panose="02000000000000000000" pitchFamily="2" charset="0"/>
              </a:rPr>
              <a:t>BLI: K</a:t>
            </a:r>
            <a:r>
              <a:rPr lang="en-US" altLang="zh-CN" sz="700" baseline="-25000" dirty="0">
                <a:latin typeface="Poppins" panose="02000000000000000000" pitchFamily="2" charset="0"/>
                <a:cs typeface="Poppins" panose="02000000000000000000" pitchFamily="2" charset="0"/>
              </a:rPr>
              <a:t>D</a:t>
            </a:r>
            <a:r>
              <a:rPr lang="en-US" altLang="zh-CN" sz="700" dirty="0">
                <a:latin typeface="Poppins" panose="02000000000000000000" pitchFamily="2" charset="0"/>
                <a:cs typeface="Poppins" panose="02000000000000000000" pitchFamily="2" charset="0"/>
              </a:rPr>
              <a:t>=18.4nM (</a:t>
            </a:r>
            <a:r>
              <a:rPr lang="en-US" altLang="zh-CN" sz="700" dirty="0">
                <a:solidFill>
                  <a:srgbClr val="005440"/>
                </a:solidFill>
                <a:latin typeface="Poppins" panose="02000000000000000000" pitchFamily="2" charset="0"/>
                <a:cs typeface="Poppins" panose="02000000000000000000" pitchFamily="2" charset="0"/>
              </a:rPr>
              <a:t>Cat: 40116-V08B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26" name="矩形 25"/>
          <p:cNvSpPr/>
          <p:nvPr/>
        </p:nvSpPr>
        <p:spPr>
          <a:xfrm>
            <a:off x="4644008" y="1341092"/>
            <a:ext cx="2379980" cy="306705"/>
          </a:xfrm>
          <a:prstGeom prst="rect">
            <a:avLst/>
          </a:prstGeom>
        </p:spPr>
        <p:txBody>
          <a:bodyPr wrap="none">
            <a:spAutoFit/>
          </a:bodyPr>
          <a:lstStyle/>
          <a:p>
            <a:pPr>
              <a:buFont typeface="Arial" panose="020B0604020202020204" pitchFamily="34" charset="0"/>
              <a:buChar char="•"/>
            </a:pPr>
            <a:r>
              <a:rPr lang="en-US" altLang="zh-CN" sz="1400" b="1" dirty="0">
                <a:solidFill>
                  <a:srgbClr val="005440"/>
                </a:solidFill>
                <a:latin typeface="Poppins" panose="02000000000000000000" pitchFamily="2" charset="0"/>
                <a:cs typeface="Poppins" panose="02000000000000000000" pitchFamily="2" charset="0"/>
              </a:rPr>
              <a:t>NA: Enzymatic Activity</a:t>
            </a:r>
            <a:endParaRPr lang="zh-CN" altLang="en-US" sz="1400" b="1" dirty="0">
              <a:solidFill>
                <a:srgbClr val="005440"/>
              </a:solidFill>
              <a:latin typeface="Poppins" panose="02000000000000000000" pitchFamily="2" charset="0"/>
              <a:cs typeface="Poppins" panose="02000000000000000000" pitchFamily="2" charset="0"/>
            </a:endParaRPr>
          </a:p>
        </p:txBody>
      </p:sp>
      <p:sp>
        <p:nvSpPr>
          <p:cNvPr id="27" name="矩形 26"/>
          <p:cNvSpPr/>
          <p:nvPr/>
        </p:nvSpPr>
        <p:spPr>
          <a:xfrm>
            <a:off x="4860032" y="1883036"/>
            <a:ext cx="3168352"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H1N1, A/Brisbane/02/2018  (</a:t>
            </a:r>
            <a:r>
              <a:rPr lang="en-US" altLang="zh-CN" sz="700" dirty="0">
                <a:solidFill>
                  <a:srgbClr val="005440"/>
                </a:solidFill>
                <a:latin typeface="Poppins" panose="02000000000000000000" pitchFamily="2" charset="0"/>
                <a:cs typeface="Poppins" panose="02000000000000000000" pitchFamily="2" charset="0"/>
              </a:rPr>
              <a:t>Cat: 40767-V08B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28" name="矩形 27"/>
          <p:cNvSpPr/>
          <p:nvPr/>
        </p:nvSpPr>
        <p:spPr>
          <a:xfrm>
            <a:off x="4716016" y="2925268"/>
            <a:ext cx="3816424" cy="338554"/>
          </a:xfrm>
          <a:prstGeom prst="rect">
            <a:avLst/>
          </a:prstGeom>
        </p:spPr>
        <p:txBody>
          <a:bodyPr wrap="square">
            <a:spAutoFit/>
          </a:bodyPr>
          <a:lstStyle/>
          <a:p>
            <a:r>
              <a:rPr lang="en-US" altLang="zh-CN" sz="800" dirty="0">
                <a:latin typeface="Poppins" panose="02000000000000000000" pitchFamily="2" charset="0"/>
                <a:cs typeface="Poppins" panose="02000000000000000000" pitchFamily="2" charset="0"/>
              </a:rPr>
              <a:t>Measured NA’s ability to cleave 2'-(4-Methylumbelliferyl)-α-D-N-</a:t>
            </a:r>
            <a:r>
              <a:rPr lang="en-US" altLang="zh-CN" sz="800" dirty="0" err="1">
                <a:latin typeface="Poppins" panose="02000000000000000000" pitchFamily="2" charset="0"/>
                <a:cs typeface="Poppins" panose="02000000000000000000" pitchFamily="2" charset="0"/>
              </a:rPr>
              <a:t>acetylneuraminic</a:t>
            </a:r>
            <a:r>
              <a:rPr lang="en-US" altLang="zh-CN" sz="800" dirty="0">
                <a:latin typeface="Poppins" panose="02000000000000000000" pitchFamily="2" charset="0"/>
                <a:cs typeface="Poppins" panose="02000000000000000000" pitchFamily="2" charset="0"/>
              </a:rPr>
              <a:t> acid. The specific activity is 40296 </a:t>
            </a:r>
            <a:r>
              <a:rPr lang="en-US" altLang="zh-CN" sz="800" dirty="0" err="1">
                <a:latin typeface="Poppins" panose="02000000000000000000" pitchFamily="2" charset="0"/>
                <a:cs typeface="Poppins" panose="02000000000000000000" pitchFamily="2" charset="0"/>
              </a:rPr>
              <a:t>pmoles</a:t>
            </a:r>
            <a:r>
              <a:rPr lang="en-US" altLang="zh-CN" sz="800" dirty="0">
                <a:latin typeface="Poppins" panose="02000000000000000000" pitchFamily="2" charset="0"/>
                <a:cs typeface="Poppins" panose="02000000000000000000" pitchFamily="2" charset="0"/>
              </a:rPr>
              <a:t>/min/</a:t>
            </a:r>
            <a:r>
              <a:rPr lang="en-US" altLang="zh-CN" sz="800" dirty="0" err="1">
                <a:latin typeface="Poppins" panose="02000000000000000000" pitchFamily="2" charset="0"/>
                <a:cs typeface="Poppins" panose="02000000000000000000" pitchFamily="2" charset="0"/>
              </a:rPr>
              <a:t>μg</a:t>
            </a:r>
            <a:r>
              <a:rPr lang="en-US" altLang="zh-CN" sz="800" dirty="0">
                <a:latin typeface="Poppins" panose="02000000000000000000" pitchFamily="2" charset="0"/>
                <a:cs typeface="Poppins" panose="02000000000000000000" pitchFamily="2" charset="0"/>
              </a:rPr>
              <a:t>.</a:t>
            </a:r>
            <a:endParaRPr lang="zh-CN" altLang="en-US" sz="800" dirty="0">
              <a:latin typeface="Poppins" panose="02000000000000000000" pitchFamily="2" charset="0"/>
              <a:cs typeface="Poppins" panose="02000000000000000000" pitchFamily="2" charset="0"/>
            </a:endParaRPr>
          </a:p>
        </p:txBody>
      </p:sp>
      <p:sp>
        <p:nvSpPr>
          <p:cNvPr id="29" name="矩形 28"/>
          <p:cNvSpPr/>
          <p:nvPr/>
        </p:nvSpPr>
        <p:spPr>
          <a:xfrm>
            <a:off x="4860032" y="3457332"/>
            <a:ext cx="3168352" cy="200055"/>
          </a:xfrm>
          <a:prstGeom prst="rect">
            <a:avLst/>
          </a:prstGeom>
        </p:spPr>
        <p:txBody>
          <a:bodyPr wrap="square">
            <a:spAutoFit/>
          </a:bodyPr>
          <a:lstStyle/>
          <a:p>
            <a:r>
              <a:rPr lang="en-US" altLang="zh-CN" sz="700" dirty="0">
                <a:latin typeface="Poppins" panose="02000000000000000000" pitchFamily="2" charset="0"/>
                <a:cs typeface="Poppins" panose="02000000000000000000" pitchFamily="2" charset="0"/>
              </a:rPr>
              <a:t>H1N1, A/Brisbane/02/2018  (</a:t>
            </a:r>
            <a:r>
              <a:rPr lang="en-US" altLang="zh-CN" sz="700" dirty="0">
                <a:solidFill>
                  <a:srgbClr val="005440"/>
                </a:solidFill>
                <a:latin typeface="Poppins" panose="02000000000000000000" pitchFamily="2" charset="0"/>
                <a:cs typeface="Poppins" panose="02000000000000000000" pitchFamily="2" charset="0"/>
              </a:rPr>
              <a:t>Cat: 40569-V08B</a:t>
            </a:r>
            <a:r>
              <a:rPr lang="en-US" altLang="zh-CN" sz="700" dirty="0">
                <a:latin typeface="Poppins" panose="02000000000000000000" pitchFamily="2" charset="0"/>
                <a:cs typeface="Poppins" panose="02000000000000000000" pitchFamily="2" charset="0"/>
              </a:rPr>
              <a:t>)</a:t>
            </a:r>
            <a:endParaRPr lang="zh-CN" altLang="en-US" sz="700" dirty="0">
              <a:latin typeface="Poppins" panose="02000000000000000000" pitchFamily="2" charset="0"/>
              <a:cs typeface="Poppins" panose="02000000000000000000" pitchFamily="2" charset="0"/>
            </a:endParaRPr>
          </a:p>
        </p:txBody>
      </p:sp>
      <p:sp>
        <p:nvSpPr>
          <p:cNvPr id="31" name="矩形 30"/>
          <p:cNvSpPr/>
          <p:nvPr/>
        </p:nvSpPr>
        <p:spPr>
          <a:xfrm>
            <a:off x="4716016" y="4537452"/>
            <a:ext cx="3672408" cy="338554"/>
          </a:xfrm>
          <a:prstGeom prst="rect">
            <a:avLst/>
          </a:prstGeom>
        </p:spPr>
        <p:txBody>
          <a:bodyPr wrap="square">
            <a:spAutoFit/>
          </a:bodyPr>
          <a:lstStyle/>
          <a:p>
            <a:r>
              <a:rPr lang="en-US" altLang="zh-CN" sz="800" dirty="0">
                <a:latin typeface="Poppins" panose="02000000000000000000" pitchFamily="2" charset="0"/>
                <a:cs typeface="Poppins" panose="02000000000000000000" pitchFamily="2" charset="0"/>
              </a:rPr>
              <a:t>Measured NA’s ability to cleave 2'-(4-Methylumbelliferyl)-α-D-N-</a:t>
            </a:r>
            <a:r>
              <a:rPr lang="en-US" altLang="zh-CN" sz="800" dirty="0" err="1">
                <a:latin typeface="Poppins" panose="02000000000000000000" pitchFamily="2" charset="0"/>
                <a:cs typeface="Poppins" panose="02000000000000000000" pitchFamily="2" charset="0"/>
              </a:rPr>
              <a:t>acetylneuraminic</a:t>
            </a:r>
            <a:r>
              <a:rPr lang="en-US" altLang="zh-CN" sz="800" dirty="0">
                <a:latin typeface="Poppins" panose="02000000000000000000" pitchFamily="2" charset="0"/>
                <a:cs typeface="Poppins" panose="02000000000000000000" pitchFamily="2" charset="0"/>
              </a:rPr>
              <a:t> acid. The specific activity is 29781 </a:t>
            </a:r>
            <a:r>
              <a:rPr lang="en-US" altLang="zh-CN" sz="800" dirty="0" err="1">
                <a:latin typeface="Poppins" panose="02000000000000000000" pitchFamily="2" charset="0"/>
                <a:cs typeface="Poppins" panose="02000000000000000000" pitchFamily="2" charset="0"/>
              </a:rPr>
              <a:t>pmoles</a:t>
            </a:r>
            <a:r>
              <a:rPr lang="en-US" altLang="zh-CN" sz="800" dirty="0">
                <a:latin typeface="Poppins" panose="02000000000000000000" pitchFamily="2" charset="0"/>
                <a:cs typeface="Poppins" panose="02000000000000000000" pitchFamily="2" charset="0"/>
              </a:rPr>
              <a:t>/min/</a:t>
            </a:r>
            <a:r>
              <a:rPr lang="en-US" altLang="zh-CN" sz="800" dirty="0" err="1">
                <a:latin typeface="Poppins" panose="02000000000000000000" pitchFamily="2" charset="0"/>
                <a:cs typeface="Poppins" panose="02000000000000000000" pitchFamily="2" charset="0"/>
              </a:rPr>
              <a:t>μg</a:t>
            </a:r>
            <a:r>
              <a:rPr lang="en-US" altLang="zh-CN" sz="800" dirty="0">
                <a:latin typeface="Poppins" panose="02000000000000000000" pitchFamily="2" charset="0"/>
                <a:cs typeface="Poppins" panose="02000000000000000000" pitchFamily="2" charset="0"/>
              </a:rPr>
              <a:t>.</a:t>
            </a:r>
            <a:endParaRPr lang="zh-CN" altLang="en-US" sz="800" dirty="0">
              <a:latin typeface="Poppins" panose="02000000000000000000" pitchFamily="2" charset="0"/>
              <a:cs typeface="Poppins" panose="02000000000000000000" pitchFamily="2" charset="0"/>
            </a:endParaRPr>
          </a:p>
        </p:txBody>
      </p:sp>
      <p:pic>
        <p:nvPicPr>
          <p:cNvPr id="32" name="Picture 9" descr="C:\Users\s\AppData\Local\Temp\企业微信截图_16855814715614.png"/>
          <p:cNvPicPr>
            <a:picLocks noChangeAspect="1" noChangeArrowheads="1"/>
          </p:cNvPicPr>
          <p:nvPr/>
        </p:nvPicPr>
        <p:blipFill>
          <a:blip r:embed="rId4" cstate="print"/>
          <a:srcRect t="17401" b="59397"/>
          <a:stretch>
            <a:fillRect/>
          </a:stretch>
        </p:blipFill>
        <p:spPr bwMode="auto">
          <a:xfrm>
            <a:off x="4788024" y="2092236"/>
            <a:ext cx="3286148" cy="864096"/>
          </a:xfrm>
          <a:prstGeom prst="rect">
            <a:avLst/>
          </a:prstGeom>
          <a:noFill/>
        </p:spPr>
      </p:pic>
      <p:pic>
        <p:nvPicPr>
          <p:cNvPr id="33" name="Picture 9" descr="C:\Users\s\AppData\Local\Temp\企业微信截图_16855814715614.png"/>
          <p:cNvPicPr>
            <a:picLocks noChangeAspect="1" noChangeArrowheads="1"/>
          </p:cNvPicPr>
          <p:nvPr/>
        </p:nvPicPr>
        <p:blipFill>
          <a:blip r:embed="rId4" cstate="print"/>
          <a:srcRect t="65749" b="11049"/>
          <a:stretch>
            <a:fillRect/>
          </a:stretch>
        </p:blipFill>
        <p:spPr bwMode="auto">
          <a:xfrm>
            <a:off x="4788024" y="3673356"/>
            <a:ext cx="3286148" cy="864096"/>
          </a:xfrm>
          <a:prstGeom prst="rect">
            <a:avLst/>
          </a:prstGeom>
          <a:noFill/>
        </p:spPr>
      </p:pic>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144" name="直接连接符 14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60000" y="576000"/>
            <a:ext cx="2749471"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矩形 10"/>
          <p:cNvSpPr/>
          <p:nvPr/>
        </p:nvSpPr>
        <p:spPr>
          <a:xfrm>
            <a:off x="428596" y="1071552"/>
            <a:ext cx="6951716" cy="338554"/>
          </a:xfrm>
          <a:prstGeom prst="rect">
            <a:avLst/>
          </a:prstGeom>
        </p:spPr>
        <p:txBody>
          <a:bodyPr wrap="square">
            <a:spAutoFit/>
          </a:bodyPr>
          <a:lstStyle/>
          <a:p>
            <a:pPr>
              <a:buClr>
                <a:srgbClr val="005440"/>
              </a:buClr>
              <a:buFont typeface="Wingdings" panose="05000000000000000000" pitchFamily="2" charset="2"/>
              <a:buChar char="n"/>
            </a:pP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更接近天然：流感</a:t>
            </a:r>
            <a:r>
              <a:rPr lang="en-US" sz="1600" b="1"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600" b="1" dirty="0">
                <a:latin typeface="Poppins" panose="02000000000000000000" pitchFamily="2" charset="0"/>
                <a:ea typeface="思源黑体 CN Regular" panose="020B0500000000000000" pitchFamily="34" charset="-122"/>
                <a:cs typeface="Poppins" panose="02000000000000000000" pitchFamily="2" charset="0"/>
              </a:rPr>
              <a:t>三聚体蛋白</a:t>
            </a:r>
            <a:endParaRPr lang="en-US" altLang="zh-CN" sz="16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714348" y="3863830"/>
            <a:ext cx="2201468" cy="369332"/>
          </a:xfrm>
          <a:prstGeom prst="rect">
            <a:avLst/>
          </a:prstGeom>
        </p:spPr>
        <p:txBody>
          <a:bodyPr wrap="square">
            <a:spAutoFit/>
          </a:bodyPr>
          <a:lstStyle/>
          <a:p>
            <a:r>
              <a:rPr lang="en-US" sz="900" dirty="0">
                <a:latin typeface="Poppins" panose="02000000000000000000" pitchFamily="2" charset="0"/>
                <a:ea typeface="思源黑体 CN Regular" panose="020B0500000000000000" pitchFamily="34" charset="-122"/>
                <a:cs typeface="Poppins" panose="02000000000000000000" pitchFamily="2" charset="0"/>
              </a:rPr>
              <a:t>The purity is more than 95% .</a:t>
            </a:r>
            <a:endParaRPr lang="en-US" sz="900" dirty="0">
              <a:latin typeface="Poppins" panose="02000000000000000000" pitchFamily="2" charset="0"/>
              <a:ea typeface="思源黑体 CN Regular" panose="020B0500000000000000" pitchFamily="34" charset="-122"/>
              <a:cs typeface="Poppins" panose="02000000000000000000" pitchFamily="2" charset="0"/>
            </a:endParaRPr>
          </a:p>
          <a:p>
            <a:r>
              <a:rPr lang="en-US" sz="900" dirty="0">
                <a:latin typeface="Poppins" panose="02000000000000000000" pitchFamily="2" charset="0"/>
                <a:ea typeface="思源黑体 CN Regular" panose="020B0500000000000000" pitchFamily="34" charset="-122"/>
                <a:cs typeface="Poppins" panose="02000000000000000000" pitchFamily="2" charset="0"/>
              </a:rPr>
              <a:t>The MW is around 225 </a:t>
            </a:r>
            <a:r>
              <a:rPr lang="en-US" sz="900" dirty="0" err="1">
                <a:latin typeface="Poppins" panose="02000000000000000000" pitchFamily="2" charset="0"/>
                <a:ea typeface="思源黑体 CN Regular" panose="020B0500000000000000" pitchFamily="34" charset="-122"/>
                <a:cs typeface="Poppins" panose="02000000000000000000" pitchFamily="2" charset="0"/>
              </a:rPr>
              <a:t>kDa</a:t>
            </a:r>
            <a:r>
              <a:rPr lang="en-US" sz="9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矩形 15"/>
          <p:cNvSpPr/>
          <p:nvPr/>
        </p:nvSpPr>
        <p:spPr>
          <a:xfrm>
            <a:off x="1285852" y="1857370"/>
            <a:ext cx="1007007" cy="276999"/>
          </a:xfrm>
          <a:prstGeom prst="rect">
            <a:avLst/>
          </a:prstGeom>
        </p:spPr>
        <p:txBody>
          <a:bodyPr wrap="none">
            <a:spAutoFit/>
          </a:bodyPr>
          <a:lstStyle/>
          <a:p>
            <a:r>
              <a:rPr 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SEC-MALS</a:t>
            </a:r>
            <a:endPar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69635" name="Picture 3"/>
          <p:cNvPicPr>
            <a:picLocks noChangeAspect="1" noChangeArrowheads="1"/>
          </p:cNvPicPr>
          <p:nvPr/>
        </p:nvPicPr>
        <p:blipFill>
          <a:blip r:embed="rId2" cstate="print"/>
          <a:srcRect/>
          <a:stretch>
            <a:fillRect/>
          </a:stretch>
        </p:blipFill>
        <p:spPr bwMode="auto">
          <a:xfrm>
            <a:off x="571472" y="2143122"/>
            <a:ext cx="2143140" cy="1663613"/>
          </a:xfrm>
          <a:prstGeom prst="rect">
            <a:avLst/>
          </a:prstGeom>
          <a:noFill/>
          <a:ln w="9525">
            <a:noFill/>
            <a:miter lim="800000"/>
            <a:headEnd/>
            <a:tailEnd/>
          </a:ln>
          <a:effectLst/>
        </p:spPr>
      </p:pic>
      <p:pic>
        <p:nvPicPr>
          <p:cNvPr id="69636" name="Picture 4"/>
          <p:cNvPicPr>
            <a:picLocks noChangeAspect="1" noChangeArrowheads="1"/>
          </p:cNvPicPr>
          <p:nvPr/>
        </p:nvPicPr>
        <p:blipFill>
          <a:blip r:embed="rId3" cstate="print"/>
          <a:srcRect/>
          <a:stretch>
            <a:fillRect/>
          </a:stretch>
        </p:blipFill>
        <p:spPr bwMode="auto">
          <a:xfrm>
            <a:off x="3714744" y="2377975"/>
            <a:ext cx="1840593" cy="1428760"/>
          </a:xfrm>
          <a:prstGeom prst="rect">
            <a:avLst/>
          </a:prstGeom>
          <a:noFill/>
          <a:ln w="9525">
            <a:noFill/>
            <a:miter lim="800000"/>
            <a:headEnd/>
            <a:tailEnd/>
          </a:ln>
          <a:effectLst/>
        </p:spPr>
      </p:pic>
      <p:sp>
        <p:nvSpPr>
          <p:cNvPr id="20" name="矩形 19"/>
          <p:cNvSpPr/>
          <p:nvPr/>
        </p:nvSpPr>
        <p:spPr>
          <a:xfrm>
            <a:off x="3357554" y="3863830"/>
            <a:ext cx="2786082" cy="784830"/>
          </a:xfrm>
          <a:prstGeom prst="rect">
            <a:avLst/>
          </a:prstGeom>
        </p:spPr>
        <p:txBody>
          <a:bodyPr wrap="square">
            <a:spAutoFit/>
          </a:bodyPr>
          <a:lstStyle/>
          <a:p>
            <a:r>
              <a:rPr lang="en-US" sz="900" dirty="0">
                <a:latin typeface="Poppins" panose="02000000000000000000" pitchFamily="2" charset="0"/>
                <a:ea typeface="思源黑体 CN Regular" panose="020B0500000000000000" pitchFamily="34" charset="-122"/>
                <a:cs typeface="Poppins" panose="02000000000000000000" pitchFamily="2" charset="0"/>
              </a:rPr>
              <a:t>Immobilized recombinant HA protein (</a:t>
            </a:r>
            <a:r>
              <a:rPr lang="en-US" sz="900"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Cat:40938-V08H2</a:t>
            </a:r>
            <a:r>
              <a:rPr lang="en-US" sz="900" dirty="0">
                <a:latin typeface="Poppins" panose="02000000000000000000" pitchFamily="2" charset="0"/>
                <a:ea typeface="思源黑体 CN Regular" panose="020B0500000000000000" pitchFamily="34" charset="-122"/>
                <a:cs typeface="Poppins" panose="02000000000000000000" pitchFamily="2" charset="0"/>
              </a:rPr>
              <a:t>) at 5</a:t>
            </a:r>
            <a:r>
              <a:rPr lang="el-GR" sz="900" dirty="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g/</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r>
              <a:rPr lang="en-US" sz="900" dirty="0">
                <a:latin typeface="Poppins" panose="02000000000000000000" pitchFamily="2" charset="0"/>
                <a:ea typeface="思源黑体 CN Regular" panose="020B0500000000000000" pitchFamily="34" charset="-122"/>
                <a:cs typeface="Poppins" panose="02000000000000000000" pitchFamily="2" charset="0"/>
              </a:rPr>
              <a:t> (100</a:t>
            </a:r>
            <a:r>
              <a:rPr lang="el-GR" sz="900" dirty="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L/well) can bind Recombinant Human Galectin-1 / LGALS1 Protein (Cat:10290-HNAE), the EC</a:t>
            </a:r>
            <a:r>
              <a:rPr lang="en-US" sz="500" dirty="0">
                <a:latin typeface="Poppins" panose="02000000000000000000" pitchFamily="2" charset="0"/>
                <a:ea typeface="思源黑体 CN Regular" panose="020B0500000000000000" pitchFamily="34" charset="-122"/>
                <a:cs typeface="Poppins" panose="02000000000000000000" pitchFamily="2" charset="0"/>
              </a:rPr>
              <a:t>50</a:t>
            </a:r>
            <a:r>
              <a:rPr lang="en-US" sz="900" dirty="0">
                <a:latin typeface="Poppins" panose="02000000000000000000" pitchFamily="2" charset="0"/>
                <a:ea typeface="思源黑体 CN Regular" panose="020B0500000000000000" pitchFamily="34" charset="-122"/>
                <a:cs typeface="Poppins" panose="02000000000000000000" pitchFamily="2" charset="0"/>
              </a:rPr>
              <a:t> is 120-350 </a:t>
            </a:r>
            <a:r>
              <a:rPr lang="en-US" sz="900" dirty="0" err="1">
                <a:latin typeface="Poppins" panose="02000000000000000000" pitchFamily="2" charset="0"/>
                <a:ea typeface="思源黑体 CN Regular" panose="020B0500000000000000" pitchFamily="34" charset="-122"/>
                <a:cs typeface="Poppins" panose="02000000000000000000" pitchFamily="2" charset="0"/>
              </a:rPr>
              <a:t>ng</a:t>
            </a:r>
            <a:r>
              <a:rPr lang="en-US" sz="900" dirty="0">
                <a:latin typeface="Poppins" panose="02000000000000000000" pitchFamily="2" charset="0"/>
                <a:ea typeface="思源黑体 CN Regular" panose="020B0500000000000000" pitchFamily="34" charset="-122"/>
                <a:cs typeface="Poppins" panose="02000000000000000000" pitchFamily="2" charset="0"/>
              </a:rPr>
              <a:t>/</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69637" name="Picture 5"/>
          <p:cNvPicPr>
            <a:picLocks noChangeAspect="1" noChangeArrowheads="1"/>
          </p:cNvPicPr>
          <p:nvPr/>
        </p:nvPicPr>
        <p:blipFill>
          <a:blip r:embed="rId4" cstate="print"/>
          <a:srcRect/>
          <a:stretch>
            <a:fillRect/>
          </a:stretch>
        </p:blipFill>
        <p:spPr bwMode="auto">
          <a:xfrm>
            <a:off x="6643702" y="2364936"/>
            <a:ext cx="1857388" cy="1441799"/>
          </a:xfrm>
          <a:prstGeom prst="rect">
            <a:avLst/>
          </a:prstGeom>
          <a:noFill/>
          <a:ln w="9525">
            <a:noFill/>
            <a:miter lim="800000"/>
            <a:headEnd/>
            <a:tailEnd/>
          </a:ln>
          <a:effectLst/>
        </p:spPr>
      </p:pic>
      <p:sp>
        <p:nvSpPr>
          <p:cNvPr id="21" name="矩形 20"/>
          <p:cNvSpPr/>
          <p:nvPr/>
        </p:nvSpPr>
        <p:spPr>
          <a:xfrm>
            <a:off x="6300192" y="3863830"/>
            <a:ext cx="2629526" cy="646331"/>
          </a:xfrm>
          <a:prstGeom prst="rect">
            <a:avLst/>
          </a:prstGeom>
        </p:spPr>
        <p:txBody>
          <a:bodyPr wrap="square">
            <a:spAutoFit/>
          </a:bodyPr>
          <a:lstStyle/>
          <a:p>
            <a:r>
              <a:rPr lang="en-US" sz="900" dirty="0">
                <a:latin typeface="Poppins" panose="02000000000000000000" pitchFamily="2" charset="0"/>
                <a:ea typeface="思源黑体 CN Regular" panose="020B0500000000000000" pitchFamily="34" charset="-122"/>
                <a:cs typeface="Poppins" panose="02000000000000000000" pitchFamily="2" charset="0"/>
              </a:rPr>
              <a:t>Immobilized recombinant HA Protein  (</a:t>
            </a:r>
            <a:r>
              <a:rPr lang="en-US" sz="900" dirty="0">
                <a:solidFill>
                  <a:srgbClr val="005440"/>
                </a:solidFill>
                <a:latin typeface="Poppins" panose="02000000000000000000" pitchFamily="2" charset="0"/>
                <a:ea typeface="思源黑体 CN Regular" panose="020B0500000000000000" pitchFamily="34" charset="-122"/>
                <a:cs typeface="Poppins" panose="02000000000000000000" pitchFamily="2" charset="0"/>
              </a:rPr>
              <a:t>Cat:40938-V08H2</a:t>
            </a:r>
            <a:r>
              <a:rPr lang="en-US" sz="900" dirty="0">
                <a:latin typeface="Poppins" panose="02000000000000000000" pitchFamily="2" charset="0"/>
                <a:ea typeface="思源黑体 CN Regular" panose="020B0500000000000000" pitchFamily="34" charset="-122"/>
                <a:cs typeface="Poppins" panose="02000000000000000000" pitchFamily="2" charset="0"/>
              </a:rPr>
              <a:t>) at 1</a:t>
            </a:r>
            <a:r>
              <a:rPr lang="el-GR" sz="900" dirty="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g/</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r>
              <a:rPr lang="en-US" sz="900" dirty="0">
                <a:latin typeface="Poppins" panose="02000000000000000000" pitchFamily="2" charset="0"/>
                <a:ea typeface="思源黑体 CN Regular" panose="020B0500000000000000" pitchFamily="34" charset="-122"/>
                <a:cs typeface="Poppins" panose="02000000000000000000" pitchFamily="2" charset="0"/>
              </a:rPr>
              <a:t> (100</a:t>
            </a:r>
            <a:r>
              <a:rPr lang="el-GR" sz="900" dirty="0">
                <a:ea typeface="思源黑体 CN Regular" panose="020B0500000000000000" pitchFamily="34" charset="-122"/>
                <a:cs typeface="Poppins" panose="02000000000000000000" pitchFamily="2" charset="0"/>
              </a:rPr>
              <a:t>μ</a:t>
            </a:r>
            <a:r>
              <a:rPr lang="en-US" sz="900" dirty="0">
                <a:latin typeface="Poppins" panose="02000000000000000000" pitchFamily="2" charset="0"/>
                <a:ea typeface="思源黑体 CN Regular" panose="020B0500000000000000" pitchFamily="34" charset="-122"/>
                <a:cs typeface="Poppins" panose="02000000000000000000" pitchFamily="2" charset="0"/>
              </a:rPr>
              <a:t>L/well) can bind antibody targets the HA stem region of H1N1, the EC</a:t>
            </a:r>
            <a:r>
              <a:rPr lang="en-US" sz="500" dirty="0">
                <a:latin typeface="Poppins" panose="02000000000000000000" pitchFamily="2" charset="0"/>
                <a:ea typeface="思源黑体 CN Regular" panose="020B0500000000000000" pitchFamily="34" charset="-122"/>
                <a:cs typeface="Poppins" panose="02000000000000000000" pitchFamily="2" charset="0"/>
              </a:rPr>
              <a:t>50</a:t>
            </a:r>
            <a:r>
              <a:rPr lang="en-US" sz="900" dirty="0">
                <a:latin typeface="Poppins" panose="02000000000000000000" pitchFamily="2" charset="0"/>
                <a:ea typeface="思源黑体 CN Regular" panose="020B0500000000000000" pitchFamily="34" charset="-122"/>
                <a:cs typeface="Poppins" panose="02000000000000000000" pitchFamily="2" charset="0"/>
              </a:rPr>
              <a:t> is 4ng/mL-12ng/</a:t>
            </a:r>
            <a:r>
              <a:rPr lang="en-US" sz="900" dirty="0" err="1">
                <a:latin typeface="Poppins" panose="02000000000000000000" pitchFamily="2" charset="0"/>
                <a:ea typeface="思源黑体 CN Regular" panose="020B0500000000000000" pitchFamily="34" charset="-122"/>
                <a:cs typeface="Poppins" panose="02000000000000000000" pitchFamily="2" charset="0"/>
              </a:rPr>
              <a:t>mL.</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5857884" y="1857370"/>
            <a:ext cx="809837" cy="276999"/>
          </a:xfrm>
          <a:prstGeom prst="rect">
            <a:avLst/>
          </a:prstGeom>
        </p:spPr>
        <p:txBody>
          <a:bodyPr wrap="none">
            <a:spAutoFit/>
          </a:bodyPr>
          <a:lstStyle/>
          <a:p>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Activity</a:t>
            </a:r>
            <a:endPar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矩形 22"/>
          <p:cNvSpPr/>
          <p:nvPr/>
        </p:nvSpPr>
        <p:spPr>
          <a:xfrm>
            <a:off x="467544" y="1451126"/>
            <a:ext cx="8208912" cy="261610"/>
          </a:xfrm>
          <a:prstGeom prst="rect">
            <a:avLst/>
          </a:prstGeom>
        </p:spPr>
        <p:txBody>
          <a:bodyPr wrap="square">
            <a:spAutoFit/>
          </a:bodyPr>
          <a:lstStyle/>
          <a:p>
            <a:r>
              <a:rPr lang="en-US" altLang="zh-CN" sz="1100" b="1" dirty="0">
                <a:solidFill>
                  <a:srgbClr val="005440"/>
                </a:solidFill>
                <a:latin typeface="Poppins" panose="02000000000000000000" pitchFamily="2" charset="0"/>
                <a:cs typeface="Poppins" panose="02000000000000000000" pitchFamily="2" charset="0"/>
              </a:rPr>
              <a:t>Influenza A H1N1 (A/Victoria/4897/2022) </a:t>
            </a:r>
            <a:r>
              <a:rPr lang="en-US" altLang="zh-CN" sz="1100" b="1" dirty="0" err="1">
                <a:solidFill>
                  <a:srgbClr val="005440"/>
                </a:solidFill>
                <a:latin typeface="Poppins" panose="02000000000000000000" pitchFamily="2" charset="0"/>
                <a:cs typeface="Poppins" panose="02000000000000000000" pitchFamily="2" charset="0"/>
              </a:rPr>
              <a:t>Hemagglutinin</a:t>
            </a:r>
            <a:r>
              <a:rPr lang="en-US" altLang="zh-CN" sz="1100" b="1" dirty="0">
                <a:solidFill>
                  <a:srgbClr val="005440"/>
                </a:solidFill>
                <a:latin typeface="Poppins" panose="02000000000000000000" pitchFamily="2" charset="0"/>
                <a:cs typeface="Poppins" panose="02000000000000000000" pitchFamily="2" charset="0"/>
              </a:rPr>
              <a:t> / HA </a:t>
            </a:r>
            <a:r>
              <a:rPr lang="en-US" altLang="zh-CN" sz="1100" b="1" dirty="0" err="1">
                <a:solidFill>
                  <a:srgbClr val="005440"/>
                </a:solidFill>
                <a:latin typeface="Poppins" panose="02000000000000000000" pitchFamily="2" charset="0"/>
                <a:cs typeface="Poppins" panose="02000000000000000000" pitchFamily="2" charset="0"/>
              </a:rPr>
              <a:t>Trimer</a:t>
            </a:r>
            <a:r>
              <a:rPr lang="en-US" altLang="zh-CN" sz="1100" b="1" dirty="0">
                <a:solidFill>
                  <a:srgbClr val="005440"/>
                </a:solidFill>
                <a:latin typeface="Poppins" panose="02000000000000000000" pitchFamily="2" charset="0"/>
                <a:cs typeface="Poppins" panose="02000000000000000000" pitchFamily="2" charset="0"/>
              </a:rPr>
              <a:t> Protein (His Tag)(HPLC-verified)</a:t>
            </a:r>
            <a:endParaRPr lang="zh-CN" altLang="en-US" sz="1100" b="1" dirty="0">
              <a:solidFill>
                <a:srgbClr val="005440"/>
              </a:solidFill>
              <a:latin typeface="Poppins" panose="02000000000000000000" pitchFamily="2" charset="0"/>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21" name="直接连接符 2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2749471"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矩形 30"/>
          <p:cNvSpPr/>
          <p:nvPr/>
        </p:nvSpPr>
        <p:spPr>
          <a:xfrm>
            <a:off x="285720" y="1000114"/>
            <a:ext cx="3817071" cy="338554"/>
          </a:xfrm>
          <a:prstGeom prst="rect">
            <a:avLst/>
          </a:prstGeom>
        </p:spPr>
        <p:txBody>
          <a:bodyPr wrap="none">
            <a:spAutoFit/>
          </a:bodyPr>
          <a:lstStyle/>
          <a:p>
            <a:pPr>
              <a:buFont typeface="Wingdings" panose="05000000000000000000" pitchFamily="2" charset="2"/>
              <a:buChar char="u"/>
            </a:pPr>
            <a:r>
              <a:rPr lang="zh-CN" altLang="en-US" sz="16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流感广谱Hemagglutinin / HA抗体</a:t>
            </a:r>
            <a:endParaRPr lang="zh-CN" alt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 name="矩形 33"/>
          <p:cNvSpPr/>
          <p:nvPr/>
        </p:nvSpPr>
        <p:spPr>
          <a:xfrm>
            <a:off x="489406" y="1413920"/>
            <a:ext cx="2236510" cy="253916"/>
          </a:xfrm>
          <a:prstGeom prst="rect">
            <a:avLst/>
          </a:prstGeom>
        </p:spPr>
        <p:txBody>
          <a:bodyPr wrap="none">
            <a:spAutoFit/>
          </a:bodyPr>
          <a:lstStyle/>
          <a:p>
            <a:pPr indent="0" algn="ctr">
              <a:buNone/>
            </a:pP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H1N1</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r>
              <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86001-RM01</a:t>
            </a:r>
            <a:endPar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5" name="矩形 34"/>
          <p:cNvSpPr/>
          <p:nvPr/>
        </p:nvSpPr>
        <p:spPr>
          <a:xfrm>
            <a:off x="3175197" y="1413920"/>
            <a:ext cx="2359940" cy="253916"/>
          </a:xfrm>
          <a:prstGeom prst="rect">
            <a:avLst/>
          </a:prstGeom>
        </p:spPr>
        <p:txBody>
          <a:bodyPr wrap="none">
            <a:spAutoFit/>
          </a:bodyPr>
          <a:lstStyle/>
          <a:p>
            <a:pPr indent="0" algn="ctr">
              <a:buNone/>
            </a:pP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H3N2</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11056-MM03</a:t>
            </a:r>
            <a:endPar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6" name="矩形 35"/>
          <p:cNvSpPr/>
          <p:nvPr/>
        </p:nvSpPr>
        <p:spPr>
          <a:xfrm>
            <a:off x="5715008" y="1413920"/>
            <a:ext cx="3071834" cy="261610"/>
          </a:xfrm>
          <a:prstGeom prst="rect">
            <a:avLst/>
          </a:prstGeom>
        </p:spPr>
        <p:txBody>
          <a:bodyPr wrap="square">
            <a:spAutoFit/>
          </a:bodyPr>
          <a:lstStyle/>
          <a:p>
            <a:pPr indent="0" algn="ctr">
              <a:buNone/>
            </a:pP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Influenza B</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广谱</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HA</a:t>
            </a:r>
            <a:r>
              <a:rPr lang="zh-CN"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抗体：</a:t>
            </a:r>
            <a:r>
              <a:rPr lang="en-US" altLang="zh-CN"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rPr>
              <a:t>11053-R004</a:t>
            </a:r>
            <a:endParaRPr lang="en-US" altLang="en-US" sz="1050" b="1" dirty="0">
              <a:solidFill>
                <a:srgbClr val="005440"/>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aphicFrame>
        <p:nvGraphicFramePr>
          <p:cNvPr id="37" name="表格 36"/>
          <p:cNvGraphicFramePr/>
          <p:nvPr>
            <p:custDataLst>
              <p:tags r:id="rId2"/>
            </p:custDataLst>
          </p:nvPr>
        </p:nvGraphicFramePr>
        <p:xfrm>
          <a:off x="251520" y="2067694"/>
          <a:ext cx="8572555" cy="2581381"/>
        </p:xfrm>
        <a:graphic>
          <a:graphicData uri="http://schemas.openxmlformats.org/drawingml/2006/table">
            <a:tbl>
              <a:tblPr/>
              <a:tblGrid>
                <a:gridCol w="325838"/>
                <a:gridCol w="882031"/>
                <a:gridCol w="774153"/>
                <a:gridCol w="1861461"/>
                <a:gridCol w="2038396"/>
                <a:gridCol w="896892"/>
                <a:gridCol w="896892"/>
                <a:gridCol w="896892"/>
              </a:tblGrid>
              <a:tr h="249849">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编号</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蛋白货号</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亚型</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毒株</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疫苗株年份</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86001-RM01</a:t>
                      </a:r>
                      <a:endParaRPr lang="en-US" alt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11056-MM03</a:t>
                      </a:r>
                      <a:endParaRPr lang="en-US" alt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11053-R004</a:t>
                      </a:r>
                      <a:endParaRPr lang="en-US" altLang="en-US" sz="9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r>
              <a:tr h="249849">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40938-V08H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A/Victoria/4897/2022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rPr>
                        <a:t>2023-2024</a:t>
                      </a:r>
                      <a:endParaRPr lang="en-US" alt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49849">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40940-V08H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A/Wisconsin/67/2022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rPr>
                        <a:t>2023-2024</a:t>
                      </a:r>
                      <a:endParaRPr lang="en-US" alt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30573">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40787-V08H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(A/Wisconsin/588/2019) /</a:t>
                      </a:r>
                      <a:endPar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(A/Victoria/2570/2019)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2022-2023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40859-V08B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3">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A/Darwin/9/2021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rPr>
                        <a:t>2023-2024</a:t>
                      </a: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2022-2023</a:t>
                      </a:r>
                      <a:endParaRPr lang="en-US" alt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40868-V08B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A/Darwin/6/2021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2022-2023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40789-V08H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A/Cambodia/e0826360/2020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2021-2022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40498-V08B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B/PHUKET/3073/2013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rPr>
                        <a:t>2015-2024</a:t>
                      </a:r>
                      <a:endParaRPr lang="en-US" alt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40862-V08H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B/Austria/1359417/2021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rPr>
                        <a:t>2023-2024</a:t>
                      </a: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2022-2023</a:t>
                      </a:r>
                      <a:endParaRPr lang="en-US" altLang="en-US" sz="900" b="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49849">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40722-V08H</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B/Washington/02/2019</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2022-2023, 2021-2022, 2020-2021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7" name="圆角矩形 16"/>
          <p:cNvSpPr/>
          <p:nvPr/>
        </p:nvSpPr>
        <p:spPr>
          <a:xfrm>
            <a:off x="6202306" y="1719280"/>
            <a:ext cx="2772000" cy="3096000"/>
          </a:xfrm>
          <a:prstGeom prst="roundRect">
            <a:avLst/>
          </a:prstGeom>
          <a:solidFill>
            <a:schemeClr val="accent3">
              <a:lumMod val="20000"/>
              <a:lumOff val="80000"/>
              <a:alpha val="22000"/>
            </a:schemeClr>
          </a:solidFill>
          <a:ln w="19050">
            <a:solidFill>
              <a:srgbClr val="00544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76256" y="1779662"/>
            <a:ext cx="1555234" cy="307777"/>
          </a:xfrm>
          <a:prstGeom prst="rect">
            <a:avLst/>
          </a:prstGeom>
        </p:spPr>
        <p:txBody>
          <a:bodyPr wrap="none">
            <a:spAutoFit/>
          </a:bodyPr>
          <a:lstStyle/>
          <a:p>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广谱流感</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抗体</a:t>
            </a:r>
            <a:endPar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21" name="直接连接符 2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60000" y="576000"/>
            <a:ext cx="2749471" cy="369332"/>
          </a:xfrm>
          <a:prstGeom prst="rect">
            <a:avLst/>
          </a:prstGeom>
        </p:spPr>
        <p:txBody>
          <a:bodyPr wrap="none">
            <a:spAutoFit/>
          </a:bodyPr>
          <a:lstStyle/>
          <a:p>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特色产品及服务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流感</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文本框 2"/>
          <p:cNvSpPr txBox="1"/>
          <p:nvPr/>
        </p:nvSpPr>
        <p:spPr>
          <a:xfrm>
            <a:off x="357158" y="1000114"/>
            <a:ext cx="10246360" cy="521970"/>
          </a:xfrm>
          <a:prstGeom prst="rect">
            <a:avLst/>
          </a:prstGeom>
          <a:noFill/>
        </p:spPr>
        <p:txBody>
          <a:bodyPr wrap="square" rtlCol="0" anchor="t">
            <a:spAutoFit/>
          </a:bodyPr>
          <a:lstStyle/>
          <a:p>
            <a:pPr>
              <a:buClr>
                <a:srgbClr val="005440"/>
              </a:buClr>
              <a:buFont typeface="Wingdings" panose="05000000000000000000" pitchFamily="2" charset="2"/>
              <a:buChar char="ü"/>
            </a:pPr>
            <a:r>
              <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rPr>
              <a:t> HA试剂盒（经济型+即用型），满足不同检测通量需求</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endParaRPr>
          </a:p>
          <a:p>
            <a:pPr>
              <a:buClr>
                <a:srgbClr val="005440"/>
              </a:buClr>
              <a:buFont typeface="Wingdings" panose="05000000000000000000" pitchFamily="2" charset="2"/>
              <a:buChar char="ü"/>
            </a:pPr>
            <a:r>
              <a:rPr lang="en-US" altLang="zh-CN" sz="1400" dirty="0">
                <a:latin typeface="Poppins" panose="02000000000000000000" pitchFamily="2" charset="0"/>
                <a:ea typeface="思源黑体 CN Regular" panose="020B0500000000000000" pitchFamily="34" charset="-122"/>
                <a:cs typeface="Poppins" panose="02000000000000000000" pitchFamily="2" charset="0"/>
                <a:sym typeface="+mn-ea"/>
              </a:rPr>
              <a:t> NP</a:t>
            </a:r>
            <a:r>
              <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rPr>
              <a:t>经济型试剂盒，灵活搭配不同标准品，满足不同毒株定量需求</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sym typeface="+mn-ea"/>
            </a:endParaRPr>
          </a:p>
        </p:txBody>
      </p:sp>
      <p:graphicFrame>
        <p:nvGraphicFramePr>
          <p:cNvPr id="41" name="表格 40"/>
          <p:cNvGraphicFramePr/>
          <p:nvPr>
            <p:custDataLst>
              <p:tags r:id="rId2"/>
            </p:custDataLst>
          </p:nvPr>
        </p:nvGraphicFramePr>
        <p:xfrm>
          <a:off x="179511" y="2143122"/>
          <a:ext cx="4104457" cy="2397074"/>
        </p:xfrm>
        <a:graphic>
          <a:graphicData uri="http://schemas.openxmlformats.org/drawingml/2006/table">
            <a:tbl>
              <a:tblPr/>
              <a:tblGrid>
                <a:gridCol w="741052"/>
                <a:gridCol w="840063"/>
                <a:gridCol w="397311"/>
                <a:gridCol w="1079790"/>
                <a:gridCol w="1046241"/>
              </a:tblGrid>
              <a:tr h="284612">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抗原种属</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线性范围(pg/m</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灵敏度(pg/m</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KIT11055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31.25-2000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14.71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KIT11684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18.5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KIT11056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781.25-50000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263.49</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KIT11714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H4N6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34718">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KIT11048</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H5N1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125-8000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89.7</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KIT40103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H7N9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15.6-1000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4.9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34718">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KIT40104</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H7N9</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15.6-1000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r>
              <a:tr h="234718">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KIT11229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H9N2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78.13-5000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34718">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KIT11053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109.38-7000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25.54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360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2" name="表格 41"/>
          <p:cNvGraphicFramePr/>
          <p:nvPr>
            <p:custDataLst>
              <p:tags r:id="rId3"/>
            </p:custDataLst>
          </p:nvPr>
        </p:nvGraphicFramePr>
        <p:xfrm>
          <a:off x="4427984" y="2143122"/>
          <a:ext cx="4536504" cy="2545080"/>
        </p:xfrm>
        <a:graphic>
          <a:graphicData uri="http://schemas.openxmlformats.org/drawingml/2006/table">
            <a:tbl>
              <a:tblPr/>
              <a:tblGrid>
                <a:gridCol w="864096"/>
                <a:gridCol w="936104"/>
                <a:gridCol w="504056"/>
                <a:gridCol w="1249987"/>
                <a:gridCol w="982261"/>
              </a:tblGrid>
              <a:tr h="226060">
                <a:tc>
                  <a:txBody>
                    <a:bodyPr/>
                    <a:lstStyle/>
                    <a:p>
                      <a:pPr algn="ctr">
                        <a:buClrTx/>
                        <a:buSzTx/>
                        <a:buFontTx/>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algn="ctr">
                        <a:buClrTx/>
                        <a:buSzTx/>
                        <a:buFontTx/>
                        <a:buNone/>
                      </a:pPr>
                      <a:r>
                        <a:rPr lang="zh-CN" sz="9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抗原种属</a:t>
                      </a:r>
                      <a:endPar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algn="ctr">
                        <a:buClrTx/>
                        <a:buSzTx/>
                        <a:buFontTx/>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endPar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线性范围(pg/m</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c>
                  <a:txBody>
                    <a:bodyPr/>
                    <a:lstStyle/>
                    <a:p>
                      <a:pPr indent="0" algn="ctr">
                        <a:buNone/>
                      </a:pP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灵敏度(pg/m</a:t>
                      </a:r>
                      <a:r>
                        <a:rPr lang="en-US" alt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a:t>
                      </a:r>
                      <a:r>
                        <a:rPr lang="zh-CN"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en-US" sz="900" b="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66"/>
                    </a:solidFill>
                  </a:tcPr>
                </a:tc>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SEK001</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31.25-2000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31.25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12700" cap="flat" cmpd="sng" algn="ctr">
                      <a:solidFill>
                        <a:schemeClr val="tx1"/>
                      </a:solid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SEK11684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28.13-4000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28.13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SEK11056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390.63-25000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SEKA002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H5N1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125-8000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SEK40103</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H7N9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no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SEK11229</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H9N2</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156-10000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lgn="ctr">
                      <a:noFill/>
                      <a:prstDash val="solid"/>
                      <a:round/>
                      <a:headEnd type="none" w="med" len="med"/>
                      <a:tailEnd type="none" w="med" len="med"/>
                    </a:lnL>
                    <a:lnR w="6350" cap="flat" cmpd="sng">
                      <a:noFill/>
                      <a:prstDash val="solid"/>
                      <a:headEnd type="none" w="med" len="med"/>
                      <a:tailEnd type="none" w="med" len="med"/>
                    </a:lnR>
                    <a:lnT w="6350" cap="flat" cmpd="sng" algn="ctr">
                      <a:noFill/>
                      <a:prstDash val="solid"/>
                      <a:roun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SEK11053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HA</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78.13-5000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78.13</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H1N1</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62.5-4000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SEK006</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H3N2</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234.4-15000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234.4</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noFill/>
                  </a:tcPr>
                </a:tc>
              </a:tr>
              <a:tr h="210820">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39.06-2500</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39.06</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6350" cap="flat" cmpd="sng">
                      <a:noFill/>
                      <a:prstDash val="solid"/>
                      <a:headEnd type="none" w="med" len="med"/>
                      <a:tailEnd type="none" w="med" len="med"/>
                    </a:lnB>
                    <a:lnTlToBr>
                      <a:noFill/>
                    </a:lnTlToBr>
                    <a:lnBlToTr>
                      <a:noFill/>
                    </a:lnBlToTr>
                    <a:solidFill>
                      <a:schemeClr val="bg1">
                        <a:lumMod val="95000"/>
                      </a:schemeClr>
                    </a:solidFill>
                  </a:tcPr>
                </a:tc>
              </a:tr>
              <a:tr h="210820">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SEK007</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Influenza B</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NP</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156.25-8000</a:t>
                      </a:r>
                      <a:endParaRPr lang="en-US" altLang="en-US" sz="900" b="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156.25</a:t>
                      </a:r>
                      <a:endParaRPr lang="en-US" altLang="en-US" sz="900" b="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2700" marR="12700" marT="12700" anchor="b">
                    <a:lnL w="6350" cap="flat" cmpd="sng">
                      <a:noFill/>
                      <a:prstDash val="solid"/>
                      <a:headEnd type="none" w="med" len="med"/>
                      <a:tailEnd type="none" w="med" len="med"/>
                    </a:lnL>
                    <a:lnR w="6350" cap="flat" cmpd="sng">
                      <a:noFill/>
                      <a:prstDash val="solid"/>
                      <a:headEnd type="none" w="med" len="med"/>
                      <a:tailEnd type="none" w="med" len="med"/>
                    </a:lnR>
                    <a:lnT w="6350" cap="flat" cmpd="sng">
                      <a:no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3" name="椭圆 42"/>
          <p:cNvSpPr/>
          <p:nvPr>
            <p:custDataLst>
              <p:tags r:id="rId4"/>
            </p:custDataLst>
          </p:nvPr>
        </p:nvSpPr>
        <p:spPr>
          <a:xfrm>
            <a:off x="1547664" y="1707654"/>
            <a:ext cx="1497330" cy="294640"/>
          </a:xfrm>
          <a:prstGeom prst="ellipse">
            <a:avLst/>
          </a:prstGeom>
          <a:solidFill>
            <a:srgbClr val="007E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即用型</a:t>
            </a:r>
            <a:endParaRPr lang="zh-CN" altLang="en-US" sz="11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 name="椭圆 43"/>
          <p:cNvSpPr/>
          <p:nvPr>
            <p:custDataLst>
              <p:tags r:id="rId5"/>
            </p:custDataLst>
          </p:nvPr>
        </p:nvSpPr>
        <p:spPr>
          <a:xfrm>
            <a:off x="6228184" y="1707654"/>
            <a:ext cx="1497330" cy="294640"/>
          </a:xfrm>
          <a:prstGeom prst="ellipse">
            <a:avLst/>
          </a:prstGeom>
          <a:solidFill>
            <a:srgbClr val="00B050"/>
          </a:solidFill>
          <a:ln>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a:solidFill>
                  <a:schemeClr val="bg1"/>
                </a:solidFill>
                <a:latin typeface="Poppins" panose="02000000000000000000" pitchFamily="2" charset="0"/>
                <a:ea typeface="思源黑体 CN Regular" panose="020B0500000000000000" pitchFamily="34" charset="-122"/>
                <a:cs typeface="Poppins" panose="02000000000000000000" pitchFamily="2" charset="0"/>
              </a:rPr>
              <a:t>经济型</a:t>
            </a:r>
            <a:endParaRPr lang="zh-CN" altLang="en-US" sz="1100" b="1">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cxnSp>
        <p:nvCxnSpPr>
          <p:cNvPr id="37" name="直接连接符 36"/>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24" name="直接连接符 23"/>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6804025" y="4867275"/>
            <a:ext cx="2303463" cy="192168"/>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endParaRPr>
          </a:p>
        </p:txBody>
      </p:sp>
      <p:sp>
        <p:nvSpPr>
          <p:cNvPr id="30" name="矩形 29"/>
          <p:cNvSpPr/>
          <p:nvPr>
            <p:custDataLst>
              <p:tags r:id="rId2"/>
            </p:custDataLst>
          </p:nvPr>
        </p:nvSpPr>
        <p:spPr>
          <a:xfrm>
            <a:off x="284400" y="594000"/>
            <a:ext cx="4953920" cy="623248"/>
          </a:xfrm>
          <a:prstGeom prst="rect">
            <a:avLst/>
          </a:prstGeom>
        </p:spPr>
        <p:txBody>
          <a:bodyPr wrap="none" lIns="68580" tIns="34290" rIns="68580" bIns="34290">
            <a:spAutoFit/>
          </a:bodyPr>
          <a:lstStyle/>
          <a:p>
            <a:pPr>
              <a:defRPr/>
            </a:pP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快速质优的服务</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应对流感</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病毒变异快的挑战</a:t>
            </a:r>
            <a:endPar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a:p>
            <a:pPr>
              <a:defRPr/>
            </a:pP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1" name="矩形 30"/>
          <p:cNvSpPr/>
          <p:nvPr/>
        </p:nvSpPr>
        <p:spPr>
          <a:xfrm>
            <a:off x="395536" y="1131590"/>
            <a:ext cx="7959258" cy="3708708"/>
          </a:xfrm>
          <a:prstGeom prst="rect">
            <a:avLst/>
          </a:prstGeom>
        </p:spPr>
        <p:txBody>
          <a:bodyPr wrap="square">
            <a:spAutoFit/>
          </a:bodyPr>
          <a:lstStyle/>
          <a:p>
            <a:pPr marL="36195">
              <a:spcBef>
                <a:spcPts val="600"/>
              </a:spcBef>
              <a:spcAft>
                <a:spcPts val="600"/>
              </a:spcAft>
            </a:pPr>
            <a:r>
              <a:rPr lang="zh-CN" altLang="en-US" sz="1600" b="1" dirty="0">
                <a:solidFill>
                  <a:srgbClr val="007E66"/>
                </a:solidFill>
                <a:latin typeface="思源黑体 CN Medium" panose="020B0600000000000000" pitchFamily="34" charset="-122"/>
                <a:ea typeface="思源黑体 CN Medium" panose="020B0600000000000000" pitchFamily="34" charset="-122"/>
                <a:cs typeface="+mj-cs"/>
              </a:rPr>
              <a:t>提供快速的重组蛋白表达服务，疫苗评价服务及抗体制备服务</a:t>
            </a:r>
            <a:endParaRPr lang="en-US" altLang="zh-CN" sz="1600" b="1" dirty="0">
              <a:solidFill>
                <a:srgbClr val="007E66"/>
              </a:solidFill>
              <a:latin typeface="思源黑体 CN Medium" panose="020B0600000000000000" pitchFamily="34" charset="-122"/>
              <a:ea typeface="思源黑体 CN Medium" panose="020B0600000000000000" pitchFamily="34" charset="-122"/>
              <a:cs typeface="+mj-cs"/>
            </a:endParaRPr>
          </a:p>
          <a:p>
            <a:pPr marL="493395" lvl="1">
              <a:spcBef>
                <a:spcPts val="600"/>
              </a:spcBef>
              <a:spcAft>
                <a:spcPts val="600"/>
              </a:spcAft>
              <a:buFont typeface="Wingdings" panose="05000000000000000000" pitchFamily="2" charset="2"/>
              <a:buChar char="Ø"/>
            </a:pPr>
            <a:r>
              <a:rPr lang="zh-CN" altLang="en-US" sz="1600" b="1" dirty="0">
                <a:solidFill>
                  <a:srgbClr val="007E66"/>
                </a:solidFill>
                <a:latin typeface="思源黑体 CN Medium" panose="020B0600000000000000" pitchFamily="34" charset="-122"/>
                <a:ea typeface="思源黑体 CN Medium" panose="020B0600000000000000" pitchFamily="34" charset="-122"/>
                <a:cs typeface="+mj-cs"/>
              </a:rPr>
              <a:t>开发速度快</a:t>
            </a:r>
            <a:endParaRPr lang="en-US" altLang="en-US" sz="1600" b="1" dirty="0">
              <a:solidFill>
                <a:srgbClr val="007E66"/>
              </a:solidFill>
              <a:latin typeface="思源黑体 CN Medium" panose="020B0600000000000000" pitchFamily="34" charset="-122"/>
              <a:ea typeface="思源黑体 CN Medium" panose="020B0600000000000000" pitchFamily="34" charset="-122"/>
              <a:cs typeface="+mj-cs"/>
            </a:endParaRPr>
          </a:p>
          <a:p>
            <a:pPr marL="950595" lvl="4">
              <a:spcBef>
                <a:spcPts val="600"/>
              </a:spcBef>
              <a:spcAft>
                <a:spcPts val="600"/>
              </a:spcAft>
              <a:buFont typeface="Arial" panose="020B0604020202020204" pitchFamily="34" charset="0"/>
              <a:buChar char="•"/>
            </a:pPr>
            <a:r>
              <a:rPr lang="en-US" altLang="en-US" sz="1600" b="1" dirty="0">
                <a:latin typeface="思源黑体 CN Medium" panose="020B0600000000000000" pitchFamily="34" charset="-122"/>
                <a:ea typeface="思源黑体 CN Medium" panose="020B0600000000000000" pitchFamily="34" charset="-122"/>
                <a:cs typeface="+mj-cs"/>
              </a:rPr>
              <a:t>2013.4  </a:t>
            </a:r>
            <a:r>
              <a:rPr lang="zh-CN" altLang="en-US" sz="1600" b="1" dirty="0">
                <a:latin typeface="思源黑体 CN Medium" panose="020B0600000000000000" pitchFamily="34" charset="-122"/>
                <a:ea typeface="思源黑体 CN Medium" panose="020B0600000000000000" pitchFamily="34" charset="-122"/>
                <a:cs typeface="+mj-cs"/>
              </a:rPr>
              <a:t>仅用</a:t>
            </a:r>
            <a:r>
              <a:rPr lang="en-US" altLang="en-US" sz="1600" b="1" dirty="0">
                <a:latin typeface="思源黑体 CN Medium" panose="020B0600000000000000" pitchFamily="34" charset="-122"/>
                <a:ea typeface="思源黑体 CN Medium" panose="020B0600000000000000" pitchFamily="34" charset="-122"/>
                <a:cs typeface="+mj-cs"/>
              </a:rPr>
              <a:t>12</a:t>
            </a:r>
            <a:r>
              <a:rPr lang="zh-CN" altLang="en-US" sz="1600" b="1" dirty="0">
                <a:latin typeface="思源黑体 CN Medium" panose="020B0600000000000000" pitchFamily="34" charset="-122"/>
                <a:ea typeface="思源黑体 CN Medium" panose="020B0600000000000000" pitchFamily="34" charset="-122"/>
                <a:cs typeface="+mj-cs"/>
              </a:rPr>
              <a:t>天就完成了</a:t>
            </a:r>
            <a:r>
              <a:rPr lang="en-US" altLang="en-US" sz="1600" b="1" dirty="0">
                <a:latin typeface="思源黑体 CN Medium" panose="020B0600000000000000" pitchFamily="34" charset="-122"/>
                <a:ea typeface="思源黑体 CN Medium" panose="020B0600000000000000" pitchFamily="34" charset="-122"/>
                <a:cs typeface="+mj-cs"/>
              </a:rPr>
              <a:t>H7N9</a:t>
            </a:r>
            <a:r>
              <a:rPr lang="zh-CN" altLang="en-US" sz="1600" b="1" dirty="0">
                <a:latin typeface="思源黑体 CN Medium" panose="020B0600000000000000" pitchFamily="34" charset="-122"/>
                <a:ea typeface="思源黑体 CN Medium" panose="020B0600000000000000" pitchFamily="34" charset="-122"/>
                <a:cs typeface="+mj-cs"/>
              </a:rPr>
              <a:t>禽流感病毒</a:t>
            </a:r>
            <a:r>
              <a:rPr lang="en-US" altLang="en-US" sz="1600" b="1" dirty="0">
                <a:latin typeface="思源黑体 CN Medium" panose="020B0600000000000000" pitchFamily="34" charset="-122"/>
                <a:ea typeface="思源黑体 CN Medium" panose="020B0600000000000000" pitchFamily="34" charset="-122"/>
                <a:cs typeface="+mj-cs"/>
              </a:rPr>
              <a:t>HA&amp;NA</a:t>
            </a:r>
            <a:r>
              <a:rPr lang="zh-CN" altLang="en-US" sz="1600" b="1" dirty="0">
                <a:latin typeface="思源黑体 CN Medium" panose="020B0600000000000000" pitchFamily="34" charset="-122"/>
                <a:ea typeface="思源黑体 CN Medium" panose="020B0600000000000000" pitchFamily="34" charset="-122"/>
                <a:cs typeface="+mj-cs"/>
              </a:rPr>
              <a:t>蛋白的研发和上市</a:t>
            </a:r>
            <a:endParaRPr lang="en-US" altLang="zh-CN" sz="1600" b="1" dirty="0">
              <a:latin typeface="思源黑体 CN Medium" panose="020B0600000000000000" pitchFamily="34" charset="-122"/>
              <a:ea typeface="思源黑体 CN Medium" panose="020B0600000000000000" pitchFamily="34" charset="-122"/>
              <a:cs typeface="+mj-cs"/>
            </a:endParaRPr>
          </a:p>
          <a:p>
            <a:pPr marL="493395" lvl="1">
              <a:spcBef>
                <a:spcPts val="600"/>
              </a:spcBef>
              <a:spcAft>
                <a:spcPts val="600"/>
              </a:spcAft>
              <a:buFont typeface="Wingdings" panose="05000000000000000000" pitchFamily="2" charset="2"/>
              <a:buChar char="Ø"/>
            </a:pPr>
            <a:r>
              <a:rPr lang="zh-CN" altLang="en-US" sz="1600" b="1" dirty="0" smtClean="0">
                <a:solidFill>
                  <a:srgbClr val="007E66"/>
                </a:solidFill>
                <a:latin typeface="思源黑体 CN Medium" panose="020B0600000000000000" pitchFamily="34" charset="-122"/>
                <a:ea typeface="思源黑体 CN Medium" panose="020B0600000000000000" pitchFamily="34" charset="-122"/>
                <a:cs typeface="+mj-cs"/>
              </a:rPr>
              <a:t>涵盖</a:t>
            </a:r>
            <a:r>
              <a:rPr lang="zh-CN" altLang="en-US" sz="1600" dirty="0" smtClean="0">
                <a:solidFill>
                  <a:srgbClr val="007E66"/>
                </a:solidFill>
                <a:latin typeface="思源黑体 CN Medium" panose="020B0600000000000000" pitchFamily="34" charset="-122"/>
                <a:ea typeface="思源黑体 CN Medium" panose="020B0600000000000000" pitchFamily="34" charset="-122"/>
                <a:cs typeface="+mj-cs"/>
              </a:rPr>
              <a:t>更全，更新的</a:t>
            </a:r>
            <a:r>
              <a:rPr lang="zh-CN" altLang="en-US" sz="1600" b="1" dirty="0" smtClean="0">
                <a:solidFill>
                  <a:srgbClr val="007E66"/>
                </a:solidFill>
                <a:latin typeface="思源黑体 CN Medium" panose="020B0600000000000000" pitchFamily="34" charset="-122"/>
                <a:ea typeface="思源黑体 CN Medium" panose="020B0600000000000000" pitchFamily="34" charset="-122"/>
                <a:cs typeface="+mj-cs"/>
              </a:rPr>
              <a:t>毒株的蛋白库</a:t>
            </a:r>
            <a:endParaRPr lang="en-US" altLang="zh-CN" sz="1600" b="1" dirty="0">
              <a:solidFill>
                <a:srgbClr val="007E66"/>
              </a:solidFill>
              <a:latin typeface="思源黑体 CN Medium" panose="020B0600000000000000" pitchFamily="34" charset="-122"/>
              <a:ea typeface="思源黑体 CN Medium" panose="020B0600000000000000" pitchFamily="34" charset="-122"/>
              <a:cs typeface="+mj-cs"/>
            </a:endParaRPr>
          </a:p>
          <a:p>
            <a:pPr marL="950595" lvl="4">
              <a:spcBef>
                <a:spcPts val="600"/>
              </a:spcBef>
              <a:spcAft>
                <a:spcPts val="600"/>
              </a:spcAft>
              <a:buFont typeface="Arial" panose="020B0604020202020204" pitchFamily="34" charset="0"/>
              <a:buChar char="•"/>
            </a:pPr>
            <a:r>
              <a:rPr lang="zh-CN" altLang="en-US" sz="1600" b="1" dirty="0">
                <a:latin typeface="思源黑体 CN Medium" panose="020B0600000000000000" pitchFamily="34" charset="-122"/>
                <a:ea typeface="思源黑体 CN Medium" panose="020B0600000000000000" pitchFamily="34" charset="-122"/>
                <a:cs typeface="+mj-cs"/>
              </a:rPr>
              <a:t>主要</a:t>
            </a:r>
            <a:r>
              <a:rPr lang="en-US" altLang="zh-CN" sz="1600" b="1" dirty="0">
                <a:latin typeface="思源黑体 CN Medium" panose="020B0600000000000000" pitchFamily="34" charset="-122"/>
                <a:ea typeface="思源黑体 CN Medium" panose="020B0600000000000000" pitchFamily="34" charset="-122"/>
                <a:cs typeface="+mj-cs"/>
              </a:rPr>
              <a:t>2015-2025</a:t>
            </a:r>
            <a:r>
              <a:rPr lang="zh-CN" altLang="en-US" sz="1600" b="1" dirty="0">
                <a:latin typeface="思源黑体 CN Medium" panose="020B0600000000000000" pitchFamily="34" charset="-122"/>
                <a:ea typeface="思源黑体 CN Medium" panose="020B0600000000000000" pitchFamily="34" charset="-122"/>
                <a:cs typeface="+mj-cs"/>
              </a:rPr>
              <a:t>人流感南北半球疫苗株</a:t>
            </a:r>
            <a:endParaRPr lang="en-US" altLang="zh-CN" sz="1600" b="1" dirty="0">
              <a:latin typeface="思源黑体 CN Medium" panose="020B0600000000000000" pitchFamily="34" charset="-122"/>
              <a:ea typeface="思源黑体 CN Medium" panose="020B0600000000000000" pitchFamily="34" charset="-122"/>
              <a:cs typeface="+mj-cs"/>
            </a:endParaRPr>
          </a:p>
          <a:p>
            <a:pPr marL="950595" lvl="3">
              <a:spcBef>
                <a:spcPts val="600"/>
              </a:spcBef>
              <a:spcAft>
                <a:spcPts val="600"/>
              </a:spcAft>
              <a:buFont typeface="Arial" panose="020B0604020202020204" pitchFamily="34" charset="0"/>
              <a:buChar char="•"/>
            </a:pPr>
            <a:r>
              <a:rPr lang="en-US" altLang="zh-CN" sz="1600" b="1" dirty="0">
                <a:latin typeface="思源黑体 CN Medium" panose="020B0600000000000000" pitchFamily="34" charset="-122"/>
                <a:ea typeface="思源黑体 CN Medium" panose="020B0600000000000000" pitchFamily="34" charset="-122"/>
                <a:cs typeface="+mj-cs"/>
              </a:rPr>
              <a:t>HPAI</a:t>
            </a:r>
            <a:r>
              <a:rPr lang="zh-CN" altLang="en-US" sz="1600" b="1" dirty="0">
                <a:latin typeface="思源黑体 CN Medium" panose="020B0600000000000000" pitchFamily="34" charset="-122"/>
                <a:ea typeface="思源黑体 CN Medium" panose="020B0600000000000000" pitchFamily="34" charset="-122"/>
                <a:cs typeface="+mj-cs"/>
              </a:rPr>
              <a:t>株（例如：</a:t>
            </a:r>
            <a:r>
              <a:rPr lang="en-US" altLang="zh-CN" sz="1600" b="1" dirty="0">
                <a:latin typeface="思源黑体 CN Medium" panose="020B0600000000000000" pitchFamily="34" charset="-122"/>
                <a:ea typeface="思源黑体 CN Medium" panose="020B0600000000000000" pitchFamily="34" charset="-122"/>
                <a:cs typeface="+mj-cs"/>
              </a:rPr>
              <a:t>A/Anhui/1/2013</a:t>
            </a:r>
            <a:r>
              <a:rPr lang="zh-CN" altLang="en-US" sz="1600" b="1" dirty="0">
                <a:latin typeface="思源黑体 CN Medium" panose="020B0600000000000000" pitchFamily="34" charset="-122"/>
                <a:ea typeface="思源黑体 CN Medium" panose="020B0600000000000000" pitchFamily="34" charset="-122"/>
                <a:cs typeface="+mj-cs"/>
              </a:rPr>
              <a:t>，</a:t>
            </a:r>
            <a:r>
              <a:rPr lang="en-US" altLang="en-US" sz="1600" b="1" dirty="0">
                <a:latin typeface="思源黑体 CN Medium" panose="020B0600000000000000" pitchFamily="34" charset="-122"/>
                <a:ea typeface="思源黑体 CN Medium" panose="020B0600000000000000" pitchFamily="34" charset="-122"/>
                <a:cs typeface="+mj-cs"/>
              </a:rPr>
              <a:t> A/</a:t>
            </a:r>
            <a:r>
              <a:rPr lang="en-US" altLang="en-US" sz="1600" b="1" dirty="0" err="1">
                <a:latin typeface="思源黑体 CN Medium" panose="020B0600000000000000" pitchFamily="34" charset="-122"/>
                <a:ea typeface="思源黑体 CN Medium" panose="020B0600000000000000" pitchFamily="34" charset="-122"/>
                <a:cs typeface="+mj-cs"/>
              </a:rPr>
              <a:t>VietNam</a:t>
            </a:r>
            <a:r>
              <a:rPr lang="en-US" altLang="en-US" sz="1600" b="1" dirty="0">
                <a:latin typeface="思源黑体 CN Medium" panose="020B0600000000000000" pitchFamily="34" charset="-122"/>
                <a:ea typeface="思源黑体 CN Medium" panose="020B0600000000000000" pitchFamily="34" charset="-122"/>
                <a:cs typeface="+mj-cs"/>
              </a:rPr>
              <a:t>/1194/2004</a:t>
            </a:r>
            <a:r>
              <a:rPr lang="zh-CN" altLang="en-US" sz="1600" b="1" dirty="0">
                <a:latin typeface="思源黑体 CN Medium" panose="020B0600000000000000" pitchFamily="34" charset="-122"/>
                <a:ea typeface="思源黑体 CN Medium" panose="020B0600000000000000" pitchFamily="34" charset="-122"/>
                <a:cs typeface="+mj-cs"/>
              </a:rPr>
              <a:t>等）</a:t>
            </a:r>
            <a:endParaRPr lang="en-US" altLang="zh-CN" sz="1600" b="1" dirty="0">
              <a:latin typeface="思源黑体 CN Medium" panose="020B0600000000000000" pitchFamily="34" charset="-122"/>
              <a:ea typeface="思源黑体 CN Medium" panose="020B0600000000000000" pitchFamily="34" charset="-122"/>
              <a:cs typeface="+mj-cs"/>
            </a:endParaRPr>
          </a:p>
          <a:p>
            <a:pPr marL="950595" lvl="3">
              <a:spcBef>
                <a:spcPts val="600"/>
              </a:spcBef>
              <a:spcAft>
                <a:spcPts val="600"/>
              </a:spcAft>
              <a:buFont typeface="Arial" panose="020B0604020202020204" pitchFamily="34" charset="0"/>
              <a:buChar char="•"/>
            </a:pPr>
            <a:r>
              <a:rPr lang="zh-CN" altLang="en-US" sz="1600" b="1" dirty="0">
                <a:latin typeface="思源黑体 CN Medium" panose="020B0600000000000000" pitchFamily="34" charset="-122"/>
                <a:ea typeface="思源黑体 CN Medium" panose="020B0600000000000000" pitchFamily="34" charset="-122"/>
                <a:cs typeface="+mj-cs"/>
              </a:rPr>
              <a:t>经典株（例如：</a:t>
            </a:r>
            <a:r>
              <a:rPr lang="en-US" altLang="zh-CN" sz="1600" b="1" dirty="0">
                <a:latin typeface="思源黑体 CN Medium" panose="020B0600000000000000" pitchFamily="34" charset="-122"/>
                <a:ea typeface="思源黑体 CN Medium" panose="020B0600000000000000" pitchFamily="34" charset="-122"/>
                <a:cs typeface="+mj-cs"/>
              </a:rPr>
              <a:t>A/California/07/2009</a:t>
            </a:r>
            <a:r>
              <a:rPr lang="zh-CN" altLang="en-US" sz="1600" b="1" dirty="0">
                <a:latin typeface="思源黑体 CN Medium" panose="020B0600000000000000" pitchFamily="34" charset="-122"/>
                <a:ea typeface="思源黑体 CN Medium" panose="020B0600000000000000" pitchFamily="34" charset="-122"/>
                <a:cs typeface="+mj-cs"/>
              </a:rPr>
              <a:t>，</a:t>
            </a:r>
            <a:r>
              <a:rPr lang="en-US" altLang="zh-CN" sz="1600" b="1" dirty="0">
                <a:latin typeface="思源黑体 CN Medium" panose="020B0600000000000000" pitchFamily="34" charset="-122"/>
                <a:ea typeface="思源黑体 CN Medium" panose="020B0600000000000000" pitchFamily="34" charset="-122"/>
                <a:cs typeface="+mj-cs"/>
              </a:rPr>
              <a:t>A/Puerto Rico/8/1934</a:t>
            </a:r>
            <a:r>
              <a:rPr lang="zh-CN" altLang="en-US" sz="1600" b="1" dirty="0">
                <a:latin typeface="思源黑体 CN Medium" panose="020B0600000000000000" pitchFamily="34" charset="-122"/>
                <a:ea typeface="思源黑体 CN Medium" panose="020B0600000000000000" pitchFamily="34" charset="-122"/>
                <a:cs typeface="+mj-cs"/>
              </a:rPr>
              <a:t>等）</a:t>
            </a:r>
            <a:endParaRPr lang="en-US" altLang="zh-CN" sz="1600" b="1" dirty="0">
              <a:latin typeface="思源黑体 CN Medium" panose="020B0600000000000000" pitchFamily="34" charset="-122"/>
              <a:ea typeface="思源黑体 CN Medium" panose="020B0600000000000000" pitchFamily="34" charset="-122"/>
              <a:cs typeface="+mj-cs"/>
            </a:endParaRPr>
          </a:p>
          <a:p>
            <a:pPr marL="950595" lvl="3">
              <a:spcBef>
                <a:spcPts val="600"/>
              </a:spcBef>
              <a:spcAft>
                <a:spcPts val="600"/>
              </a:spcAft>
              <a:buFont typeface="Arial" panose="020B0604020202020204" pitchFamily="34" charset="0"/>
              <a:buChar char="•"/>
            </a:pPr>
            <a:r>
              <a:rPr lang="zh-CN" altLang="en-US" sz="1600" b="1" dirty="0">
                <a:latin typeface="思源黑体 CN Medium" panose="020B0600000000000000" pitchFamily="34" charset="-122"/>
                <a:ea typeface="思源黑体 CN Medium" panose="020B0600000000000000" pitchFamily="34" charset="-122"/>
                <a:cs typeface="+mj-cs"/>
              </a:rPr>
              <a:t>最新流行株（例如：</a:t>
            </a:r>
            <a:r>
              <a:rPr lang="en-US" altLang="zh-CN" sz="1600" b="1" dirty="0">
                <a:latin typeface="思源黑体 CN Medium" panose="020B0600000000000000" pitchFamily="34" charset="-122"/>
                <a:ea typeface="思源黑体 CN Medium" panose="020B0600000000000000" pitchFamily="34" charset="-122"/>
              </a:rPr>
              <a:t> A/Cambodia/NPH230032/2023</a:t>
            </a:r>
            <a:r>
              <a:rPr lang="zh-CN" altLang="en-US" sz="1600" b="1" dirty="0">
                <a:latin typeface="思源黑体 CN Medium" panose="020B0600000000000000" pitchFamily="34" charset="-122"/>
                <a:ea typeface="思源黑体 CN Medium" panose="020B0600000000000000" pitchFamily="34" charset="-122"/>
              </a:rPr>
              <a:t>等</a:t>
            </a:r>
            <a:r>
              <a:rPr lang="zh-CN" altLang="en-US" sz="1600" b="1" dirty="0" smtClean="0">
                <a:latin typeface="思源黑体 CN Medium" panose="020B0600000000000000" pitchFamily="34" charset="-122"/>
                <a:ea typeface="思源黑体 CN Medium" panose="020B0600000000000000" pitchFamily="34" charset="-122"/>
                <a:cs typeface="+mj-cs"/>
              </a:rPr>
              <a:t>）</a:t>
            </a:r>
            <a:endParaRPr lang="en-US" altLang="zh-CN" sz="1600" b="1" dirty="0">
              <a:solidFill>
                <a:srgbClr val="007E66"/>
              </a:solidFill>
              <a:latin typeface="思源黑体 CN Medium" panose="020B0600000000000000" pitchFamily="34" charset="-122"/>
              <a:ea typeface="思源黑体 CN Medium" panose="020B0600000000000000" pitchFamily="34" charset="-122"/>
              <a:cs typeface="+mj-cs"/>
            </a:endParaRPr>
          </a:p>
          <a:p>
            <a:pPr lvl="1">
              <a:buFont typeface="Arial" panose="020B0604020202020204" pitchFamily="34" charset="0"/>
              <a:buChar char="•"/>
            </a:pPr>
            <a:endParaRPr lang="en-US" altLang="zh-CN" sz="1600" b="1" dirty="0">
              <a:solidFill>
                <a:srgbClr val="007E66"/>
              </a:solidFill>
              <a:latin typeface="思源黑体 CN Medium" panose="020B0600000000000000" pitchFamily="34" charset="-122"/>
              <a:ea typeface="思源黑体 CN Medium" panose="020B0600000000000000" pitchFamily="34" charset="-122"/>
              <a:cs typeface="+mj-cs"/>
            </a:endParaRPr>
          </a:p>
          <a:p>
            <a:pPr lvl="1">
              <a:buFont typeface="Arial" panose="020B0604020202020204" pitchFamily="34" charset="0"/>
              <a:buChar char="•"/>
            </a:pPr>
            <a:endParaRPr lang="zh-CN" altLang="en-US" sz="1600" b="1" dirty="0">
              <a:solidFill>
                <a:srgbClr val="007E66"/>
              </a:solidFill>
              <a:latin typeface="思源黑体 CN Medium" panose="020B0600000000000000" pitchFamily="34" charset="-122"/>
              <a:ea typeface="思源黑体 CN Medium" panose="020B0600000000000000" pitchFamily="34" charset="-122"/>
              <a:cs typeface="+mj-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131840" y="4587974"/>
            <a:ext cx="2448272" cy="176972"/>
          </a:xfrm>
          <a:prstGeom prst="rect">
            <a:avLst/>
          </a:prstGeom>
        </p:spPr>
        <p:txBody>
          <a:bodyPr wrap="square" lIns="68580" tIns="34290" rIns="68580" bIns="34290">
            <a:spAutoFit/>
          </a:bodyPr>
          <a:lstStyle/>
          <a:p>
            <a:pPr algn="ctr"/>
            <a:r>
              <a:rPr lang="en-US" sz="700" dirty="0">
                <a:latin typeface="Poppins" panose="02000000000000000000" pitchFamily="2" charset="0"/>
                <a:ea typeface="思源黑体 CN Regular" panose="020B0500000000000000" pitchFamily="34" charset="-122"/>
                <a:cs typeface="Poppins" panose="02000000000000000000" pitchFamily="2" charset="0"/>
              </a:rPr>
              <a:t>DOI: 3389.2020/fimmu.00431.</a:t>
            </a:r>
            <a:endParaRPr lang="zh-CN" altLang="en-US" sz="7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矩形 10"/>
          <p:cNvSpPr/>
          <p:nvPr/>
        </p:nvSpPr>
        <p:spPr>
          <a:xfrm>
            <a:off x="395536" y="1203598"/>
            <a:ext cx="8529668" cy="300082"/>
          </a:xfrm>
          <a:prstGeom prst="rect">
            <a:avLst/>
          </a:prstGeom>
        </p:spPr>
        <p:txBody>
          <a:bodyPr wrap="square" lIns="68580" tIns="34290" rIns="68580" bIns="34290">
            <a:spAutoFit/>
          </a:bodyPr>
          <a:lstStyle/>
          <a:p>
            <a:r>
              <a:rPr lang="zh-CN" altLang="en-US" sz="15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案例展示：</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应用义翘神州的多种亚型的重组流感</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蛋白进行了通用疫苗的交叉保护验证实验</a:t>
            </a:r>
            <a:endParaRPr lang="en-US"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074" name="Picture 2" descr="An external file that holds a picture, illustration, etc.&#10;Object name is fimmu-11-00431-g0005.jpg"/>
          <p:cNvPicPr>
            <a:picLocks noChangeAspect="1" noChangeArrowheads="1"/>
          </p:cNvPicPr>
          <p:nvPr/>
        </p:nvPicPr>
        <p:blipFill>
          <a:blip r:embed="rId1" cstate="print"/>
          <a:srcRect/>
          <a:stretch>
            <a:fillRect/>
          </a:stretch>
        </p:blipFill>
        <p:spPr bwMode="auto">
          <a:xfrm>
            <a:off x="1835785" y="1715770"/>
            <a:ext cx="5174615" cy="2375535"/>
          </a:xfrm>
          <a:prstGeom prst="rect">
            <a:avLst/>
          </a:prstGeom>
          <a:noFill/>
        </p:spPr>
      </p:pic>
      <p:sp>
        <p:nvSpPr>
          <p:cNvPr id="12" name="矩形 11"/>
          <p:cNvSpPr/>
          <p:nvPr>
            <p:custDataLst>
              <p:tags r:id="rId2"/>
            </p:custDataLst>
          </p:nvPr>
        </p:nvSpPr>
        <p:spPr>
          <a:xfrm>
            <a:off x="284400" y="594000"/>
            <a:ext cx="4364015" cy="346249"/>
          </a:xfrm>
          <a:prstGeom prst="rect">
            <a:avLst/>
          </a:prstGeom>
        </p:spPr>
        <p:txBody>
          <a:bodyPr wrap="none" lIns="68580" tIns="34290" rIns="68580" bIns="34290">
            <a:spAutoFit/>
          </a:bodyPr>
          <a:lstStyle/>
          <a:p>
            <a:pPr>
              <a:defRPr/>
            </a:pP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流感疫苗研究中的应用</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通用疫苗开发</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pic>
        <p:nvPicPr>
          <p:cNvPr id="13"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cxnSp>
        <p:nvCxnSpPr>
          <p:cNvPr id="14" name="直接连接符 13"/>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285720" y="594000"/>
            <a:ext cx="4835298" cy="346249"/>
          </a:xfrm>
          <a:prstGeom prst="rect">
            <a:avLst/>
          </a:prstGeom>
        </p:spPr>
        <p:txBody>
          <a:bodyPr wrap="none" lIns="68580" tIns="34290" rIns="68580" bIns="34290">
            <a:spAutoFit/>
          </a:bodyPr>
          <a:lstStyle/>
          <a:p>
            <a:pPr>
              <a:defRPr/>
            </a:pP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rPr>
              <a:t>新型流感疫苗研究中的应用</a:t>
            </a:r>
            <a:r>
              <a:rPr lang="en-US" altLang="zh-CN"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rPr>
              <a:t>抗原含量检测</a:t>
            </a:r>
            <a:endParaRPr lang="zh-CN" altLang="en-US" b="1" dirty="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lt"/>
            </a:endParaRPr>
          </a:p>
        </p:txBody>
      </p:sp>
      <p:sp>
        <p:nvSpPr>
          <p:cNvPr id="10" name="矩形 9"/>
          <p:cNvSpPr/>
          <p:nvPr>
            <p:custDataLst>
              <p:tags r:id="rId2"/>
            </p:custDataLst>
          </p:nvPr>
        </p:nvSpPr>
        <p:spPr>
          <a:xfrm>
            <a:off x="395536" y="1203598"/>
            <a:ext cx="8534400" cy="300082"/>
          </a:xfrm>
          <a:prstGeom prst="rect">
            <a:avLst/>
          </a:prstGeom>
        </p:spPr>
        <p:txBody>
          <a:bodyPr wrap="square" lIns="68580" tIns="34290" rIns="68580" bIns="34290">
            <a:spAutoFit/>
          </a:bodyPr>
          <a:lstStyle/>
          <a:p>
            <a:r>
              <a:rPr lang="zh-CN" altLang="en-US" sz="1500" b="1" dirty="0">
                <a:solidFill>
                  <a:srgbClr val="377D6C"/>
                </a:solidFill>
                <a:latin typeface="思源黑体 CN Regular" panose="020B0500000000000000" pitchFamily="34" charset="-122"/>
                <a:ea typeface="思源黑体 CN Regular" panose="020B0500000000000000" pitchFamily="34" charset="-122"/>
                <a:sym typeface="+mn-lt"/>
              </a:rPr>
              <a:t>案例展示：</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义翘的流感</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NA</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抗体（</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11058-MM07</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）检测</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Sf9</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昆虫细胞表达的</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NA-VLPs </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的表达水平</a:t>
            </a:r>
            <a:endParaRPr sz="14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 name="图片 2"/>
          <p:cNvPicPr>
            <a:picLocks noChangeAspect="1"/>
          </p:cNvPicPr>
          <p:nvPr>
            <p:custDataLst>
              <p:tags r:id="rId3"/>
            </p:custDataLst>
          </p:nvPr>
        </p:nvPicPr>
        <p:blipFill>
          <a:blip r:embed="rId4" cstate="print"/>
          <a:stretch>
            <a:fillRect/>
          </a:stretch>
        </p:blipFill>
        <p:spPr>
          <a:xfrm>
            <a:off x="3059832" y="1779662"/>
            <a:ext cx="2720446" cy="2520280"/>
          </a:xfrm>
          <a:prstGeom prst="rect">
            <a:avLst/>
          </a:prstGeom>
        </p:spPr>
      </p:pic>
      <p:sp>
        <p:nvSpPr>
          <p:cNvPr id="6" name="文本框 5"/>
          <p:cNvSpPr txBox="1"/>
          <p:nvPr/>
        </p:nvSpPr>
        <p:spPr>
          <a:xfrm>
            <a:off x="2051720" y="4540349"/>
            <a:ext cx="4764881" cy="253916"/>
          </a:xfrm>
          <a:prstGeom prst="rect">
            <a:avLst/>
          </a:prstGeom>
          <a:noFill/>
        </p:spPr>
        <p:txBody>
          <a:bodyPr wrap="square" lIns="68580" tIns="34290" rIns="68580" bIns="34290" rtlCol="0" anchor="t">
            <a:spAutoFit/>
          </a:bodyPr>
          <a:lstStyle/>
          <a:p>
            <a:pPr algn="ct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Western blot </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检测</a:t>
            </a:r>
            <a:r>
              <a:rPr lang="en-US" altLang="zh-CN" sz="1200" dirty="0" err="1">
                <a:latin typeface="Poppins" panose="02000000000000000000" pitchFamily="2" charset="0"/>
                <a:ea typeface="思源黑体 CN Regular" panose="020B0500000000000000" pitchFamily="34" charset="-122"/>
                <a:cs typeface="Poppins" panose="02000000000000000000" pitchFamily="2" charset="0"/>
              </a:rPr>
              <a:t>pIZ</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-NA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质粒转染的</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Sf9</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细胞的</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NA</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蛋白表达</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0" name="文本框 99"/>
          <p:cNvSpPr txBox="1"/>
          <p:nvPr/>
        </p:nvSpPr>
        <p:spPr>
          <a:xfrm>
            <a:off x="2411760" y="4756373"/>
            <a:ext cx="3810000" cy="192360"/>
          </a:xfrm>
          <a:prstGeom prst="rect">
            <a:avLst/>
          </a:prstGeom>
          <a:noFill/>
          <a:ln w="9525">
            <a:noFill/>
          </a:ln>
        </p:spPr>
        <p:txBody>
          <a:bodyPr lIns="68580" tIns="34290" rIns="68580" bIns="34290">
            <a:spAutoFit/>
          </a:bodyPr>
          <a:lstStyle/>
          <a:p>
            <a:pPr algn="ctr"/>
            <a:r>
              <a:rPr lang="en-US" sz="800" dirty="0"/>
              <a:t>DOI: 10.1007/s12033-022-00519-8</a:t>
            </a:r>
            <a:endParaRPr lang="en-US" sz="800" dirty="0"/>
          </a:p>
        </p:txBody>
      </p:sp>
      <p:pic>
        <p:nvPicPr>
          <p:cNvPr id="15" name="Picture 2" descr="D:\桌面\新logo-黑.png"/>
          <p:cNvPicPr>
            <a:picLocks noChangeAspect="1" noChangeArrowheads="1"/>
          </p:cNvPicPr>
          <p:nvPr/>
        </p:nvPicPr>
        <p:blipFill>
          <a:blip r:embed="rId5" cstate="print"/>
          <a:stretch>
            <a:fillRect/>
          </a:stretch>
        </p:blipFill>
        <p:spPr bwMode="auto">
          <a:xfrm>
            <a:off x="125896" y="123478"/>
            <a:ext cx="1493776" cy="360000"/>
          </a:xfrm>
          <a:prstGeom prst="rect">
            <a:avLst/>
          </a:prstGeom>
          <a:noFill/>
          <a:ln>
            <a:noFill/>
          </a:ln>
        </p:spPr>
      </p:pic>
      <p:cxnSp>
        <p:nvCxnSpPr>
          <p:cNvPr id="16" name="直接连接符 15"/>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284400" y="594000"/>
            <a:ext cx="5485130" cy="345440"/>
          </a:xfrm>
          <a:prstGeom prst="rect">
            <a:avLst/>
          </a:prstGeom>
        </p:spPr>
        <p:txBody>
          <a:bodyPr wrap="none" lIns="68580" tIns="34290" rIns="68580" bIns="34290">
            <a:spAutoFit/>
          </a:bodyPr>
          <a:lstStyle/>
          <a:p>
            <a:pPr>
              <a:defRPr/>
            </a:pP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流感疫苗研究中的应用</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稳定性研究、</a:t>
            </a:r>
            <a:r>
              <a:rPr lang="en-US" altLang="zh-CN"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HA</a:t>
            </a:r>
            <a:r>
              <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含量检测</a:t>
            </a:r>
            <a:endParaRPr lang="zh-CN" altLang="en-US"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0" name="矩形 9"/>
          <p:cNvSpPr/>
          <p:nvPr>
            <p:custDataLst>
              <p:tags r:id="rId2"/>
            </p:custDataLst>
          </p:nvPr>
        </p:nvSpPr>
        <p:spPr>
          <a:xfrm>
            <a:off x="395536" y="1131590"/>
            <a:ext cx="8534400" cy="514350"/>
          </a:xfrm>
          <a:prstGeom prst="rect">
            <a:avLst/>
          </a:prstGeom>
        </p:spPr>
        <p:txBody>
          <a:bodyPr wrap="square" lIns="68580" tIns="34290" rIns="68580" bIns="34290">
            <a:spAutoFit/>
          </a:bodyPr>
          <a:lstStyle/>
          <a:p>
            <a:r>
              <a:rPr lang="zh-CN" altLang="en-US" sz="15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lt"/>
              </a:rPr>
              <a:t>案例展示：</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采用义翘流感</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配对抗体套装（</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SEK002</a:t>
            </a:r>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升级后</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SEKA002</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）定量检测</a:t>
            </a:r>
            <a:r>
              <a:rPr lang="en-US" altLang="zh-CN" sz="1400" dirty="0">
                <a:latin typeface="Poppins" panose="02000000000000000000" pitchFamily="2" charset="0"/>
                <a:ea typeface="思源黑体 CN Regular" panose="020B0500000000000000" pitchFamily="34" charset="-122"/>
                <a:cs typeface="Poppins" panose="02000000000000000000" pitchFamily="2" charset="0"/>
              </a:rPr>
              <a:t>HA</a:t>
            </a:r>
            <a:r>
              <a:rPr lang="zh-CN" altLang="en-US" sz="1400" dirty="0">
                <a:latin typeface="Poppins" panose="02000000000000000000" pitchFamily="2" charset="0"/>
                <a:ea typeface="思源黑体 CN Regular" panose="020B0500000000000000" pitchFamily="34" charset="-122"/>
                <a:cs typeface="Poppins" panose="02000000000000000000" pitchFamily="2" charset="0"/>
              </a:rPr>
              <a:t>含量。证实凝胶包封有助于改善疫苗热稳定性，降低运输经济成本。</a:t>
            </a:r>
            <a:endParaRPr sz="14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 name="图片 2"/>
          <p:cNvPicPr>
            <a:picLocks noChangeAspect="1"/>
          </p:cNvPicPr>
          <p:nvPr>
            <p:custDataLst>
              <p:tags r:id="rId3"/>
            </p:custDataLst>
          </p:nvPr>
        </p:nvPicPr>
        <p:blipFill>
          <a:blip r:embed="rId4" cstate="print"/>
          <a:stretch>
            <a:fillRect/>
          </a:stretch>
        </p:blipFill>
        <p:spPr>
          <a:xfrm>
            <a:off x="2771799" y="1779661"/>
            <a:ext cx="3753951" cy="2880321"/>
          </a:xfrm>
          <a:prstGeom prst="rect">
            <a:avLst/>
          </a:prstGeom>
        </p:spPr>
      </p:pic>
      <p:sp>
        <p:nvSpPr>
          <p:cNvPr id="100" name="文本框 99"/>
          <p:cNvSpPr txBox="1"/>
          <p:nvPr>
            <p:custDataLst>
              <p:tags r:id="rId5"/>
            </p:custDataLst>
          </p:nvPr>
        </p:nvSpPr>
        <p:spPr>
          <a:xfrm>
            <a:off x="2627784" y="4731990"/>
            <a:ext cx="3810000" cy="192360"/>
          </a:xfrm>
          <a:prstGeom prst="rect">
            <a:avLst/>
          </a:prstGeom>
          <a:noFill/>
          <a:ln w="9525">
            <a:noFill/>
          </a:ln>
        </p:spPr>
        <p:txBody>
          <a:bodyPr lIns="68580" tIns="34290" rIns="68580" bIns="34290">
            <a:spAutoFit/>
          </a:bodyPr>
          <a:lstStyle/>
          <a:p>
            <a:pPr algn="ctr"/>
            <a:r>
              <a:rPr lang="en-US" sz="800" dirty="0"/>
              <a:t>DOI: 10.1126/sciadv.abo0502</a:t>
            </a:r>
            <a:endParaRPr lang="en-US" sz="800" dirty="0"/>
          </a:p>
        </p:txBody>
      </p:sp>
      <p:pic>
        <p:nvPicPr>
          <p:cNvPr id="9" name="Picture 2" descr="D:\桌面\新logo-黑.png"/>
          <p:cNvPicPr>
            <a:picLocks noChangeAspect="1" noChangeArrowheads="1"/>
          </p:cNvPicPr>
          <p:nvPr/>
        </p:nvPicPr>
        <p:blipFill>
          <a:blip r:embed="rId6" cstate="print"/>
          <a:stretch>
            <a:fillRect/>
          </a:stretch>
        </p:blipFill>
        <p:spPr bwMode="auto">
          <a:xfrm>
            <a:off x="125896" y="123478"/>
            <a:ext cx="1493776" cy="360000"/>
          </a:xfrm>
          <a:prstGeom prst="rect">
            <a:avLst/>
          </a:prstGeom>
          <a:noFill/>
          <a:ln>
            <a:noFill/>
          </a:ln>
        </p:spPr>
      </p:pic>
      <p:cxnSp>
        <p:nvCxnSpPr>
          <p:cNvPr id="11" name="直接连接符 10"/>
          <p:cNvCxnSpPr/>
          <p:nvPr/>
        </p:nvCxnSpPr>
        <p:spPr>
          <a:xfrm>
            <a:off x="1763688" y="334486"/>
            <a:ext cx="6768752" cy="5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a:spLocks noChangeAspect="1"/>
          </p:cNvSpPr>
          <p:nvPr/>
        </p:nvSpPr>
        <p:spPr>
          <a:xfrm>
            <a:off x="8676456" y="195486"/>
            <a:ext cx="288000" cy="28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1" cstate="print"/>
          <a:srcRect/>
          <a:stretch>
            <a:fillRect/>
          </a:stretch>
        </p:blipFill>
        <p:spPr bwMode="auto">
          <a:xfrm>
            <a:off x="8243890" y="1662478"/>
            <a:ext cx="444500" cy="811213"/>
          </a:xfrm>
          <a:prstGeom prst="rect">
            <a:avLst/>
          </a:prstGeom>
          <a:noFill/>
          <a:ln w="9525">
            <a:noFill/>
            <a:miter lim="800000"/>
            <a:headEnd/>
            <a:tailEnd/>
          </a:ln>
        </p:spPr>
      </p:pic>
      <p:sp>
        <p:nvSpPr>
          <p:cNvPr id="40963" name="矩形 9"/>
          <p:cNvSpPr>
            <a:spLocks noChangeArrowheads="1"/>
          </p:cNvSpPr>
          <p:nvPr/>
        </p:nvSpPr>
        <p:spPr bwMode="auto">
          <a:xfrm>
            <a:off x="3176" y="123826"/>
            <a:ext cx="312886" cy="107712"/>
          </a:xfrm>
          <a:prstGeom prst="rect">
            <a:avLst/>
          </a:prstGeom>
          <a:noFill/>
          <a:ln w="9525">
            <a:noFill/>
            <a:miter lim="800000"/>
          </a:ln>
        </p:spPr>
        <p:txBody>
          <a:bodyPr wrap="none" lIns="91430" tIns="45715" rIns="91430" bIns="45715">
            <a:spAutoFit/>
          </a:bodyPr>
          <a:lstStyle/>
          <a:p>
            <a:pPr>
              <a:spcBef>
                <a:spcPts val="1015"/>
              </a:spcBef>
            </a:pPr>
            <a:r>
              <a:rPr lang="zh-CN" altLang="en-US" sz="100" dirty="0">
                <a:solidFill>
                  <a:schemeClr val="bg1"/>
                </a:solidFill>
                <a:latin typeface="思源黑体 CN Bold" panose="020B0800000000000000" pitchFamily="34" charset="-122"/>
                <a:ea typeface="思源黑体 CN Bold" panose="020B0800000000000000" pitchFamily="34" charset="-122"/>
              </a:rPr>
              <a:t>关于“北京义翘神州”</a:t>
            </a:r>
            <a:endParaRPr lang="zh-CN" altLang="en-US" sz="100" dirty="0">
              <a:solidFill>
                <a:schemeClr val="bg1"/>
              </a:solidFill>
              <a:latin typeface="思源黑体 CN Bold" panose="020B0800000000000000" pitchFamily="34" charset="-122"/>
              <a:ea typeface="思源黑体 CN Bold" panose="020B0800000000000000" pitchFamily="34" charset="-122"/>
            </a:endParaRPr>
          </a:p>
        </p:txBody>
      </p:sp>
      <p:sp>
        <p:nvSpPr>
          <p:cNvPr id="12" name="TextBox 24"/>
          <p:cNvSpPr txBox="1">
            <a:spLocks noChangeArrowheads="1"/>
          </p:cNvSpPr>
          <p:nvPr/>
        </p:nvSpPr>
        <p:spPr bwMode="auto">
          <a:xfrm>
            <a:off x="247652" y="700088"/>
            <a:ext cx="1685065" cy="312387"/>
          </a:xfrm>
          <a:prstGeom prst="rect">
            <a:avLst/>
          </a:prstGeom>
          <a:noFill/>
          <a:ln w="9525">
            <a:noFill/>
            <a:miter lim="800000"/>
          </a:ln>
        </p:spPr>
        <p:txBody>
          <a:bodyPr wrap="none" lIns="91430" tIns="45715" rIns="91430" bIns="45715">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坚持自主研发生产</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3" name="矩形 12"/>
          <p:cNvSpPr/>
          <p:nvPr/>
        </p:nvSpPr>
        <p:spPr>
          <a:xfrm>
            <a:off x="250826" y="987425"/>
            <a:ext cx="8137525" cy="276990"/>
          </a:xfrm>
          <a:prstGeom prst="rect">
            <a:avLst/>
          </a:prstGeom>
        </p:spPr>
        <p:txBody>
          <a:bodyPr lIns="91430" tIns="45715" rIns="91430" bIns="45715">
            <a:spAutoFit/>
          </a:bodyPr>
          <a:lstStyle/>
          <a:p>
            <a:pPr>
              <a:buFont typeface="Arial" panose="020B0604020202020204" pitchFamily="34" charset="0"/>
              <a:buChar char="•"/>
              <a:defRPr/>
            </a:pP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打造中国生命科学研究“一站式”试剂与服务支撑平台</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4" name="TextBox 24"/>
          <p:cNvSpPr txBox="1">
            <a:spLocks noChangeArrowheads="1"/>
          </p:cNvSpPr>
          <p:nvPr/>
        </p:nvSpPr>
        <p:spPr bwMode="auto">
          <a:xfrm>
            <a:off x="307975" y="2683187"/>
            <a:ext cx="1122411" cy="312387"/>
          </a:xfrm>
          <a:prstGeom prst="rect">
            <a:avLst/>
          </a:prstGeom>
          <a:noFill/>
          <a:ln w="9525">
            <a:noFill/>
            <a:miter lim="800000"/>
          </a:ln>
        </p:spPr>
        <p:txBody>
          <a:bodyPr wrap="none" lIns="91430" tIns="45715" rIns="91430" bIns="45715">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人才与设施</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5" name="TextBox 24"/>
          <p:cNvSpPr txBox="1">
            <a:spLocks noChangeArrowheads="1"/>
          </p:cNvSpPr>
          <p:nvPr/>
        </p:nvSpPr>
        <p:spPr bwMode="auto">
          <a:xfrm>
            <a:off x="2881315" y="2711762"/>
            <a:ext cx="934859" cy="312387"/>
          </a:xfrm>
          <a:prstGeom prst="rect">
            <a:avLst/>
          </a:prstGeom>
          <a:noFill/>
          <a:ln w="9525">
            <a:noFill/>
            <a:miter lim="800000"/>
          </a:ln>
        </p:spPr>
        <p:txBody>
          <a:bodyPr wrap="none" lIns="91430" tIns="45715" rIns="91430" bIns="45715">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荣誉资质</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6" name="矩形 15"/>
          <p:cNvSpPr/>
          <p:nvPr/>
        </p:nvSpPr>
        <p:spPr>
          <a:xfrm>
            <a:off x="395288" y="3162477"/>
            <a:ext cx="2376487" cy="1569650"/>
          </a:xfrm>
          <a:prstGeom prst="rect">
            <a:avLst/>
          </a:prstGeom>
        </p:spPr>
        <p:txBody>
          <a:bodyPr lIns="91430" tIns="45715" rIns="91430" bIns="45715">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 设施：</a:t>
            </a:r>
            <a:endParaRPr lang="en-US" altLang="zh-CN" sz="12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a:t>
            </a:r>
            <a:r>
              <a:rPr lang="en-US" altLang="zh-CN" sz="1200"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26,000</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平米研发中心</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a:t>
            </a: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 </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7,000</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平米洁净车间</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endParaRPr lang="zh-CN" altLang="en-US" sz="14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buFont typeface="Arial" panose="020B0604020202020204" pitchFamily="34" charset="0"/>
              <a:buChar char="•"/>
              <a:defRPr/>
            </a:pPr>
            <a:r>
              <a:rPr lang="zh-CN" altLang="en-US"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a:t>
            </a:r>
            <a:r>
              <a:rPr lang="zh-CN" altLang="en-US" sz="12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团队</a:t>
            </a:r>
            <a:r>
              <a:rPr lang="zh-CN" altLang="en-US" sz="1200" b="1"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：近</a:t>
            </a:r>
            <a:r>
              <a:rPr lang="en-US" altLang="zh-CN" sz="1200" b="1"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1000</a:t>
            </a:r>
            <a:r>
              <a:rPr lang="zh-CN" altLang="en-US" sz="1200" b="1"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人</a:t>
            </a:r>
            <a:endParaRPr lang="en-US" altLang="zh-CN"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硕士以上学历占</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1/3</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 </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10+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欧美深造经历</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20" name="矩形 19"/>
          <p:cNvSpPr/>
          <p:nvPr/>
        </p:nvSpPr>
        <p:spPr>
          <a:xfrm>
            <a:off x="395289"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sp>
        <p:nvSpPr>
          <p:cNvPr id="21" name="矩形 20"/>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b="1" dirty="0">
                <a:solidFill>
                  <a:srgbClr val="377D6C"/>
                </a:solidFill>
                <a:latin typeface="思源黑体 CN Normal" panose="020B0400000000000000" pitchFamily="34" charset="-122"/>
                <a:ea typeface="思源黑体 CN Normal" panose="020B0400000000000000" pitchFamily="34" charset="-122"/>
              </a:rPr>
              <a:t>14,000 +</a:t>
            </a:r>
            <a:r>
              <a:rPr lang="en-US" altLang="zh-CN" sz="1200" dirty="0">
                <a:solidFill>
                  <a:srgbClr val="377D6C"/>
                </a:solidFill>
                <a:latin typeface="思源黑体 CN Normal" panose="020B0400000000000000" pitchFamily="34" charset="-122"/>
                <a:ea typeface="思源黑体 CN Normal" panose="020B0400000000000000" pitchFamily="34" charset="-122"/>
              </a:rPr>
              <a:t> </a:t>
            </a:r>
            <a:endParaRPr lang="en-US" altLang="zh-CN" sz="1200" dirty="0">
              <a:solidFill>
                <a:srgbClr val="377D6C"/>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精品抗体</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23" name="矩形 22"/>
          <p:cNvSpPr/>
          <p:nvPr/>
        </p:nvSpPr>
        <p:spPr>
          <a:xfrm>
            <a:off x="323851"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b="1" dirty="0" smtClean="0">
                <a:solidFill>
                  <a:srgbClr val="377D6C"/>
                </a:solidFill>
                <a:latin typeface="思源黑体 CN Normal" panose="020B0400000000000000" pitchFamily="34" charset="-122"/>
                <a:ea typeface="思源黑体 CN Normal" panose="020B0400000000000000" pitchFamily="34" charset="-122"/>
              </a:rPr>
              <a:t>6,900 </a:t>
            </a:r>
            <a:r>
              <a:rPr lang="en-US" altLang="zh-CN" sz="1200" b="1" dirty="0">
                <a:solidFill>
                  <a:srgbClr val="377D6C"/>
                </a:solidFill>
                <a:latin typeface="思源黑体 CN Normal" panose="020B0400000000000000" pitchFamily="34" charset="-122"/>
                <a:ea typeface="思源黑体 CN Normal" panose="020B0400000000000000" pitchFamily="34" charset="-122"/>
              </a:rPr>
              <a:t>+</a:t>
            </a:r>
            <a:r>
              <a:rPr lang="en-US" altLang="zh-CN" sz="1200" dirty="0">
                <a:solidFill>
                  <a:schemeClr val="tx1"/>
                </a:solidFill>
                <a:latin typeface="思源黑体 CN Normal" panose="020B0400000000000000" pitchFamily="34" charset="-122"/>
                <a:ea typeface="思源黑体 CN Normal" panose="020B0400000000000000" pitchFamily="34" charset="-122"/>
              </a:rPr>
              <a:t> </a:t>
            </a:r>
            <a:endParaRPr lang="en-US" altLang="zh-CN" sz="1200" dirty="0">
              <a:solidFill>
                <a:schemeClr val="tx1"/>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重组蛋白</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24" name="矩形 23"/>
          <p:cNvSpPr/>
          <p:nvPr/>
        </p:nvSpPr>
        <p:spPr>
          <a:xfrm>
            <a:off x="4213227"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b="1" dirty="0" smtClean="0">
                <a:solidFill>
                  <a:srgbClr val="007E66"/>
                </a:solidFill>
                <a:latin typeface="思源黑体 CN Normal" panose="020B0400000000000000" pitchFamily="34" charset="-122"/>
                <a:ea typeface="思源黑体 CN Normal" panose="020B0400000000000000" pitchFamily="34" charset="-122"/>
              </a:rPr>
              <a:t>49,000</a:t>
            </a:r>
            <a:r>
              <a:rPr lang="en-US" altLang="zh-CN" sz="1200" b="1" dirty="0">
                <a:solidFill>
                  <a:srgbClr val="007E66"/>
                </a:solidFill>
                <a:latin typeface="思源黑体 CN Normal" panose="020B0400000000000000" pitchFamily="34" charset="-122"/>
                <a:ea typeface="思源黑体 CN Normal" panose="020B0400000000000000" pitchFamily="34" charset="-122"/>
              </a:rPr>
              <a:t>+</a:t>
            </a:r>
            <a:endParaRPr lang="en-US" altLang="zh-CN" sz="1200" b="1" dirty="0">
              <a:solidFill>
                <a:srgbClr val="007E66"/>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基因产品</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pic>
        <p:nvPicPr>
          <p:cNvPr id="40978" name="Picture 3" descr="C:\Users\s\Documents\Tencent Files\2585936105\FileRecv\2(1).png"/>
          <p:cNvPicPr>
            <a:picLocks noChangeAspect="1" noChangeArrowheads="1"/>
          </p:cNvPicPr>
          <p:nvPr/>
        </p:nvPicPr>
        <p:blipFill>
          <a:blip r:embed="rId2" cstate="print"/>
          <a:srcRect/>
          <a:stretch>
            <a:fillRect/>
          </a:stretch>
        </p:blipFill>
        <p:spPr bwMode="auto">
          <a:xfrm>
            <a:off x="1403352"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3" cstate="print"/>
          <a:srcRect/>
          <a:stretch>
            <a:fillRect/>
          </a:stretch>
        </p:blipFill>
        <p:spPr bwMode="auto">
          <a:xfrm>
            <a:off x="3348040"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4" cstate="print"/>
          <a:srcRect/>
          <a:stretch>
            <a:fillRect/>
          </a:stretch>
        </p:blipFill>
        <p:spPr bwMode="auto">
          <a:xfrm rot="2290080">
            <a:off x="5407025" y="1722803"/>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en-US" altLang="zh-CN" sz="1200" dirty="0">
                <a:solidFill>
                  <a:schemeClr val="tx1"/>
                </a:solidFill>
                <a:latin typeface="思源黑体 CN Normal" panose="020B0400000000000000" pitchFamily="34" charset="-122"/>
                <a:ea typeface="思源黑体 CN Normal" panose="020B0400000000000000" pitchFamily="34" charset="-122"/>
              </a:rPr>
              <a:t>ELISA </a:t>
            </a:r>
            <a:r>
              <a:rPr lang="zh-CN" altLang="en-US" sz="1200" dirty="0">
                <a:solidFill>
                  <a:schemeClr val="tx1"/>
                </a:solidFill>
                <a:latin typeface="思源黑体 CN Normal" panose="020B0400000000000000" pitchFamily="34" charset="-122"/>
                <a:ea typeface="思源黑体 CN Normal" panose="020B0400000000000000" pitchFamily="34" charset="-122"/>
              </a:rPr>
              <a:t>试剂盒、培养基、</a:t>
            </a:r>
            <a:endParaRPr lang="en-US" altLang="zh-CN" sz="1200" dirty="0">
              <a:solidFill>
                <a:schemeClr val="tx1"/>
              </a:solidFill>
              <a:latin typeface="思源黑体 CN Normal" panose="020B0400000000000000" pitchFamily="34" charset="-122"/>
              <a:ea typeface="思源黑体 CN Normal" panose="020B0400000000000000" pitchFamily="34" charset="-122"/>
            </a:endParaRPr>
          </a:p>
          <a:p>
            <a:pPr>
              <a:defRPr/>
            </a:pPr>
            <a:r>
              <a:rPr lang="en-US" altLang="zh-CN" sz="1200" dirty="0">
                <a:solidFill>
                  <a:schemeClr val="tx1"/>
                </a:solidFill>
                <a:latin typeface="思源黑体 CN Normal" panose="020B0400000000000000" pitchFamily="34" charset="-122"/>
                <a:ea typeface="思源黑体 CN Normal" panose="020B0400000000000000" pitchFamily="34" charset="-122"/>
              </a:rPr>
              <a:t>GMP</a:t>
            </a:r>
            <a:r>
              <a:rPr lang="zh-CN" altLang="en-US" sz="1200" dirty="0">
                <a:solidFill>
                  <a:schemeClr val="tx1"/>
                </a:solidFill>
                <a:latin typeface="思源黑体 CN Normal" panose="020B0400000000000000" pitchFamily="34" charset="-122"/>
                <a:ea typeface="思源黑体 CN Normal" panose="020B0400000000000000" pitchFamily="34" charset="-122"/>
              </a:rPr>
              <a:t>级核酸酶等特色产品</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32" name="TextBox 24"/>
          <p:cNvSpPr txBox="1">
            <a:spLocks noChangeArrowheads="1"/>
          </p:cNvSpPr>
          <p:nvPr/>
        </p:nvSpPr>
        <p:spPr bwMode="auto">
          <a:xfrm>
            <a:off x="307628" y="1275608"/>
            <a:ext cx="934859" cy="312387"/>
          </a:xfrm>
          <a:prstGeom prst="rect">
            <a:avLst/>
          </a:prstGeom>
          <a:noFill/>
          <a:ln w="9525">
            <a:noFill/>
            <a:miter lim="800000"/>
          </a:ln>
        </p:spPr>
        <p:txBody>
          <a:bodyPr wrap="none" lIns="91430" tIns="45715" rIns="91430" bIns="45715">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现货供应</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33" name="任意多边形 32"/>
          <p:cNvSpPr/>
          <p:nvPr/>
        </p:nvSpPr>
        <p:spPr>
          <a:xfrm>
            <a:off x="0" y="0"/>
            <a:ext cx="4214810" cy="42861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dirty="0"/>
          </a:p>
        </p:txBody>
      </p:sp>
      <p:pic>
        <p:nvPicPr>
          <p:cNvPr id="34" name="Picture 2" descr="D:\桌面\新logo.png"/>
          <p:cNvPicPr>
            <a:picLocks noChangeAspect="1" noChangeArrowheads="1"/>
          </p:cNvPicPr>
          <p:nvPr/>
        </p:nvPicPr>
        <p:blipFill>
          <a:blip r:embed="rId5" cstate="print"/>
          <a:srcRect/>
          <a:stretch>
            <a:fillRect/>
          </a:stretch>
        </p:blipFill>
        <p:spPr bwMode="auto">
          <a:xfrm>
            <a:off x="125896" y="37456"/>
            <a:ext cx="1494000" cy="319716"/>
          </a:xfrm>
          <a:prstGeom prst="rect">
            <a:avLst/>
          </a:prstGeom>
          <a:noFill/>
        </p:spPr>
      </p:pic>
      <p:cxnSp>
        <p:nvCxnSpPr>
          <p:cNvPr id="35" name="直接连接符 34"/>
          <p:cNvCxnSpPr/>
          <p:nvPr/>
        </p:nvCxnSpPr>
        <p:spPr>
          <a:xfrm>
            <a:off x="4214811" y="214296"/>
            <a:ext cx="4929190" cy="1588"/>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4000496" y="214296"/>
            <a:ext cx="214314" cy="214314"/>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6" cstate="print"/>
          <a:srcRect/>
          <a:stretch>
            <a:fillRect/>
          </a:stretch>
        </p:blipFill>
        <p:spPr bwMode="auto">
          <a:xfrm>
            <a:off x="3059833" y="3096562"/>
            <a:ext cx="1485088" cy="972000"/>
          </a:xfrm>
          <a:prstGeom prst="rect">
            <a:avLst/>
          </a:prstGeom>
          <a:noFill/>
          <a:ln w="9525">
            <a:noFill/>
            <a:miter lim="800000"/>
            <a:headEnd/>
            <a:tailEnd/>
          </a:ln>
        </p:spPr>
      </p:pic>
      <p:pic>
        <p:nvPicPr>
          <p:cNvPr id="40972" name="Picture 5"/>
          <p:cNvPicPr>
            <a:picLocks noChangeAspect="1" noChangeArrowheads="1"/>
          </p:cNvPicPr>
          <p:nvPr/>
        </p:nvPicPr>
        <p:blipFill>
          <a:blip r:embed="rId7" cstate="print"/>
          <a:srcRect/>
          <a:stretch>
            <a:fillRect/>
          </a:stretch>
        </p:blipFill>
        <p:spPr bwMode="auto">
          <a:xfrm>
            <a:off x="7747586" y="3149127"/>
            <a:ext cx="1216902" cy="1620000"/>
          </a:xfrm>
          <a:prstGeom prst="rect">
            <a:avLst/>
          </a:prstGeom>
          <a:noFill/>
          <a:ln w="9525">
            <a:noFill/>
            <a:miter lim="800000"/>
            <a:headEnd/>
            <a:tailEnd/>
          </a:ln>
        </p:spPr>
      </p:pic>
      <p:sp>
        <p:nvSpPr>
          <p:cNvPr id="30" name="TextBox 29"/>
          <p:cNvSpPr txBox="1"/>
          <p:nvPr/>
        </p:nvSpPr>
        <p:spPr>
          <a:xfrm>
            <a:off x="6804026" y="4867276"/>
            <a:ext cx="2303463" cy="219288"/>
          </a:xfrm>
          <a:prstGeom prst="rect">
            <a:avLst/>
          </a:prstGeom>
          <a:noFill/>
        </p:spPr>
        <p:txBody>
          <a:bodyPr lIns="91436" tIns="45718" rIns="91436" bIns="45718">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3" name="图片 2" descr="专精特新中小企业-义翘神州"/>
          <p:cNvPicPr>
            <a:picLocks noChangeAspect="1"/>
          </p:cNvPicPr>
          <p:nvPr/>
        </p:nvPicPr>
        <p:blipFill>
          <a:blip r:embed="rId8" cstate="print"/>
          <a:srcRect l="7664" t="2371" r="1833" b="2782"/>
          <a:stretch>
            <a:fillRect/>
          </a:stretch>
        </p:blipFill>
        <p:spPr>
          <a:xfrm>
            <a:off x="3923928" y="3795886"/>
            <a:ext cx="1433700" cy="972000"/>
          </a:xfrm>
          <a:prstGeom prst="rect">
            <a:avLst/>
          </a:prstGeom>
        </p:spPr>
      </p:pic>
      <p:pic>
        <p:nvPicPr>
          <p:cNvPr id="4" name="Picture 2" descr="\\192.168.3.235\SE campaigns\@公司证件类\ISO9001-2024-2027-1.png"/>
          <p:cNvPicPr>
            <a:picLocks noChangeAspect="1" noChangeArrowheads="1"/>
          </p:cNvPicPr>
          <p:nvPr/>
        </p:nvPicPr>
        <p:blipFill>
          <a:blip r:embed="rId9" cstate="print"/>
          <a:srcRect/>
          <a:stretch>
            <a:fillRect/>
          </a:stretch>
        </p:blipFill>
        <p:spPr bwMode="auto">
          <a:xfrm>
            <a:off x="5393824" y="3147814"/>
            <a:ext cx="1144671" cy="1620000"/>
          </a:xfrm>
          <a:prstGeom prst="rect">
            <a:avLst/>
          </a:prstGeom>
          <a:noFill/>
        </p:spPr>
      </p:pic>
      <p:pic>
        <p:nvPicPr>
          <p:cNvPr id="1027" name="Picture 3" descr="\\192.168.3.235\SE campaigns\@公司证件类\13485-中文.png"/>
          <p:cNvPicPr>
            <a:picLocks noChangeAspect="1" noChangeArrowheads="1"/>
          </p:cNvPicPr>
          <p:nvPr/>
        </p:nvPicPr>
        <p:blipFill>
          <a:blip r:embed="rId10" cstate="print"/>
          <a:srcRect/>
          <a:stretch>
            <a:fillRect/>
          </a:stretch>
        </p:blipFill>
        <p:spPr bwMode="auto">
          <a:xfrm>
            <a:off x="6585400" y="3147814"/>
            <a:ext cx="1115281" cy="1620000"/>
          </a:xfrm>
          <a:prstGeom prst="rect">
            <a:avLst/>
          </a:prstGeom>
          <a:noFill/>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939602" y="1121212"/>
            <a:ext cx="7920880" cy="1152128"/>
          </a:xfrm>
          <a:prstGeom prst="rect">
            <a:avLst/>
          </a:prstGeom>
        </p:spPr>
        <p:txBody>
          <a:bodyPr>
            <a:normAutofit/>
          </a:bodyPr>
          <a:lstStyle/>
          <a:p>
            <a:pPr>
              <a:lnSpc>
                <a:spcPct val="90000"/>
              </a:lnSpc>
              <a:buFont typeface="Arial" panose="020B0604020202020204" pitchFamily="34" charset="0"/>
              <a:buNone/>
            </a:pPr>
            <a:r>
              <a:rPr lang="zh-CN" altLang="en-US" sz="4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感谢观看！</a:t>
            </a:r>
            <a:endParaRPr lang="en-US" altLang="zh-CN" sz="4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12"/>
          <p:cNvSpPr txBox="1"/>
          <p:nvPr/>
        </p:nvSpPr>
        <p:spPr>
          <a:xfrm>
            <a:off x="539552" y="3491026"/>
            <a:ext cx="4608512" cy="460375"/>
          </a:xfrm>
          <a:prstGeom prst="rect">
            <a:avLst/>
          </a:prstGeom>
          <a:noFill/>
        </p:spPr>
        <p:txBody>
          <a:bodyPr wrap="square">
            <a:spAutoFit/>
          </a:bodyPr>
          <a:lstStyle/>
          <a:p>
            <a:pPr>
              <a:defRPr/>
            </a:pP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北京义翘神州科技股份有限公司</a:t>
            </a:r>
            <a:endPar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地址</a:t>
            </a:r>
            <a:r>
              <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北京市经济技术开发区科创十街</a:t>
            </a:r>
            <a:r>
              <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18</a:t>
            </a: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号院</a:t>
            </a:r>
            <a:r>
              <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9</a:t>
            </a: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号楼</a:t>
            </a:r>
            <a:endPar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椭圆 7"/>
          <p:cNvSpPr/>
          <p:nvPr/>
        </p:nvSpPr>
        <p:spPr>
          <a:xfrm>
            <a:off x="4980806" y="-2756842"/>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p:nvPr/>
        </p:nvCxnSpPr>
        <p:spPr>
          <a:xfrm>
            <a:off x="683568" y="4968221"/>
            <a:ext cx="730246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a:spLocks noChangeAspect="1"/>
          </p:cNvSpPr>
          <p:nvPr/>
        </p:nvSpPr>
        <p:spPr>
          <a:xfrm>
            <a:off x="107504" y="4911948"/>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a:spLocks noChangeAspect="1"/>
          </p:cNvSpPr>
          <p:nvPr/>
        </p:nvSpPr>
        <p:spPr>
          <a:xfrm>
            <a:off x="255464" y="4909567"/>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a:spLocks noChangeAspect="1"/>
          </p:cNvSpPr>
          <p:nvPr/>
        </p:nvSpPr>
        <p:spPr>
          <a:xfrm>
            <a:off x="403424" y="4907186"/>
            <a:ext cx="108000" cy="108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804025" y="4867275"/>
            <a:ext cx="2303463" cy="191135"/>
          </a:xfrm>
          <a:prstGeom prst="rect">
            <a:avLst/>
          </a:prstGeom>
          <a:noFill/>
        </p:spPr>
        <p:txBody>
          <a:bodyPr lIns="68580" tIns="34290" rIns="68580" bIns="34290">
            <a:spAutoFit/>
          </a:bodyPr>
          <a:lstStyle/>
          <a:p>
            <a:pPr algn="r">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TABLE_BEAUTIFY" val="smartTable{268c8953-5987-4358-958a-6a481133b530}"/>
  <p:tag name="TABLE_ENDDRAG_ORIGIN_RECT" val="637*242"/>
  <p:tag name="TABLE_ENDDRAG_RECT" val="161*161*637*242"/>
</p:tagLst>
</file>

<file path=ppt/tags/tag4.xml><?xml version="1.0" encoding="utf-8"?>
<p:tagLst xmlns:p="http://schemas.openxmlformats.org/presentationml/2006/main">
  <p:tag name="KSO_WM_UNIT_TABLE_BEAUTIFY" val="smartTable{b7c8bbcc-62bf-49b7-8fb1-1c38e13cffe6}"/>
  <p:tag name="TABLE_ENDDRAG_ORIGIN_RECT" val="361*173"/>
  <p:tag name="TABLE_ENDDRAG_RECT" val="72*257*361*173"/>
</p:tagLst>
</file>

<file path=ppt/tags/tag5.xml><?xml version="1.0" encoding="utf-8"?>
<p:tagLst xmlns:p="http://schemas.openxmlformats.org/presentationml/2006/main">
  <p:tag name="KSO_WM_UNIT_TABLE_BEAUTIFY" val="smartTable{8c5e1ff8-4e3a-4ef7-892c-e3615517da45}"/>
  <p:tag name="TABLE_ENDDRAG_ORIGIN_RECT" val="360*99"/>
  <p:tag name="TABLE_ENDDRAG_RECT" val="463*216*360*99"/>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PP_MARK_KEY" val="aa265062-1c52-4835-8eb1-d5f73c08fe8d"/>
  <p:tag name="COMMONDATA" val="eyJoZGlkIjoiODE5NDQxZTc1MjFjM2QzZTUwNTA0NmJjODg5ZDYzZTcifQ=="/>
  <p:tag name="commondata" val="eyJoZGlkIjoiZTE1YTA5Y2Y5Y2I0NzU2ZDExMmM5ZWY5YTU1YWU0Mj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20000"/>
            <a:lumOff val="80000"/>
          </a:schemeClr>
        </a:solidFill>
        <a:ln w="19050">
          <a:solidFill>
            <a:srgbClr val="005440"/>
          </a:solidFill>
          <a:prstDash val="dashDot"/>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9549</Words>
  <Application>WPS 演示</Application>
  <PresentationFormat>全屏显示(16:9)</PresentationFormat>
  <Paragraphs>1217</Paragraphs>
  <Slides>38</Slides>
  <Notes>12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38</vt:i4>
      </vt:variant>
    </vt:vector>
  </HeadingPairs>
  <TitlesOfParts>
    <vt:vector size="56" baseType="lpstr">
      <vt:lpstr>Arial</vt:lpstr>
      <vt:lpstr>宋体</vt:lpstr>
      <vt:lpstr>Wingdings</vt:lpstr>
      <vt:lpstr>思源黑体 CN Normal</vt:lpstr>
      <vt:lpstr>楷体</vt:lpstr>
      <vt:lpstr>Poppins</vt:lpstr>
      <vt:lpstr>inpin heiti</vt:lpstr>
      <vt:lpstr>Wide Latin</vt:lpstr>
      <vt:lpstr>微软雅黑</vt:lpstr>
      <vt:lpstr>思源黑体 CN Bold</vt:lpstr>
      <vt:lpstr>思源黑体 CN Regular</vt:lpstr>
      <vt:lpstr>黑体</vt:lpstr>
      <vt:lpstr>思源黑体 CN Medium</vt:lpstr>
      <vt:lpstr>Calibri</vt:lpstr>
      <vt:lpstr>Arial Unicode MS</vt:lpstr>
      <vt:lpstr>Wingdings</vt:lpstr>
      <vt:lpstr>Times New Roman</vt:lpstr>
      <vt:lpstr>Office 主题</vt:lpstr>
      <vt:lpstr>PowerPoint 演示文稿</vt:lpstr>
      <vt:lpstr>PowerPoint 演示文稿</vt:lpstr>
      <vt:lpstr>PowerPoint 演示文稿</vt:lpstr>
      <vt:lpstr>流感疫苗开发遇到的挑战</vt:lpstr>
      <vt:lpstr>应对病毒变异挑战的策略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通用流感疫苗研究进展</vt:lpstr>
      <vt:lpstr>通用流感疫苗研究的靶点和方向</vt:lpstr>
      <vt:lpstr>通用流感疫苗研究的靶点和方向</vt:lpstr>
      <vt:lpstr>通用流感疫苗开发平台</vt:lpstr>
      <vt:lpstr>Influenza Virus-疫苗进展</vt:lpstr>
      <vt:lpstr>PowerPoint 演示文稿</vt:lpstr>
      <vt:lpstr>PowerPoint 演示文稿</vt:lpstr>
      <vt:lpstr>PowerPoint 演示文稿</vt:lpstr>
      <vt:lpstr>部分产品的文章引用数据</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忘了天空的颜色</cp:lastModifiedBy>
  <cp:revision>557</cp:revision>
  <dcterms:created xsi:type="dcterms:W3CDTF">2020-10-08T03:19:00Z</dcterms:created>
  <dcterms:modified xsi:type="dcterms:W3CDTF">2024-09-12T00:48:45Z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B589B695FD2D49C2B44E7C1AD9D9E2EC_13</vt:lpwstr>
  </property>
  <property fmtid="{D5CDD505-2E9C-101B-9397-08002B2CF9AE}" pid="3" name="KSOProductBuildVer">
    <vt:lpwstr>2052-12.1.0.17827</vt:lpwstr>
  </property>
</Properties>
</file>