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870" r:id="rId1"/>
    <p:sldMasterId id="2147486907" r:id="rId2"/>
  </p:sldMasterIdLst>
  <p:notesMasterIdLst>
    <p:notesMasterId r:id="rId3"/>
  </p:notesMasterIdLst>
  <p:sldIdLst>
    <p:sldId id="1644" r:id="rId4"/>
    <p:sldId id="1647" r:id="rId5"/>
    <p:sldId id="1650" r:id="rId6"/>
    <p:sldId id="1653" r:id="rId7"/>
    <p:sldId id="1656" r:id="rId8"/>
    <p:sldId id="1659" r:id="rId9"/>
    <p:sldId id="1662" r:id="rId10"/>
    <p:sldId id="1665" r:id="rId11"/>
    <p:sldId id="1668" r:id="rId12"/>
    <p:sldId id="1671" r:id="rId13"/>
    <p:sldId id="1674" r:id="rId14"/>
    <p:sldId id="1677" r:id="rId15"/>
    <p:sldId id="1680" r:id="rId16"/>
    <p:sldId id="1683" r:id="rId17"/>
    <p:sldId id="1686" r:id="rId18"/>
    <p:sldId id="1689" r:id="rId19"/>
    <p:sldId id="1692" r:id="rId20"/>
    <p:sldId id="1695" r:id="rId21"/>
    <p:sldId id="1698" r:id="rId22"/>
    <p:sldId id="1701" r:id="rId23"/>
    <p:sldId id="1704" r:id="rId24"/>
    <p:sldId id="1707" r:id="rId25"/>
    <p:sldId id="1710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871" r:id="rId1"/>
    <p:sldLayoutId id="2147486872" r:id="rId2"/>
    <p:sldLayoutId id="2147486873" r:id="rId3"/>
    <p:sldLayoutId id="2147486874" r:id="rId4"/>
    <p:sldLayoutId id="2147486875" r:id="rId5"/>
    <p:sldLayoutId id="2147486876" r:id="rId6"/>
    <p:sldLayoutId id="2147486877" r:id="rId7"/>
    <p:sldLayoutId id="2147486878" r:id="rId8"/>
    <p:sldLayoutId id="2147486879" r:id="rId9"/>
    <p:sldLayoutId id="2147486880" r:id="rId10"/>
    <p:sldLayoutId id="214748688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908" r:id="rId1"/>
    <p:sldLayoutId id="2147486909" r:id="rId2"/>
    <p:sldLayoutId id="2147486910" r:id="rId3"/>
    <p:sldLayoutId id="2147486911" r:id="rId4"/>
    <p:sldLayoutId id="2147486912" r:id="rId5"/>
    <p:sldLayoutId id="2147486913" r:id="rId6"/>
    <p:sldLayoutId id="2147486914" r:id="rId7"/>
    <p:sldLayoutId id="2147486915" r:id="rId8"/>
    <p:sldLayoutId id="2147486916" r:id="rId9"/>
    <p:sldLayoutId id="2147486917" r:id="rId10"/>
    <p:sldLayoutId id="2147486918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tags" Target="../tags/tag143.xml"/><Relationship Id="rId16" Type="http://schemas.openxmlformats.org/officeDocument/2006/relationships/tags" Target="../tags/tag144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tags" Target="../tags/tag168.xml"/><Relationship Id="rId14" Type="http://schemas.openxmlformats.org/officeDocument/2006/relationships/tags" Target="../tags/tag169.xml"/><Relationship Id="rId1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学校双减背景下的教育服务与社会需求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4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5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6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7"/>
            </p:custDataLst>
          </p:nvPr>
        </p:nvSpPr>
        <p:spPr>
          <a:xfrm flipH="1">
            <a:off x="32829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双减政策解读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8"/>
            </p:custDataLst>
          </p:nvPr>
        </p:nvSpPr>
        <p:spPr>
          <a:xfrm>
            <a:off x="32829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9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0"/>
            </p:custDataLst>
          </p:nvPr>
        </p:nvSpPr>
        <p:spPr>
          <a:xfrm flipH="1">
            <a:off x="266128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教育服务的变化与挑战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1"/>
            </p:custDataLst>
          </p:nvPr>
        </p:nvSpPr>
        <p:spPr>
          <a:xfrm>
            <a:off x="266128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2"/>
            </p:custDataLst>
          </p:nvPr>
        </p:nvSpPr>
        <p:spPr>
          <a:xfrm flipH="1">
            <a:off x="499427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社会对教育服务的需求与期望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3"/>
            </p:custDataLst>
          </p:nvPr>
        </p:nvSpPr>
        <p:spPr>
          <a:xfrm>
            <a:off x="499427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4"/>
            </p:custDataLst>
          </p:nvPr>
        </p:nvSpPr>
        <p:spPr>
          <a:xfrm flipH="1">
            <a:off x="7327900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教育服务与社会的协同发展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>
            <a:off x="7327900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6"/>
            </p:custDataLst>
          </p:nvPr>
        </p:nvSpPr>
        <p:spPr>
          <a:xfrm flipH="1">
            <a:off x="966152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教育服务的未来展望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7"/>
            </p:custDataLst>
          </p:nvPr>
        </p:nvSpPr>
        <p:spPr>
          <a:xfrm>
            <a:off x="966152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双减政策解读</a:t>
            </a:r>
            <a:endParaRPr altLang="en-US" dirty="0" lang="zh-CN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双减政策的背景和意义</a:t>
            </a:r>
            <a:endParaRPr altLang="en-US" lang="zh-CN"/>
          </a:p>
        </p:txBody>
      </p:sp>
      <p:sp>
        <p:nvSpPr>
          <p:cNvPr id="1048846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48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50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52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54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意义：减轻学生和家长负担，促进学生全面发展，提高教育质量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56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背景：教育焦虑、学生课业负担过重、教育资源不均衡等问题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58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目的：通过减轻学生作业和校外培训负担，实现减负增效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60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影响：促进教育公平和素质教育，推动教育改革和社会发展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双减政策的具体内容和要求</a:t>
            </a:r>
            <a:endParaRPr altLang="en-US" lang="zh-CN"/>
          </a:p>
        </p:txBody>
      </p:sp>
      <p:sp>
        <p:nvSpPr>
          <p:cNvPr id="1048896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898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00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减少作业负担：学校要合理控制学生的作业量，避免重复性和机械性作业，增加探究性、实践性、综合性作业。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2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04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06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 fontScale="95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减轻校外培训负担：禁止校外培训机构开展与学校课程内容重复或相近的培训，规范培训行为，切实减轻学生和家庭负担。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10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12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加强学校教育质量：学校要提高课堂教学质量，注重培养学生的创新精神和实践能力，提升学生的综合素质。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16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18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 fontScale="95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完善教育评价体系：建立科学的评价体系，注重过程评价和多元评价，不以单一的考试成绩作为评价学生的唯一标准。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双减政策对教育行业的影响</a:t>
            </a:r>
            <a:endParaRPr altLang="en-US" lang="zh-CN"/>
          </a:p>
        </p:txBody>
      </p:sp>
      <p:sp>
        <p:nvSpPr>
          <p:cNvPr id="1048954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6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8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减轻学生课业负担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2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4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规范校外培训机构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8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0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提高学校教学质量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4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6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促进教育公平发展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教育服务的变化与挑战</a:t>
            </a:r>
            <a:endParaRPr altLang="en-US" dirty="0" lang="zh-CN"/>
          </a:p>
        </p:txBody>
      </p:sp>
      <p:sp>
        <p:nvSpPr>
          <p:cNvPr id="10490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学校教育服务的调整和优化</a:t>
            </a:r>
            <a:endParaRPr altLang="en-US" lang="zh-CN"/>
          </a:p>
        </p:txBody>
      </p:sp>
      <p:sp>
        <p:nvSpPr>
          <p:cNvPr id="1049040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学校教育服务在双减背景下需要关注学生的个性化需求，提供多样化的教育服务。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学校需要加强与社会的联系，了解社会对人才的需求，为学生的未来职业发展提供支持。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学校需要注重培养学生的综合素质，提高学生的创新能力、实践能力、团队协作能力等。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学校需要加强与家长的沟通，了解家长对教育的期望和要求，为家长提供更好的教育服务。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教育机构转型和升级的必要性</a:t>
            </a:r>
            <a:endParaRPr altLang="en-US" lang="zh-CN"/>
          </a:p>
        </p:txBody>
      </p:sp>
      <p:sp>
        <p:nvSpPr>
          <p:cNvPr id="1049098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教育机构需要转型和升级，以提供更高质量、更符合社会需求的教育服务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2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双减政策下，教育机构面临新的挑战和机遇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传统教育模式难以满足社会对多元化、个性化教育的需求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转型和升级过程中，教育机构需要注重培养学生的综合素质和创新能力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教育服务创新和发展的方向</a:t>
            </a:r>
            <a:endParaRPr altLang="en-US" lang="zh-CN"/>
          </a:p>
        </p:txBody>
      </p:sp>
      <p:sp>
        <p:nvSpPr>
          <p:cNvPr id="1049164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6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8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0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2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社区化教育服务：建立社区教育平台，整合优质教育资源，满足不同年龄段学习需求。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4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智能化教育服务：利用人工智能技术提供个性化教育服务，提高教育质量。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6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多元化教育服务：提供多种形式的教育服务，包括线上课程、线下培训、混合式学习等。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8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个性化教育服务：根据学生个性特点和需求，提供定制化的教育服务，促进学生全面发展。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社会对教育服务的需求与期望</a:t>
            </a:r>
            <a:endParaRPr altLang="en-US" dirty="0" lang="zh-CN"/>
          </a:p>
        </p:txBody>
      </p:sp>
      <p:sp>
        <p:nvSpPr>
          <p:cNvPr id="10492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家长对教育服务的需求和期望</a:t>
            </a:r>
            <a:endParaRPr altLang="en-US" lang="zh-CN"/>
          </a:p>
        </p:txBody>
      </p:sp>
      <p:sp>
        <p:nvSpPr>
          <p:cNvPr id="1049242" name="弧形 58"/>
          <p:cNvSpPr/>
          <p:nvPr>
            <p:custDataLst>
              <p:tags r:id="rId1"/>
            </p:custDataLst>
          </p:nvPr>
        </p:nvSpPr>
        <p:spPr>
          <a:xfrm>
            <a:off x="8244348" y="2216274"/>
            <a:ext cx="3110172" cy="3110172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4" name="弧形 57"/>
          <p:cNvSpPr/>
          <p:nvPr>
            <p:custDataLst>
              <p:tags r:id="rId2"/>
            </p:custDataLst>
          </p:nvPr>
        </p:nvSpPr>
        <p:spPr>
          <a:xfrm>
            <a:off x="1524000" y="2216274"/>
            <a:ext cx="3110172" cy="3110172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6" name="椭圆 22"/>
          <p:cNvSpPr/>
          <p:nvPr>
            <p:custDataLst>
              <p:tags r:id="rId3"/>
            </p:custDataLst>
          </p:nvPr>
        </p:nvSpPr>
        <p:spPr>
          <a:xfrm>
            <a:off x="855008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8" name="椭圆 23"/>
          <p:cNvSpPr/>
          <p:nvPr>
            <p:custDataLst>
              <p:tags r:id="rId4"/>
            </p:custDataLst>
          </p:nvPr>
        </p:nvSpPr>
        <p:spPr>
          <a:xfrm>
            <a:off x="8896140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0" name="正文"/>
          <p:cNvSpPr txBox="1"/>
          <p:nvPr>
            <p:custDataLst>
              <p:tags r:id="rId5"/>
            </p:custDataLst>
          </p:nvPr>
        </p:nvSpPr>
        <p:spPr>
          <a:xfrm>
            <a:off x="8955776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增强家校之间的沟通与合作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52" name="椭圆 24"/>
          <p:cNvSpPr/>
          <p:nvPr>
            <p:custDataLst>
              <p:tags r:id="rId6"/>
            </p:custDataLst>
          </p:nvPr>
        </p:nvSpPr>
        <p:spPr>
          <a:xfrm>
            <a:off x="6370445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4" name="椭圆 25"/>
          <p:cNvSpPr/>
          <p:nvPr>
            <p:custDataLst>
              <p:tags r:id="rId7"/>
            </p:custDataLst>
          </p:nvPr>
        </p:nvSpPr>
        <p:spPr>
          <a:xfrm>
            <a:off x="6715660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6" name="正文"/>
          <p:cNvSpPr txBox="1"/>
          <p:nvPr>
            <p:custDataLst>
              <p:tags r:id="rId8"/>
            </p:custDataLst>
          </p:nvPr>
        </p:nvSpPr>
        <p:spPr>
          <a:xfrm>
            <a:off x="677613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培养孩子的综合素质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椭圆 7"/>
          <p:cNvSpPr/>
          <p:nvPr>
            <p:custDataLst>
              <p:tags r:id="rId9"/>
            </p:custDataLst>
          </p:nvPr>
        </p:nvSpPr>
        <p:spPr>
          <a:xfrm>
            <a:off x="419080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椭圆 9"/>
          <p:cNvSpPr/>
          <p:nvPr>
            <p:custDataLst>
              <p:tags r:id="rId10"/>
            </p:custDataLst>
          </p:nvPr>
        </p:nvSpPr>
        <p:spPr>
          <a:xfrm>
            <a:off x="4536019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正文"/>
          <p:cNvSpPr txBox="1"/>
          <p:nvPr>
            <p:custDataLst>
              <p:tags r:id="rId11"/>
            </p:custDataLst>
          </p:nvPr>
        </p:nvSpPr>
        <p:spPr>
          <a:xfrm>
            <a:off x="459649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关注学生的个性化发展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64" name="椭圆 5"/>
          <p:cNvSpPr/>
          <p:nvPr>
            <p:custDataLst>
              <p:tags r:id="rId12"/>
            </p:custDataLst>
          </p:nvPr>
        </p:nvSpPr>
        <p:spPr>
          <a:xfrm>
            <a:off x="1763382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椭圆 4"/>
          <p:cNvSpPr/>
          <p:nvPr>
            <p:custDataLst>
              <p:tags r:id="rId13"/>
            </p:custDataLst>
          </p:nvPr>
        </p:nvSpPr>
        <p:spPr>
          <a:xfrm>
            <a:off x="2108597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8" name="正文"/>
          <p:cNvSpPr txBox="1"/>
          <p:nvPr>
            <p:custDataLst>
              <p:tags r:id="rId14"/>
            </p:custDataLst>
          </p:nvPr>
        </p:nvSpPr>
        <p:spPr>
          <a:xfrm>
            <a:off x="2169073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提供高质量的教育资源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企业对教育服务的需求和期望</a:t>
            </a:r>
            <a:endParaRPr altLang="en-US" lang="zh-CN"/>
          </a:p>
        </p:txBody>
      </p:sp>
      <p:sp>
        <p:nvSpPr>
          <p:cNvPr id="1049304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6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8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提供专业化的培训课程，满足企业对于技能提升和知识更新的需求。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2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4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建立完善的职业发展体系，为企业提供优秀的人才资源。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8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0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定制个性化的教育服务方案，满足企业对于特定岗位的培训需求。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4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6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加强与企业的沟通与合作，了解企业的实际需求，提供有针对性的教育服务。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社会对教育服务的质量和效果的要求</a:t>
            </a:r>
            <a:endParaRPr altLang="en-US" lang="zh-CN"/>
          </a:p>
        </p:txBody>
      </p:sp>
      <p:sp>
        <p:nvSpPr>
          <p:cNvPr id="1049362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64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66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教学质量：要求教师具备专业知识和教学能力，能够提供优质的教育服务，提高学生的学习成绩和综合素质。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70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72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教育效果：要求教育机构能够提供有效的教育服务，使学生能够获得实际的教育成果，包括知识、技能和素质等方面的提升。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76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78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教育公平：要求教育机构能够提供公平的教育服务，保障每个学生的受教育权利，避免出现教育资源不均衡分配的现象。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82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84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 fontScale="9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教育创新：要求教育机构能够不断创新教育服务模式和教学方法，以满足社会对教育的多元化需求，提高教育服务的针对性和实效性。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教育服务与社会的协同发展</a:t>
            </a:r>
            <a:endParaRPr altLang="en-US" dirty="0" lang="zh-CN"/>
          </a:p>
        </p:txBody>
      </p:sp>
      <p:sp>
        <p:nvSpPr>
          <p:cNvPr id="10494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教育服务与社会需求的对接与匹配</a:t>
            </a:r>
            <a:endParaRPr altLang="en-US" lang="zh-CN"/>
          </a:p>
        </p:txBody>
      </p:sp>
      <p:sp>
        <p:nvSpPr>
          <p:cNvPr id="1049448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0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52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学校提供多元化的教育服务，满足社会对不同领域人才的需求。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6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58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政府加强监管，确保教育服务的质量和公平性，满足社会对优质教育的期望。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2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64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社会组织和机构参与教育服务提供，丰富教育资源，提高教育服务的针对性和有效性。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8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70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学校、政府和社会共同合作，实现教育服务与社会需求的对接与匹配，推动社会可持续发展。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教育服务与社区发展的融合与促进</a:t>
            </a:r>
            <a:endParaRPr altLang="en-US" lang="zh-CN"/>
          </a:p>
        </p:txBody>
      </p:sp>
      <p:sp>
        <p:nvSpPr>
          <p:cNvPr id="104950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08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0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学校提供多元化的教育服务，满足社区发展的需求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14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6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社区参与学校教育服务的设计和实施，实现资源共享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20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学校与社区共同开展教育活动，促进社区文化的传承和发展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22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26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8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学校与社区建立紧密的合作关系，共同推动社区的繁荣和发展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教育服务与社会文化的传承和创新</a:t>
            </a:r>
            <a:endParaRPr altLang="en-US" lang="zh-CN"/>
          </a:p>
        </p:txBody>
      </p:sp>
      <p:sp>
        <p:nvSpPr>
          <p:cNvPr id="1049564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6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8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0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2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学校教育服务应关注社会文化的多样性和差异性，尊重不同文化背景的学生，促进文化交流与融合。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4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教育服务在传承和创新社会文化方面具有重要作用，能够培养文化意识和文化自觉。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6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在双减背景下，教育服务应更加注重学生的全面发展和个性化需求，培养学生的创新能力和实践能力。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8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教育服务应积极探索与社会文化的结合点，通过课程设置、校园文化活动等方式，促进社会文化的传承和创新。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教育服务的未来展望</a:t>
            </a:r>
            <a:endParaRPr altLang="en-US" dirty="0" lang="zh-CN"/>
          </a:p>
        </p:txBody>
      </p:sp>
      <p:sp>
        <p:nvSpPr>
          <p:cNvPr id="10496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教育服务的发展趋势和前景</a:t>
            </a:r>
            <a:endParaRPr altLang="en-US" lang="zh-CN"/>
          </a:p>
        </p:txBody>
      </p:sp>
      <p:sp>
        <p:nvSpPr>
          <p:cNvPr id="104964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44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6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个性化教育：根据学生的兴趣和特长，提供定制化的教育服务，满足学生个性化发展的需求。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4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50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2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智能化教育：借助人工智能、大数据等技术，实现教育资源的智能化管理和个性化推送，提高教育服务的质量和效率。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5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56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社区化教育：加强学校与社区的合作，整合社会资源，推动社区教育的普及和发展，满足社会多元化的教育需求。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58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62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终身化教育：打破传统教育观念的束缚，建立终身学习的理念和机制，提供多样化的学习方式和机会，满足人们不断更新知识的需求。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教育服务的创新方向和机遇</a:t>
            </a:r>
            <a:endParaRPr altLang="en-US" lang="zh-CN"/>
          </a:p>
        </p:txBody>
      </p:sp>
      <p:sp>
        <p:nvSpPr>
          <p:cNvPr id="1049700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04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8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12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6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社区化教育：加强学校与社区的合作，整合资源，为学生提供更加丰富多样的教育服务，满足社会多元化的需求。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8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国际化教育：加强国际交流与合作，引进国际优质教育资源，提升学生的国际视野和跨文化交流能力。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20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个性化教育：根据学生的兴趣和特长，提供定制化的教育服务，满足学生个性化发展的需求。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22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智能化教育：利用人工智能、大数据等技术，提高教育服务的智能化水平，提升学生的学习效率和成果。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教育服务的社会价值和意义</a:t>
            </a:r>
            <a:endParaRPr altLang="en-US" lang="zh-CN"/>
          </a:p>
        </p:txBody>
      </p:sp>
      <p:sp>
        <p:nvSpPr>
          <p:cNvPr id="1049758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提高国民素质：通过提供高质量的教育服务，培养更多具备高素质的人才，为国家的可持续发展做出贡献。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促进社会公平：确保每个公民都有接受良好教育的机会，有助于缩小社会贫富差距，促进社会公平和谐。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推动经济发展：教育服务是国家经济发展的重要支撑，培养具备创新能力和专业技能的人才，为国家的经济建设提供源源不断的人才保障。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提升国际竞争力：通过提供优质的教育服务，培养具备国际视野和跨文化交流能力的人才，有助于提升国家在国际舞台上的竞争力。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80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1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2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3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4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5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SLIDE_ID" val="custom2023099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5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6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3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262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2024-01-05T07:09:56Z</dcterms:created>
  <dcterms:modified xsi:type="dcterms:W3CDTF">2024-01-05T07:09:56Z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89dc53f7910d45a3ab07c7fa2bffb278_21</vt:lpwstr>
  </property>
</Properties>
</file>