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231" r:id="rId1"/>
    <p:sldMasterId id="2147493268" r:id="rId2"/>
  </p:sldMasterIdLst>
  <p:notesMasterIdLst>
    <p:notesMasterId r:id="rId3"/>
  </p:notesMasterIdLst>
  <p:sldIdLst>
    <p:sldId id="4681" r:id="rId4"/>
    <p:sldId id="4686" r:id="rId5"/>
    <p:sldId id="4690" r:id="rId6"/>
    <p:sldId id="4693" r:id="rId7"/>
    <p:sldId id="4696" r:id="rId8"/>
    <p:sldId id="4699" r:id="rId9"/>
    <p:sldId id="4702" r:id="rId10"/>
    <p:sldId id="4705" r:id="rId11"/>
    <p:sldId id="4708" r:id="rId12"/>
    <p:sldId id="4711" r:id="rId13"/>
    <p:sldId id="4714" r:id="rId14"/>
    <p:sldId id="4717" r:id="rId15"/>
    <p:sldId id="4720" r:id="rId16"/>
    <p:sldId id="4723" r:id="rId17"/>
    <p:sldId id="4726" r:id="rId18"/>
    <p:sldId id="4729" r:id="rId19"/>
    <p:sldId id="4732" r:id="rId20"/>
    <p:sldId id="4735" r:id="rId21"/>
    <p:sldId id="4738" r:id="rId22"/>
    <p:sldId id="4741" r:id="rId23"/>
    <p:sldId id="4744" r:id="rId24"/>
    <p:sldId id="4747" r:id="rId25"/>
    <p:sldId id="4750" r:id="rId26"/>
    <p:sldId id="4753" r:id="rId27"/>
    <p:sldId id="4756" r:id="rId28"/>
    <p:sldId id="4759" r:id="rId29"/>
    <p:sldId id="4763"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8" name="幻灯片图像占位符 1"/>
          <p:cNvSpPr>
            <a:spLocks noChangeAspect="1" noRot="1" noGrp="1"/>
          </p:cNvSpPr>
          <p:nvPr>
            <p:ph type="sldImg"/>
          </p:nvPr>
        </p:nvSpPr>
        <p:spPr/>
      </p:sp>
      <p:sp>
        <p:nvSpPr>
          <p:cNvPr id="1048620" name="备注占位符 2"/>
          <p:cNvSpPr>
            <a:spLocks noGrp="1"/>
          </p:cNvSpPr>
          <p:nvPr>
            <p:ph type="body" idx="1"/>
          </p:nvPr>
        </p:nvSpPr>
        <p:spPr/>
        <p:txBody>
          <a:bodyPr/>
          <a:p>
            <a:endParaRPr altLang="en-US" dirty="0" lang="zh-CN"/>
          </a:p>
        </p:txBody>
      </p:sp>
      <p:sp>
        <p:nvSpPr>
          <p:cNvPr id="104862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232" r:id="rId1"/>
    <p:sldLayoutId id="2147493233" r:id="rId2"/>
    <p:sldLayoutId id="2147493234" r:id="rId3"/>
    <p:sldLayoutId id="2147493235" r:id="rId4"/>
    <p:sldLayoutId id="2147493236" r:id="rId5"/>
    <p:sldLayoutId id="2147493237" r:id="rId6"/>
    <p:sldLayoutId id="2147493238" r:id="rId7"/>
    <p:sldLayoutId id="2147493239" r:id="rId8"/>
    <p:sldLayoutId id="2147493240" r:id="rId9"/>
    <p:sldLayoutId id="2147493241" r:id="rId10"/>
    <p:sldLayoutId id="214749324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3269" r:id="rId1"/>
    <p:sldLayoutId id="2147493270" r:id="rId2"/>
    <p:sldLayoutId id="2147493271" r:id="rId3"/>
    <p:sldLayoutId id="2147493272" r:id="rId4"/>
    <p:sldLayoutId id="2147493273" r:id="rId5"/>
    <p:sldLayoutId id="2147493274" r:id="rId6"/>
    <p:sldLayoutId id="2147493275" r:id="rId7"/>
    <p:sldLayoutId id="2147493276" r:id="rId8"/>
    <p:sldLayoutId id="2147493277" r:id="rId9"/>
    <p:sldLayoutId id="2147493278" r:id="rId10"/>
    <p:sldLayoutId id="2147493279"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tags" Target="../tags/tag165.xml"/><Relationship Id="rId18" Type="http://schemas.openxmlformats.org/officeDocument/2006/relationships/tags" Target="../tags/tag166.xml"/><Relationship Id="rId19" Type="http://schemas.openxmlformats.org/officeDocument/2006/relationships/tags" Target="../tags/tag167.xml"/><Relationship Id="rId20" Type="http://schemas.openxmlformats.org/officeDocument/2006/relationships/tags" Target="../tags/tag168.xml"/><Relationship Id="rId21" Type="http://schemas.openxmlformats.org/officeDocument/2006/relationships/tags" Target="../tags/tag169.xml"/><Relationship Id="rId22" Type="http://schemas.openxmlformats.org/officeDocument/2006/relationships/tags" Target="../tags/tag170.xml"/><Relationship Id="rId23" Type="http://schemas.openxmlformats.org/officeDocument/2006/relationships/tags" Target="../tags/tag171.xml"/><Relationship Id="rId24" Type="http://schemas.openxmlformats.org/officeDocument/2006/relationships/tags" Target="../tags/tag172.xml"/><Relationship Id="rId25" Type="http://schemas.openxmlformats.org/officeDocument/2006/relationships/tags" Target="../tags/tag173.xml"/><Relationship Id="rId26" Type="http://schemas.openxmlformats.org/officeDocument/2006/relationships/tags" Target="../tags/tag174.xml"/><Relationship Id="rId27" Type="http://schemas.openxmlformats.org/officeDocument/2006/relationships/tags" Target="../tags/tag175.xml"/><Relationship Id="rId28" Type="http://schemas.openxmlformats.org/officeDocument/2006/relationships/tags" Target="../tags/tag176.xml"/><Relationship Id="rId29" Type="http://schemas.openxmlformats.org/officeDocument/2006/relationships/tags" Target="../tags/tag177.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tags" Target="../tags/tag218.xml"/><Relationship Id="rId14" Type="http://schemas.openxmlformats.org/officeDocument/2006/relationships/tags" Target="../tags/tag219.xml"/><Relationship Id="rId15" Type="http://schemas.openxmlformats.org/officeDocument/2006/relationships/tags" Target="../tags/tag220.xml"/><Relationship Id="rId16" Type="http://schemas.openxmlformats.org/officeDocument/2006/relationships/tags" Target="../tags/tag221.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tags" Target="../tags/tag304.xml"/><Relationship Id="rId14" Type="http://schemas.openxmlformats.org/officeDocument/2006/relationships/tags" Target="../tags/tag305.xml"/><Relationship Id="rId15" Type="http://schemas.openxmlformats.org/officeDocument/2006/relationships/tags" Target="../tags/tag306.xml"/><Relationship Id="rId16" Type="http://schemas.openxmlformats.org/officeDocument/2006/relationships/tags" Target="../tags/tag307.xml"/><Relationship Id="rId17" Type="http://schemas.openxmlformats.org/officeDocument/2006/relationships/tags" Target="../tags/tag308.xml"/><Relationship Id="rId18" Type="http://schemas.openxmlformats.org/officeDocument/2006/relationships/tags" Target="../tags/tag309.xml"/><Relationship Id="rId19" Type="http://schemas.openxmlformats.org/officeDocument/2006/relationships/tags" Target="../tags/tag310.xml"/><Relationship Id="rId20" Type="http://schemas.openxmlformats.org/officeDocument/2006/relationships/tags" Target="../tags/tag311.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tags" Target="../tags/tag375.xml"/><Relationship Id="rId14" Type="http://schemas.openxmlformats.org/officeDocument/2006/relationships/tags" Target="../tags/tag376.xml"/><Relationship Id="rId15" Type="http://schemas.openxmlformats.org/officeDocument/2006/relationships/tags" Target="../tags/tag377.xml"/><Relationship Id="rId16" Type="http://schemas.openxmlformats.org/officeDocument/2006/relationships/tags" Target="../tags/tag378.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纺织与服装行业2024年市场动态预测</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5"/>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53594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750570"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750570" y="3623945"/>
            <a:ext cx="1722120" cy="1349375"/>
          </a:xfrm>
          <a:prstGeom prst="rect"/>
          <a:noFill/>
        </p:spPr>
        <p:txBody>
          <a:bodyPr anchor="t" anchorCtr="0" bIns="0" lIns="0" rIns="0" rtlCol="0" tIns="0" wrap="square">
            <a:normAutofit/>
          </a:bodyPr>
          <a:p>
            <a:r>
              <a:rPr altLang="en-US" dirty="0" lang="zh-CN" spc="300">
                <a:solidFill>
                  <a:schemeClr val="tx1"/>
                </a:solidFill>
                <a:latin typeface="+mj-ea"/>
                <a:ea typeface="+mj-ea"/>
                <a:cs typeface="MiSans" panose="00000500000000000000" charset="-122"/>
              </a:rPr>
              <a:t>行业概述</a:t>
            </a:r>
            <a:endParaRPr altLang="en-US" dirty="0" lang="zh-CN" spc="300">
              <a:solidFill>
                <a:schemeClr val="tx1"/>
              </a:solidFill>
              <a:latin typeface="+mj-ea"/>
              <a:ea typeface="+mj-ea"/>
              <a:cs typeface="MiSans" panose="00000500000000000000" charset="-122"/>
            </a:endParaRPr>
          </a:p>
        </p:txBody>
      </p:sp>
      <p:sp>
        <p:nvSpPr>
          <p:cNvPr id="1048806" name="矩形: 圆角 71"/>
          <p:cNvSpPr/>
          <p:nvPr>
            <p:custDataLst>
              <p:tags r:id="rId6"/>
            </p:custDataLst>
          </p:nvPr>
        </p:nvSpPr>
        <p:spPr>
          <a:xfrm>
            <a:off x="281051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3025140"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3025140"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市场动态</a:t>
            </a:r>
            <a:endParaRPr altLang="en-US" dirty="0" lang="zh-CN" spc="300">
              <a:latin typeface="+mj-ea"/>
              <a:ea typeface="+mj-ea"/>
              <a:cs typeface="MiSans" panose="00000500000000000000" charset="-122"/>
              <a:sym typeface="+mn-ea"/>
            </a:endParaRPr>
          </a:p>
        </p:txBody>
      </p:sp>
      <p:sp>
        <p:nvSpPr>
          <p:cNvPr id="1048812" name="矩形: 圆角 78"/>
          <p:cNvSpPr/>
          <p:nvPr>
            <p:custDataLst>
              <p:tags r:id="rId9"/>
            </p:custDataLst>
          </p:nvPr>
        </p:nvSpPr>
        <p:spPr>
          <a:xfrm>
            <a:off x="508508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530034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530034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技术发展</a:t>
            </a:r>
            <a:endParaRPr altLang="en-US" dirty="0" lang="zh-CN" spc="300">
              <a:latin typeface="+mj-ea"/>
              <a:ea typeface="+mj-ea"/>
              <a:cs typeface="MiSans" panose="00000500000000000000" charset="-122"/>
              <a:sym typeface="+mn-ea"/>
            </a:endParaRPr>
          </a:p>
        </p:txBody>
      </p:sp>
      <p:sp>
        <p:nvSpPr>
          <p:cNvPr id="1048818" name="矩形: 圆角 85"/>
          <p:cNvSpPr/>
          <p:nvPr>
            <p:custDataLst>
              <p:tags r:id="rId12"/>
            </p:custDataLst>
          </p:nvPr>
        </p:nvSpPr>
        <p:spPr>
          <a:xfrm>
            <a:off x="735965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757491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757491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政策环境</a:t>
            </a:r>
            <a:endParaRPr altLang="en-US" dirty="0" lang="zh-CN" spc="300">
              <a:latin typeface="+mj-ea"/>
              <a:ea typeface="+mj-ea"/>
              <a:cs typeface="MiSans" panose="00000500000000000000" charset="-122"/>
              <a:sym typeface="+mn-ea"/>
            </a:endParaRPr>
          </a:p>
        </p:txBody>
      </p:sp>
      <p:sp>
        <p:nvSpPr>
          <p:cNvPr id="1048824" name="矩形: 圆角 92"/>
          <p:cNvSpPr/>
          <p:nvPr>
            <p:custDataLst>
              <p:tags r:id="rId15"/>
            </p:custDataLst>
          </p:nvPr>
        </p:nvSpPr>
        <p:spPr>
          <a:xfrm>
            <a:off x="9634855"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984948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984948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未来预测</a:t>
            </a:r>
            <a:endParaRPr altLang="en-US" dirty="0" lang="zh-CN" spc="300">
              <a:latin typeface="+mj-ea"/>
              <a:ea typeface="+mj-ea"/>
              <a:cs typeface="MiSans"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2" name="文本占位符 3"/>
          <p:cNvSpPr>
            <a:spLocks noGrp="1"/>
          </p:cNvSpPr>
          <p:nvPr>
            <p:ph type="body" idx="2"/>
            <p:custDataLst>
              <p:tags r:id="rId1"/>
            </p:custDataLst>
          </p:nvPr>
        </p:nvSpPr>
        <p:spPr/>
        <p:txBody>
          <a:bodyPr/>
          <a:p>
            <a:r>
              <a:rPr altLang="en-US" lang="zh-CN"/>
              <a:t>PART ONE</a:t>
            </a:r>
            <a:endParaRPr altLang="en-US" lang="zh-CN"/>
          </a:p>
        </p:txBody>
      </p:sp>
      <p:sp>
        <p:nvSpPr>
          <p:cNvPr id="1048864" name="标题 4"/>
          <p:cNvSpPr>
            <a:spLocks noGrp="1"/>
          </p:cNvSpPr>
          <p:nvPr>
            <p:ph type="title" idx="1"/>
            <p:custDataLst>
              <p:tags r:id="rId2"/>
            </p:custDataLst>
          </p:nvPr>
        </p:nvSpPr>
        <p:spPr/>
        <p:txBody>
          <a:bodyPr/>
          <a:p>
            <a:r>
              <a:rPr altLang="en-US" lang="zh-CN"/>
              <a:t>行业概述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8" name="标题 2"/>
          <p:cNvSpPr>
            <a:spLocks noGrp="1"/>
          </p:cNvSpPr>
          <p:nvPr>
            <p:ph type="title" idx="1"/>
          </p:nvPr>
        </p:nvSpPr>
        <p:spPr/>
        <p:txBody>
          <a:bodyPr>
            <a:normAutofit fontScale="91667"/>
          </a:bodyPr>
          <a:p>
            <a:r>
              <a:rPr altLang="en-US" lang="zh-CN"/>
              <a:t>纺织与服装行业简介</a:t>
            </a:r>
            <a:endParaRPr altLang="en-US" lang="zh-CN"/>
          </a:p>
        </p:txBody>
      </p:sp>
      <p:sp>
        <p:nvSpPr>
          <p:cNvPr id="104890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中国是全球最大的纺织与服装生产国和出口国，拥有完整的产业链和庞大的市场规模。</a:t>
            </a:r>
            <a:endParaRPr altLang="zh-CN" dirty="0" lang="en-US">
              <a:solidFill>
                <a:schemeClr val="dk1">
                  <a:lumMod val="80000"/>
                  <a:lumOff val="20000"/>
                </a:schemeClr>
              </a:solidFill>
              <a:latin typeface="+mn-ea"/>
              <a:sym typeface="+mn-ea"/>
            </a:endParaRPr>
          </a:p>
        </p:txBody>
      </p:sp>
      <p:sp>
        <p:nvSpPr>
          <p:cNvPr id="104890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纺织与服装行业是全球最大的制造业之一，涵盖了纤维、纱线、织物、服装、家纺等产品的生产和销售。</a:t>
            </a:r>
            <a:endParaRPr altLang="en-US" dirty="0" lang="zh-CN">
              <a:solidFill>
                <a:schemeClr val="dk1">
                  <a:lumMod val="80000"/>
                  <a:lumOff val="20000"/>
                </a:schemeClr>
              </a:solidFill>
              <a:latin typeface="+mn-ea"/>
              <a:sym typeface="+mn-ea"/>
            </a:endParaRPr>
          </a:p>
        </p:txBody>
      </p:sp>
      <p:sp>
        <p:nvSpPr>
          <p:cNvPr id="104891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纺织与服装行业是一个高度竞争的行业，市场需求不断变化，技术进步和环保法规对行业的发展影响越来越大。</a:t>
            </a:r>
            <a:endParaRPr altLang="en-US" dirty="0" lang="zh-CN">
              <a:solidFill>
                <a:schemeClr val="dk1">
                  <a:lumMod val="80000"/>
                  <a:lumOff val="20000"/>
                </a:schemeClr>
              </a:solidFill>
              <a:latin typeface="+mn-ea"/>
              <a:sym typeface="+mn-ea"/>
            </a:endParaRPr>
          </a:p>
        </p:txBody>
      </p:sp>
      <p:sp>
        <p:nvSpPr>
          <p:cNvPr id="104892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纺织与服装行业的发展趋势是智能化、绿色化、品牌化、定制化，未来将更加注重创新和品质。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4" name="标题 2"/>
          <p:cNvSpPr>
            <a:spLocks noGrp="1"/>
          </p:cNvSpPr>
          <p:nvPr>
            <p:ph type="title" idx="1"/>
          </p:nvPr>
        </p:nvSpPr>
        <p:spPr/>
        <p:txBody>
          <a:bodyPr>
            <a:normAutofit fontScale="91667"/>
          </a:bodyPr>
          <a:p>
            <a:r>
              <a:rPr altLang="en-US" lang="zh-CN"/>
              <a:t>行业市场规模</a:t>
            </a:r>
            <a:endParaRPr altLang="en-US" lang="zh-CN"/>
          </a:p>
        </p:txBody>
      </p:sp>
      <p:sp>
        <p:nvSpPr>
          <p:cNvPr id="104896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2024年全球纺织与服装行业市场规模预计达到XXXX亿美元</a:t>
            </a:r>
            <a:endParaRPr altLang="en-US" dirty="0" sz="2000" lang="zh-CN" spc="150">
              <a:solidFill>
                <a:schemeClr val="tx1">
                  <a:lumMod val="85000"/>
                  <a:lumOff val="15000"/>
                </a:schemeClr>
              </a:solidFill>
              <a:latin typeface="+mn-ea"/>
              <a:sym typeface="+mn-ea"/>
            </a:endParaRPr>
          </a:p>
        </p:txBody>
      </p:sp>
      <p:sp>
        <p:nvSpPr>
          <p:cNvPr id="104897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中国纺织与服装行业市场规模持续增长，占据全球市场份额的XX%以上</a:t>
            </a:r>
            <a:endParaRPr altLang="en-US" dirty="0" sz="2000" lang="zh-CN" spc="150">
              <a:solidFill>
                <a:schemeClr val="tx1">
                  <a:lumMod val="85000"/>
                  <a:lumOff val="15000"/>
                </a:schemeClr>
              </a:solidFill>
              <a:latin typeface="+mn-ea"/>
              <a:sym typeface="+mn-ea"/>
            </a:endParaRPr>
          </a:p>
        </p:txBody>
      </p:sp>
      <p:sp>
        <p:nvSpPr>
          <p:cNvPr id="104897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欧洲纺织与服装行业市场规模稳定，注重品质和设计</a:t>
            </a:r>
            <a:endParaRPr altLang="en-US" dirty="0" sz="2000" lang="zh-CN" spc="150">
              <a:solidFill>
                <a:schemeClr val="tx1">
                  <a:lumMod val="85000"/>
                  <a:lumOff val="15000"/>
                </a:schemeClr>
              </a:solidFill>
              <a:latin typeface="+mn-ea"/>
              <a:sym typeface="+mn-ea"/>
            </a:endParaRPr>
          </a:p>
        </p:txBody>
      </p:sp>
      <p:sp>
        <p:nvSpPr>
          <p:cNvPr id="104898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美国纺织与服装行业市场规模庞大，消费者需求多样化</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2" name="标题 2"/>
          <p:cNvSpPr>
            <a:spLocks noGrp="1"/>
          </p:cNvSpPr>
          <p:nvPr>
            <p:ph type="title" idx="1"/>
          </p:nvPr>
        </p:nvSpPr>
        <p:spPr/>
        <p:txBody>
          <a:bodyPr>
            <a:normAutofit fontScale="90000"/>
          </a:bodyPr>
          <a:p>
            <a:r>
              <a:rPr altLang="en-US" lang="zh-CN"/>
              <a:t>行业发展趋势</a:t>
            </a:r>
            <a:endParaRPr altLang="en-US" lang="zh-CN"/>
          </a:p>
        </p:txBody>
      </p:sp>
      <p:sp>
        <p:nvSpPr>
          <p:cNvPr id="1049024" name="矩形: 圆角 4"/>
          <p:cNvSpPr/>
          <p:nvPr>
            <p:custDataLst>
              <p:tags r:id="rId1"/>
            </p:custDataLst>
          </p:nvPr>
        </p:nvSpPr>
        <p:spPr>
          <a:xfrm>
            <a:off x="608400" y="3368738"/>
            <a:ext cx="2562130"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26" name="正文"/>
          <p:cNvSpPr txBox="1"/>
          <p:nvPr>
            <p:custDataLst>
              <p:tags r:id="rId2"/>
            </p:custDataLst>
          </p:nvPr>
        </p:nvSpPr>
        <p:spPr>
          <a:xfrm>
            <a:off x="778352" y="3574335"/>
            <a:ext cx="2221465" cy="603424"/>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数字化转型加速</a:t>
            </a:r>
            <a:endParaRPr altLang="en-US" dirty="0" sz="1600" lang="zh-CN" spc="150">
              <a:solidFill>
                <a:schemeClr val="tx1"/>
              </a:solidFill>
              <a:latin typeface="+mn-ea"/>
            </a:endParaRPr>
          </a:p>
        </p:txBody>
      </p:sp>
      <p:sp>
        <p:nvSpPr>
          <p:cNvPr id="1049028" name="矩形: 圆角 4"/>
          <p:cNvSpPr/>
          <p:nvPr>
            <p:custDataLst>
              <p:tags r:id="rId3"/>
            </p:custDataLst>
          </p:nvPr>
        </p:nvSpPr>
        <p:spPr>
          <a:xfrm>
            <a:off x="9016232" y="3369375"/>
            <a:ext cx="2562005"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30" name="正文"/>
          <p:cNvSpPr txBox="1"/>
          <p:nvPr>
            <p:custDataLst>
              <p:tags r:id="rId4"/>
            </p:custDataLst>
          </p:nvPr>
        </p:nvSpPr>
        <p:spPr>
          <a:xfrm>
            <a:off x="9186183" y="3574972"/>
            <a:ext cx="2221465" cy="603424"/>
          </a:xfrm>
          <a:prstGeom prst="rect"/>
          <a:noFill/>
        </p:spPr>
        <p:txBody>
          <a:bodyPr anchor="t" anchorCtr="0" bIns="0" lIns="0" rIns="0" rtlCol="0" tIns="0" wrap="square">
            <a:normAutofit fontScale="93750" lnSpcReduction="10000"/>
          </a:bodyPr>
          <a:p>
            <a:pPr algn="l" fontAlgn="auto" indent="0">
              <a:lnSpc>
                <a:spcPct val="130000"/>
              </a:lnSpc>
            </a:pPr>
            <a:r>
              <a:rPr altLang="en-US" dirty="0" sz="1600" lang="zh-CN" spc="150">
                <a:solidFill>
                  <a:schemeClr val="tx1"/>
                </a:solidFill>
                <a:latin typeface="+mn-ea"/>
              </a:rPr>
              <a:t>新兴技术应用推动创新</a:t>
            </a:r>
            <a:endParaRPr altLang="en-US" dirty="0" sz="1600" lang="zh-CN" spc="150">
              <a:solidFill>
                <a:schemeClr val="tx1"/>
              </a:solidFill>
              <a:latin typeface="+mn-ea"/>
            </a:endParaRPr>
          </a:p>
        </p:txBody>
      </p:sp>
      <p:sp>
        <p:nvSpPr>
          <p:cNvPr id="1049032" name="矩形: 圆角 4"/>
          <p:cNvSpPr/>
          <p:nvPr>
            <p:custDataLst>
              <p:tags r:id="rId5"/>
            </p:custDataLst>
          </p:nvPr>
        </p:nvSpPr>
        <p:spPr>
          <a:xfrm>
            <a:off x="3411011" y="3370011"/>
            <a:ext cx="2562005"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34" name="正文"/>
          <p:cNvSpPr txBox="1"/>
          <p:nvPr>
            <p:custDataLst>
              <p:tags r:id="rId6"/>
            </p:custDataLst>
          </p:nvPr>
        </p:nvSpPr>
        <p:spPr>
          <a:xfrm>
            <a:off x="3581599" y="3575608"/>
            <a:ext cx="2221465" cy="603424"/>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可持续发展成为关键</a:t>
            </a:r>
            <a:endParaRPr altLang="en-US" dirty="0" sz="1600" lang="zh-CN" spc="150">
              <a:solidFill>
                <a:schemeClr val="tx1"/>
              </a:solidFill>
              <a:latin typeface="+mn-ea"/>
            </a:endParaRPr>
          </a:p>
        </p:txBody>
      </p:sp>
      <p:sp>
        <p:nvSpPr>
          <p:cNvPr id="1049036" name="矩形: 圆角 4"/>
          <p:cNvSpPr/>
          <p:nvPr>
            <p:custDataLst>
              <p:tags r:id="rId7"/>
            </p:custDataLst>
          </p:nvPr>
        </p:nvSpPr>
        <p:spPr>
          <a:xfrm>
            <a:off x="6213621" y="3370648"/>
            <a:ext cx="2562005"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38" name="正文"/>
          <p:cNvSpPr txBox="1"/>
          <p:nvPr>
            <p:custDataLst>
              <p:tags r:id="rId8"/>
            </p:custDataLst>
          </p:nvPr>
        </p:nvSpPr>
        <p:spPr>
          <a:xfrm>
            <a:off x="6383573" y="3576245"/>
            <a:ext cx="2221465" cy="603424"/>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市场竞争格局加剧</a:t>
            </a:r>
            <a:endParaRPr altLang="en-US" dirty="0" sz="1600" lang="zh-CN" spc="150">
              <a:solidFill>
                <a:schemeClr val="tx1"/>
              </a:solidFill>
              <a:latin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2" name="文本占位符 3"/>
          <p:cNvSpPr>
            <a:spLocks noGrp="1"/>
          </p:cNvSpPr>
          <p:nvPr>
            <p:ph type="body" idx="2"/>
            <p:custDataLst>
              <p:tags r:id="rId1"/>
            </p:custDataLst>
          </p:nvPr>
        </p:nvSpPr>
        <p:spPr/>
        <p:txBody>
          <a:bodyPr/>
          <a:p>
            <a:r>
              <a:rPr altLang="en-US" lang="zh-CN"/>
              <a:t>PART TWO</a:t>
            </a:r>
            <a:endParaRPr altLang="en-US" lang="zh-CN"/>
          </a:p>
        </p:txBody>
      </p:sp>
      <p:sp>
        <p:nvSpPr>
          <p:cNvPr id="1049074" name="标题 4"/>
          <p:cNvSpPr>
            <a:spLocks noGrp="1"/>
          </p:cNvSpPr>
          <p:nvPr>
            <p:ph type="title" idx="1"/>
            <p:custDataLst>
              <p:tags r:id="rId2"/>
            </p:custDataLst>
          </p:nvPr>
        </p:nvSpPr>
        <p:spPr/>
        <p:txBody>
          <a:bodyPr/>
          <a:p>
            <a:r>
              <a:rPr altLang="en-US" lang="zh-CN"/>
              <a:t>市场动态</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8" name="标题 2"/>
          <p:cNvSpPr>
            <a:spLocks noGrp="1"/>
          </p:cNvSpPr>
          <p:nvPr>
            <p:ph type="title" idx="1"/>
          </p:nvPr>
        </p:nvSpPr>
        <p:spPr/>
        <p:txBody>
          <a:bodyPr>
            <a:normAutofit fontScale="91667"/>
          </a:bodyPr>
          <a:p>
            <a:r>
              <a:rPr altLang="en-US" lang="zh-CN"/>
              <a:t>市场竞争格局</a:t>
            </a:r>
            <a:endParaRPr altLang="en-US" lang="zh-CN"/>
          </a:p>
        </p:txBody>
      </p:sp>
      <p:sp>
        <p:nvSpPr>
          <p:cNvPr id="104911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国内纺织与服装企业数量众多，竞争激烈</a:t>
            </a:r>
            <a:endParaRPr altLang="en-US" dirty="0" sz="1200" lang="zh-CN" spc="150">
              <a:solidFill>
                <a:schemeClr val="tx1">
                  <a:lumMod val="65000"/>
                  <a:lumOff val="35000"/>
                </a:schemeClr>
              </a:solidFill>
              <a:latin typeface="+mn-ea"/>
              <a:sym typeface="+mn-ea"/>
            </a:endParaRPr>
          </a:p>
        </p:txBody>
      </p:sp>
      <p:sp>
        <p:nvSpPr>
          <p:cNvPr id="104914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环保法规趋严，绿色环保成为竞争新优势</a:t>
            </a:r>
            <a:endParaRPr altLang="en-US" dirty="0" sz="1200" lang="zh-CN" spc="150">
              <a:solidFill>
                <a:schemeClr val="tx1">
                  <a:lumMod val="65000"/>
                  <a:lumOff val="35000"/>
                </a:schemeClr>
              </a:solidFill>
              <a:latin typeface="+mn-ea"/>
              <a:sym typeface="+mn-ea"/>
            </a:endParaRPr>
          </a:p>
        </p:txBody>
      </p:sp>
      <p:sp>
        <p:nvSpPr>
          <p:cNvPr id="104915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跨境电商成为新的增长点，国际市场竞争也日趋激烈</a:t>
            </a:r>
            <a:endParaRPr altLang="en-US" dirty="0" sz="1200" lang="zh-CN" spc="150">
              <a:solidFill>
                <a:schemeClr val="tx1">
                  <a:lumMod val="65000"/>
                  <a:lumOff val="35000"/>
                </a:schemeClr>
              </a:solidFill>
              <a:latin typeface="+mn-ea"/>
              <a:sym typeface="+mn-ea"/>
            </a:endParaRPr>
          </a:p>
        </p:txBody>
      </p:sp>
      <p:sp>
        <p:nvSpPr>
          <p:cNvPr id="104915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品牌竞争加剧，高端品牌市场份额逐年上升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6" name="标题 2"/>
          <p:cNvSpPr>
            <a:spLocks noGrp="1"/>
          </p:cNvSpPr>
          <p:nvPr>
            <p:ph type="title" idx="1"/>
          </p:nvPr>
        </p:nvSpPr>
        <p:spPr/>
        <p:txBody>
          <a:bodyPr>
            <a:normAutofit fontScale="94444"/>
          </a:bodyPr>
          <a:p>
            <a:r>
              <a:rPr altLang="en-US" lang="zh-CN"/>
              <a:t>品牌市场份额</a:t>
            </a:r>
            <a:endParaRPr altLang="en-US" lang="zh-CN"/>
          </a:p>
        </p:txBody>
      </p:sp>
      <p:sp>
        <p:nvSpPr>
          <p:cNvPr id="104918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品牌A：2024年市场份额预计达到30%</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品牌B：2024年市场份额预计增长至25%</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品牌C：2024年市场份额保持稳定，约为18%</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其他品牌：市场份额总计约为27%</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4" name="标题 2"/>
          <p:cNvSpPr>
            <a:spLocks noGrp="1"/>
          </p:cNvSpPr>
          <p:nvPr>
            <p:ph type="title" idx="1"/>
          </p:nvPr>
        </p:nvSpPr>
        <p:spPr/>
        <p:txBody>
          <a:bodyPr>
            <a:normAutofit fontScale="94444"/>
          </a:bodyPr>
          <a:p>
            <a:r>
              <a:rPr altLang="en-US" lang="zh-CN"/>
              <a:t>消费者需求变化</a:t>
            </a:r>
            <a:endParaRPr altLang="en-US" lang="zh-CN"/>
          </a:p>
        </p:txBody>
      </p:sp>
      <p:sp>
        <p:nvSpPr>
          <p:cNvPr id="104924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个性化需求：消费者更加注重服装的个性化，对定制和个性化服务的需求增加。</a:t>
            </a:r>
            <a:endParaRPr altLang="zh-CN" dirty="0" sz="1600" lang="en-US">
              <a:solidFill>
                <a:schemeClr val="dk1">
                  <a:lumMod val="80000"/>
                  <a:lumOff val="20000"/>
                </a:schemeClr>
              </a:solidFill>
              <a:latin typeface="+mn-ea"/>
              <a:sym typeface="+mn-ea"/>
            </a:endParaRPr>
          </a:p>
        </p:txBody>
      </p:sp>
      <p:sp>
        <p:nvSpPr>
          <p:cNvPr id="104925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时尚潮流：消费者对服装款式和设计的追求更加注重，对时尚潮流的敏感度提高。</a:t>
            </a:r>
            <a:endParaRPr altLang="en-US" dirty="0" sz="1600" lang="zh-CN">
              <a:solidFill>
                <a:schemeClr val="dk1">
                  <a:lumMod val="80000"/>
                  <a:lumOff val="20000"/>
                </a:schemeClr>
              </a:solidFill>
              <a:latin typeface="+mn-ea"/>
              <a:sym typeface="+mn-ea"/>
            </a:endParaRPr>
          </a:p>
        </p:txBody>
      </p:sp>
      <p:sp>
        <p:nvSpPr>
          <p:cNvPr id="104926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品质保证：消费者对服装品质的要求越来越高，对品牌和质量的认知度增强。</a:t>
            </a:r>
            <a:endParaRPr altLang="en-US" dirty="0" sz="1600" lang="zh-CN">
              <a:solidFill>
                <a:schemeClr val="dk1">
                  <a:lumMod val="80000"/>
                  <a:lumOff val="20000"/>
                </a:schemeClr>
              </a:solidFill>
              <a:latin typeface="+mn-ea"/>
              <a:sym typeface="+mn-ea"/>
            </a:endParaRPr>
          </a:p>
        </p:txBody>
      </p:sp>
      <p:sp>
        <p:nvSpPr>
          <p:cNvPr id="104927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可持续性：消费者对环保和可持续性的关注度提高，对绿色、低碳、可回收的服装需求增加。</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10" name="标题 2"/>
          <p:cNvSpPr>
            <a:spLocks noGrp="1"/>
          </p:cNvSpPr>
          <p:nvPr>
            <p:ph type="title" idx="1"/>
          </p:nvPr>
        </p:nvSpPr>
        <p:spPr/>
        <p:txBody>
          <a:bodyPr>
            <a:normAutofit fontScale="94444"/>
          </a:bodyPr>
          <a:p>
            <a:r>
              <a:rPr altLang="en-US" lang="zh-CN"/>
              <a:t>新兴市场机遇</a:t>
            </a:r>
            <a:endParaRPr altLang="en-US" lang="zh-CN"/>
          </a:p>
        </p:txBody>
      </p:sp>
      <p:sp>
        <p:nvSpPr>
          <p:cNvPr id="104931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印度市场的快速发展</a:t>
            </a:r>
            <a:endParaRPr altLang="zh-CN" dirty="0" lang="en-US">
              <a:solidFill>
                <a:schemeClr val="dk1">
                  <a:lumMod val="80000"/>
                  <a:lumOff val="20000"/>
                </a:schemeClr>
              </a:solidFill>
              <a:latin typeface="+mn-ea"/>
              <a:sym typeface="+mn-ea"/>
            </a:endParaRPr>
          </a:p>
        </p:txBody>
      </p:sp>
      <p:sp>
        <p:nvSpPr>
          <p:cNvPr id="104932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东南亚市场的崛起</a:t>
            </a:r>
            <a:endParaRPr altLang="en-US" dirty="0" lang="zh-CN">
              <a:solidFill>
                <a:schemeClr val="dk1">
                  <a:lumMod val="80000"/>
                  <a:lumOff val="20000"/>
                </a:schemeClr>
              </a:solidFill>
              <a:latin typeface="+mn-ea"/>
              <a:sym typeface="+mn-ea"/>
            </a:endParaRPr>
          </a:p>
        </p:txBody>
      </p:sp>
      <p:sp>
        <p:nvSpPr>
          <p:cNvPr id="104932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非洲市场的潜力</a:t>
            </a:r>
            <a:endParaRPr altLang="en-US" dirty="0" lang="zh-CN">
              <a:solidFill>
                <a:schemeClr val="dk1">
                  <a:lumMod val="80000"/>
                  <a:lumOff val="20000"/>
                </a:schemeClr>
              </a:solidFill>
              <a:latin typeface="+mn-ea"/>
              <a:sym typeface="+mn-ea"/>
            </a:endParaRPr>
          </a:p>
        </p:txBody>
      </p:sp>
      <p:sp>
        <p:nvSpPr>
          <p:cNvPr id="104933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俄罗斯市场的机遇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76"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378" name="标题 4"/>
          <p:cNvSpPr>
            <a:spLocks noGrp="1"/>
          </p:cNvSpPr>
          <p:nvPr>
            <p:ph type="title" idx="1"/>
            <p:custDataLst>
              <p:tags r:id="rId2"/>
            </p:custDataLst>
          </p:nvPr>
        </p:nvSpPr>
        <p:spPr/>
        <p:txBody>
          <a:bodyPr/>
          <a:p>
            <a:r>
              <a:rPr altLang="en-US" lang="zh-CN"/>
              <a:t>技术发展</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2" name="标题 2"/>
          <p:cNvSpPr>
            <a:spLocks noGrp="1"/>
          </p:cNvSpPr>
          <p:nvPr>
            <p:ph type="title" idx="1"/>
          </p:nvPr>
        </p:nvSpPr>
        <p:spPr/>
        <p:txBody>
          <a:bodyPr>
            <a:normAutofit fontScale="94444"/>
          </a:bodyPr>
          <a:p>
            <a:r>
              <a:rPr altLang="en-US" lang="zh-CN"/>
              <a:t>智能制造技术应用</a:t>
            </a:r>
            <a:endParaRPr altLang="en-US" lang="zh-CN"/>
          </a:p>
        </p:txBody>
      </p:sp>
      <p:sp>
        <p:nvSpPr>
          <p:cNvPr id="104941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1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3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3D打印技术应用于服装定制化生产，满足个性化需求</a:t>
            </a:r>
            <a:endParaRPr altLang="en-US" dirty="0" sz="2400" lang="zh-CN">
              <a:latin typeface="+mn-ea"/>
              <a:ea typeface="+mn-ea"/>
            </a:endParaRPr>
          </a:p>
        </p:txBody>
      </p:sp>
      <p:sp>
        <p:nvSpPr>
          <p:cNvPr id="104943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人工智能技术助力智能设计，提升产品创新能力和市场竞争力</a:t>
            </a:r>
            <a:endParaRPr altLang="en-US" dirty="0" sz="2400" lang="zh-CN">
              <a:latin typeface="+mn-ea"/>
              <a:ea typeface="+mn-ea"/>
            </a:endParaRPr>
          </a:p>
        </p:txBody>
      </p:sp>
      <p:sp>
        <p:nvSpPr>
          <p:cNvPr id="104943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自动化生产线的普及，提高生产效率和产品质量</a:t>
            </a:r>
            <a:endParaRPr altLang="en-US" dirty="0" sz="2400" lang="zh-CN">
              <a:latin typeface="+mn-ea"/>
              <a:ea typeface="+mn-ea"/>
            </a:endParaRPr>
          </a:p>
        </p:txBody>
      </p:sp>
      <p:sp>
        <p:nvSpPr>
          <p:cNvPr id="104943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数字化技术应用，实现生产数据实时监控和智能分析</a:t>
            </a:r>
            <a:endParaRPr altLang="en-US" dirty="0" sz="24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0" name="标题 2"/>
          <p:cNvSpPr>
            <a:spLocks noGrp="1"/>
          </p:cNvSpPr>
          <p:nvPr>
            <p:ph type="title" idx="1"/>
          </p:nvPr>
        </p:nvSpPr>
        <p:spPr/>
        <p:txBody>
          <a:bodyPr>
            <a:normAutofit fontScale="94444"/>
          </a:bodyPr>
          <a:p>
            <a:r>
              <a:rPr altLang="en-US" lang="zh-CN"/>
              <a:t>绿色环保技术推广</a:t>
            </a:r>
            <a:endParaRPr altLang="en-US" lang="zh-CN"/>
          </a:p>
        </p:txBody>
      </p:sp>
      <p:sp>
        <p:nvSpPr>
          <p:cNvPr id="104947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纺织与服装行业中的绿色环保技术：如生物降解材料、低污染印染技术等</a:t>
            </a:r>
            <a:endParaRPr altLang="en-US" dirty="0" sz="2000" lang="zh-CN" spc="150">
              <a:solidFill>
                <a:schemeClr val="tx1">
                  <a:lumMod val="75000"/>
                  <a:lumOff val="25000"/>
                </a:schemeClr>
              </a:solidFill>
              <a:latin typeface="+mn-ea"/>
              <a:sym typeface="+mn-ea"/>
            </a:endParaRPr>
          </a:p>
        </p:txBody>
      </p:sp>
      <p:sp>
        <p:nvSpPr>
          <p:cNvPr id="104947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7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技术推广的必要性：满足消费者对环保产品的需求，降低生产过程中的环境污染</a:t>
            </a:r>
            <a:endParaRPr altLang="en-US" dirty="0" sz="2000" lang="zh-CN" spc="150">
              <a:solidFill>
                <a:schemeClr val="tx1">
                  <a:lumMod val="75000"/>
                  <a:lumOff val="25000"/>
                </a:schemeClr>
              </a:solidFill>
              <a:latin typeface="+mn-ea"/>
              <a:sym typeface="+mn-ea"/>
            </a:endParaRPr>
          </a:p>
        </p:txBody>
      </p:sp>
      <p:sp>
        <p:nvSpPr>
          <p:cNvPr id="104948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技术推广的挑战与机遇：克服成本、技术成熟度等问题，抓住市场机遇</a:t>
            </a:r>
            <a:endParaRPr altLang="en-US" dirty="0" sz="2000" lang="zh-CN" spc="150">
              <a:solidFill>
                <a:schemeClr val="tx1">
                  <a:lumMod val="75000"/>
                  <a:lumOff val="25000"/>
                </a:schemeClr>
              </a:solidFill>
              <a:latin typeface="+mn-ea"/>
              <a:sym typeface="+mn-ea"/>
            </a:endParaRPr>
          </a:p>
        </p:txBody>
      </p:sp>
      <p:sp>
        <p:nvSpPr>
          <p:cNvPr id="104948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未来展望：绿色环保技术将成为行业主流，促进可持续发展</a:t>
            </a:r>
            <a:endParaRPr altLang="en-US" dirty="0" sz="2000" lang="zh-CN" spc="150">
              <a:solidFill>
                <a:schemeClr val="tx1">
                  <a:lumMod val="75000"/>
                  <a:lumOff val="25000"/>
                </a:schemeClr>
              </a:solidFill>
              <a:latin typeface="+mn-ea"/>
              <a:sym typeface="+mn-ea"/>
            </a:endParaRPr>
          </a:p>
        </p:txBody>
      </p:sp>
      <p:sp>
        <p:nvSpPr>
          <p:cNvPr id="104949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8" name="标题 2"/>
          <p:cNvSpPr>
            <a:spLocks noGrp="1"/>
          </p:cNvSpPr>
          <p:nvPr>
            <p:ph type="title" idx="1"/>
          </p:nvPr>
        </p:nvSpPr>
        <p:spPr/>
        <p:txBody>
          <a:bodyPr>
            <a:normAutofit fontScale="94444"/>
          </a:bodyPr>
          <a:p>
            <a:r>
              <a:rPr altLang="en-US" lang="zh-CN"/>
              <a:t>新材料研发进展</a:t>
            </a:r>
            <a:endParaRPr altLang="en-US" lang="zh-CN"/>
          </a:p>
        </p:txBody>
      </p:sp>
      <p:sp>
        <p:nvSpPr>
          <p:cNvPr id="104953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新型纤维：如石墨烯、碳纳米管等，具有优异的力学性能和功能性</a:t>
            </a:r>
            <a:endParaRPr altLang="en-US" dirty="0" sz="1200" lang="zh-CN" spc="150">
              <a:solidFill>
                <a:schemeClr val="tx1">
                  <a:lumMod val="65000"/>
                  <a:lumOff val="35000"/>
                </a:schemeClr>
              </a:solidFill>
              <a:latin typeface="+mn-ea"/>
              <a:sym typeface="+mn-ea"/>
            </a:endParaRPr>
          </a:p>
        </p:txBody>
      </p:sp>
      <p:sp>
        <p:nvSpPr>
          <p:cNvPr id="104953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智能纤维：具备感知和响应外界刺激的功能，可用于智能纺织品和可穿戴设备</a:t>
            </a:r>
            <a:endParaRPr altLang="en-US" dirty="0" sz="1200" lang="zh-CN" spc="150">
              <a:solidFill>
                <a:schemeClr val="tx1">
                  <a:lumMod val="65000"/>
                  <a:lumOff val="35000"/>
                </a:schemeClr>
              </a:solidFill>
              <a:latin typeface="+mn-ea"/>
              <a:sym typeface="+mn-ea"/>
            </a:endParaRPr>
          </a:p>
        </p:txBody>
      </p:sp>
      <p:sp>
        <p:nvSpPr>
          <p:cNvPr id="104953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生物降解纤维：利用生物可降解材料制成，对环境友好，减少环境污染</a:t>
            </a:r>
            <a:endParaRPr altLang="en-US" dirty="0" sz="1200" lang="zh-CN" spc="150">
              <a:solidFill>
                <a:schemeClr val="tx1">
                  <a:lumMod val="65000"/>
                  <a:lumOff val="35000"/>
                </a:schemeClr>
              </a:solidFill>
              <a:latin typeface="+mn-ea"/>
              <a:sym typeface="+mn-ea"/>
            </a:endParaRPr>
          </a:p>
        </p:txBody>
      </p:sp>
      <p:sp>
        <p:nvSpPr>
          <p:cNvPr id="104953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循环再生纤维：利用废弃物或回收材料生产，降低资源消耗，实现可持续发展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70" name="标题 2"/>
          <p:cNvSpPr>
            <a:spLocks noGrp="1"/>
          </p:cNvSpPr>
          <p:nvPr>
            <p:ph type="title" idx="1"/>
          </p:nvPr>
        </p:nvSpPr>
        <p:spPr/>
        <p:txBody>
          <a:bodyPr>
            <a:normAutofit fontScale="94444"/>
          </a:bodyPr>
          <a:p>
            <a:r>
              <a:rPr altLang="en-US" lang="zh-CN"/>
              <a:t>数字化转型趋势</a:t>
            </a:r>
            <a:endParaRPr altLang="en-US" lang="zh-CN"/>
          </a:p>
        </p:txBody>
      </p:sp>
      <p:sp>
        <p:nvSpPr>
          <p:cNvPr id="104957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纺织与服装行业将加速数字化转型，实现智能化生产和管理</a:t>
            </a:r>
            <a:endParaRPr altLang="en-US" dirty="0" sz="2000" lang="zh-CN" spc="150">
              <a:solidFill>
                <a:schemeClr val="tx1">
                  <a:lumMod val="75000"/>
                  <a:lumOff val="25000"/>
                </a:schemeClr>
              </a:solidFill>
              <a:latin typeface="+mn-ea"/>
              <a:sym typeface="+mn-ea"/>
            </a:endParaRPr>
          </a:p>
        </p:txBody>
      </p:sp>
      <p:sp>
        <p:nvSpPr>
          <p:cNvPr id="104957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3D打印技术将进一步应用于纺织与服装行业，提高生产效率和个性化定制能力</a:t>
            </a:r>
            <a:endParaRPr altLang="en-US" dirty="0" sz="2000" lang="zh-CN" spc="150">
              <a:solidFill>
                <a:schemeClr val="tx1">
                  <a:lumMod val="75000"/>
                  <a:lumOff val="25000"/>
                </a:schemeClr>
              </a:solidFill>
              <a:latin typeface="+mn-ea"/>
              <a:sym typeface="+mn-ea"/>
            </a:endParaRPr>
          </a:p>
        </p:txBody>
      </p:sp>
      <p:sp>
        <p:nvSpPr>
          <p:cNvPr id="104958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物联网和智能传感技术将为纺织与服装行业提供更精准的数据分析和预测能力</a:t>
            </a:r>
            <a:endParaRPr altLang="en-US" dirty="0" sz="2000" lang="zh-CN" spc="150">
              <a:solidFill>
                <a:schemeClr val="tx1">
                  <a:lumMod val="75000"/>
                  <a:lumOff val="25000"/>
                </a:schemeClr>
              </a:solidFill>
              <a:latin typeface="+mn-ea"/>
              <a:sym typeface="+mn-ea"/>
            </a:endParaRPr>
          </a:p>
        </p:txBody>
      </p:sp>
      <p:sp>
        <p:nvSpPr>
          <p:cNvPr id="104958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人工智能和机器学习技术将应用于纺织与服装行业的各个环节，提高产品质量和降低成本</a:t>
            </a:r>
            <a:endParaRPr altLang="en-US" dirty="0" sz="2000" lang="zh-CN" spc="150">
              <a:solidFill>
                <a:schemeClr val="tx1">
                  <a:lumMod val="75000"/>
                  <a:lumOff val="25000"/>
                </a:schemeClr>
              </a:solidFill>
              <a:latin typeface="+mn-ea"/>
              <a:sym typeface="+mn-ea"/>
            </a:endParaRPr>
          </a:p>
        </p:txBody>
      </p:sp>
      <p:sp>
        <p:nvSpPr>
          <p:cNvPr id="104959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28" name="文本占位符 3"/>
          <p:cNvSpPr>
            <a:spLocks noGrp="1"/>
          </p:cNvSpPr>
          <p:nvPr>
            <p:ph type="body" idx="2"/>
            <p:custDataLst>
              <p:tags r:id="rId1"/>
            </p:custDataLst>
          </p:nvPr>
        </p:nvSpPr>
        <p:spPr/>
        <p:txBody>
          <a:bodyPr/>
          <a:p>
            <a:r>
              <a:rPr altLang="en-US" lang="zh-CN"/>
              <a:t>PART FOUR</a:t>
            </a:r>
            <a:endParaRPr altLang="en-US" lang="zh-CN"/>
          </a:p>
        </p:txBody>
      </p:sp>
      <p:sp>
        <p:nvSpPr>
          <p:cNvPr id="1049630" name="标题 4"/>
          <p:cNvSpPr>
            <a:spLocks noGrp="1"/>
          </p:cNvSpPr>
          <p:nvPr>
            <p:ph type="title" idx="1"/>
            <p:custDataLst>
              <p:tags r:id="rId2"/>
            </p:custDataLst>
          </p:nvPr>
        </p:nvSpPr>
        <p:spPr/>
        <p:txBody>
          <a:bodyPr/>
          <a:p>
            <a:r>
              <a:rPr altLang="en-US" lang="zh-CN"/>
              <a:t>政策环境</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64" name="标题 2"/>
          <p:cNvSpPr>
            <a:spLocks noGrp="1"/>
          </p:cNvSpPr>
          <p:nvPr>
            <p:ph type="title" idx="1"/>
          </p:nvPr>
        </p:nvSpPr>
        <p:spPr/>
        <p:txBody>
          <a:bodyPr>
            <a:normAutofit fontScale="94444"/>
          </a:bodyPr>
          <a:p>
            <a:r>
              <a:rPr altLang="en-US" lang="zh-CN"/>
              <a:t>政策对行业的影响</a:t>
            </a:r>
            <a:endParaRPr altLang="en-US" lang="zh-CN"/>
          </a:p>
        </p:txBody>
      </p:sp>
      <p:sp>
        <p:nvSpPr>
          <p:cNvPr id="104966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政策支持：鼓励纺织与服装行业技术创新和转型升级</a:t>
            </a:r>
            <a:endParaRPr altLang="en-US" dirty="0" sz="2000" lang="zh-CN" spc="150">
              <a:solidFill>
                <a:schemeClr val="tx1">
                  <a:lumMod val="75000"/>
                  <a:lumOff val="25000"/>
                </a:schemeClr>
              </a:solidFill>
              <a:latin typeface="+mn-ea"/>
              <a:sym typeface="+mn-ea"/>
            </a:endParaRPr>
          </a:p>
        </p:txBody>
      </p:sp>
      <p:sp>
        <p:nvSpPr>
          <p:cNvPr id="104967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7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7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环保政策：加强纺织与服装行业环保监管，促进绿色发展</a:t>
            </a:r>
            <a:endParaRPr altLang="en-US" dirty="0" sz="2000" lang="zh-CN" spc="150">
              <a:solidFill>
                <a:schemeClr val="tx1">
                  <a:lumMod val="75000"/>
                  <a:lumOff val="25000"/>
                </a:schemeClr>
              </a:solidFill>
              <a:latin typeface="+mn-ea"/>
              <a:sym typeface="+mn-ea"/>
            </a:endParaRPr>
          </a:p>
        </p:txBody>
      </p:sp>
      <p:sp>
        <p:nvSpPr>
          <p:cNvPr id="104967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7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贸易政策：调整纺织与服装行业进出口政策，影响国际市场竞争</a:t>
            </a:r>
            <a:endParaRPr altLang="en-US" dirty="0" sz="2000" lang="zh-CN" spc="150">
              <a:solidFill>
                <a:schemeClr val="tx1">
                  <a:lumMod val="75000"/>
                  <a:lumOff val="25000"/>
                </a:schemeClr>
              </a:solidFill>
              <a:latin typeface="+mn-ea"/>
              <a:sym typeface="+mn-ea"/>
            </a:endParaRPr>
          </a:p>
        </p:txBody>
      </p:sp>
      <p:sp>
        <p:nvSpPr>
          <p:cNvPr id="104968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8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产业政策：优化纺织与服装行业产业结构，提高产业附加值</a:t>
            </a:r>
            <a:endParaRPr altLang="en-US" dirty="0" sz="2000" lang="zh-CN" spc="150">
              <a:solidFill>
                <a:schemeClr val="tx1">
                  <a:lumMod val="75000"/>
                  <a:lumOff val="25000"/>
                </a:schemeClr>
              </a:solidFill>
              <a:latin typeface="+mn-ea"/>
              <a:sym typeface="+mn-ea"/>
            </a:endParaRPr>
          </a:p>
        </p:txBody>
      </p:sp>
      <p:sp>
        <p:nvSpPr>
          <p:cNvPr id="104968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2" name="标题 2"/>
          <p:cNvSpPr>
            <a:spLocks noGrp="1"/>
          </p:cNvSpPr>
          <p:nvPr>
            <p:ph type="title" idx="1"/>
          </p:nvPr>
        </p:nvSpPr>
        <p:spPr/>
        <p:txBody>
          <a:bodyPr>
            <a:normAutofit fontScale="94444"/>
          </a:bodyPr>
          <a:p>
            <a:r>
              <a:rPr altLang="en-US" lang="zh-CN"/>
              <a:t>国际经贸环境变化</a:t>
            </a:r>
            <a:endParaRPr altLang="en-US" lang="zh-CN"/>
          </a:p>
        </p:txBody>
      </p:sp>
      <p:sp>
        <p:nvSpPr>
          <p:cNvPr id="104972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全球贸易保护主义抬头，影响纺织品出口</a:t>
            </a:r>
            <a:endParaRPr altLang="en-US" dirty="0" sz="2000" lang="zh-CN" spc="150">
              <a:solidFill>
                <a:schemeClr val="tx1">
                  <a:lumMod val="75000"/>
                  <a:lumOff val="25000"/>
                </a:schemeClr>
              </a:solidFill>
              <a:latin typeface="+mn-ea"/>
              <a:sym typeface="+mn-ea"/>
            </a:endParaRPr>
          </a:p>
        </p:txBody>
      </p:sp>
      <p:sp>
        <p:nvSpPr>
          <p:cNvPr id="104972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各国政策差异导致生产成本变化，影响企业竞争力</a:t>
            </a:r>
            <a:endParaRPr altLang="en-US" dirty="0" sz="2000" lang="zh-CN" spc="150">
              <a:solidFill>
                <a:schemeClr val="tx1">
                  <a:lumMod val="75000"/>
                  <a:lumOff val="25000"/>
                </a:schemeClr>
              </a:solidFill>
              <a:latin typeface="+mn-ea"/>
              <a:sym typeface="+mn-ea"/>
            </a:endParaRPr>
          </a:p>
        </p:txBody>
      </p:sp>
      <p:sp>
        <p:nvSpPr>
          <p:cNvPr id="104973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环保法规趋严，推动绿色纺织发展</a:t>
            </a:r>
            <a:endParaRPr altLang="en-US" dirty="0" sz="2000" lang="zh-CN" spc="150">
              <a:solidFill>
                <a:schemeClr val="tx1">
                  <a:lumMod val="75000"/>
                  <a:lumOff val="25000"/>
                </a:schemeClr>
              </a:solidFill>
              <a:latin typeface="+mn-ea"/>
              <a:sym typeface="+mn-ea"/>
            </a:endParaRPr>
          </a:p>
        </p:txBody>
      </p:sp>
      <p:sp>
        <p:nvSpPr>
          <p:cNvPr id="104974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新冠疫情对全球供应链的影响及未来趋势</a:t>
            </a:r>
            <a:endParaRPr altLang="en-US" dirty="0" sz="2000" lang="zh-CN" spc="150">
              <a:solidFill>
                <a:schemeClr val="tx1">
                  <a:lumMod val="75000"/>
                  <a:lumOff val="25000"/>
                </a:schemeClr>
              </a:solidFill>
              <a:latin typeface="+mn-ea"/>
              <a:sym typeface="+mn-ea"/>
            </a:endParaRPr>
          </a:p>
        </p:txBody>
      </p:sp>
      <p:sp>
        <p:nvSpPr>
          <p:cNvPr id="104974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0" name="标题 2"/>
          <p:cNvSpPr>
            <a:spLocks noGrp="1"/>
          </p:cNvSpPr>
          <p:nvPr>
            <p:ph type="title" idx="1"/>
          </p:nvPr>
        </p:nvSpPr>
        <p:spPr/>
        <p:txBody>
          <a:bodyPr>
            <a:normAutofit fontScale="94444"/>
          </a:bodyPr>
          <a:p>
            <a:r>
              <a:rPr altLang="en-US" lang="zh-CN"/>
              <a:t>可持续发展政策</a:t>
            </a:r>
            <a:endParaRPr altLang="en-US" lang="zh-CN"/>
          </a:p>
        </p:txBody>
      </p:sp>
      <p:sp>
        <p:nvSpPr>
          <p:cNvPr id="104978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政策背景：全球气候变化和资源紧张问题推动可持续发展成为各国政策重点</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对纺织与服装行业的影响：推动行业采用环保生产方式、促进绿色纤维和技术的研发和应用</a:t>
            </a:r>
            <a:endParaRPr dirty="0" err="1">
              <a:solidFill>
                <a:schemeClr val="tx1">
                  <a:lumMod val="75000"/>
                  <a:lumOff val="25000"/>
                </a:schemeClr>
              </a:solidFill>
              <a:latin typeface="+mn-ea"/>
              <a:ea typeface="+mn-ea"/>
              <a:cs typeface="+mn-ea"/>
              <a:sym typeface="+mn-lt"/>
            </a:endParaRPr>
          </a:p>
        </p:txBody>
      </p:sp>
      <p:sp>
        <p:nvSpPr>
          <p:cNvPr id="104980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0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市场动态预测：可持续发展政策将加速纺织与服装行业洗牌，绿色、可持续将成为行业未来发展的关键词</a:t>
            </a:r>
            <a:endParaRPr dirty="0" sz="2000" err="1">
              <a:solidFill>
                <a:schemeClr val="tx1">
                  <a:lumMod val="75000"/>
                  <a:lumOff val="25000"/>
                </a:schemeClr>
              </a:solidFill>
              <a:latin typeface="+mn-ea"/>
              <a:ea typeface="+mn-ea"/>
              <a:cs typeface="+mn-ea"/>
              <a:sym typeface="+mn-lt"/>
            </a:endParaRPr>
          </a:p>
        </p:txBody>
      </p:sp>
      <p:sp>
        <p:nvSpPr>
          <p:cNvPr id="10498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政策目标：降低碳排放、节约资源、促进经济绿色转型</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4" name="标题 2"/>
          <p:cNvSpPr>
            <a:spLocks noGrp="1"/>
          </p:cNvSpPr>
          <p:nvPr>
            <p:ph type="title" idx="1"/>
          </p:nvPr>
        </p:nvSpPr>
        <p:spPr/>
        <p:txBody>
          <a:bodyPr>
            <a:normAutofit fontScale="94444"/>
          </a:bodyPr>
          <a:p>
            <a:r>
              <a:rPr altLang="en-US" lang="zh-CN"/>
              <a:t>行业法规与标准</a:t>
            </a:r>
            <a:endParaRPr altLang="en-US" lang="zh-CN"/>
          </a:p>
        </p:txBody>
      </p:sp>
      <p:sp>
        <p:nvSpPr>
          <p:cNvPr id="104985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5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纺织品安全技术规范</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6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6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纺织品生态标签认证标准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6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纺织品国际贸易规则和标准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7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服装行业安全生产和环保标准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2" name="文本占位符 3"/>
          <p:cNvSpPr>
            <a:spLocks noGrp="1"/>
          </p:cNvSpPr>
          <p:nvPr>
            <p:ph type="body" idx="2"/>
            <p:custDataLst>
              <p:tags r:id="rId1"/>
            </p:custDataLst>
          </p:nvPr>
        </p:nvSpPr>
        <p:spPr/>
        <p:txBody>
          <a:bodyPr/>
          <a:p>
            <a:r>
              <a:rPr altLang="en-US" lang="zh-CN"/>
              <a:t>PART FIVE</a:t>
            </a:r>
            <a:endParaRPr altLang="en-US" lang="zh-CN"/>
          </a:p>
        </p:txBody>
      </p:sp>
      <p:sp>
        <p:nvSpPr>
          <p:cNvPr id="1049914" name="标题 4"/>
          <p:cNvSpPr>
            <a:spLocks noGrp="1"/>
          </p:cNvSpPr>
          <p:nvPr>
            <p:ph type="title" idx="1"/>
            <p:custDataLst>
              <p:tags r:id="rId2"/>
            </p:custDataLst>
          </p:nvPr>
        </p:nvSpPr>
        <p:spPr/>
        <p:txBody>
          <a:bodyPr/>
          <a:p>
            <a:r>
              <a:rPr altLang="en-US" lang="zh-CN"/>
              <a:t>未来预测</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48" name="标题 2"/>
          <p:cNvSpPr>
            <a:spLocks noGrp="1"/>
          </p:cNvSpPr>
          <p:nvPr>
            <p:ph type="title" idx="1"/>
          </p:nvPr>
        </p:nvSpPr>
        <p:spPr/>
        <p:txBody>
          <a:bodyPr>
            <a:normAutofit fontScale="94444"/>
          </a:bodyPr>
          <a:p>
            <a:r>
              <a:rPr altLang="en-US" lang="zh-CN"/>
              <a:t>行业发展趋势预测</a:t>
            </a:r>
            <a:endParaRPr altLang="en-US" lang="zh-CN"/>
          </a:p>
        </p:txBody>
      </p:sp>
      <p:sp>
        <p:nvSpPr>
          <p:cNvPr id="104995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5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5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数字化转型加速：随着技术的进步，纺织与服装行业将加速数字化转型，实现智能化生产和管理。</a:t>
            </a:r>
            <a:endParaRPr altLang="en-US" dirty="0" sz="2000" lang="zh-CN" spc="200">
              <a:solidFill>
                <a:schemeClr val="tx1">
                  <a:lumMod val="85000"/>
                  <a:lumOff val="15000"/>
                </a:schemeClr>
              </a:solidFill>
              <a:latin typeface="+mn-ea"/>
              <a:sym typeface="+mn-ea"/>
            </a:endParaRPr>
          </a:p>
        </p:txBody>
      </p:sp>
      <p:sp>
        <p:nvSpPr>
          <p:cNvPr id="104995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5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60" name="文本框 34"/>
          <p:cNvSpPr txBox="1"/>
          <p:nvPr>
            <p:custDataLst>
              <p:tags r:id="rId6"/>
            </p:custDataLst>
          </p:nvPr>
        </p:nvSpPr>
        <p:spPr>
          <a:xfrm>
            <a:off x="3558080" y="2290359"/>
            <a:ext cx="2280103" cy="3406519"/>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可持续发展成为主流：随着消费者对环保和可持续发展的关注度提高，纺织与服装行业将更加注重环保和可持续发展，采用可持续材料和生产方式。</a:t>
            </a:r>
            <a:endParaRPr altLang="en-US" dirty="0" sz="2000" lang="zh-CN" spc="200">
              <a:solidFill>
                <a:schemeClr val="tx1">
                  <a:lumMod val="85000"/>
                  <a:lumOff val="15000"/>
                </a:schemeClr>
              </a:solidFill>
              <a:latin typeface="+mn-ea"/>
              <a:sym typeface="+mn-ea"/>
            </a:endParaRPr>
          </a:p>
        </p:txBody>
      </p:sp>
      <p:sp>
        <p:nvSpPr>
          <p:cNvPr id="104996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6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66"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个性化需求驱动创新：随着消费者需求的多样化，纺织与服装行业将更加注重个性化需求，推动产品和设计的创新。</a:t>
            </a:r>
            <a:endParaRPr altLang="en-US" dirty="0" sz="2000" lang="zh-CN" spc="200">
              <a:solidFill>
                <a:schemeClr val="tx1">
                  <a:lumMod val="85000"/>
                  <a:lumOff val="15000"/>
                </a:schemeClr>
              </a:solidFill>
              <a:latin typeface="+mn-ea"/>
              <a:sym typeface="+mn-ea"/>
            </a:endParaRPr>
          </a:p>
        </p:txBody>
      </p:sp>
      <p:sp>
        <p:nvSpPr>
          <p:cNvPr id="104996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7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72"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全球市场竞争加剧：随着全球市场的开放和竞争的加剧，纺织与服装行业将需要加强品牌建设和市场营销，提高品牌知名度和竞争力。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06" name="标题 2"/>
          <p:cNvSpPr>
            <a:spLocks noGrp="1"/>
          </p:cNvSpPr>
          <p:nvPr>
            <p:ph type="title" idx="1"/>
          </p:nvPr>
        </p:nvSpPr>
        <p:spPr/>
        <p:txBody>
          <a:bodyPr>
            <a:normAutofit fontScale="94444"/>
          </a:bodyPr>
          <a:p>
            <a:r>
              <a:rPr altLang="en-US" lang="zh-CN"/>
              <a:t>市场增长动力分析</a:t>
            </a:r>
            <a:endParaRPr altLang="en-US" lang="zh-CN"/>
          </a:p>
        </p:txBody>
      </p:sp>
      <p:sp>
        <p:nvSpPr>
          <p:cNvPr id="105000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技术创新：新技术的不断涌现将推动纺织与服装行业的技术进步，提高生产效率和产品质量。</a:t>
            </a:r>
            <a:endParaRPr altLang="en-US" dirty="0" sz="1200" lang="zh-CN" spc="150">
              <a:solidFill>
                <a:schemeClr val="tx1">
                  <a:lumMod val="85000"/>
                  <a:lumOff val="15000"/>
                </a:schemeClr>
              </a:solidFill>
              <a:latin typeface="+mn-ea"/>
              <a:sym typeface="+mn-ea"/>
            </a:endParaRPr>
          </a:p>
        </p:txBody>
      </p:sp>
      <p:sp>
        <p:nvSpPr>
          <p:cNvPr id="105001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消费升级：随着消费者对个性化、时尚化和品质化需求的增加，纺织与服装行业将迎来更多的市场机会。</a:t>
            </a:r>
            <a:endParaRPr altLang="en-US" dirty="0" sz="1200" lang="zh-CN" spc="150">
              <a:solidFill>
                <a:schemeClr val="tx1">
                  <a:lumMod val="85000"/>
                  <a:lumOff val="15000"/>
                </a:schemeClr>
              </a:solidFill>
              <a:latin typeface="+mn-ea"/>
              <a:sym typeface="+mn-ea"/>
            </a:endParaRPr>
          </a:p>
        </p:txBody>
      </p:sp>
      <p:sp>
        <p:nvSpPr>
          <p:cNvPr id="105001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品牌建设：品牌影响力的提升将有助于提高纺织与服装行业的知名度和美誉度，吸引更多消费者。</a:t>
            </a:r>
            <a:endParaRPr altLang="en-US" dirty="0" sz="1200" lang="zh-CN" spc="150">
              <a:solidFill>
                <a:schemeClr val="tx1">
                  <a:lumMod val="85000"/>
                  <a:lumOff val="15000"/>
                </a:schemeClr>
              </a:solidFill>
              <a:latin typeface="+mn-ea"/>
              <a:sym typeface="+mn-ea"/>
            </a:endParaRPr>
          </a:p>
        </p:txBody>
      </p:sp>
      <p:sp>
        <p:nvSpPr>
          <p:cNvPr id="105002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绿色环保：随着社会对环保问题的关注度不断提高，纺织与服装行业将更加注重环保和可持续发展，推动行业的绿色转型。</a:t>
            </a:r>
            <a:endParaRPr altLang="en-US" dirty="0" sz="1200" lang="zh-CN" spc="150">
              <a:solidFill>
                <a:schemeClr val="tx1">
                  <a:lumMod val="85000"/>
                  <a:lumOff val="15000"/>
                </a:schemeClr>
              </a:solidFill>
              <a:latin typeface="+mn-ea"/>
              <a:sym typeface="+mn-ea"/>
            </a:endParaRPr>
          </a:p>
        </p:txBody>
      </p:sp>
      <p:sp>
        <p:nvSpPr>
          <p:cNvPr id="105002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64" name="标题 2"/>
          <p:cNvSpPr>
            <a:spLocks noGrp="1"/>
          </p:cNvSpPr>
          <p:nvPr>
            <p:ph type="title" idx="1"/>
          </p:nvPr>
        </p:nvSpPr>
        <p:spPr/>
        <p:txBody>
          <a:bodyPr>
            <a:normAutofit fontScale="91667"/>
          </a:bodyPr>
          <a:p>
            <a:r>
              <a:rPr altLang="en-US" lang="zh-CN"/>
              <a:t>技术创新对市场的影响</a:t>
            </a:r>
            <a:endParaRPr altLang="en-US" lang="zh-CN"/>
          </a:p>
        </p:txBody>
      </p:sp>
      <p:sp>
        <p:nvSpPr>
          <p:cNvPr id="105006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新技术不断涌现，推动纺织与服装行业的技术进步和产业升级。</a:t>
            </a:r>
            <a:endParaRPr altLang="en-US" dirty="0" sz="2000" lang="zh-CN" spc="150">
              <a:solidFill>
                <a:schemeClr val="tx1">
                  <a:lumMod val="85000"/>
                  <a:lumOff val="15000"/>
                </a:schemeClr>
              </a:solidFill>
              <a:latin typeface="+mn-ea"/>
              <a:sym typeface="+mn-ea"/>
            </a:endParaRPr>
          </a:p>
        </p:txBody>
      </p:sp>
      <p:sp>
        <p:nvSpPr>
          <p:cNvPr id="105007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技术创新将提高生产效率和产品质量，降低成本，增加企业竞争力。</a:t>
            </a:r>
            <a:endParaRPr altLang="en-US" dirty="0" sz="2000" lang="zh-CN" spc="150">
              <a:solidFill>
                <a:schemeClr val="tx1">
                  <a:lumMod val="85000"/>
                  <a:lumOff val="15000"/>
                </a:schemeClr>
              </a:solidFill>
              <a:latin typeface="+mn-ea"/>
              <a:sym typeface="+mn-ea"/>
            </a:endParaRPr>
          </a:p>
        </p:txBody>
      </p:sp>
      <p:sp>
        <p:nvSpPr>
          <p:cNvPr id="105007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技术创新将推动纺织与服装行业的智能化和数字化转型，实现个性化定制和快速反应市场需求。</a:t>
            </a:r>
            <a:endParaRPr altLang="en-US" dirty="0" sz="2000" lang="zh-CN" spc="150">
              <a:solidFill>
                <a:schemeClr val="tx1">
                  <a:lumMod val="85000"/>
                  <a:lumOff val="15000"/>
                </a:schemeClr>
              </a:solidFill>
              <a:latin typeface="+mn-ea"/>
              <a:sym typeface="+mn-ea"/>
            </a:endParaRPr>
          </a:p>
        </p:txBody>
      </p:sp>
      <p:sp>
        <p:nvSpPr>
          <p:cNvPr id="105008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技术创新将促进纺织与服装行业的可持续发展，减少环境污染和资源浪费。</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22" name="标题 2"/>
          <p:cNvSpPr>
            <a:spLocks noGrp="1"/>
          </p:cNvSpPr>
          <p:nvPr>
            <p:ph type="title" idx="1"/>
          </p:nvPr>
        </p:nvSpPr>
        <p:spPr/>
        <p:txBody>
          <a:bodyPr>
            <a:normAutofit fontScale="91667"/>
          </a:bodyPr>
          <a:p>
            <a:r>
              <a:rPr altLang="en-US" lang="zh-CN"/>
              <a:t>潜在风险与挑战</a:t>
            </a:r>
            <a:endParaRPr altLang="en-US" lang="zh-CN"/>
          </a:p>
        </p:txBody>
      </p:sp>
      <p:sp>
        <p:nvSpPr>
          <p:cNvPr id="10501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环保法规趋严：全球范围内的环保法规越来越严格，纺织与服装行业需要加大环保投入，提高资源利用效率。</a:t>
            </a:r>
            <a:endParaRPr altLang="zh-CN" dirty="0" lang="en-US">
              <a:solidFill>
                <a:schemeClr val="dk1">
                  <a:lumMod val="80000"/>
                  <a:lumOff val="20000"/>
                </a:schemeClr>
              </a:solidFill>
              <a:latin typeface="+mn-ea"/>
              <a:sym typeface="+mn-ea"/>
            </a:endParaRPr>
          </a:p>
        </p:txBody>
      </p:sp>
      <p:sp>
        <p:nvSpPr>
          <p:cNvPr id="10501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原材料价格波动：纺织与服装行业的成本受原材料价格影响较大，未来市场价格波动可能给企业带来经营风险。</a:t>
            </a:r>
            <a:endParaRPr altLang="en-US" dirty="0" lang="zh-CN">
              <a:solidFill>
                <a:schemeClr val="dk1">
                  <a:lumMod val="80000"/>
                  <a:lumOff val="20000"/>
                </a:schemeClr>
              </a:solidFill>
              <a:latin typeface="+mn-ea"/>
              <a:sym typeface="+mn-ea"/>
            </a:endParaRPr>
          </a:p>
        </p:txBody>
      </p:sp>
      <p:sp>
        <p:nvSpPr>
          <p:cNvPr id="10501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市场竞争加剧：随着行业的发展，竞争越来越激烈，企业需要不断提升自身竞争力以保持市场份额。</a:t>
            </a:r>
            <a:endParaRPr altLang="en-US" dirty="0" lang="zh-CN">
              <a:solidFill>
                <a:schemeClr val="dk1">
                  <a:lumMod val="80000"/>
                  <a:lumOff val="20000"/>
                </a:schemeClr>
              </a:solidFill>
              <a:latin typeface="+mn-ea"/>
              <a:sym typeface="+mn-ea"/>
            </a:endParaRPr>
          </a:p>
        </p:txBody>
      </p:sp>
      <p:sp>
        <p:nvSpPr>
          <p:cNvPr id="10501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消费需求变化：随着消费者需求的不断变化，企业需要及时调整产品结构和营销策略，以满足市场需求。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88" name="标题 2"/>
          <p:cNvSpPr>
            <a:spLocks noGrp="1"/>
          </p:cNvSpPr>
          <p:nvPr>
            <p:ph type="title" idx="3"/>
            <p:custDataLst>
              <p:tags r:id="rId1"/>
            </p:custDataLst>
          </p:nvPr>
        </p:nvSpPr>
        <p:spPr/>
        <p:txBody>
          <a:bodyPr/>
          <a:p>
            <a:r>
              <a:rPr altLang="en-US" lang="zh-CN"/>
              <a:t>THANKS!</a:t>
            </a:r>
            <a:endParaRPr altLang="en-US" lang="zh-CN"/>
          </a:p>
        </p:txBody>
      </p:sp>
      <p:sp>
        <p:nvSpPr>
          <p:cNvPr id="1050190" name="文本占位符 3"/>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5*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5*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5*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VALUE" val="35"/>
  <p:tag name="KSO_WM_UNIT_TYPE" val="l_h_a"/>
  <p:tag name="KSO_WM_UNIT_ID" val="custom20230267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5*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2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5*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3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5*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5*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5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26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09.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48.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24.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2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67.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26.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8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81.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2024-01-05T04:27:21Z</dcterms:created>
  <dcterms:modified xsi:type="dcterms:W3CDTF">2024-01-05T04:27:21Z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f10a3ff5e044403f89131df98c5b8ee3_21</vt:lpwstr>
  </property>
</Properties>
</file>