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550" r:id="rId1"/>
    <p:sldMasterId id="2147487587" r:id="rId2"/>
  </p:sldMasterIdLst>
  <p:notesMasterIdLst>
    <p:notesMasterId r:id="rId3"/>
  </p:notesMasterIdLst>
  <p:sldIdLst>
    <p:sldId id="2087" r:id="rId4"/>
    <p:sldId id="2092" r:id="rId5"/>
    <p:sldId id="2096" r:id="rId6"/>
    <p:sldId id="2099" r:id="rId7"/>
    <p:sldId id="2105" r:id="rId9"/>
    <p:sldId id="2108" r:id="rId10"/>
    <p:sldId id="2111" r:id="rId11"/>
    <p:sldId id="2117" r:id="rId13"/>
    <p:sldId id="2120" r:id="rId14"/>
    <p:sldId id="2123" r:id="rId15"/>
    <p:sldId id="2126" r:id="rId16"/>
    <p:sldId id="2132" r:id="rId18"/>
    <p:sldId id="2135" r:id="rId19"/>
    <p:sldId id="2138" r:id="rId20"/>
    <p:sldId id="2141" r:id="rId21"/>
    <p:sldId id="2147" r:id="rId23"/>
    <p:sldId id="2150" r:id="rId24"/>
    <p:sldId id="2153" r:id="rId25"/>
    <p:sldId id="2159" r:id="rId27"/>
    <p:sldId id="2162" r:id="rId28"/>
    <p:sldId id="2165" r:id="rId29"/>
    <p:sldId id="2171" r:id="rId31"/>
    <p:sldId id="2174" r:id="rId32"/>
    <p:sldId id="2178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7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1" Type="http://schemas.openxmlformats.org/officeDocument/2006/relationships/slide" Target="slides/slide22.xml"/><Relationship Id="rId32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551" r:id="rId1"/>
    <p:sldLayoutId id="2147487552" r:id="rId2"/>
    <p:sldLayoutId id="2147487553" r:id="rId3"/>
    <p:sldLayoutId id="2147487554" r:id="rId4"/>
    <p:sldLayoutId id="2147487555" r:id="rId5"/>
    <p:sldLayoutId id="2147487556" r:id="rId6"/>
    <p:sldLayoutId id="2147487557" r:id="rId7"/>
    <p:sldLayoutId id="2147487558" r:id="rId8"/>
    <p:sldLayoutId id="2147487559" r:id="rId9"/>
    <p:sldLayoutId id="2147487560" r:id="rId10"/>
    <p:sldLayoutId id="214748756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588" r:id="rId1"/>
    <p:sldLayoutId id="2147487589" r:id="rId2"/>
    <p:sldLayoutId id="2147487590" r:id="rId3"/>
    <p:sldLayoutId id="2147487591" r:id="rId4"/>
    <p:sldLayoutId id="2147487592" r:id="rId5"/>
    <p:sldLayoutId id="2147487593" r:id="rId6"/>
    <p:sldLayoutId id="2147487594" r:id="rId7"/>
    <p:sldLayoutId id="2147487595" r:id="rId8"/>
    <p:sldLayoutId id="2147487596" r:id="rId9"/>
    <p:sldLayoutId id="2147487597" r:id="rId10"/>
    <p:sldLayoutId id="214748759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tags" Target="../tags/tag132.xml"/><Relationship Id="rId14" Type="http://schemas.openxmlformats.org/officeDocument/2006/relationships/tags" Target="../tags/tag133.xml"/><Relationship Id="rId15" Type="http://schemas.openxmlformats.org/officeDocument/2006/relationships/tags" Target="../tags/tag134.xml"/><Relationship Id="rId16" Type="http://schemas.openxmlformats.org/officeDocument/2006/relationships/tags" Target="../tags/tag135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tags" Target="../tags/tag155.xml"/><Relationship Id="rId18" Type="http://schemas.openxmlformats.org/officeDocument/2006/relationships/tags" Target="../tags/tag156.xml"/><Relationship Id="rId19" Type="http://schemas.openxmlformats.org/officeDocument/2006/relationships/tags" Target="../tags/tag157.xml"/><Relationship Id="rId20" Type="http://schemas.openxmlformats.org/officeDocument/2006/relationships/tags" Target="../tags/tag158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tags" Target="../tags/tag218.xml"/><Relationship Id="rId22" Type="http://schemas.openxmlformats.org/officeDocument/2006/relationships/tags" Target="../tags/tag219.xml"/><Relationship Id="rId23" Type="http://schemas.openxmlformats.org/officeDocument/2006/relationships/tags" Target="../tags/tag220.xml"/><Relationship Id="rId24" Type="http://schemas.openxmlformats.org/officeDocument/2006/relationships/tags" Target="../tags/tag221.xml"/><Relationship Id="rId25" Type="http://schemas.openxmlformats.org/officeDocument/2006/relationships/tags" Target="../tags/tag222.xml"/><Relationship Id="rId26" Type="http://schemas.openxmlformats.org/officeDocument/2006/relationships/tags" Target="../tags/tag223.xml"/><Relationship Id="rId27" Type="http://schemas.openxmlformats.org/officeDocument/2006/relationships/tags" Target="../tags/tag224.xml"/><Relationship Id="rId28" Type="http://schemas.openxmlformats.org/officeDocument/2006/relationships/tags" Target="../tags/tag225.xml"/><Relationship Id="rId29" Type="http://schemas.openxmlformats.org/officeDocument/2006/relationships/tags" Target="../tags/tag226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tags" Target="../tags/tag277.xml"/><Relationship Id="rId18" Type="http://schemas.openxmlformats.org/officeDocument/2006/relationships/tags" Target="../tags/tag278.xml"/><Relationship Id="rId19" Type="http://schemas.openxmlformats.org/officeDocument/2006/relationships/tags" Target="../tags/tag279.xml"/><Relationship Id="rId20" Type="http://schemas.openxmlformats.org/officeDocument/2006/relationships/tags" Target="../tags/tag280.xml"/><Relationship Id="rId21" Type="http://schemas.openxmlformats.org/officeDocument/2006/relationships/tags" Target="../tags/tag281.xml"/><Relationship Id="rId22" Type="http://schemas.openxmlformats.org/officeDocument/2006/relationships/tags" Target="../tags/tag282.xml"/><Relationship Id="rId23" Type="http://schemas.openxmlformats.org/officeDocument/2006/relationships/tags" Target="../tags/tag283.xml"/><Relationship Id="rId24" Type="http://schemas.openxmlformats.org/officeDocument/2006/relationships/tags" Target="../tags/tag284.xml"/><Relationship Id="rId25" Type="http://schemas.openxmlformats.org/officeDocument/2006/relationships/tags" Target="../tags/tag285.xml"/><Relationship Id="rId26" Type="http://schemas.openxmlformats.org/officeDocument/2006/relationships/tags" Target="../tags/tag286.xml"/><Relationship Id="rId27" Type="http://schemas.openxmlformats.org/officeDocument/2006/relationships/tags" Target="../tags/tag287.xml"/><Relationship Id="rId28" Type="http://schemas.openxmlformats.org/officeDocument/2006/relationships/tags" Target="../tags/tag288.xml"/><Relationship Id="rId29" Type="http://schemas.openxmlformats.org/officeDocument/2006/relationships/tags" Target="../tags/tag289.xml"/><Relationship Id="rId30" Type="http://schemas.openxmlformats.org/officeDocument/2006/relationships/tags" Target="../tags/tag290.xml"/><Relationship Id="rId31" Type="http://schemas.openxmlformats.org/officeDocument/2006/relationships/tags" Target="../tags/tag291.xml"/><Relationship Id="rId32" Type="http://schemas.openxmlformats.org/officeDocument/2006/relationships/tags" Target="../tags/tag292.xml"/><Relationship Id="rId33" Type="http://schemas.openxmlformats.org/officeDocument/2006/relationships/tags" Target="../tags/tag293.xml"/><Relationship Id="rId34" Type="http://schemas.openxmlformats.org/officeDocument/2006/relationships/tags" Target="../tags/tag294.xml"/><Relationship Id="rId35" Type="http://schemas.openxmlformats.org/officeDocument/2006/relationships/tags" Target="../tags/tag295.xml"/><Relationship Id="rId36" Type="http://schemas.openxmlformats.org/officeDocument/2006/relationships/tags" Target="../tags/tag296.xml"/><Relationship Id="rId37" Type="http://schemas.openxmlformats.org/officeDocument/2006/relationships/tags" Target="../tags/tag297.xml"/><Relationship Id="rId38" Type="http://schemas.openxmlformats.org/officeDocument/2006/relationships/tags" Target="../tags/tag298.xml"/><Relationship Id="rId39" Type="http://schemas.openxmlformats.org/officeDocument/2006/relationships/tags" Target="../tags/tag299.xml"/><Relationship Id="rId40" Type="http://schemas.openxmlformats.org/officeDocument/2006/relationships/tags" Target="../tags/tag300.xml"/><Relationship Id="rId4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tags" Target="../tags/tag317.xml"/><Relationship Id="rId18" Type="http://schemas.openxmlformats.org/officeDocument/2006/relationships/tags" Target="../tags/tag318.xml"/><Relationship Id="rId19" Type="http://schemas.openxmlformats.org/officeDocument/2006/relationships/tags" Target="../tags/tag319.xml"/><Relationship Id="rId20" Type="http://schemas.openxmlformats.org/officeDocument/2006/relationships/tags" Target="../tags/tag320.xml"/><Relationship Id="rId21" Type="http://schemas.openxmlformats.org/officeDocument/2006/relationships/tags" Target="../tags/tag321.xml"/><Relationship Id="rId22" Type="http://schemas.openxmlformats.org/officeDocument/2006/relationships/tags" Target="../tags/tag322.xml"/><Relationship Id="rId23" Type="http://schemas.openxmlformats.org/officeDocument/2006/relationships/tags" Target="../tags/tag323.xml"/><Relationship Id="rId24" Type="http://schemas.openxmlformats.org/officeDocument/2006/relationships/tags" Target="../tags/tag324.xml"/><Relationship Id="rId25" Type="http://schemas.openxmlformats.org/officeDocument/2006/relationships/tags" Target="../tags/tag325.xml"/><Relationship Id="rId26" Type="http://schemas.openxmlformats.org/officeDocument/2006/relationships/tags" Target="../tags/tag326.xml"/><Relationship Id="rId27" Type="http://schemas.openxmlformats.org/officeDocument/2006/relationships/tags" Target="../tags/tag327.xml"/><Relationship Id="rId28" Type="http://schemas.openxmlformats.org/officeDocument/2006/relationships/tags" Target="../tags/tag328.xml"/><Relationship Id="rId29" Type="http://schemas.openxmlformats.org/officeDocument/2006/relationships/tags" Target="../tags/tag329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tags" Target="../tags/tag349.xml"/><Relationship Id="rId14" Type="http://schemas.openxmlformats.org/officeDocument/2006/relationships/tags" Target="../tags/tag350.xml"/><Relationship Id="rId15" Type="http://schemas.openxmlformats.org/officeDocument/2006/relationships/tags" Target="../tags/tag351.xml"/><Relationship Id="rId16" Type="http://schemas.openxmlformats.org/officeDocument/2006/relationships/tags" Target="../tags/tag352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高效合理利用企业资源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企业资源概述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高效利用企业资源的方法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合理利用企业资源的策略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高效合理利用企业资源的实践案例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未来企业资源利用的趋势与挑战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企业资源概述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定义与分类</a:t>
            </a:r>
            <a:endParaRPr altLang="en-US" lang="zh-CN"/>
          </a:p>
        </p:txBody>
      </p:sp>
      <p:sp>
        <p:nvSpPr>
          <p:cNvPr id="1048970" name="矩形: 圆角 4"/>
          <p:cNvSpPr/>
          <p:nvPr>
            <p:custDataLst>
              <p:tags r:id="rId1"/>
            </p:custDataLst>
          </p:nvPr>
        </p:nvSpPr>
        <p:spPr>
          <a:xfrm>
            <a:off x="608400" y="3370245"/>
            <a:ext cx="5102958" cy="998874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72" name="正文"/>
          <p:cNvSpPr txBox="1"/>
          <p:nvPr>
            <p:custDataLst>
              <p:tags r:id="rId2"/>
            </p:custDataLst>
          </p:nvPr>
        </p:nvSpPr>
        <p:spPr>
          <a:xfrm>
            <a:off x="1134190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/>
                </a:solidFill>
                <a:latin typeface="+mn-ea"/>
              </a:rPr>
              <a:t>定义：企业资源是指企业所拥有的有形和无形资产，包括人力、物力、财力、技术、信息等</a:t>
            </a:r>
            <a:endParaRPr altLang="en-US" dirty="0" sz="11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74" name="矩形: 圆角 4"/>
          <p:cNvSpPr/>
          <p:nvPr>
            <p:custDataLst>
              <p:tags r:id="rId3"/>
            </p:custDataLst>
          </p:nvPr>
        </p:nvSpPr>
        <p:spPr>
          <a:xfrm>
            <a:off x="6474642" y="3370245"/>
            <a:ext cx="5102958" cy="99950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76" name="正文"/>
          <p:cNvSpPr txBox="1"/>
          <p:nvPr>
            <p:custDataLst>
              <p:tags r:id="rId4"/>
            </p:custDataLst>
          </p:nvPr>
        </p:nvSpPr>
        <p:spPr>
          <a:xfrm>
            <a:off x="6921691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5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分类：根据性质不同，企业资源可以分为有形资源和无形资源两大类，其中有形资源包括人力、物力、财力等，无形资源包括技术、品牌、信息等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资源对企业的重要性</a:t>
            </a:r>
            <a:endParaRPr altLang="en-US" lang="zh-CN"/>
          </a:p>
        </p:txBody>
      </p:sp>
      <p:sp>
        <p:nvSpPr>
          <p:cNvPr id="104901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资源是企业可持续发展的保障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资源是企业运营的基础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资源是企业竞争优势的来源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资源是企业战略规划的重要因素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07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高效利用企业资源的方法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制定合理的资源分配计划</a:t>
            </a:r>
            <a:endParaRPr altLang="en-US" lang="zh-CN"/>
          </a:p>
        </p:txBody>
      </p:sp>
      <p:sp>
        <p:nvSpPr>
          <p:cNvPr id="10491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明确资源需求：根据企业战略和业务需求，确定所需的资源种类和数量。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制定资源分配计划：根据业务需求和资源评估结果，制定合理的资源分配计划，确保资源的高效利用。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监控和调整：定期对资源分配计划进行监控和调整，确保资源的合理利用和企业的可持续发展。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评估现有资源：对现有资源进行盘点和评估，了解资源的可用性和优劣势。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提高资源使用效率</a:t>
            </a:r>
            <a:endParaRPr altLang="en-US" lang="zh-CN"/>
          </a:p>
        </p:txBody>
      </p:sp>
      <p:sp>
        <p:nvSpPr>
          <p:cNvPr id="10492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制定合理的资源分配计划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优化生产流程，减少浪费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提高员工技能和素质，提高工作效率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引入先进的生产技术和设备，提高资源利用效率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优化资源配置</a:t>
            </a:r>
            <a:endParaRPr altLang="en-US" lang="zh-CN"/>
          </a:p>
        </p:txBody>
      </p:sp>
      <p:sp>
        <p:nvSpPr>
          <p:cNvPr id="10492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合理规划资源分配：根据企业战略目标和市场需求，合理分配人力、物力、财力等资源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提高资源利用效率：通过技术创新、流程优化等手段，降低资源消耗，提高资源利用效率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实现资源共享：建立共享平台，促进企业内部各部门之间的资源共享，避免资源浪费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强化资源管理：建立完善的资源管理制度，加强资源监管，确保资源的合理使用和有效管理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3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合理利用企业资源的策略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制定科学的资源管理政策</a:t>
            </a:r>
            <a:endParaRPr altLang="en-US" lang="zh-CN"/>
          </a:p>
        </p:txBody>
      </p:sp>
      <p:sp>
        <p:nvSpPr>
          <p:cNvPr id="104939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制定资源分配计划：根据企业战略和业务需求，制定科学的资源分配计划，确保资源能够合理地流向最需要的地方。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建立资源管理制度：建立完善的资源管理制度，包括资源的申请、审批、使用、调配等各个环节，确保资源的合理使用和有效管理。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明确资源管理目标：制定资源管理政策前，需要明确资源管理的目标，如提高资源利用效率、降低成本等。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识别资源：对企业拥有的资源进行全面识别，包括人力、物力、财力、技术等各个方面。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加强资源监管与评估</a:t>
            </a:r>
            <a:endParaRPr altLang="en-US" lang="zh-CN"/>
          </a:p>
        </p:txBody>
      </p:sp>
      <p:sp>
        <p:nvSpPr>
          <p:cNvPr id="104945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建立完善的资源监管机制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不断优化资源配置，提高资源利用效率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及时发现和解决资源浪费问题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定期对资源进行评估和审计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推动资源共享与合作</a:t>
            </a:r>
            <a:endParaRPr altLang="en-US" lang="zh-CN"/>
          </a:p>
        </p:txBody>
      </p:sp>
      <p:sp>
        <p:nvSpPr>
          <p:cNvPr id="10495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建立资源共享机制：促进企业内部各部门之间的资源共享，提高资源利用效率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加强合作与沟通：加强企业内外部的合作与沟通，实现资源互补和协同发展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推动跨界合作：积极寻求与其他企业、行业或领域的合作，拓展资源利用渠道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培养团队精神：加强团队建设，提高员工之间的协作能力和团队精神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57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高效合理利用企业资源的实践案例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成功案例分析</a:t>
            </a:r>
            <a:endParaRPr altLang="en-US" lang="zh-CN"/>
          </a:p>
        </p:txBody>
      </p:sp>
      <p:sp>
        <p:nvSpPr>
          <p:cNvPr id="104963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案例名称：某企业资源高效利用实践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案例背景：该企业面临资源紧张和成本压力，需要提高资源利用效率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实施措施：采用先进的生产技术和管理方法，优化资源配置，提高生产效率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实施效果：资源利用效率显著提高，成本降低，企业竞争力增强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失败案例分析</a:t>
            </a:r>
            <a:endParaRPr altLang="en-US" lang="zh-CN"/>
          </a:p>
        </p:txBody>
      </p:sp>
      <p:sp>
        <p:nvSpPr>
          <p:cNvPr id="10496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案例名称：某公司资源利用不当导致破产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案例背景：该公司在资源利用方面存在严重问题，导致资源浪费和效率低下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案例分析：分析该公司资源利用不当的原因，包括管理不善、缺乏创新、市场变化等方面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案例总结：总结该公司失败的教训，提出高效合理利用企业资源的建议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75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未来企业资源利用的趋势与挑战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未来企业资源利用的趋势</a:t>
            </a:r>
            <a:endParaRPr altLang="en-US" lang="zh-CN"/>
          </a:p>
        </p:txBody>
      </p:sp>
      <p:sp>
        <p:nvSpPr>
          <p:cNvPr id="1049818" name="任意多边形: 形状 16"/>
          <p:cNvSpPr/>
          <p:nvPr>
            <p:custDataLst>
              <p:tags r:id="rId1"/>
            </p:custDataLst>
          </p:nvPr>
        </p:nvSpPr>
        <p:spPr>
          <a:xfrm>
            <a:off x="608400" y="150667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0" name="Freeform 488"/>
          <p:cNvSpPr/>
          <p:nvPr>
            <p:custDataLst>
              <p:tags r:id="rId2"/>
            </p:custDataLst>
          </p:nvPr>
        </p:nvSpPr>
        <p:spPr>
          <a:xfrm rot="5400000">
            <a:off x="5213182" y="1491884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2" name="序号"/>
          <p:cNvSpPr txBox="1"/>
          <p:nvPr>
            <p:custDataLst>
              <p:tags r:id="rId3"/>
            </p:custDataLst>
          </p:nvPr>
        </p:nvSpPr>
        <p:spPr>
          <a:xfrm>
            <a:off x="5339977" y="172222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24" name="标题"/>
          <p:cNvSpPr txBox="1"/>
          <p:nvPr>
            <p:custDataLst>
              <p:tags r:id="rId4"/>
            </p:custDataLst>
          </p:nvPr>
        </p:nvSpPr>
        <p:spPr>
          <a:xfrm>
            <a:off x="996534" y="155950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数字化转型：利用大数据、人工智能等技术提高资源利用效率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26" name="正文"/>
          <p:cNvSpPr txBox="1"/>
          <p:nvPr>
            <p:custDataLst>
              <p:tags r:id="rId5"/>
            </p:custDataLst>
          </p:nvPr>
        </p:nvSpPr>
        <p:spPr>
          <a:xfrm>
            <a:off x="996534" y="2019493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828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420" y="2053305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0" name="Freeform 488"/>
          <p:cNvSpPr/>
          <p:nvPr>
            <p:custDataLst>
              <p:tags r:id="rId7"/>
            </p:custDataLst>
          </p:nvPr>
        </p:nvSpPr>
        <p:spPr>
          <a:xfrm rot="5400000">
            <a:off x="6147240" y="203851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2" name="序号"/>
          <p:cNvSpPr txBox="1"/>
          <p:nvPr>
            <p:custDataLst>
              <p:tags r:id="rId8"/>
            </p:custDataLst>
          </p:nvPr>
        </p:nvSpPr>
        <p:spPr>
          <a:xfrm>
            <a:off x="6255721" y="2263222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834" name="任意多边形: 形状 2"/>
          <p:cNvSpPr/>
          <p:nvPr>
            <p:custDataLst>
              <p:tags r:id="rId9"/>
            </p:custDataLst>
          </p:nvPr>
        </p:nvSpPr>
        <p:spPr>
          <a:xfrm>
            <a:off x="608400" y="259993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836" name="Freeform 488"/>
          <p:cNvSpPr/>
          <p:nvPr>
            <p:custDataLst>
              <p:tags r:id="rId10"/>
            </p:custDataLst>
          </p:nvPr>
        </p:nvSpPr>
        <p:spPr>
          <a:xfrm rot="5400000">
            <a:off x="5213182" y="258514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8" name="序号"/>
          <p:cNvSpPr txBox="1"/>
          <p:nvPr>
            <p:custDataLst>
              <p:tags r:id="rId11"/>
            </p:custDataLst>
          </p:nvPr>
        </p:nvSpPr>
        <p:spPr>
          <a:xfrm>
            <a:off x="5339977" y="2814781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840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420" y="314163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842" name="Freeform 488"/>
          <p:cNvSpPr/>
          <p:nvPr>
            <p:custDataLst>
              <p:tags r:id="rId13"/>
            </p:custDataLst>
          </p:nvPr>
        </p:nvSpPr>
        <p:spPr>
          <a:xfrm rot="5400000">
            <a:off x="6147240" y="312754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4" name="序号"/>
          <p:cNvSpPr txBox="1"/>
          <p:nvPr>
            <p:custDataLst>
              <p:tags r:id="rId14"/>
            </p:custDataLst>
          </p:nvPr>
        </p:nvSpPr>
        <p:spPr>
          <a:xfrm>
            <a:off x="6255721" y="3348730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6" name="任意多边形: 形状 12"/>
          <p:cNvSpPr/>
          <p:nvPr>
            <p:custDataLst>
              <p:tags r:id="rId15"/>
            </p:custDataLst>
          </p:nvPr>
        </p:nvSpPr>
        <p:spPr>
          <a:xfrm>
            <a:off x="608400" y="369248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848" name="Freeform 488"/>
          <p:cNvSpPr/>
          <p:nvPr>
            <p:custDataLst>
              <p:tags r:id="rId16"/>
            </p:custDataLst>
          </p:nvPr>
        </p:nvSpPr>
        <p:spPr>
          <a:xfrm rot="5400000">
            <a:off x="5213182" y="3678398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0" name="序号"/>
          <p:cNvSpPr txBox="1"/>
          <p:nvPr>
            <p:custDataLst>
              <p:tags r:id="rId17"/>
            </p:custDataLst>
          </p:nvPr>
        </p:nvSpPr>
        <p:spPr>
          <a:xfrm>
            <a:off x="5339977" y="390803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852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420" y="423066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854" name="Freeform 488"/>
          <p:cNvSpPr/>
          <p:nvPr>
            <p:custDataLst>
              <p:tags r:id="rId19"/>
            </p:custDataLst>
          </p:nvPr>
        </p:nvSpPr>
        <p:spPr>
          <a:xfrm rot="5400000">
            <a:off x="6147240" y="4215869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6" name="序号"/>
          <p:cNvSpPr txBox="1"/>
          <p:nvPr>
            <p:custDataLst>
              <p:tags r:id="rId20"/>
            </p:custDataLst>
          </p:nvPr>
        </p:nvSpPr>
        <p:spPr>
          <a:xfrm>
            <a:off x="6255721" y="443705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8" name="任意多边形: 形状 27"/>
          <p:cNvSpPr/>
          <p:nvPr>
            <p:custDataLst>
              <p:tags r:id="rId21"/>
            </p:custDataLst>
          </p:nvPr>
        </p:nvSpPr>
        <p:spPr>
          <a:xfrm>
            <a:off x="608400" y="478574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860" name="Freeform 488"/>
          <p:cNvSpPr/>
          <p:nvPr>
            <p:custDataLst>
              <p:tags r:id="rId22"/>
            </p:custDataLst>
          </p:nvPr>
        </p:nvSpPr>
        <p:spPr>
          <a:xfrm rot="5400000">
            <a:off x="5213182" y="477095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2" name="序号"/>
          <p:cNvSpPr txBox="1"/>
          <p:nvPr>
            <p:custDataLst>
              <p:tags r:id="rId23"/>
            </p:custDataLst>
          </p:nvPr>
        </p:nvSpPr>
        <p:spPr>
          <a:xfrm>
            <a:off x="5339977" y="5001296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864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2420" y="5318988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866" name="Freeform 488"/>
          <p:cNvSpPr/>
          <p:nvPr>
            <p:custDataLst>
              <p:tags r:id="rId25"/>
            </p:custDataLst>
          </p:nvPr>
        </p:nvSpPr>
        <p:spPr>
          <a:xfrm rot="5400000">
            <a:off x="6147240" y="5304900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8" name="序号"/>
          <p:cNvSpPr txBox="1"/>
          <p:nvPr>
            <p:custDataLst>
              <p:tags r:id="rId26"/>
            </p:custDataLst>
          </p:nvPr>
        </p:nvSpPr>
        <p:spPr>
          <a:xfrm>
            <a:off x="6255721" y="552608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0" name="标题"/>
          <p:cNvSpPr txBox="1"/>
          <p:nvPr>
            <p:custDataLst>
              <p:tags r:id="rId27"/>
            </p:custDataLst>
          </p:nvPr>
        </p:nvSpPr>
        <p:spPr>
          <a:xfrm>
            <a:off x="7445483" y="2094866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可持续发展：关注环保、社会责任等方面，实现绿色发展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72" name="正文"/>
          <p:cNvSpPr txBox="1"/>
          <p:nvPr>
            <p:custDataLst>
              <p:tags r:id="rId28"/>
            </p:custDataLst>
          </p:nvPr>
        </p:nvSpPr>
        <p:spPr>
          <a:xfrm>
            <a:off x="7445483" y="2554147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874" name="标题"/>
          <p:cNvSpPr txBox="1"/>
          <p:nvPr>
            <p:custDataLst>
              <p:tags r:id="rId29"/>
            </p:custDataLst>
          </p:nvPr>
        </p:nvSpPr>
        <p:spPr>
          <a:xfrm>
            <a:off x="996534" y="2654174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共享经济：通过共享资源降低成本，提高资源利用效率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76" name="正文"/>
          <p:cNvSpPr txBox="1"/>
          <p:nvPr>
            <p:custDataLst>
              <p:tags r:id="rId30"/>
            </p:custDataLst>
          </p:nvPr>
        </p:nvSpPr>
        <p:spPr>
          <a:xfrm>
            <a:off x="996534" y="311345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878" name="标题"/>
          <p:cNvSpPr txBox="1"/>
          <p:nvPr>
            <p:custDataLst>
              <p:tags r:id="rId31"/>
            </p:custDataLst>
          </p:nvPr>
        </p:nvSpPr>
        <p:spPr>
          <a:xfrm>
            <a:off x="7445483" y="318882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创新驱动：通过技术创新推动资源利用方式的变革  未来企业资源利用的挑战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80" name="正文"/>
          <p:cNvSpPr txBox="1"/>
          <p:nvPr>
            <p:custDataLst>
              <p:tags r:id="rId32"/>
            </p:custDataLst>
          </p:nvPr>
        </p:nvSpPr>
        <p:spPr>
          <a:xfrm>
            <a:off x="7445483" y="364810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未来企业资源利用的挑战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882" name="标题"/>
          <p:cNvSpPr txBox="1"/>
          <p:nvPr>
            <p:custDataLst>
              <p:tags r:id="rId33"/>
            </p:custDataLst>
          </p:nvPr>
        </p:nvSpPr>
        <p:spPr>
          <a:xfrm>
            <a:off x="996534" y="374109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637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技术更新换代快：需要不断跟进新技术，保持技术领先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84" name="正文"/>
          <p:cNvSpPr txBox="1"/>
          <p:nvPr>
            <p:custDataLst>
              <p:tags r:id="rId34"/>
            </p:custDataLst>
          </p:nvPr>
        </p:nvSpPr>
        <p:spPr>
          <a:xfrm>
            <a:off x="996534" y="420037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886" name="标题"/>
          <p:cNvSpPr txBox="1"/>
          <p:nvPr>
            <p:custDataLst>
              <p:tags r:id="rId35"/>
            </p:custDataLst>
          </p:nvPr>
        </p:nvSpPr>
        <p:spPr>
          <a:xfrm>
            <a:off x="7445483" y="428631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资源短缺：需要寻找新的资源来源，确保资源的可持续供应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88" name="正文"/>
          <p:cNvSpPr txBox="1"/>
          <p:nvPr>
            <p:custDataLst>
              <p:tags r:id="rId36"/>
            </p:custDataLst>
          </p:nvPr>
        </p:nvSpPr>
        <p:spPr>
          <a:xfrm>
            <a:off x="7445483" y="474559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890" name="标题"/>
          <p:cNvSpPr txBox="1"/>
          <p:nvPr>
            <p:custDataLst>
              <p:tags r:id="rId37"/>
            </p:custDataLst>
          </p:nvPr>
        </p:nvSpPr>
        <p:spPr>
          <a:xfrm>
            <a:off x="996534" y="4820260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竞争激烈：需要提高资源利用效率，增强企业竞争力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92" name="正文"/>
          <p:cNvSpPr txBox="1"/>
          <p:nvPr>
            <p:custDataLst>
              <p:tags r:id="rId38"/>
            </p:custDataLst>
          </p:nvPr>
        </p:nvSpPr>
        <p:spPr>
          <a:xfrm>
            <a:off x="996534" y="528024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894" name="标题"/>
          <p:cNvSpPr txBox="1"/>
          <p:nvPr>
            <p:custDataLst>
              <p:tags r:id="rId39"/>
            </p:custDataLst>
          </p:nvPr>
        </p:nvSpPr>
        <p:spPr>
          <a:xfrm>
            <a:off x="7445483" y="5367593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637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法规政策限制：需要遵守相关法规政策，避免违规行为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96" name="正文"/>
          <p:cNvSpPr txBox="1"/>
          <p:nvPr>
            <p:custDataLst>
              <p:tags r:id="rId40"/>
            </p:custDataLst>
          </p:nvPr>
        </p:nvSpPr>
        <p:spPr>
          <a:xfrm>
            <a:off x="7445483" y="582757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面临的挑战与机遇</a:t>
            </a:r>
            <a:endParaRPr altLang="en-US" lang="zh-CN"/>
          </a:p>
        </p:txBody>
      </p:sp>
      <p:sp>
        <p:nvSpPr>
          <p:cNvPr id="104993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挑战：技术更新换代快速，需要不断适应和跟进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机遇：通过技术创新和模式创新实现可持续发展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机遇：政策支持推动企业资源合理利用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挑战：市场竞争激烈，需要提高资源利用效率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01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07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高效合理利用企业资源是企业持续发展的关键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优化资源配置，提高资源利用效率是企业成功的关键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制定科学合理的资源利用计划，实现资源最大化利用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加强资源管理，降低资源浪费，提高企业经济效益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对企业的建议</a:t>
            </a:r>
            <a:endParaRPr altLang="en-US" lang="zh-CN"/>
          </a:p>
        </p:txBody>
      </p:sp>
      <p:sp>
        <p:nvSpPr>
          <p:cNvPr id="10501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推动技术创新：加大技术研发力度，提高企业核心竞争力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优化资源配置：合理分配人力、物力、财力等资源，提高资源利用效率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强化风险管理：建立健全风险管理体系，降低企业运营风险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拓展市场渠道：积极开拓国内外市场，扩大企业市场份额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18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3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8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3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6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3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5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55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2023-12-19T10:01:42Z</dcterms:created>
  <dcterms:modified xsi:type="dcterms:W3CDTF">2023-12-19T10:01:42Z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cebc4dba34a548e9a79d8d662136e4d7_21</vt:lpwstr>
  </property>
</Properties>
</file>