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handoutMasterIdLst>
    <p:handoutMasterId r:id="rId3"/>
  </p:handoutMasterIdLst>
  <p:sldIdLst>
    <p:sldId id="286" r:id="rId4"/>
    <p:sldId id="289" r:id="rId5"/>
    <p:sldId id="292" r:id="rId6"/>
    <p:sldId id="295" r:id="rId7"/>
    <p:sldId id="298" r:id="rId8"/>
    <p:sldId id="301" r:id="rId9"/>
    <p:sldId id="304" r:id="rId10"/>
    <p:sldId id="307" r:id="rId11"/>
    <p:sldId id="310" r:id="rId12"/>
    <p:sldId id="313" r:id="rId13"/>
    <p:sldId id="316" r:id="rId14"/>
    <p:sldId id="319" r:id="rId15"/>
    <p:sldId id="322" r:id="rId16"/>
    <p:sldId id="325" r:id="rId17"/>
    <p:sldId id="328" r:id="rId18"/>
    <p:sldId id="331" r:id="rId19"/>
    <p:sldId id="334" r:id="rId20"/>
    <p:sldId id="337" r:id="rId21"/>
    <p:sldId id="340" r:id="rId22"/>
    <p:sldId id="343" r:id="rId23"/>
    <p:sldId id="346" r:id="rId24"/>
    <p:sldId id="349" r:id="rId25"/>
    <p:sldId id="352" r:id="rId26"/>
    <p:sldId id="355" r:id="rId27"/>
    <p:sldId id="358" r:id="rId28"/>
    <p:sldId id="361" r:id="rId29"/>
    <p:sldId id="364" r:id="rId30"/>
    <p:sldId id="367" r:id="rId31"/>
    <p:sldId id="370" r:id="rId32"/>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53"/>
        <p:guide pos="383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handoutMaster" Target="handoutMasters/handout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tags" Target="tags/tag32.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heme" Target="theme/theme1.xml" /><Relationship Id="rId37"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p:nvPr>
            <p:ph type="sldImg" idx="2"/>
          </p:nvPr>
        </p:nvSpPr>
        <p:spPr/>
      </p:sp>
      <p:sp>
        <p:nvSpPr>
          <p:cNvPr id="3" name="文本占位符 2"/>
          <p:cNvSpPr/>
          <p:nvPr>
            <p:ph type="body" idx="3"/>
          </p:nvPr>
        </p:nvSpPr>
        <p:spPr/>
        <p:txBody>
          <a:bodyPr/>
          <a:lstStyle/>
          <a:p>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1_空白">
    <p:spTree>
      <p:nvGrpSpPr>
        <p:cNvPr id="1" name=""/>
        <p:cNvGrpSpPr/>
        <p:nvPr/>
      </p:nvGrpSpPr>
      <p:grpSpPr>
        <a:xfrm>
          <a:off x="0" y="0"/>
          <a: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noFill/>
            </a:endParaRPr>
          </a:p>
        </p:txBody>
      </p:sp>
      <p:sp>
        <p:nvSpPr>
          <p:cNvPr id="2" name="日期占位符 1"/>
          <p:cNvSpPr>
            <a:spLocks noGrp="1"/>
          </p:cNvSpPr>
          <p:nvPr>
            <p:ph type="dt" sz="half" idx="10"/>
          </p:nvPr>
        </p:nvSpPr>
        <p:spPr>
          <a:xfrm>
            <a:off x="838200" y="6356350"/>
            <a:ext cx="2743200" cy="365125"/>
          </a:xfrm>
        </p:spPr>
        <p:txBody>
          <a:bodyPr/>
          <a:lstStyle/>
          <a:p>
            <a:fld id="{7339768B-176A-46AB-8089-B7B4214B3926}"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C4E7ED-FD35-4E2C-8D04-D0895BF3EC64}" type="slidenum">
              <a:rPr lang="zh-CN" altLang="en-US" smtClean="0"/>
              <a:t/>
            </a:fld>
            <a:endParaRPr lang="zh-CN" altLang="en-US"/>
          </a:p>
        </p:txBody>
      </p:sp>
      <p:sp>
        <p:nvSpPr>
          <p:cNvPr id="16" name="MH_Others_1"/>
          <p:cNvSpPr/>
          <p:nvPr userDrawn="1">
            <p:custDataLst>
              <p:tags r:id="rId1"/>
            </p:custDataLst>
          </p:nvPr>
        </p:nvSpPr>
        <p:spPr>
          <a:xfrm>
            <a:off x="9520851" y="0"/>
            <a:ext cx="26711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7200" b="1">
                <a:solidFill>
                  <a:srgbClr val="FFFFFF"/>
                </a:solidFill>
                <a:latin typeface="微软雅黑" panose="020b0503020204020204" pitchFamily="34" charset="-122"/>
                <a:ea typeface="微软雅黑" panose="020b0503020204020204" pitchFamily="34" charset="-122"/>
              </a:rPr>
              <a:t>目 录</a:t>
            </a:r>
          </a:p>
        </p:txBody>
      </p:sp>
      <p:sp>
        <p:nvSpPr>
          <p:cNvPr id="17" name="MH_Others_2"/>
          <p:cNvSpPr/>
          <p:nvPr userDrawn="1">
            <p:custDataLst>
              <p:tags r:id="rId2"/>
            </p:custDataLst>
          </p:nvPr>
        </p:nvSpPr>
        <p:spPr>
          <a:xfrm>
            <a:off x="9283700" y="-14513"/>
            <a:ext cx="180000" cy="68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5"/>
          <p:cNvSpPr>
            <a:spLocks noEditPoints="1"/>
          </p:cNvSpPr>
          <p:nvPr userDrawn="1"/>
        </p:nvSpPr>
        <p:spPr bwMode="auto">
          <a:xfrm rot="169628">
            <a:off x="683097" y="331809"/>
            <a:ext cx="1198767" cy="1216307"/>
          </a:xfrm>
          <a:custGeom>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F9B54F"/>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Century Gothic" panose="020b0502020202020204" pitchFamily="34" charset="0"/>
              <a:ea typeface="幼圆" panose="02010509060101010101" charset="-122"/>
              <a:sym typeface="Century Gothic" panose="020b0502020202020204" pitchFamily="34" charset="0"/>
            </a:endParaRPr>
          </a:p>
        </p:txBody>
      </p:sp>
      <p:grpSp>
        <p:nvGrpSpPr>
          <p:cNvPr id="64" name="组合 63"/>
          <p:cNvGrpSpPr/>
          <p:nvPr userDrawn="1"/>
        </p:nvGrpSpPr>
        <p:grpSpPr>
          <a:xfrm>
            <a:off x="1052195" y="800735"/>
            <a:ext cx="460375" cy="322580"/>
            <a:chOff x="7668" y="5139"/>
            <a:chExt cx="830" cy="513"/>
          </a:xfrm>
          <a:solidFill>
            <a:srgbClr val="F9B54F"/>
          </a:solidFill>
        </p:grpSpPr>
        <p:sp>
          <p:nvSpPr>
            <p:cNvPr id="65" name="Freeform 137"/>
            <p:cNvSpPr>
              <a:spLocks noEditPoints="1"/>
            </p:cNvSpPr>
            <p:nvPr/>
          </p:nvSpPr>
          <p:spPr bwMode="auto">
            <a:xfrm>
              <a:off x="7734" y="5139"/>
              <a:ext cx="700" cy="439"/>
            </a:xfrm>
            <a:custGeom>
              <a:gdLst>
                <a:gd name="T0" fmla="*/ 4 w 162"/>
                <a:gd name="T1" fmla="*/ 102 h 102"/>
                <a:gd name="T2" fmla="*/ 158 w 162"/>
                <a:gd name="T3" fmla="*/ 102 h 102"/>
                <a:gd name="T4" fmla="*/ 162 w 162"/>
                <a:gd name="T5" fmla="*/ 98 h 102"/>
                <a:gd name="T6" fmla="*/ 162 w 162"/>
                <a:gd name="T7" fmla="*/ 4 h 102"/>
                <a:gd name="T8" fmla="*/ 158 w 162"/>
                <a:gd name="T9" fmla="*/ 0 h 102"/>
                <a:gd name="T10" fmla="*/ 4 w 162"/>
                <a:gd name="T11" fmla="*/ 0 h 102"/>
                <a:gd name="T12" fmla="*/ 0 w 162"/>
                <a:gd name="T13" fmla="*/ 4 h 102"/>
                <a:gd name="T14" fmla="*/ 0 w 162"/>
                <a:gd name="T15" fmla="*/ 98 h 102"/>
                <a:gd name="T16" fmla="*/ 4 w 162"/>
                <a:gd name="T17" fmla="*/ 102 h 102"/>
                <a:gd name="T18" fmla="*/ 81 w 162"/>
                <a:gd name="T19" fmla="*/ 3 h 102"/>
                <a:gd name="T20" fmla="*/ 84 w 162"/>
                <a:gd name="T21" fmla="*/ 5 h 102"/>
                <a:gd name="T22" fmla="*/ 81 w 162"/>
                <a:gd name="T23" fmla="*/ 8 h 102"/>
                <a:gd name="T24" fmla="*/ 78 w 162"/>
                <a:gd name="T25" fmla="*/ 5 h 102"/>
                <a:gd name="T26" fmla="*/ 81 w 162"/>
                <a:gd name="T27" fmla="*/ 3 h 102"/>
                <a:gd name="T28" fmla="*/ 10 w 162"/>
                <a:gd name="T29" fmla="*/ 10 h 102"/>
                <a:gd name="T30" fmla="*/ 152 w 162"/>
                <a:gd name="T31" fmla="*/ 10 h 102"/>
                <a:gd name="T32" fmla="*/ 152 w 162"/>
                <a:gd name="T33" fmla="*/ 92 h 102"/>
                <a:gd name="T34" fmla="*/ 10 w 162"/>
                <a:gd name="T35" fmla="*/ 92 h 102"/>
                <a:gd name="T36" fmla="*/ 10 w 162"/>
                <a:gd name="T37" fmla="*/ 10 h 10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02">
                  <a:moveTo>
                    <a:pt x="4" y="102"/>
                  </a:moveTo>
                  <a:cubicBezTo>
                    <a:pt x="158" y="102"/>
                    <a:pt x="158" y="102"/>
                    <a:pt x="158" y="102"/>
                  </a:cubicBezTo>
                  <a:cubicBezTo>
                    <a:pt x="160" y="102"/>
                    <a:pt x="162" y="100"/>
                    <a:pt x="162" y="98"/>
                  </a:cubicBezTo>
                  <a:cubicBezTo>
                    <a:pt x="162" y="4"/>
                    <a:pt x="162" y="4"/>
                    <a:pt x="162" y="4"/>
                  </a:cubicBezTo>
                  <a:cubicBezTo>
                    <a:pt x="162" y="2"/>
                    <a:pt x="160" y="0"/>
                    <a:pt x="158" y="0"/>
                  </a:cubicBezTo>
                  <a:cubicBezTo>
                    <a:pt x="4" y="0"/>
                    <a:pt x="4" y="0"/>
                    <a:pt x="4" y="0"/>
                  </a:cubicBezTo>
                  <a:cubicBezTo>
                    <a:pt x="2" y="0"/>
                    <a:pt x="0" y="2"/>
                    <a:pt x="0" y="4"/>
                  </a:cubicBezTo>
                  <a:cubicBezTo>
                    <a:pt x="0" y="98"/>
                    <a:pt x="0" y="98"/>
                    <a:pt x="0" y="98"/>
                  </a:cubicBezTo>
                  <a:cubicBezTo>
                    <a:pt x="0" y="100"/>
                    <a:pt x="2" y="102"/>
                    <a:pt x="4" y="102"/>
                  </a:cubicBezTo>
                  <a:close/>
                  <a:moveTo>
                    <a:pt x="81" y="3"/>
                  </a:moveTo>
                  <a:cubicBezTo>
                    <a:pt x="82" y="3"/>
                    <a:pt x="84" y="4"/>
                    <a:pt x="84" y="5"/>
                  </a:cubicBezTo>
                  <a:cubicBezTo>
                    <a:pt x="84" y="7"/>
                    <a:pt x="82" y="8"/>
                    <a:pt x="81" y="8"/>
                  </a:cubicBezTo>
                  <a:cubicBezTo>
                    <a:pt x="80" y="8"/>
                    <a:pt x="78" y="7"/>
                    <a:pt x="78" y="5"/>
                  </a:cubicBezTo>
                  <a:cubicBezTo>
                    <a:pt x="78" y="4"/>
                    <a:pt x="80" y="3"/>
                    <a:pt x="81" y="3"/>
                  </a:cubicBezTo>
                  <a:close/>
                  <a:moveTo>
                    <a:pt x="10" y="10"/>
                  </a:moveTo>
                  <a:cubicBezTo>
                    <a:pt x="152" y="10"/>
                    <a:pt x="152" y="10"/>
                    <a:pt x="152" y="10"/>
                  </a:cubicBezTo>
                  <a:cubicBezTo>
                    <a:pt x="152" y="92"/>
                    <a:pt x="152" y="92"/>
                    <a:pt x="152" y="92"/>
                  </a:cubicBezTo>
                  <a:cubicBezTo>
                    <a:pt x="10" y="92"/>
                    <a:pt x="10" y="92"/>
                    <a:pt x="10" y="92"/>
                  </a:cubicBezTo>
                  <a:lnTo>
                    <a:pt x="10" y="10"/>
                  </a:lnTo>
                  <a:close/>
                </a:path>
              </a:pathLst>
            </a:custGeom>
            <a:grpFill/>
            <a:ln>
              <a:noFill/>
            </a:ln>
          </p:spPr>
          <p:txBody>
            <a:bodyPr vert="horz" wrap="square" lIns="91440" tIns="45720" rIns="91440" bIns="45720" numCol="1" anchor="t" anchorCtr="0" compatLnSpc="1"/>
            <a:lstStyle/>
            <a:p>
              <a:endParaRPr lang="en-US"/>
            </a:p>
          </p:txBody>
        </p:sp>
        <p:sp>
          <p:nvSpPr>
            <p:cNvPr id="66" name="Freeform 138"/>
            <p:cNvSpPr/>
            <p:nvPr/>
          </p:nvSpPr>
          <p:spPr bwMode="auto">
            <a:xfrm>
              <a:off x="7668" y="5600"/>
              <a:ext cx="831" cy="52"/>
            </a:xfrm>
            <a:custGeom>
              <a:gdLst>
                <a:gd name="T0" fmla="*/ 192 w 192"/>
                <a:gd name="T1" fmla="*/ 0 h 12"/>
                <a:gd name="T2" fmla="*/ 126 w 192"/>
                <a:gd name="T3" fmla="*/ 0 h 12"/>
                <a:gd name="T4" fmla="*/ 123 w 192"/>
                <a:gd name="T5" fmla="*/ 2 h 12"/>
                <a:gd name="T6" fmla="*/ 69 w 192"/>
                <a:gd name="T7" fmla="*/ 2 h 12"/>
                <a:gd name="T8" fmla="*/ 66 w 192"/>
                <a:gd name="T9" fmla="*/ 0 h 12"/>
                <a:gd name="T10" fmla="*/ 0 w 192"/>
                <a:gd name="T11" fmla="*/ 0 h 12"/>
                <a:gd name="T12" fmla="*/ 0 w 192"/>
                <a:gd name="T13" fmla="*/ 1 h 12"/>
                <a:gd name="T14" fmla="*/ 0 w 192"/>
                <a:gd name="T15" fmla="*/ 3 h 12"/>
                <a:gd name="T16" fmla="*/ 9 w 192"/>
                <a:gd name="T17" fmla="*/ 12 h 12"/>
                <a:gd name="T18" fmla="*/ 183 w 192"/>
                <a:gd name="T19" fmla="*/ 12 h 12"/>
                <a:gd name="T20" fmla="*/ 192 w 192"/>
                <a:gd name="T21" fmla="*/ 3 h 12"/>
                <a:gd name="T22" fmla="*/ 192 w 192"/>
                <a:gd name="T23" fmla="*/ 1 h 12"/>
                <a:gd name="T24" fmla="*/ 192 w 192"/>
                <a:gd name="T25" fmla="*/ 0 h 1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2">
                  <a:moveTo>
                    <a:pt x="192" y="0"/>
                  </a:moveTo>
                  <a:cubicBezTo>
                    <a:pt x="126" y="0"/>
                    <a:pt x="126" y="0"/>
                    <a:pt x="126" y="0"/>
                  </a:cubicBezTo>
                  <a:cubicBezTo>
                    <a:pt x="125" y="1"/>
                    <a:pt x="124" y="2"/>
                    <a:pt x="123" y="2"/>
                  </a:cubicBezTo>
                  <a:cubicBezTo>
                    <a:pt x="69" y="2"/>
                    <a:pt x="69" y="2"/>
                    <a:pt x="69" y="2"/>
                  </a:cubicBezTo>
                  <a:cubicBezTo>
                    <a:pt x="68" y="2"/>
                    <a:pt x="67" y="1"/>
                    <a:pt x="66" y="0"/>
                  </a:cubicBezTo>
                  <a:cubicBezTo>
                    <a:pt x="0" y="0"/>
                    <a:pt x="0" y="0"/>
                    <a:pt x="0" y="0"/>
                  </a:cubicBezTo>
                  <a:cubicBezTo>
                    <a:pt x="0" y="0"/>
                    <a:pt x="0" y="0"/>
                    <a:pt x="0" y="1"/>
                  </a:cubicBezTo>
                  <a:cubicBezTo>
                    <a:pt x="0" y="3"/>
                    <a:pt x="0" y="3"/>
                    <a:pt x="0" y="3"/>
                  </a:cubicBezTo>
                  <a:cubicBezTo>
                    <a:pt x="0" y="8"/>
                    <a:pt x="4" y="12"/>
                    <a:pt x="9" y="12"/>
                  </a:cubicBezTo>
                  <a:cubicBezTo>
                    <a:pt x="183" y="12"/>
                    <a:pt x="183" y="12"/>
                    <a:pt x="183" y="12"/>
                  </a:cubicBezTo>
                  <a:cubicBezTo>
                    <a:pt x="188" y="12"/>
                    <a:pt x="192" y="8"/>
                    <a:pt x="192" y="3"/>
                  </a:cubicBezTo>
                  <a:cubicBezTo>
                    <a:pt x="192" y="1"/>
                    <a:pt x="192" y="1"/>
                    <a:pt x="192" y="1"/>
                  </a:cubicBezTo>
                  <a:cubicBezTo>
                    <a:pt x="192" y="0"/>
                    <a:pt x="192" y="0"/>
                    <a:pt x="192" y="0"/>
                  </a:cubicBezTo>
                  <a:close/>
                </a:path>
              </a:pathLst>
            </a:custGeom>
            <a:grpFill/>
            <a:ln>
              <a:noFill/>
            </a:ln>
          </p:spPr>
          <p:txBody>
            <a:bodyPr vert="horz" wrap="square" lIns="91440" tIns="45720" rIns="91440" bIns="45720" numCol="1" anchor="t" anchorCtr="0" compatLnSpc="1"/>
            <a:lstStyle/>
            <a:p>
              <a:endParaRPr lang="en-US"/>
            </a:p>
          </p:txBody>
        </p:sp>
        <p:sp>
          <p:nvSpPr>
            <p:cNvPr id="67" name="Freeform 139"/>
            <p:cNvSpPr/>
            <p:nvPr/>
          </p:nvSpPr>
          <p:spPr bwMode="auto">
            <a:xfrm>
              <a:off x="8227" y="5280"/>
              <a:ext cx="54" cy="57"/>
            </a:xfrm>
            <a:custGeom>
              <a:gdLst>
                <a:gd name="T0" fmla="*/ 9 w 13"/>
                <a:gd name="T1" fmla="*/ 2 h 13"/>
                <a:gd name="T2" fmla="*/ 1 w 13"/>
                <a:gd name="T3" fmla="*/ 4 h 13"/>
                <a:gd name="T4" fmla="*/ 4 w 13"/>
                <a:gd name="T5" fmla="*/ 12 h 13"/>
                <a:gd name="T6" fmla="*/ 12 w 13"/>
                <a:gd name="T7" fmla="*/ 9 h 13"/>
                <a:gd name="T8" fmla="*/ 9 w 13"/>
                <a:gd name="T9" fmla="*/ 2 h 13"/>
              </a:gdLst>
              <a:cxnLst>
                <a:cxn ang="0">
                  <a:pos x="T0" y="T1"/>
                </a:cxn>
                <a:cxn ang="0">
                  <a:pos x="T2" y="T3"/>
                </a:cxn>
                <a:cxn ang="0">
                  <a:pos x="T4" y="T5"/>
                </a:cxn>
                <a:cxn ang="0">
                  <a:pos x="T6" y="T7"/>
                </a:cxn>
                <a:cxn ang="0">
                  <a:pos x="T8" y="T9"/>
                </a:cxn>
              </a:cxnLst>
              <a:rect l="0" t="0" r="r" b="b"/>
              <a:pathLst>
                <a:path w="13" h="13">
                  <a:moveTo>
                    <a:pt x="9" y="2"/>
                  </a:moveTo>
                  <a:cubicBezTo>
                    <a:pt x="6" y="0"/>
                    <a:pt x="3" y="2"/>
                    <a:pt x="1" y="4"/>
                  </a:cubicBezTo>
                  <a:cubicBezTo>
                    <a:pt x="0" y="7"/>
                    <a:pt x="1" y="11"/>
                    <a:pt x="4" y="12"/>
                  </a:cubicBezTo>
                  <a:cubicBezTo>
                    <a:pt x="7" y="13"/>
                    <a:pt x="11" y="12"/>
                    <a:pt x="12" y="9"/>
                  </a:cubicBezTo>
                  <a:cubicBezTo>
                    <a:pt x="13" y="6"/>
                    <a:pt x="12" y="3"/>
                    <a:pt x="9" y="2"/>
                  </a:cubicBezTo>
                  <a:close/>
                </a:path>
              </a:pathLst>
            </a:custGeom>
            <a:grpFill/>
            <a:ln>
              <a:noFill/>
            </a:ln>
          </p:spPr>
          <p:txBody>
            <a:bodyPr vert="horz" wrap="square" lIns="91440" tIns="45720" rIns="91440" bIns="45720" numCol="1" anchor="t" anchorCtr="0" compatLnSpc="1"/>
            <a:lstStyle/>
            <a:p>
              <a:endParaRPr lang="en-US"/>
            </a:p>
          </p:txBody>
        </p:sp>
        <p:sp>
          <p:nvSpPr>
            <p:cNvPr id="68" name="Freeform 140"/>
            <p:cNvSpPr>
              <a:spLocks noEditPoints="1"/>
            </p:cNvSpPr>
            <p:nvPr/>
          </p:nvSpPr>
          <p:spPr bwMode="auto">
            <a:xfrm>
              <a:off x="7803" y="5209"/>
              <a:ext cx="561" cy="302"/>
            </a:xfrm>
            <a:custGeom>
              <a:gdLst>
                <a:gd name="T0" fmla="*/ 0 w 130"/>
                <a:gd name="T1" fmla="*/ 70 h 70"/>
                <a:gd name="T2" fmla="*/ 16 w 130"/>
                <a:gd name="T3" fmla="*/ 66 h 70"/>
                <a:gd name="T4" fmla="*/ 21 w 130"/>
                <a:gd name="T5" fmla="*/ 60 h 70"/>
                <a:gd name="T6" fmla="*/ 13 w 130"/>
                <a:gd name="T7" fmla="*/ 53 h 70"/>
                <a:gd name="T8" fmla="*/ 14 w 130"/>
                <a:gd name="T9" fmla="*/ 45 h 70"/>
                <a:gd name="T10" fmla="*/ 22 w 130"/>
                <a:gd name="T11" fmla="*/ 43 h 70"/>
                <a:gd name="T12" fmla="*/ 19 w 130"/>
                <a:gd name="T13" fmla="*/ 33 h 70"/>
                <a:gd name="T14" fmla="*/ 23 w 130"/>
                <a:gd name="T15" fmla="*/ 27 h 70"/>
                <a:gd name="T16" fmla="*/ 31 w 130"/>
                <a:gd name="T17" fmla="*/ 28 h 70"/>
                <a:gd name="T18" fmla="*/ 33 w 130"/>
                <a:gd name="T19" fmla="*/ 19 h 70"/>
                <a:gd name="T20" fmla="*/ 40 w 130"/>
                <a:gd name="T21" fmla="*/ 15 h 70"/>
                <a:gd name="T22" fmla="*/ 46 w 130"/>
                <a:gd name="T23" fmla="*/ 21 h 70"/>
                <a:gd name="T24" fmla="*/ 53 w 130"/>
                <a:gd name="T25" fmla="*/ 13 h 70"/>
                <a:gd name="T26" fmla="*/ 60 w 130"/>
                <a:gd name="T27" fmla="*/ 14 h 70"/>
                <a:gd name="T28" fmla="*/ 63 w 130"/>
                <a:gd name="T29" fmla="*/ 22 h 70"/>
                <a:gd name="T30" fmla="*/ 73 w 130"/>
                <a:gd name="T31" fmla="*/ 18 h 70"/>
                <a:gd name="T32" fmla="*/ 79 w 130"/>
                <a:gd name="T33" fmla="*/ 23 h 70"/>
                <a:gd name="T34" fmla="*/ 77 w 130"/>
                <a:gd name="T35" fmla="*/ 31 h 70"/>
                <a:gd name="T36" fmla="*/ 87 w 130"/>
                <a:gd name="T37" fmla="*/ 33 h 70"/>
                <a:gd name="T38" fmla="*/ 91 w 130"/>
                <a:gd name="T39" fmla="*/ 40 h 70"/>
                <a:gd name="T40" fmla="*/ 85 w 130"/>
                <a:gd name="T41" fmla="*/ 46 h 70"/>
                <a:gd name="T42" fmla="*/ 93 w 130"/>
                <a:gd name="T43" fmla="*/ 53 h 70"/>
                <a:gd name="T44" fmla="*/ 92 w 130"/>
                <a:gd name="T45" fmla="*/ 60 h 70"/>
                <a:gd name="T46" fmla="*/ 84 w 130"/>
                <a:gd name="T47" fmla="*/ 63 h 70"/>
                <a:gd name="T48" fmla="*/ 85 w 130"/>
                <a:gd name="T49" fmla="*/ 70 h 70"/>
                <a:gd name="T50" fmla="*/ 130 w 130"/>
                <a:gd name="T51" fmla="*/ 0 h 70"/>
                <a:gd name="T52" fmla="*/ 120 w 130"/>
                <a:gd name="T53" fmla="*/ 26 h 70"/>
                <a:gd name="T54" fmla="*/ 116 w 130"/>
                <a:gd name="T55" fmla="*/ 29 h 70"/>
                <a:gd name="T56" fmla="*/ 115 w 130"/>
                <a:gd name="T57" fmla="*/ 31 h 70"/>
                <a:gd name="T58" fmla="*/ 117 w 130"/>
                <a:gd name="T59" fmla="*/ 36 h 70"/>
                <a:gd name="T60" fmla="*/ 111 w 130"/>
                <a:gd name="T61" fmla="*/ 38 h 70"/>
                <a:gd name="T62" fmla="*/ 104 w 130"/>
                <a:gd name="T63" fmla="*/ 36 h 70"/>
                <a:gd name="T64" fmla="*/ 102 w 130"/>
                <a:gd name="T65" fmla="*/ 40 h 70"/>
                <a:gd name="T66" fmla="*/ 96 w 130"/>
                <a:gd name="T67" fmla="*/ 38 h 70"/>
                <a:gd name="T68" fmla="*/ 97 w 130"/>
                <a:gd name="T69" fmla="*/ 33 h 70"/>
                <a:gd name="T70" fmla="*/ 94 w 130"/>
                <a:gd name="T71" fmla="*/ 29 h 70"/>
                <a:gd name="T72" fmla="*/ 88 w 130"/>
                <a:gd name="T73" fmla="*/ 29 h 70"/>
                <a:gd name="T74" fmla="*/ 89 w 130"/>
                <a:gd name="T75" fmla="*/ 22 h 70"/>
                <a:gd name="T76" fmla="*/ 94 w 130"/>
                <a:gd name="T77" fmla="*/ 19 h 70"/>
                <a:gd name="T78" fmla="*/ 94 w 130"/>
                <a:gd name="T79" fmla="*/ 17 h 70"/>
                <a:gd name="T80" fmla="*/ 92 w 130"/>
                <a:gd name="T81" fmla="*/ 12 h 70"/>
                <a:gd name="T82" fmla="*/ 98 w 130"/>
                <a:gd name="T83" fmla="*/ 9 h 70"/>
                <a:gd name="T84" fmla="*/ 105 w 130"/>
                <a:gd name="T85" fmla="*/ 12 h 70"/>
                <a:gd name="T86" fmla="*/ 107 w 130"/>
                <a:gd name="T87" fmla="*/ 8 h 70"/>
                <a:gd name="T88" fmla="*/ 114 w 130"/>
                <a:gd name="T89" fmla="*/ 9 h 70"/>
                <a:gd name="T90" fmla="*/ 113 w 130"/>
                <a:gd name="T91" fmla="*/ 15 h 70"/>
                <a:gd name="T92" fmla="*/ 116 w 130"/>
                <a:gd name="T93" fmla="*/ 18 h 70"/>
                <a:gd name="T94" fmla="*/ 121 w 130"/>
                <a:gd name="T95" fmla="*/ 19 h 70"/>
                <a:gd name="T96" fmla="*/ 120 w 130"/>
                <a:gd name="T97" fmla="*/ 26 h 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70">
                  <a:moveTo>
                    <a:pt x="0" y="0"/>
                  </a:moveTo>
                  <a:cubicBezTo>
                    <a:pt x="0" y="70"/>
                    <a:pt x="0" y="70"/>
                    <a:pt x="0" y="70"/>
                  </a:cubicBezTo>
                  <a:cubicBezTo>
                    <a:pt x="18" y="70"/>
                    <a:pt x="18" y="70"/>
                    <a:pt x="18" y="70"/>
                  </a:cubicBezTo>
                  <a:cubicBezTo>
                    <a:pt x="16" y="66"/>
                    <a:pt x="16" y="66"/>
                    <a:pt x="16" y="66"/>
                  </a:cubicBezTo>
                  <a:cubicBezTo>
                    <a:pt x="15" y="64"/>
                    <a:pt x="15" y="64"/>
                    <a:pt x="15" y="64"/>
                  </a:cubicBezTo>
                  <a:cubicBezTo>
                    <a:pt x="21" y="60"/>
                    <a:pt x="21" y="60"/>
                    <a:pt x="21" y="60"/>
                  </a:cubicBezTo>
                  <a:cubicBezTo>
                    <a:pt x="21" y="58"/>
                    <a:pt x="20" y="56"/>
                    <a:pt x="20" y="55"/>
                  </a:cubicBezTo>
                  <a:cubicBezTo>
                    <a:pt x="13" y="53"/>
                    <a:pt x="13" y="53"/>
                    <a:pt x="13" y="53"/>
                  </a:cubicBezTo>
                  <a:cubicBezTo>
                    <a:pt x="14" y="51"/>
                    <a:pt x="14" y="51"/>
                    <a:pt x="14" y="51"/>
                  </a:cubicBezTo>
                  <a:cubicBezTo>
                    <a:pt x="14" y="45"/>
                    <a:pt x="14" y="45"/>
                    <a:pt x="14" y="45"/>
                  </a:cubicBezTo>
                  <a:cubicBezTo>
                    <a:pt x="14" y="43"/>
                    <a:pt x="14" y="43"/>
                    <a:pt x="14" y="43"/>
                  </a:cubicBezTo>
                  <a:cubicBezTo>
                    <a:pt x="22" y="43"/>
                    <a:pt x="22" y="43"/>
                    <a:pt x="22" y="43"/>
                  </a:cubicBezTo>
                  <a:cubicBezTo>
                    <a:pt x="22" y="41"/>
                    <a:pt x="23" y="39"/>
                    <a:pt x="24" y="38"/>
                  </a:cubicBezTo>
                  <a:cubicBezTo>
                    <a:pt x="19" y="33"/>
                    <a:pt x="19" y="33"/>
                    <a:pt x="19" y="33"/>
                  </a:cubicBezTo>
                  <a:cubicBezTo>
                    <a:pt x="20" y="31"/>
                    <a:pt x="20" y="31"/>
                    <a:pt x="20" y="31"/>
                  </a:cubicBezTo>
                  <a:cubicBezTo>
                    <a:pt x="23" y="27"/>
                    <a:pt x="23" y="27"/>
                    <a:pt x="23" y="27"/>
                  </a:cubicBezTo>
                  <a:cubicBezTo>
                    <a:pt x="24" y="25"/>
                    <a:pt x="24" y="25"/>
                    <a:pt x="24" y="25"/>
                  </a:cubicBezTo>
                  <a:cubicBezTo>
                    <a:pt x="31" y="28"/>
                    <a:pt x="31" y="28"/>
                    <a:pt x="31" y="28"/>
                  </a:cubicBezTo>
                  <a:cubicBezTo>
                    <a:pt x="32" y="27"/>
                    <a:pt x="34" y="26"/>
                    <a:pt x="35" y="25"/>
                  </a:cubicBezTo>
                  <a:cubicBezTo>
                    <a:pt x="33" y="19"/>
                    <a:pt x="33" y="19"/>
                    <a:pt x="33" y="19"/>
                  </a:cubicBezTo>
                  <a:cubicBezTo>
                    <a:pt x="35" y="18"/>
                    <a:pt x="35" y="18"/>
                    <a:pt x="35" y="18"/>
                  </a:cubicBezTo>
                  <a:cubicBezTo>
                    <a:pt x="40" y="15"/>
                    <a:pt x="40" y="15"/>
                    <a:pt x="40" y="15"/>
                  </a:cubicBezTo>
                  <a:cubicBezTo>
                    <a:pt x="42" y="14"/>
                    <a:pt x="42" y="14"/>
                    <a:pt x="42" y="14"/>
                  </a:cubicBezTo>
                  <a:cubicBezTo>
                    <a:pt x="46" y="21"/>
                    <a:pt x="46" y="21"/>
                    <a:pt x="46" y="21"/>
                  </a:cubicBezTo>
                  <a:cubicBezTo>
                    <a:pt x="48" y="20"/>
                    <a:pt x="50" y="20"/>
                    <a:pt x="51" y="20"/>
                  </a:cubicBezTo>
                  <a:cubicBezTo>
                    <a:pt x="53" y="13"/>
                    <a:pt x="53" y="13"/>
                    <a:pt x="53" y="13"/>
                  </a:cubicBezTo>
                  <a:cubicBezTo>
                    <a:pt x="55" y="13"/>
                    <a:pt x="55" y="13"/>
                    <a:pt x="55" y="13"/>
                  </a:cubicBezTo>
                  <a:cubicBezTo>
                    <a:pt x="60" y="14"/>
                    <a:pt x="60" y="14"/>
                    <a:pt x="60" y="14"/>
                  </a:cubicBezTo>
                  <a:cubicBezTo>
                    <a:pt x="63" y="14"/>
                    <a:pt x="63" y="14"/>
                    <a:pt x="63" y="14"/>
                  </a:cubicBezTo>
                  <a:cubicBezTo>
                    <a:pt x="63" y="22"/>
                    <a:pt x="63" y="22"/>
                    <a:pt x="63" y="22"/>
                  </a:cubicBezTo>
                  <a:cubicBezTo>
                    <a:pt x="65" y="22"/>
                    <a:pt x="66" y="23"/>
                    <a:pt x="68" y="24"/>
                  </a:cubicBezTo>
                  <a:cubicBezTo>
                    <a:pt x="73" y="18"/>
                    <a:pt x="73" y="18"/>
                    <a:pt x="73" y="18"/>
                  </a:cubicBezTo>
                  <a:cubicBezTo>
                    <a:pt x="75" y="20"/>
                    <a:pt x="75" y="20"/>
                    <a:pt x="75" y="20"/>
                  </a:cubicBezTo>
                  <a:cubicBezTo>
                    <a:pt x="79" y="23"/>
                    <a:pt x="79" y="23"/>
                    <a:pt x="79" y="23"/>
                  </a:cubicBezTo>
                  <a:cubicBezTo>
                    <a:pt x="81" y="24"/>
                    <a:pt x="81" y="24"/>
                    <a:pt x="81" y="24"/>
                  </a:cubicBezTo>
                  <a:cubicBezTo>
                    <a:pt x="77" y="31"/>
                    <a:pt x="77" y="31"/>
                    <a:pt x="77" y="31"/>
                  </a:cubicBezTo>
                  <a:cubicBezTo>
                    <a:pt x="79" y="32"/>
                    <a:pt x="80" y="34"/>
                    <a:pt x="80" y="35"/>
                  </a:cubicBezTo>
                  <a:cubicBezTo>
                    <a:pt x="87" y="33"/>
                    <a:pt x="87" y="33"/>
                    <a:pt x="87" y="33"/>
                  </a:cubicBezTo>
                  <a:cubicBezTo>
                    <a:pt x="88" y="35"/>
                    <a:pt x="88" y="35"/>
                    <a:pt x="88" y="35"/>
                  </a:cubicBezTo>
                  <a:cubicBezTo>
                    <a:pt x="91" y="40"/>
                    <a:pt x="91" y="40"/>
                    <a:pt x="91" y="40"/>
                  </a:cubicBezTo>
                  <a:cubicBezTo>
                    <a:pt x="92" y="42"/>
                    <a:pt x="92" y="42"/>
                    <a:pt x="92" y="42"/>
                  </a:cubicBezTo>
                  <a:cubicBezTo>
                    <a:pt x="85" y="46"/>
                    <a:pt x="85" y="46"/>
                    <a:pt x="85" y="46"/>
                  </a:cubicBezTo>
                  <a:cubicBezTo>
                    <a:pt x="86" y="48"/>
                    <a:pt x="86" y="49"/>
                    <a:pt x="86" y="51"/>
                  </a:cubicBezTo>
                  <a:cubicBezTo>
                    <a:pt x="93" y="53"/>
                    <a:pt x="93" y="53"/>
                    <a:pt x="93" y="53"/>
                  </a:cubicBezTo>
                  <a:cubicBezTo>
                    <a:pt x="93" y="55"/>
                    <a:pt x="93" y="55"/>
                    <a:pt x="93" y="55"/>
                  </a:cubicBezTo>
                  <a:cubicBezTo>
                    <a:pt x="92" y="60"/>
                    <a:pt x="92" y="60"/>
                    <a:pt x="92" y="60"/>
                  </a:cubicBezTo>
                  <a:cubicBezTo>
                    <a:pt x="92" y="62"/>
                    <a:pt x="92" y="62"/>
                    <a:pt x="92" y="62"/>
                  </a:cubicBezTo>
                  <a:cubicBezTo>
                    <a:pt x="84" y="63"/>
                    <a:pt x="84" y="63"/>
                    <a:pt x="84" y="63"/>
                  </a:cubicBezTo>
                  <a:cubicBezTo>
                    <a:pt x="84" y="65"/>
                    <a:pt x="83" y="66"/>
                    <a:pt x="82" y="68"/>
                  </a:cubicBezTo>
                  <a:cubicBezTo>
                    <a:pt x="85" y="70"/>
                    <a:pt x="85" y="70"/>
                    <a:pt x="85" y="70"/>
                  </a:cubicBezTo>
                  <a:cubicBezTo>
                    <a:pt x="130" y="70"/>
                    <a:pt x="130" y="70"/>
                    <a:pt x="130" y="70"/>
                  </a:cubicBezTo>
                  <a:cubicBezTo>
                    <a:pt x="130" y="0"/>
                    <a:pt x="130" y="0"/>
                    <a:pt x="130" y="0"/>
                  </a:cubicBezTo>
                  <a:lnTo>
                    <a:pt x="0" y="0"/>
                  </a:lnTo>
                  <a:close/>
                  <a:moveTo>
                    <a:pt x="120" y="26"/>
                  </a:moveTo>
                  <a:cubicBezTo>
                    <a:pt x="117" y="26"/>
                    <a:pt x="117" y="26"/>
                    <a:pt x="117" y="26"/>
                  </a:cubicBezTo>
                  <a:cubicBezTo>
                    <a:pt x="116" y="27"/>
                    <a:pt x="116" y="28"/>
                    <a:pt x="116" y="29"/>
                  </a:cubicBezTo>
                  <a:cubicBezTo>
                    <a:pt x="115" y="29"/>
                    <a:pt x="115" y="30"/>
                    <a:pt x="115" y="31"/>
                  </a:cubicBezTo>
                  <a:cubicBezTo>
                    <a:pt x="115" y="31"/>
                    <a:pt x="115" y="31"/>
                    <a:pt x="115" y="31"/>
                  </a:cubicBezTo>
                  <a:cubicBezTo>
                    <a:pt x="117" y="34"/>
                    <a:pt x="117" y="34"/>
                    <a:pt x="117" y="34"/>
                  </a:cubicBezTo>
                  <a:cubicBezTo>
                    <a:pt x="118" y="34"/>
                    <a:pt x="118" y="35"/>
                    <a:pt x="117" y="36"/>
                  </a:cubicBezTo>
                  <a:cubicBezTo>
                    <a:pt x="113" y="39"/>
                    <a:pt x="113" y="39"/>
                    <a:pt x="113" y="39"/>
                  </a:cubicBezTo>
                  <a:cubicBezTo>
                    <a:pt x="112" y="39"/>
                    <a:pt x="111" y="39"/>
                    <a:pt x="111" y="38"/>
                  </a:cubicBezTo>
                  <a:cubicBezTo>
                    <a:pt x="109" y="35"/>
                    <a:pt x="109" y="35"/>
                    <a:pt x="109" y="35"/>
                  </a:cubicBezTo>
                  <a:cubicBezTo>
                    <a:pt x="107" y="36"/>
                    <a:pt x="106" y="36"/>
                    <a:pt x="104" y="36"/>
                  </a:cubicBezTo>
                  <a:cubicBezTo>
                    <a:pt x="104" y="36"/>
                    <a:pt x="104" y="36"/>
                    <a:pt x="104" y="36"/>
                  </a:cubicBezTo>
                  <a:cubicBezTo>
                    <a:pt x="102" y="40"/>
                    <a:pt x="102" y="40"/>
                    <a:pt x="102" y="40"/>
                  </a:cubicBezTo>
                  <a:cubicBezTo>
                    <a:pt x="102" y="40"/>
                    <a:pt x="101" y="41"/>
                    <a:pt x="101" y="40"/>
                  </a:cubicBezTo>
                  <a:cubicBezTo>
                    <a:pt x="96" y="38"/>
                    <a:pt x="96" y="38"/>
                    <a:pt x="96" y="38"/>
                  </a:cubicBezTo>
                  <a:cubicBezTo>
                    <a:pt x="95" y="38"/>
                    <a:pt x="95" y="37"/>
                    <a:pt x="95" y="37"/>
                  </a:cubicBezTo>
                  <a:cubicBezTo>
                    <a:pt x="97" y="33"/>
                    <a:pt x="97" y="33"/>
                    <a:pt x="97" y="33"/>
                  </a:cubicBezTo>
                  <a:cubicBezTo>
                    <a:pt x="95" y="32"/>
                    <a:pt x="95" y="31"/>
                    <a:pt x="94" y="29"/>
                  </a:cubicBezTo>
                  <a:cubicBezTo>
                    <a:pt x="94" y="29"/>
                    <a:pt x="94" y="29"/>
                    <a:pt x="94" y="29"/>
                  </a:cubicBezTo>
                  <a:cubicBezTo>
                    <a:pt x="90" y="30"/>
                    <a:pt x="90" y="30"/>
                    <a:pt x="90" y="30"/>
                  </a:cubicBezTo>
                  <a:cubicBezTo>
                    <a:pt x="89" y="30"/>
                    <a:pt x="88" y="29"/>
                    <a:pt x="88" y="29"/>
                  </a:cubicBezTo>
                  <a:cubicBezTo>
                    <a:pt x="88" y="23"/>
                    <a:pt x="88" y="23"/>
                    <a:pt x="88" y="23"/>
                  </a:cubicBezTo>
                  <a:cubicBezTo>
                    <a:pt x="88" y="23"/>
                    <a:pt x="88" y="22"/>
                    <a:pt x="89" y="22"/>
                  </a:cubicBezTo>
                  <a:cubicBezTo>
                    <a:pt x="93" y="22"/>
                    <a:pt x="93" y="22"/>
                    <a:pt x="93" y="22"/>
                  </a:cubicBezTo>
                  <a:cubicBezTo>
                    <a:pt x="93" y="21"/>
                    <a:pt x="93" y="20"/>
                    <a:pt x="94" y="19"/>
                  </a:cubicBezTo>
                  <a:cubicBezTo>
                    <a:pt x="94" y="18"/>
                    <a:pt x="94" y="18"/>
                    <a:pt x="94" y="17"/>
                  </a:cubicBezTo>
                  <a:cubicBezTo>
                    <a:pt x="94" y="17"/>
                    <a:pt x="94" y="17"/>
                    <a:pt x="94" y="17"/>
                  </a:cubicBezTo>
                  <a:cubicBezTo>
                    <a:pt x="92" y="14"/>
                    <a:pt x="92" y="14"/>
                    <a:pt x="92" y="14"/>
                  </a:cubicBezTo>
                  <a:cubicBezTo>
                    <a:pt x="92" y="13"/>
                    <a:pt x="92" y="12"/>
                    <a:pt x="92" y="12"/>
                  </a:cubicBezTo>
                  <a:cubicBezTo>
                    <a:pt x="97" y="9"/>
                    <a:pt x="97" y="9"/>
                    <a:pt x="97" y="9"/>
                  </a:cubicBezTo>
                  <a:cubicBezTo>
                    <a:pt x="97" y="8"/>
                    <a:pt x="98" y="9"/>
                    <a:pt x="98" y="9"/>
                  </a:cubicBezTo>
                  <a:cubicBezTo>
                    <a:pt x="101" y="12"/>
                    <a:pt x="101" y="12"/>
                    <a:pt x="101" y="12"/>
                  </a:cubicBezTo>
                  <a:cubicBezTo>
                    <a:pt x="102" y="12"/>
                    <a:pt x="104" y="12"/>
                    <a:pt x="105" y="12"/>
                  </a:cubicBezTo>
                  <a:cubicBezTo>
                    <a:pt x="105" y="12"/>
                    <a:pt x="105" y="12"/>
                    <a:pt x="105" y="12"/>
                  </a:cubicBezTo>
                  <a:cubicBezTo>
                    <a:pt x="107" y="8"/>
                    <a:pt x="107" y="8"/>
                    <a:pt x="107" y="8"/>
                  </a:cubicBezTo>
                  <a:cubicBezTo>
                    <a:pt x="107" y="7"/>
                    <a:pt x="108" y="7"/>
                    <a:pt x="109" y="7"/>
                  </a:cubicBezTo>
                  <a:cubicBezTo>
                    <a:pt x="114" y="9"/>
                    <a:pt x="114" y="9"/>
                    <a:pt x="114" y="9"/>
                  </a:cubicBezTo>
                  <a:cubicBezTo>
                    <a:pt x="114" y="10"/>
                    <a:pt x="114" y="10"/>
                    <a:pt x="114" y="11"/>
                  </a:cubicBezTo>
                  <a:cubicBezTo>
                    <a:pt x="113" y="15"/>
                    <a:pt x="113" y="15"/>
                    <a:pt x="113" y="15"/>
                  </a:cubicBezTo>
                  <a:cubicBezTo>
                    <a:pt x="114" y="16"/>
                    <a:pt x="115" y="17"/>
                    <a:pt x="115" y="18"/>
                  </a:cubicBezTo>
                  <a:cubicBezTo>
                    <a:pt x="116" y="18"/>
                    <a:pt x="116" y="18"/>
                    <a:pt x="116" y="18"/>
                  </a:cubicBezTo>
                  <a:cubicBezTo>
                    <a:pt x="120" y="18"/>
                    <a:pt x="120" y="18"/>
                    <a:pt x="120" y="18"/>
                  </a:cubicBezTo>
                  <a:cubicBezTo>
                    <a:pt x="120" y="18"/>
                    <a:pt x="121" y="18"/>
                    <a:pt x="121" y="19"/>
                  </a:cubicBezTo>
                  <a:cubicBezTo>
                    <a:pt x="122" y="24"/>
                    <a:pt x="122" y="24"/>
                    <a:pt x="122" y="24"/>
                  </a:cubicBezTo>
                  <a:cubicBezTo>
                    <a:pt x="122" y="25"/>
                    <a:pt x="121" y="26"/>
                    <a:pt x="120" y="26"/>
                  </a:cubicBezTo>
                  <a:close/>
                </a:path>
              </a:pathLst>
            </a:custGeom>
            <a:grpFill/>
            <a:ln>
              <a:noFill/>
            </a:ln>
          </p:spPr>
          <p:txBody>
            <a:bodyPr vert="horz" wrap="square" lIns="91440" tIns="45720" rIns="91440" bIns="45720" numCol="1" anchor="t" anchorCtr="0" compatLnSpc="1"/>
            <a:lstStyle/>
            <a:p>
              <a:endParaRPr lang="en-US"/>
            </a:p>
          </p:txBody>
        </p:sp>
        <p:sp>
          <p:nvSpPr>
            <p:cNvPr id="14" name="Freeform 141"/>
            <p:cNvSpPr>
              <a:spLocks noEditPoints="1"/>
            </p:cNvSpPr>
            <p:nvPr/>
          </p:nvSpPr>
          <p:spPr bwMode="auto">
            <a:xfrm>
              <a:off x="7921" y="5324"/>
              <a:ext cx="224" cy="187"/>
            </a:xfrm>
            <a:custGeom>
              <a:gdLst>
                <a:gd name="T0" fmla="*/ 45 w 52"/>
                <a:gd name="T1" fmla="*/ 39 h 43"/>
                <a:gd name="T2" fmla="*/ 39 w 52"/>
                <a:gd name="T3" fmla="*/ 7 h 43"/>
                <a:gd name="T4" fmla="*/ 7 w 52"/>
                <a:gd name="T5" fmla="*/ 13 h 43"/>
                <a:gd name="T6" fmla="*/ 12 w 52"/>
                <a:gd name="T7" fmla="*/ 43 h 43"/>
                <a:gd name="T8" fmla="*/ 41 w 52"/>
                <a:gd name="T9" fmla="*/ 43 h 43"/>
                <a:gd name="T10" fmla="*/ 45 w 52"/>
                <a:gd name="T11" fmla="*/ 39 h 43"/>
                <a:gd name="T12" fmla="*/ 37 w 52"/>
                <a:gd name="T13" fmla="*/ 34 h 43"/>
                <a:gd name="T14" fmla="*/ 18 w 52"/>
                <a:gd name="T15" fmla="*/ 37 h 43"/>
                <a:gd name="T16" fmla="*/ 15 w 52"/>
                <a:gd name="T17" fmla="*/ 18 h 43"/>
                <a:gd name="T18" fmla="*/ 34 w 52"/>
                <a:gd name="T19" fmla="*/ 14 h 43"/>
                <a:gd name="T20" fmla="*/ 37 w 52"/>
                <a:gd name="T21" fmla="*/ 34 h 4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3">
                  <a:moveTo>
                    <a:pt x="45" y="39"/>
                  </a:moveTo>
                  <a:cubicBezTo>
                    <a:pt x="52" y="29"/>
                    <a:pt x="50" y="14"/>
                    <a:pt x="39" y="7"/>
                  </a:cubicBezTo>
                  <a:cubicBezTo>
                    <a:pt x="28" y="0"/>
                    <a:pt x="14" y="2"/>
                    <a:pt x="7" y="13"/>
                  </a:cubicBezTo>
                  <a:cubicBezTo>
                    <a:pt x="0" y="23"/>
                    <a:pt x="2" y="36"/>
                    <a:pt x="12" y="43"/>
                  </a:cubicBezTo>
                  <a:cubicBezTo>
                    <a:pt x="41" y="43"/>
                    <a:pt x="41" y="43"/>
                    <a:pt x="41" y="43"/>
                  </a:cubicBezTo>
                  <a:cubicBezTo>
                    <a:pt x="43" y="42"/>
                    <a:pt x="44" y="41"/>
                    <a:pt x="45" y="39"/>
                  </a:cubicBezTo>
                  <a:close/>
                  <a:moveTo>
                    <a:pt x="37" y="34"/>
                  </a:moveTo>
                  <a:cubicBezTo>
                    <a:pt x="33" y="40"/>
                    <a:pt x="25" y="42"/>
                    <a:pt x="18" y="37"/>
                  </a:cubicBezTo>
                  <a:cubicBezTo>
                    <a:pt x="12" y="33"/>
                    <a:pt x="10" y="24"/>
                    <a:pt x="15" y="18"/>
                  </a:cubicBezTo>
                  <a:cubicBezTo>
                    <a:pt x="19" y="12"/>
                    <a:pt x="28" y="10"/>
                    <a:pt x="34" y="14"/>
                  </a:cubicBezTo>
                  <a:cubicBezTo>
                    <a:pt x="40" y="19"/>
                    <a:pt x="42" y="27"/>
                    <a:pt x="37" y="34"/>
                  </a:cubicBezTo>
                  <a:close/>
                </a:path>
              </a:pathLst>
            </a:custGeom>
            <a:grpFill/>
            <a:ln>
              <a:noFill/>
            </a:ln>
          </p:spPr>
          <p:txBody>
            <a:bodyPr vert="horz" wrap="square" lIns="91440" tIns="45720" rIns="91440" bIns="45720" numCol="1" anchor="t" anchorCtr="0" compatLnSpc="1"/>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checkerboard(across)">
                                      <p:cBhvr>
                                        <p:cTn id="7" dur="500"/>
                                        <p:tgtEl>
                                          <p:spTgt spid="41"/>
                                        </p:tgtEl>
                                      </p:cBhvr>
                                    </p:animEffect>
                                  </p:childTnLst>
                                </p:cTn>
                              </p:par>
                              <p:par>
                                <p:cTn id="8" presetID="5" presetClass="entr" presetSubtype="1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checkerboard(across)">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垂直排列标题与&#10;文本">
    <p:spTree>
      <p:nvGrpSpPr>
        <p:cNvPr id="1" name=""/>
        <p:cNvGrpSpPr/>
        <p:nvPr/>
      </p:nvGrpSpPr>
      <p:grpSpPr>
        <a:xfrm>
          <a:off x="0" y="0"/>
          <a:ext cx="0" cy="0"/>
        </a:xfrm>
      </p:grpSpPr>
      <p:sp>
        <p:nvSpPr>
          <p:cNvPr id="5" name="页脚占位符 4"/>
          <p:cNvSpPr>
            <a:spLocks noGrp="1"/>
          </p:cNvSpPr>
          <p:nvPr>
            <p:ph type="ftr" sz="quarter" idx="11"/>
          </p:nvPr>
        </p:nvSpPr>
        <p:spPr/>
        <p:txBody>
          <a:bodyPr/>
          <a:lstStyle/>
          <a:p>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7" name="矩形 6"/>
          <p:cNvSpPr/>
          <p:nvPr userDrawn="1"/>
        </p:nvSpPr>
        <p:spPr>
          <a:xfrm>
            <a:off x="0" y="-11430"/>
            <a:ext cx="12192000" cy="6858000"/>
          </a:xfrm>
          <a:prstGeom prst="rect">
            <a:avLst/>
          </a:prstGeom>
          <a:gradFill>
            <a:gsLst>
              <a:gs pos="0">
                <a:srgbClr val="14CD68"/>
              </a:gs>
              <a:gs pos="100000">
                <a:srgbClr val="0B6E3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4E7ED-FD35-4E2C-8D04-D0895BF3EC64}" type="slidenum">
              <a:rPr lang="zh-CN" altLang="en-US" smtClean="0"/>
              <a:t/>
            </a:fld>
            <a:endParaRPr lang="zh-CN" altLang="en-US"/>
          </a:p>
        </p:txBody>
      </p:sp>
      <p:sp>
        <p:nvSpPr>
          <p:cNvPr id="10" name="圆角矩形 9"/>
          <p:cNvSpPr/>
          <p:nvPr userDrawn="1"/>
        </p:nvSpPr>
        <p:spPr>
          <a:xfrm>
            <a:off x="293370" y="307340"/>
            <a:ext cx="11575415" cy="62204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no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iming/>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just" defTabSz="914400" rtl="0" eaLnBrk="1" latinLnBrk="0" hangingPunct="1">
        <a:lnSpc>
          <a:spcPct val="13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13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just" defTabSz="914400" rtl="0" eaLnBrk="1" latinLnBrk="0" hangingPunct="1">
        <a:lnSpc>
          <a:spcPct val="13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tags" Target="../tags/tag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tags" Target="../tags/tag1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tags" Target="../tags/tag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9.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0.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6.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28.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9.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0.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tags" Target="../tags/tag31.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2634615" y="360489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02</a:t>
            </a:r>
          </a:p>
        </p:txBody>
      </p:sp>
      <p:sp>
        <p:nvSpPr>
          <p:cNvPr id="6" name="圆角矩形 5"/>
          <p:cNvSpPr/>
          <p:nvPr/>
        </p:nvSpPr>
        <p:spPr>
          <a:xfrm>
            <a:off x="2634615" y="458724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03</a:t>
            </a:r>
          </a:p>
        </p:txBody>
      </p:sp>
      <p:sp>
        <p:nvSpPr>
          <p:cNvPr id="7" name="圆角矩形 6"/>
          <p:cNvSpPr/>
          <p:nvPr/>
        </p:nvSpPr>
        <p:spPr>
          <a:xfrm>
            <a:off x="2634615" y="557784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04</a:t>
            </a:r>
          </a:p>
        </p:txBody>
      </p:sp>
      <p:sp>
        <p:nvSpPr>
          <p:cNvPr id="9" name="文本框 8"/>
          <p:cNvSpPr txBox="1"/>
          <p:nvPr/>
        </p:nvSpPr>
        <p:spPr>
          <a:xfrm>
            <a:off x="3808095" y="3523615"/>
            <a:ext cx="3815080" cy="645160"/>
          </a:xfrm>
          <a:prstGeom prst="rect">
            <a:avLst/>
          </a:prstGeom>
          <a:noFill/>
        </p:spPr>
        <p:txBody>
          <a:bodyPr wrap="square" rtlCol="0">
            <a:spAutoFit/>
          </a:bodyPr>
          <a:lstStyle>
            <a:defPPr>
              <a:defRPr lang="zh-CN"/>
            </a:defPPr>
          </a:lstStyle>
          <a:p>
            <a:r>
              <a:rPr lang="zh-CN" altLang="en-US" sz="3600"/>
              <a:t>考点梳理</a:t>
            </a:r>
          </a:p>
        </p:txBody>
      </p:sp>
      <p:sp>
        <p:nvSpPr>
          <p:cNvPr id="10" name="文本框 9"/>
          <p:cNvSpPr txBox="1"/>
          <p:nvPr/>
        </p:nvSpPr>
        <p:spPr>
          <a:xfrm>
            <a:off x="3808095" y="4561205"/>
            <a:ext cx="3815080" cy="645160"/>
          </a:xfrm>
          <a:prstGeom prst="rect">
            <a:avLst/>
          </a:prstGeom>
          <a:noFill/>
        </p:spPr>
        <p:txBody>
          <a:bodyPr wrap="square" rtlCol="0">
            <a:spAutoFit/>
          </a:bodyPr>
          <a:lstStyle>
            <a:defPPr>
              <a:defRPr lang="zh-CN"/>
            </a:defPPr>
          </a:lstStyle>
          <a:p>
            <a:r>
              <a:rPr lang="zh-CN" altLang="en-US" sz="3600"/>
              <a:t>真题剖析</a:t>
            </a:r>
          </a:p>
        </p:txBody>
      </p:sp>
      <p:sp>
        <p:nvSpPr>
          <p:cNvPr id="12" name="文本框 11"/>
          <p:cNvSpPr txBox="1"/>
          <p:nvPr/>
        </p:nvSpPr>
        <p:spPr>
          <a:xfrm>
            <a:off x="3808095" y="5566410"/>
            <a:ext cx="3815080" cy="645160"/>
          </a:xfrm>
          <a:prstGeom prst="rect">
            <a:avLst/>
          </a:prstGeom>
          <a:noFill/>
        </p:spPr>
        <p:txBody>
          <a:bodyPr wrap="square" rtlCol="0">
            <a:spAutoFit/>
          </a:bodyPr>
          <a:lstStyle>
            <a:defPPr>
              <a:defRPr lang="zh-CN"/>
            </a:defPPr>
          </a:lstStyle>
          <a:p>
            <a:r>
              <a:rPr lang="zh-CN" altLang="en-US" sz="3600"/>
              <a:t>同步训练</a:t>
            </a:r>
          </a:p>
        </p:txBody>
      </p:sp>
      <p:sp>
        <p:nvSpPr>
          <p:cNvPr id="2" name="矩形 1"/>
          <p:cNvSpPr/>
          <p:nvPr/>
        </p:nvSpPr>
        <p:spPr>
          <a:xfrm>
            <a:off x="920750" y="1070610"/>
            <a:ext cx="7951470" cy="1467485"/>
          </a:xfrm>
          <a:prstGeom prst="rect">
            <a:avLst/>
          </a:prstGeom>
          <a:noFill/>
          <a:ln w="28575">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9pPr>
          </a:lstStyle>
          <a:p>
            <a:pPr algn="ctr"/>
            <a:r>
              <a:rPr lang="zh-CN" altLang="en-US" sz="4000" b="1">
                <a:solidFill>
                  <a:schemeClr val="tx1">
                    <a:lumMod val="95000"/>
                    <a:lumOff val="5000"/>
                  </a:schemeClr>
                </a:solidFill>
                <a:latin typeface="华文仿宋" panose="02010600040101010101" charset="-122"/>
                <a:ea typeface="华文仿宋" panose="02010600040101010101" charset="-122"/>
                <a:cs typeface="华文仿宋" panose="02010600040101010101" charset="-122"/>
                <a:sym typeface="+mn-ea"/>
              </a:rPr>
              <a:t>第四单元  生物圈中的绿色植物（二）</a:t>
            </a:r>
          </a:p>
        </p:txBody>
      </p:sp>
      <p:sp>
        <p:nvSpPr>
          <p:cNvPr id="8" name="矩形 7"/>
          <p:cNvSpPr/>
          <p:nvPr/>
        </p:nvSpPr>
        <p:spPr>
          <a:xfrm>
            <a:off x="3496310" y="357949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11" name="矩形 10"/>
          <p:cNvSpPr/>
          <p:nvPr/>
        </p:nvSpPr>
        <p:spPr>
          <a:xfrm>
            <a:off x="3496310" y="457644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13" name="矩形 12"/>
          <p:cNvSpPr/>
          <p:nvPr/>
        </p:nvSpPr>
        <p:spPr>
          <a:xfrm>
            <a:off x="3496310" y="5577840"/>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16" name="圆角矩形 15"/>
          <p:cNvSpPr/>
          <p:nvPr/>
        </p:nvSpPr>
        <p:spPr>
          <a:xfrm>
            <a:off x="2637790" y="259842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01</a:t>
            </a:r>
          </a:p>
        </p:txBody>
      </p:sp>
      <p:sp>
        <p:nvSpPr>
          <p:cNvPr id="17" name="文本框 16"/>
          <p:cNvSpPr txBox="1"/>
          <p:nvPr/>
        </p:nvSpPr>
        <p:spPr>
          <a:xfrm>
            <a:off x="3811270" y="2583815"/>
            <a:ext cx="3815080" cy="645160"/>
          </a:xfrm>
          <a:prstGeom prst="rect">
            <a:avLst/>
          </a:prstGeom>
          <a:noFill/>
        </p:spPr>
        <p:txBody>
          <a:bodyPr wrap="square" rtlCol="0">
            <a:spAutoFit/>
          </a:bodyPr>
          <a:lstStyle>
            <a:defPPr>
              <a:defRPr lang="zh-CN"/>
            </a:defPPr>
          </a:lstStyle>
          <a:p>
            <a:r>
              <a:rPr lang="zh-CN" altLang="en-US" sz="3600"/>
              <a:t>考点解读</a:t>
            </a:r>
            <a:endParaRPr lang="en-US" altLang="zh-CN" sz="3600"/>
          </a:p>
        </p:txBody>
      </p:sp>
      <p:sp>
        <p:nvSpPr>
          <p:cNvPr id="18" name="矩形 17"/>
          <p:cNvSpPr/>
          <p:nvPr/>
        </p:nvSpPr>
        <p:spPr>
          <a:xfrm>
            <a:off x="3499485" y="2573020"/>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53" presetClass="entr" presetSubtype="0" fill="hold" grpId="0" nodeType="afterEffect">
                                  <p:stCondLst>
                                    <p:cond delay="0"/>
                                  </p:stCondLst>
                                  <p:childTnLst>
                                    <p:set>
                                      <p:cBhvr>
                                        <p:cTn id="7" dur="1" fill="hold">
                                          <p:stCondLst>
                                            <p:cond delay="0"/>
                                          </p:stCondLst>
                                        </p:cTn>
                                        <p:tgtEl>
                                          <p:spTgt spid="2"/>
                                        </p:tgtEl>
                                        <p:attrNameLst>
                                          <p:attrName>style.visibility</p:attrName>
                                        </p:attrNameLst>
                                      </p:cBhvr>
                                      <p:to>
                                        <p:strVal val="visible"/>
                                      </p:to>
                                    </p:set>
                                    <p:anim calcmode="lin" valueType="num">
                                      <p:cBhvr>
                                        <p:cTn id="8" dur="500" fill="hold"/>
                                        <p:tgtEl>
                                          <p:spTgt spid="2"/>
                                        </p:tgtEl>
                                        <p:attrNameLst>
                                          <p:attrName>ppt_w</p:attrName>
                                        </p:attrNameLst>
                                      </p:cBhvr>
                                      <p:tavLst>
                                        <p:tav tm="0">
                                          <p:val>
                                            <p:fltVal val="0"/>
                                          </p:val>
                                        </p:tav>
                                        <p:tav tm="100000">
                                          <p:val>
                                            <p:strVal val="#ppt_w"/>
                                          </p:val>
                                        </p:tav>
                                      </p:tavLst>
                                    </p:anim>
                                    <p:anim calcmode="lin" valueType="num">
                                      <p:cBhvr>
                                        <p:cTn id="9" dur="500" fill="hold"/>
                                        <p:tgtEl>
                                          <p:spTgt spid="2"/>
                                        </p:tgtEl>
                                        <p:attrNameLst>
                                          <p:attrName>ppt_h</p:attrName>
                                        </p:attrNameLst>
                                      </p:cBhvr>
                                      <p:tavLst>
                                        <p:tav tm="0">
                                          <p:val>
                                            <p:fltVal val="0"/>
                                          </p:val>
                                        </p:tav>
                                        <p:tav tm="100000">
                                          <p:val>
                                            <p:strVal val="#ppt_h"/>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01</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考点解读</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图片 2" descr=")Z@6`~RA50G69UJ80SJ(Y3Q"/>
          <p:cNvPicPr>
            <a:picLocks noChangeAspect="1"/>
          </p:cNvPicPr>
          <p:nvPr/>
        </p:nvPicPr>
        <p:blipFill>
          <a:blip r:embed="rId2"/>
          <a:stretch>
            <a:fillRect/>
          </a:stretch>
        </p:blipFill>
        <p:spPr>
          <a:xfrm>
            <a:off x="325755" y="1631315"/>
            <a:ext cx="11549380" cy="3585845"/>
          </a:xfrm>
          <a:prstGeom prst="rect">
            <a:avLst/>
          </a:prstGeom>
          <a:ln w="12700" cmpd="sng">
            <a:solidFill>
              <a:schemeClr val="accent1">
                <a:shade val="50000"/>
              </a:schemeClr>
            </a:solidFill>
            <a:prstDash val="solid"/>
          </a:ln>
        </p:spPr>
      </p:pic>
    </p:spTree>
    <p:custDataLst>
      <p:tags r:id="rId3"/>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02</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考点梳理</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456565" y="481330"/>
            <a:ext cx="11450320" cy="5769610"/>
          </a:xfrm>
          <a:prstGeom prst="rect">
            <a:avLst/>
          </a:prstGeom>
          <a:noFill/>
        </p:spPr>
        <p:txBody>
          <a:bodyPr wrap="square" rtlCol="0">
            <a:spAutoFit/>
          </a:bodyPr>
          <a:lstStyle>
            <a:defPPr>
              <a:defRPr lang="zh-CN"/>
            </a:defPPr>
          </a:lstStyle>
          <a:p>
            <a:pPr fontAlgn="auto">
              <a:lnSpc>
                <a:spcPct val="150000"/>
              </a:lnSpc>
            </a:pPr>
            <a:r>
              <a:rPr lang="zh-CN" altLang="en-US"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（第三讲）</a:t>
            </a: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1.探究实验：“绿叶在光下制造淀粉”。</a:t>
            </a:r>
          </a:p>
          <a:p>
            <a:pPr fontAlgn="auto">
              <a:lnSpc>
                <a:spcPct val="150000"/>
              </a:lnSpc>
            </a:pPr>
            <a:r>
              <a:rPr lang="en-US" altLang="zh-CN" sz="2400" b="1">
                <a:latin typeface="宋体" panose="02010600030101010101" pitchFamily="2" charset="-122"/>
                <a:ea typeface="宋体" panose="02010600030101010101" pitchFamily="2" charset="-122"/>
                <a:cs typeface="宋体" panose="02010600030101010101" pitchFamily="2" charset="-122"/>
              </a:rPr>
              <a:t>（1）</a:t>
            </a:r>
            <a:r>
              <a:rPr lang="en-US" altLang="zh-CN" sz="2400" b="1" u="sng">
                <a:uFillTx/>
                <a:latin typeface="宋体" panose="02010600030101010101" pitchFamily="2" charset="-122"/>
                <a:ea typeface="宋体" panose="02010600030101010101" pitchFamily="2" charset="-122"/>
                <a:cs typeface="宋体" panose="02010600030101010101" pitchFamily="2" charset="-122"/>
              </a:rPr>
              <a:t>实验过程</a:t>
            </a:r>
            <a:r>
              <a:rPr lang="en-US" altLang="zh-CN" sz="2400">
                <a:latin typeface="宋体" panose="02010600030101010101" pitchFamily="2" charset="-122"/>
                <a:ea typeface="宋体" panose="02010600030101010101" pitchFamily="2" charset="-122"/>
                <a:cs typeface="宋体" panose="02010600030101010101" pitchFamily="2" charset="-122"/>
              </a:rPr>
              <a:t>：①暗处理一昼夜（目的是</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）→②叶片部分遮光（目的是设置</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变量：有光和无光），并在光下照射几个小时（进行光合作用）→③水浴加热（目的是去掉叶绿素以免影响颜色判断；利用酒精脱去叶片中的叶绿素，酒精易燃所以要隔水加热）→④清水漂洗（目的减少叶绿素的影响），滴加碘液（目的是检验</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）→⑤清水漂洗（目的去掉碘液颜色），观察变化。</a:t>
            </a:r>
          </a:p>
          <a:p>
            <a:pPr fontAlgn="auto">
              <a:lnSpc>
                <a:spcPct val="150000"/>
              </a:lnSpc>
            </a:pPr>
            <a:r>
              <a:rPr lang="en-US" altLang="zh-CN" sz="2400" b="1">
                <a:latin typeface="宋体" panose="02010600030101010101" pitchFamily="2" charset="-122"/>
                <a:ea typeface="宋体" panose="02010600030101010101" pitchFamily="2" charset="-122"/>
                <a:cs typeface="宋体" panose="02010600030101010101" pitchFamily="2" charset="-122"/>
              </a:rPr>
              <a:t>（2）</a:t>
            </a:r>
            <a:r>
              <a:rPr lang="en-US" altLang="zh-CN" sz="2400" b="1" u="sng">
                <a:uFillTx/>
                <a:latin typeface="宋体" panose="02010600030101010101" pitchFamily="2" charset="-122"/>
                <a:ea typeface="宋体" panose="02010600030101010101" pitchFamily="2" charset="-122"/>
                <a:cs typeface="宋体" panose="02010600030101010101" pitchFamily="2" charset="-122"/>
              </a:rPr>
              <a:t>实验现象</a:t>
            </a:r>
            <a:r>
              <a:rPr lang="en-US" altLang="zh-CN" sz="2400">
                <a:latin typeface="宋体" panose="02010600030101010101" pitchFamily="2" charset="-122"/>
                <a:ea typeface="宋体" panose="02010600030101010101" pitchFamily="2" charset="-122"/>
                <a:cs typeface="宋体" panose="02010600030101010101" pitchFamily="2" charset="-122"/>
              </a:rPr>
              <a:t>：叶片</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部分变蓝（淀粉遇到碘液变蓝色），</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部分不变蓝。</a:t>
            </a:r>
          </a:p>
          <a:p>
            <a:pPr fontAlgn="auto">
              <a:lnSpc>
                <a:spcPct val="150000"/>
              </a:lnSpc>
            </a:pPr>
            <a:r>
              <a:rPr lang="en-US" altLang="zh-CN" sz="2400" b="1">
                <a:latin typeface="宋体" panose="02010600030101010101" pitchFamily="2" charset="-122"/>
                <a:ea typeface="宋体" panose="02010600030101010101" pitchFamily="2" charset="-122"/>
                <a:cs typeface="宋体" panose="02010600030101010101" pitchFamily="2" charset="-122"/>
              </a:rPr>
              <a:t>（3）</a:t>
            </a:r>
            <a:r>
              <a:rPr lang="en-US" altLang="zh-CN" sz="2400" b="1" u="sng">
                <a:uFillTx/>
                <a:latin typeface="宋体" panose="02010600030101010101" pitchFamily="2" charset="-122"/>
                <a:ea typeface="宋体" panose="02010600030101010101" pitchFamily="2" charset="-122"/>
                <a:cs typeface="宋体" panose="02010600030101010101" pitchFamily="2" charset="-122"/>
              </a:rPr>
              <a:t>实验得出两个结论</a:t>
            </a:r>
            <a:r>
              <a:rPr lang="en-US" altLang="zh-CN" sz="2400">
                <a:latin typeface="宋体" panose="02010600030101010101" pitchFamily="2" charset="-122"/>
                <a:ea typeface="宋体" panose="02010600030101010101" pitchFamily="2" charset="-122"/>
                <a:cs typeface="宋体" panose="02010600030101010101" pitchFamily="2" charset="-122"/>
              </a:rPr>
              <a:t>：绿叶在光下制造了淀粉；光合作用需要</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en-US" altLang="zh-CN" sz="2600">
                <a:latin typeface="微软雅黑" panose="020b0503020204020204" pitchFamily="34" charset="-122"/>
                <a:ea typeface="微软雅黑" panose="020b0503020204020204" pitchFamily="34" charset="-122"/>
              </a:rPr>
              <a:t>    </a:t>
            </a:r>
          </a:p>
        </p:txBody>
      </p:sp>
      <p:sp>
        <p:nvSpPr>
          <p:cNvPr id="4" name="文本框 3"/>
          <p:cNvSpPr txBox="1"/>
          <p:nvPr/>
        </p:nvSpPr>
        <p:spPr>
          <a:xfrm>
            <a:off x="6291580" y="1226185"/>
            <a:ext cx="3840480" cy="460375"/>
          </a:xfrm>
          <a:prstGeom prst="rect">
            <a:avLst/>
          </a:prstGeom>
          <a:noFill/>
        </p:spPr>
        <p:txBody>
          <a:bodyPr wrap="none" rtlCol="0">
            <a:spAutoFit/>
          </a:bodyPr>
          <a:lstStyle>
            <a:defPPr>
              <a:defRPr lang="zh-CN"/>
            </a:defPPr>
          </a:lstStyle>
          <a:p>
            <a:pPr algn="l"/>
            <a:r>
              <a:rPr lang="zh-CN" altLang="en-US" sz="2400" b="1">
                <a:solidFill>
                  <a:srgbClr val="FF0000"/>
                </a:solidFill>
                <a:latin typeface="微软雅黑" panose="020b0503020204020204" pitchFamily="34" charset="-122"/>
                <a:ea typeface="微软雅黑" panose="020b0503020204020204" pitchFamily="34" charset="-122"/>
                <a:sym typeface="+mn-ea"/>
              </a:rPr>
              <a:t>运走</a:t>
            </a:r>
            <a:r>
              <a:rPr lang="en-US" altLang="zh-CN" sz="2400" b="1">
                <a:solidFill>
                  <a:srgbClr val="FF0000"/>
                </a:solidFill>
                <a:latin typeface="微软雅黑" panose="020b0503020204020204" pitchFamily="34" charset="-122"/>
                <a:ea typeface="微软雅黑" panose="020b0503020204020204" pitchFamily="34" charset="-122"/>
                <a:sym typeface="+mn-ea"/>
              </a:rPr>
              <a:t>耗尽叶片中原有的淀粉</a:t>
            </a:r>
          </a:p>
        </p:txBody>
      </p:sp>
      <p:sp>
        <p:nvSpPr>
          <p:cNvPr id="5" name="文本框 4"/>
          <p:cNvSpPr txBox="1"/>
          <p:nvPr/>
        </p:nvSpPr>
        <p:spPr>
          <a:xfrm>
            <a:off x="3840480" y="1782445"/>
            <a:ext cx="1402080" cy="460375"/>
          </a:xfrm>
          <a:prstGeom prst="rect">
            <a:avLst/>
          </a:prstGeom>
          <a:noFill/>
        </p:spPr>
        <p:txBody>
          <a:bodyPr wrap="none" rtlCol="0">
            <a:spAutoFit/>
          </a:bodyPr>
          <a:lstStyle>
            <a:defPPr>
              <a:defRPr lang="zh-CN"/>
            </a:defPPr>
          </a:lstStyle>
          <a:p>
            <a:pPr algn="l"/>
            <a:r>
              <a:rPr lang="en-US" altLang="zh-CN" sz="2400" b="1">
                <a:solidFill>
                  <a:srgbClr val="FF0000"/>
                </a:solidFill>
                <a:latin typeface="微软雅黑" panose="020b0503020204020204" pitchFamily="34" charset="-122"/>
                <a:ea typeface="微软雅黑" panose="020b0503020204020204" pitchFamily="34" charset="-122"/>
                <a:sym typeface="+mn-ea"/>
              </a:rPr>
              <a:t>对照实验</a:t>
            </a:r>
          </a:p>
        </p:txBody>
      </p:sp>
      <p:sp>
        <p:nvSpPr>
          <p:cNvPr id="6" name="文本框 5"/>
          <p:cNvSpPr txBox="1"/>
          <p:nvPr/>
        </p:nvSpPr>
        <p:spPr>
          <a:xfrm>
            <a:off x="5579745" y="3390900"/>
            <a:ext cx="20116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是否存在淀粉</a:t>
            </a:r>
          </a:p>
        </p:txBody>
      </p:sp>
      <p:sp>
        <p:nvSpPr>
          <p:cNvPr id="7" name="文本框 6"/>
          <p:cNvSpPr txBox="1"/>
          <p:nvPr/>
        </p:nvSpPr>
        <p:spPr>
          <a:xfrm>
            <a:off x="3562985" y="4495165"/>
            <a:ext cx="10972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未遮光</a:t>
            </a:r>
          </a:p>
        </p:txBody>
      </p:sp>
      <p:sp>
        <p:nvSpPr>
          <p:cNvPr id="8" name="文本框 7"/>
          <p:cNvSpPr txBox="1"/>
          <p:nvPr/>
        </p:nvSpPr>
        <p:spPr>
          <a:xfrm>
            <a:off x="9832340" y="4504690"/>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遮光</a:t>
            </a:r>
          </a:p>
        </p:txBody>
      </p:sp>
      <p:sp>
        <p:nvSpPr>
          <p:cNvPr id="9" name="文本框 8"/>
          <p:cNvSpPr txBox="1"/>
          <p:nvPr/>
        </p:nvSpPr>
        <p:spPr>
          <a:xfrm>
            <a:off x="9335135" y="5655310"/>
            <a:ext cx="4876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光</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3"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grpId="4"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linds(horizontal)">
                                      <p:cBhvr>
                                        <p:cTn id="31" dur="500"/>
                                        <p:tgtEl>
                                          <p:spTgt spid="8"/>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3" presetClass="entr" presetSubtype="10" fill="hold" grpId="5"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P spid="7" grpId="3"/>
      <p:bldP spid="8" grpId="4"/>
      <p:bldP spid="9" grpId="5"/>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8" name="文本框 7"/>
          <p:cNvSpPr txBox="1"/>
          <p:nvPr/>
        </p:nvSpPr>
        <p:spPr>
          <a:xfrm>
            <a:off x="577850" y="588645"/>
            <a:ext cx="11235055" cy="5662295"/>
          </a:xfrm>
          <a:prstGeom prst="rect">
            <a:avLst/>
          </a:prstGeom>
          <a:noFill/>
        </p:spPr>
        <p:txBody>
          <a:bodyPr wrap="square" rtlCol="0">
            <a:spAutoFit/>
          </a:bodyPr>
          <a:lstStyle>
            <a:defPPr>
              <a:defRPr lang="zh-CN"/>
            </a:defPPr>
          </a:lstStyle>
          <a:p>
            <a:pPr algn="l" fontAlgn="auto">
              <a:lnSpc>
                <a:spcPts val="362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2.实验：光合作用放出氧气。</a:t>
            </a:r>
          </a:p>
          <a:p>
            <a:pPr algn="l" fontAlgn="auto">
              <a:lnSpc>
                <a:spcPts val="3620"/>
              </a:lnSpc>
            </a:pPr>
            <a:r>
              <a:rPr lang="en-US" altLang="zh-CN" sz="2400" b="1">
                <a:latin typeface="宋体" panose="02010600030101010101" pitchFamily="2" charset="-122"/>
                <a:ea typeface="宋体" panose="02010600030101010101" pitchFamily="2" charset="-122"/>
                <a:cs typeface="宋体" panose="02010600030101010101" pitchFamily="2" charset="-122"/>
              </a:rPr>
              <a:t>（1）</a:t>
            </a:r>
            <a:r>
              <a:rPr lang="en-US" altLang="zh-CN" sz="2400" b="1" u="sng">
                <a:uFillTx/>
                <a:latin typeface="宋体" panose="02010600030101010101" pitchFamily="2" charset="-122"/>
                <a:ea typeface="宋体" panose="02010600030101010101" pitchFamily="2" charset="-122"/>
                <a:cs typeface="宋体" panose="02010600030101010101" pitchFamily="2" charset="-122"/>
              </a:rPr>
              <a:t>实验过程</a:t>
            </a:r>
            <a:r>
              <a:rPr lang="en-US" altLang="zh-CN" sz="2400">
                <a:latin typeface="宋体" panose="02010600030101010101" pitchFamily="2" charset="-122"/>
                <a:ea typeface="宋体" panose="02010600030101010101" pitchFamily="2" charset="-122"/>
                <a:cs typeface="宋体" panose="02010600030101010101" pitchFamily="2" charset="-122"/>
              </a:rPr>
              <a:t>：①收集光合作用产生的气体→②将快要熄灭的火柴棍伸入收集的气体中。</a:t>
            </a:r>
          </a:p>
          <a:p>
            <a:pPr algn="l" fontAlgn="auto">
              <a:lnSpc>
                <a:spcPts val="3620"/>
              </a:lnSpc>
            </a:pPr>
            <a:r>
              <a:rPr lang="en-US" altLang="zh-CN" sz="2400" b="1">
                <a:latin typeface="宋体" panose="02010600030101010101" pitchFamily="2" charset="-122"/>
                <a:ea typeface="宋体" panose="02010600030101010101" pitchFamily="2" charset="-122"/>
                <a:cs typeface="宋体" panose="02010600030101010101" pitchFamily="2" charset="-122"/>
              </a:rPr>
              <a:t>（2）</a:t>
            </a:r>
            <a:r>
              <a:rPr lang="en-US" altLang="zh-CN" sz="2400" b="1" u="sng">
                <a:uFillTx/>
                <a:latin typeface="宋体" panose="02010600030101010101" pitchFamily="2" charset="-122"/>
                <a:ea typeface="宋体" panose="02010600030101010101" pitchFamily="2" charset="-122"/>
                <a:cs typeface="宋体" panose="02010600030101010101" pitchFamily="2" charset="-122"/>
              </a:rPr>
              <a:t>实验现象</a:t>
            </a:r>
            <a:r>
              <a:rPr lang="en-US" altLang="zh-CN" sz="2400">
                <a:latin typeface="宋体" panose="02010600030101010101" pitchFamily="2" charset="-122"/>
                <a:ea typeface="宋体" panose="02010600030101010101" pitchFamily="2" charset="-122"/>
                <a:cs typeface="宋体" panose="02010600030101010101" pitchFamily="2" charset="-122"/>
              </a:rPr>
              <a:t>：快要熄灭的火柴棍复燃（氧气具有</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的作用）。</a:t>
            </a:r>
          </a:p>
          <a:p>
            <a:pPr algn="l" fontAlgn="auto">
              <a:lnSpc>
                <a:spcPts val="3620"/>
              </a:lnSpc>
            </a:pPr>
            <a:r>
              <a:rPr lang="en-US" altLang="zh-CN" sz="2400" b="1">
                <a:latin typeface="宋体" panose="02010600030101010101" pitchFamily="2" charset="-122"/>
                <a:ea typeface="宋体" panose="02010600030101010101" pitchFamily="2" charset="-122"/>
                <a:cs typeface="宋体" panose="02010600030101010101" pitchFamily="2" charset="-122"/>
              </a:rPr>
              <a:t>（3）</a:t>
            </a:r>
            <a:r>
              <a:rPr lang="en-US" altLang="zh-CN" sz="2400" b="1" u="sng">
                <a:uFillTx/>
                <a:latin typeface="宋体" panose="02010600030101010101" pitchFamily="2" charset="-122"/>
                <a:ea typeface="宋体" panose="02010600030101010101" pitchFamily="2" charset="-122"/>
                <a:cs typeface="宋体" panose="02010600030101010101" pitchFamily="2" charset="-122"/>
              </a:rPr>
              <a:t>实验结论</a:t>
            </a:r>
            <a:r>
              <a:rPr lang="en-US" altLang="zh-CN" sz="2400">
                <a:latin typeface="宋体" panose="02010600030101010101" pitchFamily="2" charset="-122"/>
                <a:ea typeface="宋体" panose="02010600030101010101" pitchFamily="2" charset="-122"/>
                <a:cs typeface="宋体" panose="02010600030101010101" pitchFamily="2" charset="-122"/>
              </a:rPr>
              <a:t>：光合作用产生</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a:t>
            </a:r>
          </a:p>
          <a:p>
            <a:pPr algn="l" fontAlgn="auto">
              <a:lnSpc>
                <a:spcPts val="362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3.实验：光合作用需要二氧化碳。</a:t>
            </a:r>
          </a:p>
          <a:p>
            <a:pPr algn="l" fontAlgn="auto">
              <a:lnSpc>
                <a:spcPts val="3620"/>
              </a:lnSpc>
            </a:pPr>
            <a:r>
              <a:rPr lang="en-US" altLang="zh-CN" sz="2400" b="1">
                <a:latin typeface="宋体" panose="02010600030101010101" pitchFamily="2" charset="-122"/>
                <a:ea typeface="宋体" panose="02010600030101010101" pitchFamily="2" charset="-122"/>
                <a:cs typeface="宋体" panose="02010600030101010101" pitchFamily="2" charset="-122"/>
              </a:rPr>
              <a:t>（1）</a:t>
            </a:r>
            <a:r>
              <a:rPr lang="en-US" altLang="zh-CN" sz="2400" b="1" u="sng">
                <a:uFillTx/>
                <a:latin typeface="宋体" panose="02010600030101010101" pitchFamily="2" charset="-122"/>
                <a:ea typeface="宋体" panose="02010600030101010101" pitchFamily="2" charset="-122"/>
                <a:cs typeface="宋体" panose="02010600030101010101" pitchFamily="2" charset="-122"/>
              </a:rPr>
              <a:t>实验过程</a:t>
            </a:r>
            <a:r>
              <a:rPr lang="en-US" altLang="zh-CN" sz="2400">
                <a:latin typeface="宋体" panose="02010600030101010101" pitchFamily="2" charset="-122"/>
                <a:ea typeface="宋体" panose="02010600030101010101" pitchFamily="2" charset="-122"/>
                <a:cs typeface="宋体" panose="02010600030101010101" pitchFamily="2" charset="-122"/>
              </a:rPr>
              <a:t>：①暗处理一昼夜→②设置对照（变量：有无二氧化碳）并在光下照射（进行光合作用）几个小时→③水浴加热→④清水漂洗，滴加碘液→⑤清水漂洗，观察颜色变化。</a:t>
            </a:r>
          </a:p>
          <a:p>
            <a:pPr algn="l" fontAlgn="auto">
              <a:lnSpc>
                <a:spcPts val="3620"/>
              </a:lnSpc>
            </a:pPr>
            <a:r>
              <a:rPr lang="en-US" altLang="zh-CN" sz="2400" b="1">
                <a:latin typeface="宋体" panose="02010600030101010101" pitchFamily="2" charset="-122"/>
                <a:ea typeface="宋体" panose="02010600030101010101" pitchFamily="2" charset="-122"/>
                <a:cs typeface="宋体" panose="02010600030101010101" pitchFamily="2" charset="-122"/>
              </a:rPr>
              <a:t>（2）</a:t>
            </a:r>
            <a:r>
              <a:rPr lang="en-US" altLang="zh-CN" sz="2400" b="1" u="sng">
                <a:uFillTx/>
                <a:latin typeface="宋体" panose="02010600030101010101" pitchFamily="2" charset="-122"/>
                <a:ea typeface="宋体" panose="02010600030101010101" pitchFamily="2" charset="-122"/>
                <a:cs typeface="宋体" panose="02010600030101010101" pitchFamily="2" charset="-122"/>
              </a:rPr>
              <a:t>实验现象</a:t>
            </a:r>
            <a:r>
              <a:rPr lang="en-US" altLang="zh-CN" sz="2400">
                <a:latin typeface="宋体" panose="02010600030101010101" pitchFamily="2" charset="-122"/>
                <a:ea typeface="宋体" panose="02010600030101010101" pitchFamily="2" charset="-122"/>
                <a:cs typeface="宋体" panose="02010600030101010101" pitchFamily="2" charset="-122"/>
              </a:rPr>
              <a:t>：放有清水的装置中的叶片变蓝；放有</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溶液的装置中的叶片不变蓝。</a:t>
            </a:r>
          </a:p>
          <a:p>
            <a:pPr algn="l" fontAlgn="auto">
              <a:lnSpc>
                <a:spcPts val="3620"/>
              </a:lnSpc>
            </a:pPr>
            <a:r>
              <a:rPr lang="en-US" altLang="zh-CN" sz="2400" b="1">
                <a:latin typeface="宋体" panose="02010600030101010101" pitchFamily="2" charset="-122"/>
                <a:ea typeface="宋体" panose="02010600030101010101" pitchFamily="2" charset="-122"/>
                <a:cs typeface="宋体" panose="02010600030101010101" pitchFamily="2" charset="-122"/>
              </a:rPr>
              <a:t>（3）</a:t>
            </a:r>
            <a:r>
              <a:rPr lang="en-US" altLang="zh-CN" sz="2400" b="1" u="sng">
                <a:uFillTx/>
                <a:latin typeface="宋体" panose="02010600030101010101" pitchFamily="2" charset="-122"/>
                <a:ea typeface="宋体" panose="02010600030101010101" pitchFamily="2" charset="-122"/>
                <a:cs typeface="宋体" panose="02010600030101010101" pitchFamily="2" charset="-122"/>
              </a:rPr>
              <a:t>实验结论</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是光合作用的原料。     </a:t>
            </a:r>
          </a:p>
        </p:txBody>
      </p:sp>
      <p:sp>
        <p:nvSpPr>
          <p:cNvPr id="9" name="文本框 8"/>
          <p:cNvSpPr txBox="1"/>
          <p:nvPr/>
        </p:nvSpPr>
        <p:spPr>
          <a:xfrm>
            <a:off x="7652385" y="1980565"/>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助燃</a:t>
            </a:r>
          </a:p>
        </p:txBody>
      </p:sp>
      <p:sp>
        <p:nvSpPr>
          <p:cNvPr id="10" name="文本框 9"/>
          <p:cNvSpPr txBox="1"/>
          <p:nvPr/>
        </p:nvSpPr>
        <p:spPr>
          <a:xfrm>
            <a:off x="4931410" y="2440940"/>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氧气</a:t>
            </a:r>
          </a:p>
        </p:txBody>
      </p:sp>
      <p:sp>
        <p:nvSpPr>
          <p:cNvPr id="11" name="文本框 10"/>
          <p:cNvSpPr txBox="1"/>
          <p:nvPr/>
        </p:nvSpPr>
        <p:spPr>
          <a:xfrm>
            <a:off x="7913370" y="4721860"/>
            <a:ext cx="14020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氢氧化钠</a:t>
            </a:r>
          </a:p>
        </p:txBody>
      </p:sp>
      <p:sp>
        <p:nvSpPr>
          <p:cNvPr id="12" name="文本框 11"/>
          <p:cNvSpPr txBox="1"/>
          <p:nvPr/>
        </p:nvSpPr>
        <p:spPr>
          <a:xfrm>
            <a:off x="2973705" y="5622925"/>
            <a:ext cx="14020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二氧化碳</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3"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linds(horizontal)">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P spid="11" grpId="2"/>
      <p:bldP spid="12" grpId="3"/>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57860" y="640715"/>
            <a:ext cx="11153775" cy="5192395"/>
          </a:xfrm>
          <a:prstGeom prst="rect">
            <a:avLst/>
          </a:prstGeom>
          <a:noFill/>
        </p:spPr>
        <p:txBody>
          <a:bodyPr wrap="square" rtlCol="0">
            <a:spAutoFit/>
          </a:bodyPr>
          <a:lstStyle>
            <a:defPPr>
              <a:defRPr lang="zh-CN"/>
            </a:defPPr>
          </a:lstStyle>
          <a:p>
            <a:pPr algn="l" fontAlgn="auto">
              <a:lnSpc>
                <a:spcPts val="442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 4.叶片的结构。</a:t>
            </a:r>
          </a:p>
          <a:p>
            <a:pPr algn="l" fontAlgn="auto">
              <a:lnSpc>
                <a:spcPts val="4420"/>
              </a:lnSpc>
            </a:pPr>
            <a:r>
              <a:rPr lang="en-US" altLang="zh-CN" sz="2400" b="1">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en-US" altLang="zh-CN" sz="2400" b="1" u="sng">
                <a:solidFill>
                  <a:schemeClr val="tx1"/>
                </a:solidFill>
                <a:uFillTx/>
                <a:latin typeface="宋体" panose="02010600030101010101" pitchFamily="2" charset="-122"/>
                <a:ea typeface="宋体" panose="02010600030101010101" pitchFamily="2" charset="-122"/>
                <a:cs typeface="宋体" panose="02010600030101010101" pitchFamily="2" charset="-122"/>
              </a:rPr>
              <a:t>表皮</a:t>
            </a:r>
            <a:r>
              <a:rPr lang="en-US" altLang="zh-CN" sz="2400" b="1">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2400">
                <a:latin typeface="宋体" panose="02010600030101010101" pitchFamily="2" charset="-122"/>
                <a:ea typeface="宋体" panose="02010600030101010101" pitchFamily="2" charset="-122"/>
                <a:cs typeface="宋体" panose="02010600030101010101" pitchFamily="2" charset="-122"/>
              </a:rPr>
              <a:t>属于保护组织，分上、下表皮，细胞排列紧密，无色透明，外有角质层。表皮上面分布着一些由保卫细胞围成的气孔。气孔是气体进出叶片的门户，也是水分散失的通道。气孔的开闭是由</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控制。</a:t>
            </a:r>
          </a:p>
          <a:p>
            <a:pPr algn="l" fontAlgn="auto">
              <a:lnSpc>
                <a:spcPts val="4420"/>
              </a:lnSpc>
            </a:pPr>
            <a:r>
              <a:rPr lang="en-US" altLang="zh-CN" sz="2400" b="1">
                <a:latin typeface="宋体" panose="02010600030101010101" pitchFamily="2" charset="-122"/>
                <a:ea typeface="宋体" panose="02010600030101010101" pitchFamily="2" charset="-122"/>
                <a:cs typeface="宋体" panose="02010600030101010101" pitchFamily="2" charset="-122"/>
              </a:rPr>
              <a:t>（2）</a:t>
            </a:r>
            <a:r>
              <a:rPr lang="en-US" altLang="zh-CN" sz="2400" b="1" u="sng">
                <a:uFillTx/>
                <a:latin typeface="宋体" panose="02010600030101010101" pitchFamily="2" charset="-122"/>
                <a:ea typeface="宋体" panose="02010600030101010101" pitchFamily="2" charset="-122"/>
                <a:cs typeface="宋体" panose="02010600030101010101" pitchFamily="2" charset="-122"/>
              </a:rPr>
              <a:t>叶肉</a:t>
            </a:r>
            <a:r>
              <a:rPr lang="en-US" altLang="zh-CN" sz="2400" b="1">
                <a:latin typeface="宋体" panose="02010600030101010101" pitchFamily="2" charset="-122"/>
                <a:ea typeface="宋体" panose="02010600030101010101" pitchFamily="2" charset="-122"/>
                <a:cs typeface="宋体" panose="02010600030101010101" pitchFamily="2" charset="-122"/>
              </a:rPr>
              <a:t>：</a:t>
            </a:r>
            <a:r>
              <a:rPr lang="en-US" altLang="zh-CN" sz="2400">
                <a:latin typeface="宋体" panose="02010600030101010101" pitchFamily="2" charset="-122"/>
                <a:ea typeface="宋体" panose="02010600030101010101" pitchFamily="2" charset="-122"/>
                <a:cs typeface="宋体" panose="02010600030101010101" pitchFamily="2" charset="-122"/>
              </a:rPr>
              <a:t>属于营养组织，由许多叶肉细胞组成，内含大量的叶绿体。叶肉的上层是</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，细胞圆柱形排列整齐多叶绿体；下层是</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，细胞不规则排列疏松少叶绿体。</a:t>
            </a:r>
          </a:p>
          <a:p>
            <a:pPr algn="l" fontAlgn="auto">
              <a:lnSpc>
                <a:spcPts val="4420"/>
              </a:lnSpc>
            </a:pPr>
            <a:r>
              <a:rPr lang="en-US" altLang="zh-CN" sz="2400" b="1">
                <a:latin typeface="宋体" panose="02010600030101010101" pitchFamily="2" charset="-122"/>
                <a:ea typeface="宋体" panose="02010600030101010101" pitchFamily="2" charset="-122"/>
                <a:cs typeface="宋体" panose="02010600030101010101" pitchFamily="2" charset="-122"/>
              </a:rPr>
              <a:t>（3）</a:t>
            </a:r>
            <a:r>
              <a:rPr lang="en-US" altLang="zh-CN" sz="2400" b="1" u="sng">
                <a:uFillTx/>
                <a:latin typeface="宋体" panose="02010600030101010101" pitchFamily="2" charset="-122"/>
                <a:ea typeface="宋体" panose="02010600030101010101" pitchFamily="2" charset="-122"/>
                <a:cs typeface="宋体" panose="02010600030101010101" pitchFamily="2" charset="-122"/>
              </a:rPr>
              <a:t>叶脉</a:t>
            </a:r>
            <a:r>
              <a:rPr lang="en-US" altLang="zh-CN" sz="2400" b="1">
                <a:latin typeface="宋体" panose="02010600030101010101" pitchFamily="2" charset="-122"/>
                <a:ea typeface="宋体" panose="02010600030101010101" pitchFamily="2" charset="-122"/>
                <a:cs typeface="宋体" panose="02010600030101010101" pitchFamily="2" charset="-122"/>
              </a:rPr>
              <a:t>：</a:t>
            </a:r>
            <a:r>
              <a:rPr lang="en-US" altLang="zh-CN" sz="2400">
                <a:latin typeface="宋体" panose="02010600030101010101" pitchFamily="2" charset="-122"/>
                <a:ea typeface="宋体" panose="02010600030101010101" pitchFamily="2" charset="-122"/>
                <a:cs typeface="宋体" panose="02010600030101010101" pitchFamily="2" charset="-122"/>
              </a:rPr>
              <a:t>主要属于输导组织，分布在叶肉内，内有机械组织（支持作用）和输导组织，输导组织分为导管（输送水和无机盐）和</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（运输有机物）。</a:t>
            </a:r>
          </a:p>
        </p:txBody>
      </p:sp>
      <p:sp>
        <p:nvSpPr>
          <p:cNvPr id="3" name="文本框 2"/>
          <p:cNvSpPr txBox="1"/>
          <p:nvPr/>
        </p:nvSpPr>
        <p:spPr>
          <a:xfrm>
            <a:off x="6061075" y="2421890"/>
            <a:ext cx="14020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保卫细胞</a:t>
            </a:r>
          </a:p>
        </p:txBody>
      </p:sp>
      <p:sp>
        <p:nvSpPr>
          <p:cNvPr id="4" name="文本框 3"/>
          <p:cNvSpPr txBox="1"/>
          <p:nvPr/>
        </p:nvSpPr>
        <p:spPr>
          <a:xfrm>
            <a:off x="1589405" y="3545840"/>
            <a:ext cx="14020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栅栏组织</a:t>
            </a:r>
          </a:p>
        </p:txBody>
      </p:sp>
      <p:sp>
        <p:nvSpPr>
          <p:cNvPr id="5" name="文本框 4"/>
          <p:cNvSpPr txBox="1"/>
          <p:nvPr/>
        </p:nvSpPr>
        <p:spPr>
          <a:xfrm>
            <a:off x="8759190" y="3545840"/>
            <a:ext cx="14020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海绵组织</a:t>
            </a:r>
          </a:p>
        </p:txBody>
      </p:sp>
      <p:sp>
        <p:nvSpPr>
          <p:cNvPr id="7" name="文本框 6"/>
          <p:cNvSpPr txBox="1"/>
          <p:nvPr/>
        </p:nvSpPr>
        <p:spPr>
          <a:xfrm>
            <a:off x="7558405" y="5201285"/>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筛管</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3"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1"/>
      <p:bldP spid="5" grpId="2"/>
      <p:bldP spid="7" grpId="3"/>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847725" y="310515"/>
            <a:ext cx="10934700" cy="6277610"/>
          </a:xfrm>
          <a:prstGeom prst="rect">
            <a:avLst/>
          </a:prstGeom>
          <a:noFill/>
        </p:spPr>
        <p:txBody>
          <a:bodyPr wrap="square" rtlCol="0">
            <a:spAutoFit/>
          </a:bodyPr>
          <a:lstStyle>
            <a:defPPr>
              <a:defRPr lang="zh-CN"/>
            </a:defPPr>
          </a:lstStyle>
          <a:p>
            <a:pPr algn="l" fontAlgn="auto">
              <a:lnSpc>
                <a:spcPts val="402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5.光合作用的概念、公式、实质及意义。</a:t>
            </a:r>
          </a:p>
          <a:p>
            <a:pPr algn="l" fontAlgn="auto">
              <a:lnSpc>
                <a:spcPts val="4020"/>
              </a:lnSpc>
            </a:pPr>
            <a:r>
              <a:rPr lang="en-US" altLang="zh-CN" sz="2400" b="1">
                <a:latin typeface="宋体" panose="02010600030101010101" pitchFamily="2" charset="-122"/>
                <a:ea typeface="宋体" panose="02010600030101010101" pitchFamily="2" charset="-122"/>
                <a:cs typeface="宋体" panose="02010600030101010101" pitchFamily="2" charset="-122"/>
              </a:rPr>
              <a:t>（1）光合作用的概念</a:t>
            </a:r>
            <a:r>
              <a:rPr lang="en-US" altLang="zh-CN" sz="2400">
                <a:latin typeface="宋体" panose="02010600030101010101" pitchFamily="2" charset="-122"/>
                <a:ea typeface="宋体" panose="02010600030101010101" pitchFamily="2" charset="-122"/>
                <a:cs typeface="宋体" panose="02010600030101010101" pitchFamily="2" charset="-122"/>
              </a:rPr>
              <a:t>：绿色植物通过</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利用光能，把二氧化碳和水转化成贮存能量的有机物（主要是淀粉），并且释放出</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的过程叫光合作用。</a:t>
            </a:r>
          </a:p>
          <a:p>
            <a:pPr algn="l" fontAlgn="auto">
              <a:lnSpc>
                <a:spcPts val="4020"/>
              </a:lnSpc>
            </a:pPr>
            <a:r>
              <a:rPr lang="en-US" altLang="zh-CN" sz="2400" b="1">
                <a:latin typeface="宋体" panose="02010600030101010101" pitchFamily="2" charset="-122"/>
                <a:ea typeface="宋体" panose="02010600030101010101" pitchFamily="2" charset="-122"/>
                <a:cs typeface="宋体" panose="02010600030101010101" pitchFamily="2" charset="-122"/>
              </a:rPr>
              <a:t>（2）光合作用的公式</a:t>
            </a:r>
            <a:r>
              <a:rPr lang="en-US" altLang="zh-CN" sz="2400">
                <a:latin typeface="宋体" panose="02010600030101010101" pitchFamily="2" charset="-122"/>
                <a:ea typeface="宋体" panose="02010600030101010101" pitchFamily="2" charset="-122"/>
                <a:cs typeface="宋体" panose="02010600030101010101" pitchFamily="2" charset="-122"/>
              </a:rPr>
              <a:t>：二氧化碳+水            有机物（贮存能量）+氧气</a:t>
            </a:r>
          </a:p>
          <a:p>
            <a:pPr algn="l" fontAlgn="auto">
              <a:lnSpc>
                <a:spcPts val="4020"/>
              </a:lnSpc>
            </a:pPr>
            <a:r>
              <a:rPr lang="en-US" altLang="zh-CN" sz="2400" b="1">
                <a:latin typeface="宋体" panose="02010600030101010101" pitchFamily="2" charset="-122"/>
                <a:ea typeface="宋体" panose="02010600030101010101" pitchFamily="2" charset="-122"/>
                <a:cs typeface="宋体" panose="02010600030101010101" pitchFamily="2" charset="-122"/>
              </a:rPr>
              <a:t>（3）光合作用的实质</a:t>
            </a:r>
            <a:r>
              <a:rPr lang="en-US" altLang="zh-CN" sz="2400">
                <a:latin typeface="宋体" panose="02010600030101010101" pitchFamily="2" charset="-122"/>
                <a:ea typeface="宋体" panose="02010600030101010101" pitchFamily="2" charset="-122"/>
                <a:cs typeface="宋体" panose="02010600030101010101" pitchFamily="2" charset="-122"/>
              </a:rPr>
              <a:t>：制造</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，贮存</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a:t>
            </a:r>
          </a:p>
          <a:p>
            <a:pPr algn="l" fontAlgn="auto">
              <a:lnSpc>
                <a:spcPts val="4020"/>
              </a:lnSpc>
            </a:pPr>
            <a:r>
              <a:rPr lang="en-US" altLang="zh-CN" sz="2400" b="1">
                <a:latin typeface="宋体" panose="02010600030101010101" pitchFamily="2" charset="-122"/>
                <a:ea typeface="宋体" panose="02010600030101010101" pitchFamily="2" charset="-122"/>
                <a:cs typeface="宋体" panose="02010600030101010101" pitchFamily="2" charset="-122"/>
              </a:rPr>
              <a:t>（4）光合作用的意义</a:t>
            </a:r>
            <a:r>
              <a:rPr lang="en-US" altLang="zh-CN" sz="2400">
                <a:latin typeface="宋体" panose="02010600030101010101" pitchFamily="2" charset="-122"/>
                <a:ea typeface="宋体" panose="02010600030101010101" pitchFamily="2" charset="-122"/>
                <a:cs typeface="宋体" panose="02010600030101010101" pitchFamily="2" charset="-122"/>
              </a:rPr>
              <a:t>：光合作用制造的有机物，不仅满足了自身的生长、发育、繁殖的需要，也为生物圈中的其他生物提供了基本的生物来源。</a:t>
            </a:r>
          </a:p>
          <a:p>
            <a:pPr algn="l" fontAlgn="auto">
              <a:lnSpc>
                <a:spcPts val="402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6.绿色植物光合作用原理在生产上的应用。</a:t>
            </a:r>
          </a:p>
          <a:p>
            <a:pPr algn="l" fontAlgn="auto">
              <a:lnSpc>
                <a:spcPts val="4020"/>
              </a:lnSpc>
            </a:pPr>
            <a:r>
              <a:rPr lang="en-US" altLang="zh-CN" sz="2400">
                <a:latin typeface="宋体" panose="02010600030101010101" pitchFamily="2" charset="-122"/>
                <a:ea typeface="宋体" panose="02010600030101010101" pitchFamily="2" charset="-122"/>
                <a:cs typeface="宋体" panose="02010600030101010101" pitchFamily="2" charset="-122"/>
              </a:rPr>
              <a:t>以下方法可以增强光合作用，提高作物产量：</a:t>
            </a:r>
          </a:p>
          <a:p>
            <a:pPr algn="l" fontAlgn="auto">
              <a:lnSpc>
                <a:spcPts val="4020"/>
              </a:lnSpc>
            </a:pPr>
            <a:r>
              <a:rPr lang="en-US" altLang="zh-CN" sz="2400">
                <a:latin typeface="宋体" panose="02010600030101010101" pitchFamily="2" charset="-122"/>
                <a:ea typeface="宋体" panose="02010600030101010101" pitchFamily="2" charset="-122"/>
                <a:cs typeface="宋体" panose="02010600030101010101" pitchFamily="2" charset="-122"/>
              </a:rPr>
              <a:t>（1）延长光合作用时间：大棚种植。（2）增大光合作用的总面积：合理密植、立体种植。（3）增加光照强度。（4）增加二氧化碳浓度。（5）立体农业：复种，间作，混种，套种。       </a:t>
            </a:r>
            <a:r>
              <a:rPr lang="en-US" altLang="zh-CN" sz="2600">
                <a:latin typeface="微软雅黑" panose="020b0503020204020204" pitchFamily="34" charset="-122"/>
                <a:ea typeface="微软雅黑" panose="020b0503020204020204" pitchFamily="34" charset="-122"/>
              </a:rPr>
              <a:t>  </a:t>
            </a:r>
          </a:p>
        </p:txBody>
      </p:sp>
      <p:sp>
        <p:nvSpPr>
          <p:cNvPr id="3" name="文本框 2"/>
          <p:cNvSpPr txBox="1"/>
          <p:nvPr/>
        </p:nvSpPr>
        <p:spPr>
          <a:xfrm>
            <a:off x="6033135" y="876935"/>
            <a:ext cx="10972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叶绿体</a:t>
            </a:r>
          </a:p>
        </p:txBody>
      </p:sp>
      <p:sp>
        <p:nvSpPr>
          <p:cNvPr id="4" name="文本框 3"/>
          <p:cNvSpPr txBox="1"/>
          <p:nvPr/>
        </p:nvSpPr>
        <p:spPr>
          <a:xfrm>
            <a:off x="7804150" y="1419860"/>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氧气</a:t>
            </a:r>
          </a:p>
        </p:txBody>
      </p:sp>
      <p:sp>
        <p:nvSpPr>
          <p:cNvPr id="9" name="文本框 8"/>
          <p:cNvSpPr txBox="1"/>
          <p:nvPr/>
        </p:nvSpPr>
        <p:spPr>
          <a:xfrm>
            <a:off x="4934585" y="2409190"/>
            <a:ext cx="10972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有机物</a:t>
            </a:r>
          </a:p>
        </p:txBody>
      </p:sp>
      <p:sp>
        <p:nvSpPr>
          <p:cNvPr id="10" name="文本框 9"/>
          <p:cNvSpPr txBox="1"/>
          <p:nvPr/>
        </p:nvSpPr>
        <p:spPr>
          <a:xfrm>
            <a:off x="7225665" y="2409190"/>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能量</a:t>
            </a:r>
          </a:p>
        </p:txBody>
      </p:sp>
      <p:sp>
        <p:nvSpPr>
          <p:cNvPr id="8" name="文本框 7"/>
          <p:cNvSpPr txBox="1"/>
          <p:nvPr/>
        </p:nvSpPr>
        <p:spPr>
          <a:xfrm>
            <a:off x="6276975" y="2168525"/>
            <a:ext cx="868680" cy="368300"/>
          </a:xfrm>
          <a:prstGeom prst="rect">
            <a:avLst/>
          </a:prstGeom>
          <a:noFill/>
        </p:spPr>
        <p:txBody>
          <a:bodyPr wrap="none" rtlCol="0">
            <a:spAutoFit/>
          </a:bodyPr>
          <a:lstStyle>
            <a:defPPr>
              <a:defRPr lang="zh-CN"/>
            </a:defPPr>
          </a:lstStyle>
          <a:p>
            <a:r>
              <a:rPr lang="zh-CN" altLang="en-US"/>
              <a:t>叶绿体</a:t>
            </a:r>
          </a:p>
        </p:txBody>
      </p:sp>
      <p:cxnSp>
        <p:nvCxnSpPr>
          <p:cNvPr id="11" name="直接箭头连接符 10"/>
          <p:cNvCxnSpPr/>
          <p:nvPr/>
        </p:nvCxnSpPr>
        <p:spPr>
          <a:xfrm>
            <a:off x="5995035" y="2159000"/>
            <a:ext cx="1432560" cy="0"/>
          </a:xfrm>
          <a:prstGeom prst="straightConnector1">
            <a:avLst/>
          </a:prstGeom>
          <a:ln>
            <a:tailEnd type="arrow" w="med" len="med"/>
          </a:ln>
        </p:spPr>
        <p:style>
          <a:lnRef idx="3">
            <a:schemeClr val="dk1"/>
          </a:lnRef>
          <a:fillRef idx="0">
            <a:schemeClr val="dk1"/>
          </a:fillRef>
          <a:effectRef idx="2">
            <a:schemeClr val="dk1"/>
          </a:effectRef>
          <a:fontRef idx="minor">
            <a:schemeClr val="tx1"/>
          </a:fontRef>
        </p:style>
      </p:cxnSp>
      <p:sp>
        <p:nvSpPr>
          <p:cNvPr id="12" name="文本框 11"/>
          <p:cNvSpPr txBox="1"/>
          <p:nvPr/>
        </p:nvSpPr>
        <p:spPr>
          <a:xfrm>
            <a:off x="6391275" y="1790700"/>
            <a:ext cx="640080" cy="368300"/>
          </a:xfrm>
          <a:prstGeom prst="rect">
            <a:avLst/>
          </a:prstGeom>
          <a:noFill/>
        </p:spPr>
        <p:txBody>
          <a:bodyPr wrap="none" rtlCol="0">
            <a:spAutoFit/>
          </a:bodyPr>
          <a:lstStyle>
            <a:defPPr>
              <a:defRPr lang="zh-CN"/>
            </a:defPPr>
          </a:lstStyle>
          <a:p>
            <a:r>
              <a:rPr lang="zh-CN" altLang="en-US"/>
              <a:t>光能</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linds(horizontal)">
                                      <p:cBhvr>
                                        <p:cTn id="19" dur="500"/>
                                        <p:tgtEl>
                                          <p:spTgt spid="9"/>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3"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9" grpId="2"/>
      <p:bldP spid="10" grpId="3"/>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04850" y="470535"/>
            <a:ext cx="10866755" cy="5761990"/>
          </a:xfrm>
          <a:prstGeom prst="rect">
            <a:avLst/>
          </a:prstGeom>
          <a:noFill/>
        </p:spPr>
        <p:txBody>
          <a:bodyPr wrap="square" rtlCol="0">
            <a:spAutoFit/>
          </a:bodyPr>
          <a:lstStyle>
            <a:defPPr>
              <a:defRPr lang="zh-CN"/>
            </a:defPPr>
          </a:lstStyle>
          <a:p>
            <a:pPr algn="l" fontAlgn="auto">
              <a:lnSpc>
                <a:spcPts val="4020"/>
              </a:lnSpc>
            </a:pPr>
            <a:r>
              <a:rPr lang="en-US" altLang="zh-CN" sz="2600">
                <a:latin typeface="微软雅黑" panose="020b0503020204020204" pitchFamily="34" charset="-122"/>
                <a:ea typeface="微软雅黑" panose="020b0503020204020204" pitchFamily="34" charset="-122"/>
              </a:rPr>
              <a:t> </a:t>
            </a:r>
            <a:r>
              <a:rPr lang="zh-CN" altLang="en-US"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（第四讲）</a:t>
            </a: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1.呼吸作用。</a:t>
            </a:r>
          </a:p>
          <a:p>
            <a:pPr algn="l" fontAlgn="auto">
              <a:lnSpc>
                <a:spcPts val="4020"/>
              </a:lnSpc>
            </a:pPr>
            <a:r>
              <a:rPr lang="en-US" altLang="zh-CN" sz="2400" b="1">
                <a:latin typeface="宋体" panose="02010600030101010101" pitchFamily="2" charset="-122"/>
                <a:ea typeface="宋体" panose="02010600030101010101" pitchFamily="2" charset="-122"/>
                <a:cs typeface="宋体" panose="02010600030101010101" pitchFamily="2" charset="-122"/>
              </a:rPr>
              <a:t>（1）呼吸作用的概念</a:t>
            </a:r>
            <a:r>
              <a:rPr lang="en-US" altLang="zh-CN" sz="2400">
                <a:latin typeface="宋体" panose="02010600030101010101" pitchFamily="2" charset="-122"/>
                <a:ea typeface="宋体" panose="02010600030101010101" pitchFamily="2" charset="-122"/>
                <a:cs typeface="宋体" panose="02010600030101010101" pitchFamily="2" charset="-122"/>
              </a:rPr>
              <a:t>：细胞利用</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，将有机物分解成</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，并且将储存在有机物中的</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释放出来，供给生命活动的需要，这个过程叫呼吸作用。</a:t>
            </a:r>
          </a:p>
          <a:p>
            <a:pPr algn="l" fontAlgn="auto">
              <a:lnSpc>
                <a:spcPts val="4020"/>
              </a:lnSpc>
            </a:pPr>
            <a:r>
              <a:rPr lang="en-US" altLang="zh-CN" sz="2400" b="1">
                <a:latin typeface="宋体" panose="02010600030101010101" pitchFamily="2" charset="-122"/>
                <a:ea typeface="宋体" panose="02010600030101010101" pitchFamily="2" charset="-122"/>
                <a:cs typeface="宋体" panose="02010600030101010101" pitchFamily="2" charset="-122"/>
              </a:rPr>
              <a:t>（2）呼吸作用的表达式</a:t>
            </a:r>
            <a:r>
              <a:rPr lang="en-US" altLang="zh-CN" sz="2400">
                <a:latin typeface="宋体" panose="02010600030101010101" pitchFamily="2" charset="-122"/>
                <a:ea typeface="宋体" panose="02010600030101010101" pitchFamily="2" charset="-122"/>
                <a:cs typeface="宋体" panose="02010600030101010101" pitchFamily="2" charset="-122"/>
              </a:rPr>
              <a:t>：</a:t>
            </a:r>
          </a:p>
          <a:p>
            <a:pPr algn="l" fontAlgn="auto">
              <a:lnSpc>
                <a:spcPts val="4020"/>
              </a:lnSpc>
            </a:pPr>
            <a:r>
              <a:rPr lang="en-US" altLang="zh-CN" sz="2400">
                <a:latin typeface="宋体" panose="02010600030101010101" pitchFamily="2" charset="-122"/>
                <a:ea typeface="宋体" panose="02010600030101010101" pitchFamily="2" charset="-122"/>
                <a:cs typeface="宋体" panose="02010600030101010101" pitchFamily="2" charset="-122"/>
              </a:rPr>
              <a:t> 有机物（储存着能量）+氧气         二氧化碳+水+能量</a:t>
            </a:r>
          </a:p>
          <a:p>
            <a:pPr algn="l" fontAlgn="auto">
              <a:lnSpc>
                <a:spcPts val="4020"/>
              </a:lnSpc>
            </a:pPr>
            <a:r>
              <a:rPr lang="en-US" altLang="zh-CN" sz="2400" b="1">
                <a:latin typeface="宋体" panose="02010600030101010101" pitchFamily="2" charset="-122"/>
                <a:ea typeface="宋体" panose="02010600030101010101" pitchFamily="2" charset="-122"/>
                <a:cs typeface="宋体" panose="02010600030101010101" pitchFamily="2" charset="-122"/>
              </a:rPr>
              <a:t>（3）呼吸作用的实质</a:t>
            </a:r>
            <a:r>
              <a:rPr lang="en-US" altLang="zh-CN" sz="2400">
                <a:latin typeface="宋体" panose="02010600030101010101" pitchFamily="2" charset="-122"/>
                <a:ea typeface="宋体" panose="02010600030101010101" pitchFamily="2" charset="-122"/>
                <a:cs typeface="宋体" panose="02010600030101010101" pitchFamily="2" charset="-122"/>
              </a:rPr>
              <a:t>：分解有机物，释放能量。</a:t>
            </a:r>
          </a:p>
          <a:p>
            <a:pPr algn="l" fontAlgn="auto">
              <a:lnSpc>
                <a:spcPts val="4020"/>
              </a:lnSpc>
            </a:pPr>
            <a:r>
              <a:rPr lang="en-US" altLang="zh-CN" sz="2400" b="1">
                <a:latin typeface="宋体" panose="02010600030101010101" pitchFamily="2" charset="-122"/>
                <a:ea typeface="宋体" panose="02010600030101010101" pitchFamily="2" charset="-122"/>
                <a:cs typeface="宋体" panose="02010600030101010101" pitchFamily="2" charset="-122"/>
              </a:rPr>
              <a:t>（4）呼吸作用的意义</a:t>
            </a:r>
            <a:r>
              <a:rPr lang="en-US" altLang="zh-CN" sz="2400">
                <a:latin typeface="宋体" panose="02010600030101010101" pitchFamily="2" charset="-122"/>
                <a:ea typeface="宋体" panose="02010600030101010101" pitchFamily="2" charset="-122"/>
                <a:cs typeface="宋体" panose="02010600030101010101" pitchFamily="2" charset="-122"/>
              </a:rPr>
              <a:t>：植物呼吸作用释放的能量一部分是植物体进行各项生命活动不可缺少的动力，另一部分转化成</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释放出去。</a:t>
            </a:r>
          </a:p>
          <a:p>
            <a:pPr algn="l" fontAlgn="auto">
              <a:lnSpc>
                <a:spcPts val="4020"/>
              </a:lnSpc>
            </a:pPr>
            <a:r>
              <a:rPr lang="en-US" altLang="zh-CN" sz="2400" b="1">
                <a:latin typeface="宋体" panose="02010600030101010101" pitchFamily="2" charset="-122"/>
                <a:ea typeface="宋体" panose="02010600030101010101" pitchFamily="2" charset="-122"/>
                <a:cs typeface="宋体" panose="02010600030101010101" pitchFamily="2" charset="-122"/>
              </a:rPr>
              <a:t>（5）呼吸作用强度的影响因素</a:t>
            </a:r>
            <a:r>
              <a:rPr lang="en-US" altLang="zh-CN" sz="2400">
                <a:latin typeface="宋体" panose="02010600030101010101" pitchFamily="2" charset="-122"/>
                <a:ea typeface="宋体" panose="02010600030101010101" pitchFamily="2" charset="-122"/>
                <a:cs typeface="宋体" panose="02010600030101010101" pitchFamily="2" charset="-122"/>
              </a:rPr>
              <a:t>：①温度</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en-US" altLang="zh-CN" sz="2400">
                <a:latin typeface="宋体" panose="02010600030101010101" pitchFamily="2" charset="-122"/>
                <a:ea typeface="宋体" panose="02010600030101010101" pitchFamily="2" charset="-122"/>
                <a:cs typeface="宋体" panose="02010600030101010101" pitchFamily="2" charset="-122"/>
              </a:rPr>
              <a:t>②水分</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en-US" altLang="zh-CN" sz="2400">
                <a:latin typeface="宋体" panose="02010600030101010101" pitchFamily="2" charset="-122"/>
                <a:ea typeface="宋体" panose="02010600030101010101" pitchFamily="2" charset="-122"/>
                <a:cs typeface="宋体" panose="02010600030101010101" pitchFamily="2" charset="-122"/>
              </a:rPr>
              <a:t>③氧气</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en-US" altLang="zh-CN" sz="2400">
                <a:latin typeface="宋体" panose="02010600030101010101" pitchFamily="2" charset="-122"/>
                <a:ea typeface="宋体" panose="02010600030101010101" pitchFamily="2" charset="-122"/>
                <a:cs typeface="宋体" panose="02010600030101010101" pitchFamily="2" charset="-122"/>
              </a:rPr>
              <a:t>④二氧化碳</a:t>
            </a:r>
            <a:r>
              <a:rPr lang="zh-CN" altLang="en-US" sz="2400">
                <a:latin typeface="宋体" panose="02010600030101010101" pitchFamily="2" charset="-122"/>
                <a:ea typeface="宋体" panose="02010600030101010101" pitchFamily="2" charset="-122"/>
                <a:cs typeface="宋体" panose="02010600030101010101" pitchFamily="2" charset="-122"/>
              </a:rPr>
              <a:t>。</a:t>
            </a:r>
          </a:p>
          <a:p>
            <a:pPr algn="l" fontAlgn="auto">
              <a:lnSpc>
                <a:spcPts val="4020"/>
              </a:lnSpc>
            </a:pPr>
            <a:r>
              <a:rPr lang="en-US" altLang="zh-CN" sz="2400" b="1">
                <a:latin typeface="宋体" panose="02010600030101010101" pitchFamily="2" charset="-122"/>
                <a:ea typeface="宋体" panose="02010600030101010101" pitchFamily="2" charset="-122"/>
                <a:cs typeface="宋体" panose="02010600030101010101" pitchFamily="2" charset="-122"/>
              </a:rPr>
              <a:t>（6）呼吸作用农业应用</a:t>
            </a:r>
            <a:r>
              <a:rPr lang="en-US" altLang="zh-CN" sz="2400">
                <a:latin typeface="宋体" panose="02010600030101010101" pitchFamily="2" charset="-122"/>
                <a:ea typeface="宋体" panose="02010600030101010101" pitchFamily="2" charset="-122"/>
                <a:cs typeface="宋体" panose="02010600030101010101" pitchFamily="2" charset="-122"/>
              </a:rPr>
              <a:t>：①深耕松土；②增大昼夜温差；③延长果实贮藏时间。   </a:t>
            </a:r>
          </a:p>
        </p:txBody>
      </p:sp>
      <p:sp>
        <p:nvSpPr>
          <p:cNvPr id="4" name="文本框 3"/>
          <p:cNvSpPr txBox="1"/>
          <p:nvPr/>
        </p:nvSpPr>
        <p:spPr>
          <a:xfrm>
            <a:off x="5311140" y="1060450"/>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氧气</a:t>
            </a:r>
          </a:p>
        </p:txBody>
      </p:sp>
      <p:sp>
        <p:nvSpPr>
          <p:cNvPr id="5" name="文本框 4"/>
          <p:cNvSpPr txBox="1"/>
          <p:nvPr/>
        </p:nvSpPr>
        <p:spPr>
          <a:xfrm>
            <a:off x="8894445" y="1022350"/>
            <a:ext cx="20116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二氧化碳和水</a:t>
            </a:r>
          </a:p>
        </p:txBody>
      </p:sp>
      <p:sp>
        <p:nvSpPr>
          <p:cNvPr id="7" name="文本框 6"/>
          <p:cNvSpPr txBox="1"/>
          <p:nvPr/>
        </p:nvSpPr>
        <p:spPr>
          <a:xfrm>
            <a:off x="4298315" y="1572895"/>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能量</a:t>
            </a:r>
          </a:p>
        </p:txBody>
      </p:sp>
      <p:sp>
        <p:nvSpPr>
          <p:cNvPr id="8" name="文本框 7"/>
          <p:cNvSpPr txBox="1"/>
          <p:nvPr/>
        </p:nvSpPr>
        <p:spPr>
          <a:xfrm>
            <a:off x="6054725" y="4601210"/>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热能</a:t>
            </a:r>
          </a:p>
        </p:txBody>
      </p:sp>
      <p:cxnSp>
        <p:nvCxnSpPr>
          <p:cNvPr id="28" name="直接箭头连接符 28"/>
          <p:cNvCxnSpPr/>
          <p:nvPr/>
        </p:nvCxnSpPr>
        <p:spPr>
          <a:xfrm>
            <a:off x="4890770" y="3491865"/>
            <a:ext cx="1060450" cy="5715"/>
          </a:xfrm>
          <a:prstGeom prst="straightConnector1">
            <a:avLst/>
          </a:prstGeom>
          <a:ln w="9525">
            <a:solidFill>
              <a:srgbClr val="000000"/>
            </a:solidFill>
            <a:tailEnd type="triangle"/>
          </a:ln>
        </p:spPr>
      </p:cxnSp>
      <p:sp>
        <p:nvSpPr>
          <p:cNvPr id="3" name="文本框 2"/>
          <p:cNvSpPr txBox="1"/>
          <p:nvPr/>
        </p:nvSpPr>
        <p:spPr>
          <a:xfrm>
            <a:off x="4890770" y="3123565"/>
            <a:ext cx="868680" cy="368300"/>
          </a:xfrm>
          <a:prstGeom prst="rect">
            <a:avLst/>
          </a:prstGeom>
          <a:noFill/>
        </p:spPr>
        <p:txBody>
          <a:bodyPr wrap="none" rtlCol="0" anchor="t">
            <a:spAutoFit/>
          </a:bodyPr>
          <a:lstStyle>
            <a:defPPr>
              <a:defRPr lang="zh-CN"/>
            </a:defPPr>
          </a:lstStyle>
          <a:p>
            <a:r>
              <a:rPr lang="en-US" altLang="zh-CN">
                <a:latin typeface="微软雅黑" panose="020b0503020204020204" pitchFamily="34" charset="-122"/>
                <a:ea typeface="微软雅黑" panose="020b0503020204020204" pitchFamily="34" charset="-122"/>
                <a:sym typeface="+mn-ea"/>
              </a:rPr>
              <a:t>线粒体</a:t>
            </a:r>
            <a:endParaRPr lang="zh-CN" altLang="en-US"/>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500"/>
                                        <p:tgtEl>
                                          <p:spTgt spid="7"/>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3"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7" grpId="2"/>
      <p:bldP spid="8" grpId="3"/>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06120" y="547370"/>
            <a:ext cx="11057890" cy="5662295"/>
          </a:xfrm>
          <a:prstGeom prst="rect">
            <a:avLst/>
          </a:prstGeom>
          <a:noFill/>
        </p:spPr>
        <p:txBody>
          <a:bodyPr wrap="square" rtlCol="0">
            <a:spAutoFit/>
          </a:bodyPr>
          <a:lstStyle>
            <a:defPPr>
              <a:defRPr lang="zh-CN"/>
            </a:defPPr>
          </a:lstStyle>
          <a:p>
            <a:pPr algn="l" fontAlgn="auto">
              <a:lnSpc>
                <a:spcPts val="362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2.蒸腾作用。</a:t>
            </a:r>
          </a:p>
          <a:p>
            <a:pPr algn="l" fontAlgn="auto">
              <a:lnSpc>
                <a:spcPts val="3620"/>
              </a:lnSpc>
            </a:pPr>
            <a:r>
              <a:rPr lang="en-US" altLang="zh-CN" sz="2400">
                <a:latin typeface="宋体" panose="02010600030101010101" pitchFamily="2" charset="-122"/>
                <a:ea typeface="宋体" panose="02010600030101010101" pitchFamily="2" charset="-122"/>
                <a:cs typeface="宋体" panose="02010600030101010101" pitchFamily="2" charset="-122"/>
              </a:rPr>
              <a:t>（1）蒸腾作用的概念：水分从活的植物体表面以</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状态散失到大气中的过程。</a:t>
            </a:r>
          </a:p>
          <a:p>
            <a:pPr algn="l" fontAlgn="auto">
              <a:lnSpc>
                <a:spcPts val="3620"/>
              </a:lnSpc>
            </a:pPr>
            <a:r>
              <a:rPr lang="en-US" altLang="zh-CN" sz="2400">
                <a:latin typeface="宋体" panose="02010600030101010101" pitchFamily="2" charset="-122"/>
                <a:ea typeface="宋体" panose="02010600030101010101" pitchFamily="2" charset="-122"/>
                <a:cs typeface="宋体" panose="02010600030101010101" pitchFamily="2" charset="-122"/>
              </a:rPr>
              <a:t>（2）蒸腾作用的器官：</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是进行蒸腾作用的主要器官，表皮的</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可以控制气孔的开放和关闭。</a:t>
            </a:r>
          </a:p>
          <a:p>
            <a:pPr algn="l" fontAlgn="auto">
              <a:lnSpc>
                <a:spcPts val="3620"/>
              </a:lnSpc>
            </a:pPr>
            <a:r>
              <a:rPr lang="en-US" altLang="zh-CN" sz="2400">
                <a:latin typeface="宋体" panose="02010600030101010101" pitchFamily="2" charset="-122"/>
                <a:ea typeface="宋体" panose="02010600030101010101" pitchFamily="2" charset="-122"/>
                <a:cs typeface="宋体" panose="02010600030101010101" pitchFamily="2" charset="-122"/>
              </a:rPr>
              <a:t>（3）蒸腾作用的过程：土壤中的水分→根茎叶的</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→气孔→大气。</a:t>
            </a:r>
          </a:p>
          <a:p>
            <a:pPr algn="l" fontAlgn="auto">
              <a:lnSpc>
                <a:spcPts val="3620"/>
              </a:lnSpc>
            </a:pPr>
            <a:r>
              <a:rPr lang="en-US" altLang="zh-CN" sz="2400">
                <a:latin typeface="宋体" panose="02010600030101010101" pitchFamily="2" charset="-122"/>
                <a:ea typeface="宋体" panose="02010600030101010101" pitchFamily="2" charset="-122"/>
                <a:cs typeface="宋体" panose="02010600030101010101" pitchFamily="2" charset="-122"/>
              </a:rPr>
              <a:t>（4）蒸腾作用的意义：①可降低植物的温度，使植物不至于被灼伤；②它是根吸收</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和促使水分在体内运输的主要动力；③可促使溶解在水中的无机盐在体内运输；④可增加大气湿度，降低环境温度，提高降水量，促进生物圈水循环。</a:t>
            </a:r>
          </a:p>
          <a:p>
            <a:pPr algn="l" fontAlgn="auto">
              <a:lnSpc>
                <a:spcPts val="3620"/>
              </a:lnSpc>
            </a:pPr>
            <a:r>
              <a:rPr lang="en-US" altLang="zh-CN" sz="2400">
                <a:latin typeface="宋体" panose="02010600030101010101" pitchFamily="2" charset="-122"/>
                <a:ea typeface="宋体" panose="02010600030101010101" pitchFamily="2" charset="-122"/>
                <a:cs typeface="宋体" panose="02010600030101010101" pitchFamily="2" charset="-122"/>
              </a:rPr>
              <a:t>（5）影响因素：①光照：较强的光照提高了空气的湿度和叶片的温度，使叶内水分气化过程加速，蒸腾作用加强；②湿度：较大的湿度使水分汽化速度减慢，蒸腾作用减弱。    </a:t>
            </a:r>
          </a:p>
        </p:txBody>
      </p:sp>
      <p:sp>
        <p:nvSpPr>
          <p:cNvPr id="5" name="文本框 4"/>
          <p:cNvSpPr txBox="1"/>
          <p:nvPr/>
        </p:nvSpPr>
        <p:spPr>
          <a:xfrm>
            <a:off x="9532620" y="1922145"/>
            <a:ext cx="14020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保卫细胞</a:t>
            </a:r>
          </a:p>
        </p:txBody>
      </p:sp>
      <p:sp>
        <p:nvSpPr>
          <p:cNvPr id="7" name="文本框 6"/>
          <p:cNvSpPr txBox="1"/>
          <p:nvPr/>
        </p:nvSpPr>
        <p:spPr>
          <a:xfrm>
            <a:off x="7461885" y="2822575"/>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导管</a:t>
            </a:r>
          </a:p>
        </p:txBody>
      </p:sp>
      <p:sp>
        <p:nvSpPr>
          <p:cNvPr id="8" name="文本框 7"/>
          <p:cNvSpPr txBox="1"/>
          <p:nvPr/>
        </p:nvSpPr>
        <p:spPr>
          <a:xfrm>
            <a:off x="1239520" y="3810000"/>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水分</a:t>
            </a:r>
          </a:p>
        </p:txBody>
      </p:sp>
      <p:sp>
        <p:nvSpPr>
          <p:cNvPr id="10" name="文本框 9"/>
          <p:cNvSpPr txBox="1"/>
          <p:nvPr/>
        </p:nvSpPr>
        <p:spPr>
          <a:xfrm>
            <a:off x="7490460" y="1021715"/>
            <a:ext cx="10972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水蒸气</a:t>
            </a:r>
          </a:p>
        </p:txBody>
      </p:sp>
      <p:sp>
        <p:nvSpPr>
          <p:cNvPr id="11" name="文本框 10"/>
          <p:cNvSpPr txBox="1"/>
          <p:nvPr/>
        </p:nvSpPr>
        <p:spPr>
          <a:xfrm>
            <a:off x="4059555" y="1960245"/>
            <a:ext cx="4876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叶</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3"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4"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1"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grpId="2"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linds(horizontal)">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P spid="10" grpId="3"/>
      <p:bldP spid="11" grpId="4"/>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33400" y="271780"/>
            <a:ext cx="11450320" cy="6123940"/>
          </a:xfrm>
          <a:prstGeom prst="rect">
            <a:avLst/>
          </a:prstGeom>
          <a:noFill/>
        </p:spPr>
        <p:txBody>
          <a:bodyPr wrap="square" rtlCol="0">
            <a:spAutoFit/>
          </a:bodyPr>
          <a:lstStyle>
            <a:defPPr>
              <a:defRPr lang="zh-CN"/>
            </a:defPPr>
          </a:lstStyle>
          <a:p>
            <a:pPr algn="l" fontAlgn="auto">
              <a:lnSpc>
                <a:spcPts val="3920"/>
              </a:lnSpc>
            </a:pPr>
            <a:r>
              <a:rPr lang="en-US" altLang="zh-CN" sz="2600">
                <a:latin typeface="微软雅黑" panose="020b0503020204020204" pitchFamily="34" charset="-122"/>
                <a:ea typeface="微软雅黑" panose="020b0503020204020204" pitchFamily="34" charset="-122"/>
              </a:rPr>
              <a:t> </a:t>
            </a:r>
            <a:r>
              <a:rPr lang="zh-CN" altLang="en-US"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（第五讲）</a:t>
            </a: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2.绿色植物在生物圈中的作用。</a:t>
            </a:r>
          </a:p>
          <a:p>
            <a:pPr algn="l" fontAlgn="auto">
              <a:lnSpc>
                <a:spcPts val="3920"/>
              </a:lnSpc>
            </a:pPr>
            <a:r>
              <a:rPr lang="en-US" altLang="zh-CN" sz="2400">
                <a:latin typeface="宋体" panose="02010600030101010101" pitchFamily="2" charset="-122"/>
                <a:ea typeface="宋体" panose="02010600030101010101" pitchFamily="2" charset="-122"/>
                <a:cs typeface="宋体" panose="02010600030101010101" pitchFamily="2" charset="-122"/>
              </a:rPr>
              <a:t>（1）为其他生物提供</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。绿色植物通过光合作用制造有机物并贮存了能量。这些有机物和能量不仅供给植物本身的需要，而且是生物圈中其他生物和人类食物及能量的来源。</a:t>
            </a:r>
          </a:p>
          <a:p>
            <a:pPr algn="l" fontAlgn="auto">
              <a:lnSpc>
                <a:spcPts val="3920"/>
              </a:lnSpc>
            </a:pPr>
            <a:r>
              <a:rPr lang="en-US" altLang="zh-CN" sz="2400">
                <a:latin typeface="宋体" panose="02010600030101010101" pitchFamily="2" charset="-122"/>
                <a:ea typeface="宋体" panose="02010600030101010101" pitchFamily="2" charset="-122"/>
                <a:cs typeface="宋体" panose="02010600030101010101" pitchFamily="2" charset="-122"/>
              </a:rPr>
              <a:t>（2）维持生物圈中的</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平衡。绿色植物通过光合作用吸收二氧化碳释放出氧气，维持大气中的碳—氧平衡。</a:t>
            </a:r>
          </a:p>
          <a:p>
            <a:pPr algn="l" fontAlgn="auto">
              <a:lnSpc>
                <a:spcPts val="3920"/>
              </a:lnSpc>
            </a:pPr>
            <a:r>
              <a:rPr lang="en-US" altLang="zh-CN" sz="2400">
                <a:latin typeface="宋体" panose="02010600030101010101" pitchFamily="2" charset="-122"/>
                <a:ea typeface="宋体" panose="02010600030101010101" pitchFamily="2" charset="-122"/>
                <a:cs typeface="宋体" panose="02010600030101010101" pitchFamily="2" charset="-122"/>
              </a:rPr>
              <a:t>（3）参与并促进了生物圈中的</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循环。绿色植物通过蒸腾作用参与了生物圈中的水循环，并对稳定水循环具有重要的作用。</a:t>
            </a:r>
          </a:p>
          <a:p>
            <a:pPr algn="l" fontAlgn="auto">
              <a:lnSpc>
                <a:spcPts val="3920"/>
              </a:lnSpc>
            </a:pPr>
            <a:r>
              <a:rPr lang="en-US" altLang="zh-CN" sz="2400">
                <a:latin typeface="宋体" panose="02010600030101010101" pitchFamily="2" charset="-122"/>
                <a:ea typeface="宋体" panose="02010600030101010101" pitchFamily="2" charset="-122"/>
                <a:cs typeface="宋体" panose="02010600030101010101" pitchFamily="2" charset="-122"/>
              </a:rPr>
              <a:t>（4）涵养水分、防止水土流失、调节气候、防风固沙、美化环境、挡风吸尘、消毒杀菌、消除噪音。绿色植物在防风固沙、美化环境、消毒杀菌、消除噪声等方面发挥着不可替代的重要作用。绿色植物在生物圈中占据最重要的地位，是最基本的生物成分。对生物圈的存在和发展起着决定性的作用。</a:t>
            </a:r>
            <a:r>
              <a:rPr lang="en-US" altLang="zh-CN" sz="2600">
                <a:latin typeface="微软雅黑" panose="020b0503020204020204" pitchFamily="34" charset="-122"/>
                <a:ea typeface="微软雅黑" panose="020b0503020204020204" pitchFamily="34" charset="-122"/>
              </a:rPr>
              <a:t>         </a:t>
            </a:r>
          </a:p>
        </p:txBody>
      </p:sp>
      <p:sp>
        <p:nvSpPr>
          <p:cNvPr id="3" name="文本框 2"/>
          <p:cNvSpPr txBox="1"/>
          <p:nvPr/>
        </p:nvSpPr>
        <p:spPr>
          <a:xfrm>
            <a:off x="3640455" y="821055"/>
            <a:ext cx="17068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物质和能量</a:t>
            </a:r>
          </a:p>
        </p:txBody>
      </p:sp>
      <p:sp>
        <p:nvSpPr>
          <p:cNvPr id="4" name="文本框 3"/>
          <p:cNvSpPr txBox="1"/>
          <p:nvPr/>
        </p:nvSpPr>
        <p:spPr>
          <a:xfrm>
            <a:off x="3667125" y="2322195"/>
            <a:ext cx="112141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碳—氧</a:t>
            </a:r>
          </a:p>
        </p:txBody>
      </p:sp>
      <p:sp>
        <p:nvSpPr>
          <p:cNvPr id="5" name="文本框 4"/>
          <p:cNvSpPr txBox="1"/>
          <p:nvPr/>
        </p:nvSpPr>
        <p:spPr>
          <a:xfrm>
            <a:off x="4964430" y="3314700"/>
            <a:ext cx="4876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水</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03</a:t>
            </a:r>
            <a:endParaRPr lang="zh-CN" altLang="en-US"/>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真题剖析</a:t>
            </a:r>
          </a:p>
        </p:txBody>
      </p:sp>
    </p:spTree>
    <p:custDataLst>
      <p:tags r:id="rId2"/>
    </p:custDataLst>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57860" y="414655"/>
            <a:ext cx="10751185" cy="2306955"/>
          </a:xfrm>
          <a:prstGeom prst="rect">
            <a:avLst/>
          </a:prstGeom>
          <a:noFill/>
        </p:spPr>
        <p:txBody>
          <a:bodyPr wrap="square" rtlCol="0">
            <a:spAutoFit/>
          </a:bodyPr>
          <a:lstStyle>
            <a:defPPr>
              <a:defRPr lang="zh-CN"/>
            </a:defPPr>
          </a:lstStyle>
          <a:p>
            <a:pPr algn="l"/>
            <a:r>
              <a:rPr lang="zh-CN" altLang="en-US"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（第三讲）</a:t>
            </a:r>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例1（2020·广安）</a:t>
            </a:r>
            <a:r>
              <a:rPr lang="en-US" altLang="zh-CN" sz="2400">
                <a:latin typeface="宋体" panose="02010600030101010101" pitchFamily="2" charset="-122"/>
                <a:ea typeface="宋体" panose="02010600030101010101" pitchFamily="2" charset="-122"/>
                <a:cs typeface="宋体" panose="02010600030101010101" pitchFamily="2" charset="-122"/>
              </a:rPr>
              <a:t>下列关于“绿叶在光下制造淀粉”实验的相关叙述中，正确的是（   ）</a:t>
            </a:r>
          </a:p>
          <a:p>
            <a:pPr algn="l"/>
            <a:r>
              <a:rPr lang="en-US" altLang="zh-CN" sz="2400">
                <a:latin typeface="宋体" panose="02010600030101010101" pitchFamily="2" charset="-122"/>
                <a:ea typeface="宋体" panose="02010600030101010101" pitchFamily="2" charset="-122"/>
                <a:cs typeface="宋体" panose="02010600030101010101" pitchFamily="2" charset="-122"/>
              </a:rPr>
              <a:t>  A.把天竺葵放在黑暗处一昼夜的目的是让叶片脱色</a:t>
            </a:r>
          </a:p>
          <a:p>
            <a:pPr algn="l"/>
            <a:r>
              <a:rPr lang="en-US" altLang="zh-CN" sz="2400">
                <a:latin typeface="宋体" panose="02010600030101010101" pitchFamily="2" charset="-122"/>
                <a:ea typeface="宋体" panose="02010600030101010101" pitchFamily="2" charset="-122"/>
                <a:cs typeface="宋体" panose="02010600030101010101" pitchFamily="2" charset="-122"/>
              </a:rPr>
              <a:t>  B.这个实验同时证明了光是光合作用的必要条件</a:t>
            </a:r>
          </a:p>
          <a:p>
            <a:pPr algn="l"/>
            <a:r>
              <a:rPr lang="en-US" altLang="zh-CN" sz="2400">
                <a:latin typeface="宋体" panose="02010600030101010101" pitchFamily="2" charset="-122"/>
                <a:ea typeface="宋体" panose="02010600030101010101" pitchFamily="2" charset="-122"/>
                <a:cs typeface="宋体" panose="02010600030101010101" pitchFamily="2" charset="-122"/>
              </a:rPr>
              <a:t>  C.将叶片放在酒精中隔水加热的目的是溶解叶片中的叶绿体</a:t>
            </a:r>
          </a:p>
          <a:p>
            <a:pPr algn="l"/>
            <a:r>
              <a:rPr lang="en-US" altLang="zh-CN" sz="2400">
                <a:latin typeface="宋体" panose="02010600030101010101" pitchFamily="2" charset="-122"/>
                <a:ea typeface="宋体" panose="02010600030101010101" pitchFamily="2" charset="-122"/>
                <a:cs typeface="宋体" panose="02010600030101010101" pitchFamily="2" charset="-122"/>
              </a:rPr>
              <a:t>  D.滴加碘液后，叶片的遮光部分变蓝</a:t>
            </a:r>
          </a:p>
        </p:txBody>
      </p:sp>
      <p:sp>
        <p:nvSpPr>
          <p:cNvPr id="3" name="文本框 2"/>
          <p:cNvSpPr txBox="1"/>
          <p:nvPr/>
        </p:nvSpPr>
        <p:spPr>
          <a:xfrm>
            <a:off x="686435" y="2683510"/>
            <a:ext cx="11153775" cy="3784600"/>
          </a:xfrm>
          <a:prstGeom prst="rect">
            <a:avLst/>
          </a:prstGeom>
          <a:noFill/>
        </p:spPr>
        <p:txBody>
          <a:bodyPr wrap="square" rtlCol="0">
            <a:spAutoFit/>
          </a:bodyPr>
          <a:lstStyle>
            <a:defPPr>
              <a:defRPr lang="zh-CN"/>
            </a:defPPr>
          </a:lstStyle>
          <a:p>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B</a:t>
            </a:r>
          </a:p>
          <a:p>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A.选作实验材料的天竺葵在实验前已经进行了光合作用，叶片里面储存了丰富的淀粉，如不除去叶片中原有的淀粉会对实验结果造成影响。所以把盆栽的天竺葵放黑暗处一昼夜目的是为了耗尽或者运走叶片中原有的淀粉，A错误。B.“绿叶在光下制造淀粉”这个实验可以证明两个结论，一个是绿叶在光下制造了淀粉，另一个是绿叶只有在光下才能进行光合作用，所以光是光合作用的必要条件，B正确。C.叶绿素是一种色素呈绿色，如果不去掉的话会对实验结果有影响。因为叶绿素容易溶解在酒精中，所以用酒精隔水加热的目的是为了脱去叶片中的叶绿素，C错误。D.叶片见光部分能进行光合作用制造淀粉，因此滴加碘液变蓝色；遮光部分不见光不能进行光合作用，因此滴加碘液后不变蓝色，D错误。    </a:t>
            </a:r>
            <a:r>
              <a:rPr lang="en-US" altLang="zh-CN" sz="2400">
                <a:latin typeface="微软雅黑" panose="020b0503020204020204" pitchFamily="34" charset="-122"/>
                <a:ea typeface="微软雅黑" panose="020b0503020204020204" pitchFamily="34" charset="-122"/>
              </a:rPr>
              <a:t>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375920" y="422275"/>
            <a:ext cx="11593830" cy="2553335"/>
          </a:xfrm>
          <a:prstGeom prst="rect">
            <a:avLst/>
          </a:prstGeom>
          <a:noFill/>
        </p:spPr>
        <p:txBody>
          <a:bodyPr wrap="square" rtlCol="0">
            <a:spAutoFit/>
          </a:bodyPr>
          <a:lstStyle>
            <a:defPPr>
              <a:defRPr lang="zh-CN"/>
            </a:defPPr>
          </a:lstStyle>
          <a:p>
            <a:pPr algn="l" fontAlgn="auto">
              <a:lnSpc>
                <a:spcPts val="3200"/>
              </a:lnSpc>
            </a:pPr>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  </a:t>
            </a:r>
            <a:r>
              <a:rPr lang="zh-CN" altLang="en-US"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例2（2020·滨州）</a:t>
            </a:r>
            <a:r>
              <a:rPr lang="en-US" altLang="zh-CN" sz="2400">
                <a:latin typeface="宋体" panose="02010600030101010101" pitchFamily="2" charset="-122"/>
                <a:ea typeface="宋体" panose="02010600030101010101" pitchFamily="2" charset="-122"/>
              </a:rPr>
              <a:t>下列关于“绿水青山就是金山银山”所蕴含生物学知识的叙述</a:t>
            </a:r>
          </a:p>
          <a:p>
            <a:pPr algn="l" fontAlgn="auto">
              <a:lnSpc>
                <a:spcPts val="3200"/>
              </a:lnSpc>
            </a:pPr>
            <a:r>
              <a:rPr lang="en-US" altLang="zh-CN" sz="2400">
                <a:latin typeface="宋体" panose="02010600030101010101" pitchFamily="2" charset="-122"/>
                <a:ea typeface="宋体" panose="02010600030101010101" pitchFamily="2" charset="-122"/>
              </a:rPr>
              <a:t>中，不正确的是（   ）</a:t>
            </a:r>
          </a:p>
          <a:p>
            <a:pPr algn="l" fontAlgn="auto">
              <a:lnSpc>
                <a:spcPts val="3200"/>
              </a:lnSpc>
            </a:pPr>
            <a:r>
              <a:rPr lang="en-US" altLang="zh-CN" sz="2400">
                <a:latin typeface="宋体" panose="02010600030101010101" pitchFamily="2" charset="-122"/>
                <a:ea typeface="宋体" panose="02010600030101010101" pitchFamily="2" charset="-122"/>
              </a:rPr>
              <a:t>A.绿色植物能固定太阳能，直接或间接为其他生物的生命活动提供能量</a:t>
            </a:r>
          </a:p>
          <a:p>
            <a:pPr algn="l" fontAlgn="auto">
              <a:lnSpc>
                <a:spcPts val="3200"/>
              </a:lnSpc>
            </a:pPr>
            <a:r>
              <a:rPr lang="en-US" altLang="zh-CN" sz="2400">
                <a:latin typeface="宋体" panose="02010600030101010101" pitchFamily="2" charset="-122"/>
                <a:ea typeface="宋体" panose="02010600030101010101" pitchFamily="2" charset="-122"/>
              </a:rPr>
              <a:t>B.绿色植物进行光合作用，吸收氧气释放二氧化碳，维持大气中的碳—氧平衡</a:t>
            </a:r>
          </a:p>
          <a:p>
            <a:pPr algn="l" fontAlgn="auto">
              <a:lnSpc>
                <a:spcPts val="3200"/>
              </a:lnSpc>
            </a:pPr>
            <a:r>
              <a:rPr lang="en-US" altLang="zh-CN" sz="2400">
                <a:latin typeface="宋体" panose="02010600030101010101" pitchFamily="2" charset="-122"/>
                <a:ea typeface="宋体" panose="02010600030101010101" pitchFamily="2" charset="-122"/>
              </a:rPr>
              <a:t>C.绿色植物通过蒸腾作用提高大气湿度、增加降雨量，促进生物圈的水循环</a:t>
            </a:r>
          </a:p>
          <a:p>
            <a:pPr algn="l" fontAlgn="auto">
              <a:lnSpc>
                <a:spcPts val="3200"/>
              </a:lnSpc>
            </a:pPr>
            <a:r>
              <a:rPr lang="en-US" altLang="zh-CN" sz="2400">
                <a:latin typeface="宋体" panose="02010600030101010101" pitchFamily="2" charset="-122"/>
                <a:ea typeface="宋体" panose="02010600030101010101" pitchFamily="2" charset="-122"/>
              </a:rPr>
              <a:t>D.绿色植物能够净化空气：有的能吸收二氧化硫等有害气体，有的能阻滞和吸附灰尘</a:t>
            </a:r>
          </a:p>
        </p:txBody>
      </p:sp>
      <p:sp>
        <p:nvSpPr>
          <p:cNvPr id="3" name="文本框 2"/>
          <p:cNvSpPr txBox="1"/>
          <p:nvPr/>
        </p:nvSpPr>
        <p:spPr>
          <a:xfrm>
            <a:off x="534035" y="2959735"/>
            <a:ext cx="11258550" cy="3415030"/>
          </a:xfrm>
          <a:prstGeom prst="rect">
            <a:avLst/>
          </a:prstGeom>
          <a:noFill/>
        </p:spPr>
        <p:txBody>
          <a:bodyPr wrap="square" rtlCol="0">
            <a:spAutoFit/>
          </a:bodyPr>
          <a:lstStyle>
            <a:defPPr>
              <a:defRPr lang="zh-CN"/>
            </a:defPPr>
          </a:lstStyle>
          <a:p>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B</a:t>
            </a:r>
          </a:p>
          <a:p>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A.绿色植物进行光合作用将太阳能固定在有机物中，所制造的有机物一部分用来构建植物体自身，一部分为人类和其他生物提供食物来源，人类和其他生物都直接或间接以植物为食从而获得了能量，A正确。B.绿色植物进行光合作用，吸收的是二氧化碳，释放的是氧气，从而维持大气中的碳—氧平衡，B错误。C.蒸腾作用为大气提供大量的水蒸气，增加空气湿度，降雨量增多，调节气候，这是蒸腾作用在自然界中的作用，C正确。D.绿色植物能够净化空气，如侧柏能吸附灰尘，吸收二氧化硫等有害气体。植物叶片表面多茸毛，粗糙不平，有油脂或黏性物质，能吸附、滞留和黏着一部分粉尘，D正确。             </a:t>
            </a:r>
            <a:r>
              <a:rPr lang="en-US" altLang="zh-CN" sz="2400">
                <a:latin typeface="微软雅黑" panose="020b0503020204020204" pitchFamily="34" charset="-122"/>
                <a:ea typeface="微软雅黑" panose="020b0503020204020204" pitchFamily="34" charset="-122"/>
              </a:rPr>
              <a:t>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05790" y="278130"/>
            <a:ext cx="10980420" cy="2306955"/>
          </a:xfrm>
          <a:prstGeom prst="rect">
            <a:avLst/>
          </a:prstGeom>
          <a:noFill/>
        </p:spPr>
        <p:txBody>
          <a:bodyPr wrap="square" rtlCol="0">
            <a:spAutoFit/>
          </a:bodyPr>
          <a:lstStyle>
            <a:defPPr>
              <a:defRPr lang="zh-CN"/>
            </a:defPPr>
          </a:lstStyle>
          <a:p>
            <a:pPr algn="l"/>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  例3（2020·遂宁）</a:t>
            </a:r>
            <a:r>
              <a:rPr lang="en-US" altLang="zh-CN" sz="2400">
                <a:latin typeface="宋体" panose="02010600030101010101" pitchFamily="2" charset="-122"/>
                <a:ea typeface="宋体" panose="02010600030101010101" pitchFamily="2" charset="-122"/>
              </a:rPr>
              <a:t>光合作用和呼吸作用是绿色植物的重要生理过程，下列说法错误的是（   ）</a:t>
            </a:r>
          </a:p>
          <a:p>
            <a:pPr algn="l"/>
            <a:r>
              <a:rPr lang="en-US" altLang="zh-CN" sz="2400">
                <a:latin typeface="宋体" panose="02010600030101010101" pitchFamily="2" charset="-122"/>
                <a:ea typeface="宋体" panose="02010600030101010101" pitchFamily="2" charset="-122"/>
              </a:rPr>
              <a:t>  A.光合作用制造有机物，产生氧气，贮存能量到有机物</a:t>
            </a:r>
          </a:p>
          <a:p>
            <a:pPr algn="l"/>
            <a:r>
              <a:rPr lang="en-US" altLang="zh-CN" sz="2400">
                <a:latin typeface="宋体" panose="02010600030101010101" pitchFamily="2" charset="-122"/>
                <a:ea typeface="宋体" panose="02010600030101010101" pitchFamily="2" charset="-122"/>
              </a:rPr>
              <a:t>  B.呼吸作用分解有机物，消耗氧气，释放有机物中能量</a:t>
            </a:r>
          </a:p>
          <a:p>
            <a:pPr algn="l"/>
            <a:r>
              <a:rPr lang="en-US" altLang="zh-CN" sz="2400">
                <a:latin typeface="宋体" panose="02010600030101010101" pitchFamily="2" charset="-122"/>
                <a:ea typeface="宋体" panose="02010600030101010101" pitchFamily="2" charset="-122"/>
              </a:rPr>
              <a:t>  C.绿色植物生命活动白天仅由光合作用供能，夜晚仅由呼吸作用供能</a:t>
            </a:r>
          </a:p>
          <a:p>
            <a:pPr algn="l"/>
            <a:r>
              <a:rPr lang="en-US" altLang="zh-CN" sz="2400">
                <a:latin typeface="宋体" panose="02010600030101010101" pitchFamily="2" charset="-122"/>
                <a:ea typeface="宋体" panose="02010600030101010101" pitchFamily="2" charset="-122"/>
              </a:rPr>
              <a:t>  D.光合作用和呼吸作用共同维持大气中氧气和二氧化碳的含量相对稳定  </a:t>
            </a:r>
          </a:p>
        </p:txBody>
      </p:sp>
      <p:sp>
        <p:nvSpPr>
          <p:cNvPr id="3" name="文本框 2"/>
          <p:cNvSpPr txBox="1"/>
          <p:nvPr/>
        </p:nvSpPr>
        <p:spPr>
          <a:xfrm>
            <a:off x="609600" y="2526665"/>
            <a:ext cx="11449685" cy="4041140"/>
          </a:xfrm>
          <a:prstGeom prst="rect">
            <a:avLst/>
          </a:prstGeom>
          <a:noFill/>
        </p:spPr>
        <p:txBody>
          <a:bodyPr wrap="square" rtlCol="0">
            <a:spAutoFit/>
          </a:bodyPr>
          <a:lstStyle>
            <a:defPPr>
              <a:defRPr lang="zh-CN"/>
            </a:defPPr>
          </a:lstStyle>
          <a:p>
            <a:pPr algn="l" fontAlgn="auto">
              <a:lnSpc>
                <a:spcPts val="280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C</a:t>
            </a:r>
          </a:p>
          <a:p>
            <a:pPr algn="l" fontAlgn="auto">
              <a:lnSpc>
                <a:spcPts val="280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A.光合作用是指绿色植物通过叶绿体，利用光能将二氧化碳和水转化成储存能量的有机物，并且释放出氧气的过程。因此光合作用是制造有机物产生氧气，贮存能量到有机物中的过程，A正确。B.呼吸作用是指细胞利用氧气，将有机物分解成二氧化碳和水，并且将储存在有机物中的能量释放出来的过程。呼吸作用是分解有机物，消耗氧气，释放有机物中能量的过程，B正确。C.光合作用是储存能量的过程，并不能直接为生命活动提供能量。呼吸作用能为生命活动提供能量，绿色植物生命活动所需要的能量，白天和夜晚都是由呼吸作用提供的，C错误。D.呼吸作用消耗氧气，产生二氧化碳；光合作用能吸收二氧化碳，释放氧气。在光合作用中制造的氧气，超过了自身呼吸作用对氧气的需要，其余的氧气都以气体形式排到了大气中，这样就维持了生物圈中二氧化碳和氧气的相对平衡，D正确。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39775" y="469265"/>
            <a:ext cx="10712450" cy="2306955"/>
          </a:xfrm>
          <a:prstGeom prst="rect">
            <a:avLst/>
          </a:prstGeom>
          <a:noFill/>
        </p:spPr>
        <p:txBody>
          <a:bodyPr wrap="square" rtlCol="0">
            <a:spAutoFit/>
          </a:bodyPr>
          <a:lstStyle>
            <a:defPPr>
              <a:defRPr lang="zh-CN"/>
            </a:defPPr>
          </a:lstStyle>
          <a:p>
            <a:pPr algn="l"/>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例4（2019·北京）</a:t>
            </a:r>
            <a:r>
              <a:rPr lang="en-US" altLang="zh-CN" sz="2400">
                <a:latin typeface="宋体" panose="02010600030101010101" pitchFamily="2" charset="-122"/>
                <a:ea typeface="宋体" panose="02010600030101010101" pitchFamily="2" charset="-122"/>
              </a:rPr>
              <a:t>下图为显微镜下蚕豆叶下表</a:t>
            </a:r>
          </a:p>
          <a:p>
            <a:pPr algn="l"/>
            <a:r>
              <a:rPr lang="en-US" altLang="zh-CN" sz="2400">
                <a:latin typeface="宋体" panose="02010600030101010101" pitchFamily="2" charset="-122"/>
                <a:ea typeface="宋体" panose="02010600030101010101" pitchFamily="2" charset="-122"/>
              </a:rPr>
              <a:t>皮气孔的开闭状态，下列叙述正确的是（   ）</a:t>
            </a:r>
          </a:p>
          <a:p>
            <a:pPr algn="l"/>
            <a:r>
              <a:rPr lang="en-US" altLang="zh-CN" sz="2400">
                <a:latin typeface="宋体" panose="02010600030101010101" pitchFamily="2" charset="-122"/>
                <a:ea typeface="宋体" panose="02010600030101010101" pitchFamily="2" charset="-122"/>
              </a:rPr>
              <a:t>A.①状态数量多，不利于植物进行呼吸作用</a:t>
            </a:r>
          </a:p>
          <a:p>
            <a:pPr algn="l"/>
            <a:r>
              <a:rPr lang="en-US" altLang="zh-CN" sz="2400">
                <a:latin typeface="宋体" panose="02010600030101010101" pitchFamily="2" charset="-122"/>
                <a:ea typeface="宋体" panose="02010600030101010101" pitchFamily="2" charset="-122"/>
              </a:rPr>
              <a:t>B.①状态数量多，有利于植物进行光合作用</a:t>
            </a:r>
          </a:p>
          <a:p>
            <a:pPr algn="l"/>
            <a:r>
              <a:rPr lang="en-US" altLang="zh-CN" sz="2400">
                <a:latin typeface="宋体" panose="02010600030101010101" pitchFamily="2" charset="-122"/>
                <a:ea typeface="宋体" panose="02010600030101010101" pitchFamily="2" charset="-122"/>
              </a:rPr>
              <a:t>C.②状态数量多，有利于植物进行蒸腾作用</a:t>
            </a:r>
          </a:p>
          <a:p>
            <a:pPr algn="l"/>
            <a:r>
              <a:rPr lang="en-US" altLang="zh-CN" sz="2400">
                <a:latin typeface="宋体" panose="02010600030101010101" pitchFamily="2" charset="-122"/>
                <a:ea typeface="宋体" panose="02010600030101010101" pitchFamily="2" charset="-122"/>
              </a:rPr>
              <a:t>D.②状态数量多，有利于水和无机盐的运输</a:t>
            </a:r>
          </a:p>
        </p:txBody>
      </p:sp>
      <p:sp>
        <p:nvSpPr>
          <p:cNvPr id="3" name="文本框 2"/>
          <p:cNvSpPr txBox="1"/>
          <p:nvPr/>
        </p:nvSpPr>
        <p:spPr>
          <a:xfrm>
            <a:off x="628650" y="2769870"/>
            <a:ext cx="11449685" cy="3681730"/>
          </a:xfrm>
          <a:prstGeom prst="rect">
            <a:avLst/>
          </a:prstGeom>
          <a:noFill/>
        </p:spPr>
        <p:txBody>
          <a:bodyPr wrap="square" rtlCol="0">
            <a:spAutoFit/>
          </a:bodyPr>
          <a:lstStyle>
            <a:defPPr>
              <a:defRPr lang="zh-CN"/>
            </a:defPPr>
          </a:lstStyle>
          <a:p>
            <a:pPr algn="l" fontAlgn="auto">
              <a:lnSpc>
                <a:spcPts val="280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【答案】B</a:t>
            </a:r>
            <a:endPar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gn="l" fontAlgn="auto">
              <a:lnSpc>
                <a:spcPts val="280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A.气孔是保卫细胞围成的，气孔是气体进出叶片的门户，水分散失的通道。气孔的开闭是由保卫细胞控制：保卫细胞吸水膨胀，气孔张开；保卫细胞失水收缩，气孔关闭。①表示气孔张开，此状态数量多，有利于气体交换，有利于植物进行呼吸作用，A错误。B.①表示气孔张开，如果此状态数量多，则气体进出叶片多，就有更多的二氧化碳进入叶片内从而有利于植物进行光合作用，B正确。C.②状态表示气孔关闭，如果此状态数量多，则气体进出叶片就少，包括水蒸气也不能出来，所以蒸腾作用随之减弱，不利于植物进行蒸腾作用，C错误。D.水和无机盐的运输是依靠蒸腾作用产生的拉力完成的，②状态数量多则表示气孔关闭，不能很好地进行蒸腾作用，因此不利于水和无机盐的运输，D错误。</a:t>
            </a:r>
            <a:r>
              <a:rPr lang="en-US" altLang="zh-CN" sz="2400">
                <a:latin typeface="微软雅黑" panose="020b0503020204020204" pitchFamily="34" charset="-122"/>
                <a:ea typeface="微软雅黑" panose="020b0503020204020204" pitchFamily="34" charset="-122"/>
              </a:rPr>
              <a:t>   </a:t>
            </a:r>
          </a:p>
        </p:txBody>
      </p:sp>
      <p:pic>
        <p:nvPicPr>
          <p:cNvPr id="4" name="图片 3" descr="M]NYND26}RF8S{WIKP7WM{Y"/>
          <p:cNvPicPr>
            <a:picLocks noChangeAspect="1"/>
          </p:cNvPicPr>
          <p:nvPr/>
        </p:nvPicPr>
        <p:blipFill>
          <a:blip r:embed="rId2"/>
          <a:stretch>
            <a:fillRect/>
          </a:stretch>
        </p:blipFill>
        <p:spPr>
          <a:xfrm>
            <a:off x="7319645" y="450215"/>
            <a:ext cx="3822700" cy="2320290"/>
          </a:xfrm>
          <a:prstGeom prst="rect">
            <a:avLst/>
          </a:prstGeom>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581025" y="379730"/>
            <a:ext cx="11450320" cy="1938020"/>
          </a:xfrm>
          <a:prstGeom prst="rect">
            <a:avLst/>
          </a:prstGeom>
          <a:noFill/>
        </p:spPr>
        <p:txBody>
          <a:bodyPr wrap="square" rtlCol="0">
            <a:spAutoFit/>
          </a:bodyPr>
          <a:lstStyle>
            <a:defPPr>
              <a:defRPr lang="zh-CN"/>
            </a:defPPr>
          </a:lstStyle>
          <a:p>
            <a:pPr algn="l"/>
            <a:r>
              <a:rPr lang="zh-CN" altLang="en-US"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（第四讲）</a:t>
            </a:r>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例1（2020·自贡）</a:t>
            </a:r>
            <a:r>
              <a:rPr lang="en-US" altLang="zh-CN" sz="2400">
                <a:latin typeface="宋体" panose="02010600030101010101" pitchFamily="2" charset="-122"/>
                <a:ea typeface="宋体" panose="02010600030101010101" pitchFamily="2" charset="-122"/>
              </a:rPr>
              <a:t>下列有关呼吸作用的叙述中，正确的是（  ）</a:t>
            </a:r>
          </a:p>
          <a:p>
            <a:pPr algn="l"/>
            <a:r>
              <a:rPr lang="en-US" altLang="zh-CN" sz="2400">
                <a:latin typeface="宋体" panose="02010600030101010101" pitchFamily="2" charset="-122"/>
                <a:ea typeface="宋体" panose="02010600030101010101" pitchFamily="2" charset="-122"/>
              </a:rPr>
              <a:t>  A.同一生物不同细胞呼吸作用强弱一定相同</a:t>
            </a:r>
          </a:p>
          <a:p>
            <a:pPr algn="l"/>
            <a:r>
              <a:rPr lang="en-US" altLang="zh-CN" sz="2400">
                <a:latin typeface="宋体" panose="02010600030101010101" pitchFamily="2" charset="-122"/>
                <a:ea typeface="宋体" panose="02010600030101010101" pitchFamily="2" charset="-122"/>
              </a:rPr>
              <a:t>  B.植物细胞在光照条件下也能进行呼吸作用</a:t>
            </a:r>
          </a:p>
          <a:p>
            <a:pPr algn="l"/>
            <a:r>
              <a:rPr lang="en-US" altLang="zh-CN" sz="2400">
                <a:latin typeface="宋体" panose="02010600030101010101" pitchFamily="2" charset="-122"/>
                <a:ea typeface="宋体" panose="02010600030101010101" pitchFamily="2" charset="-122"/>
              </a:rPr>
              <a:t>  C.呼吸作用的实质是合成有机物，储存能量</a:t>
            </a:r>
          </a:p>
          <a:p>
            <a:pPr algn="l"/>
            <a:r>
              <a:rPr lang="en-US" altLang="zh-CN" sz="2400">
                <a:latin typeface="宋体" panose="02010600030101010101" pitchFamily="2" charset="-122"/>
                <a:ea typeface="宋体" panose="02010600030101010101" pitchFamily="2" charset="-122"/>
              </a:rPr>
              <a:t>  D.贮藏水果时应该保持干燥，提高氧气浓度</a:t>
            </a:r>
          </a:p>
        </p:txBody>
      </p:sp>
      <p:sp>
        <p:nvSpPr>
          <p:cNvPr id="4" name="文本框 3"/>
          <p:cNvSpPr txBox="1"/>
          <p:nvPr/>
        </p:nvSpPr>
        <p:spPr>
          <a:xfrm>
            <a:off x="514350" y="2270125"/>
            <a:ext cx="11450320" cy="4154170"/>
          </a:xfrm>
          <a:prstGeom prst="rect">
            <a:avLst/>
          </a:prstGeom>
          <a:noFill/>
        </p:spPr>
        <p:txBody>
          <a:bodyPr wrap="square" rtlCol="0">
            <a:spAutoFit/>
          </a:bodyPr>
          <a:lstStyle>
            <a:defPPr>
              <a:defRPr lang="zh-CN"/>
            </a:defPPr>
          </a:lstStyle>
          <a:p>
            <a:pPr algn="l"/>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B</a:t>
            </a:r>
          </a:p>
          <a:p>
            <a:pPr algn="l"/>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A.呼吸作用的本质是为生命活动提供能量，不同细胞所需能量会有所不同，因此呼吸作用的强弱也会有所不同；此外，植物呼吸作用的强弱受到内外因素的影响，同一植物不同部位的细胞所处的内外环境会有所不同，呼吸作用的强弱也是不尽相同的，A错误。B.植物细胞在光照下需要进行生命活动，所以就需要能量的提供，能量是由呼吸作用来提供的，在有光无光条件下都要进行呼吸作用，B正确。C.呼吸作用把复杂的有机物分解成简单的无机物如二氧化碳、水、无机盐等，并把有机物中的能量释放出来，因此呼吸作用的实质是分解有机物，释放能量，C错误。D.水果在贮藏过程中还是需要进行呼吸作用的，因此为了降低呼吸作用对水果内有机物的消耗，我们要减弱呼吸作用，可以减少水果的水分、降低温度、增加二氧化碳浓度等，而提高氧气浓度会促进呼吸作用更不利于水果的贮藏，D错误。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648970" y="255905"/>
            <a:ext cx="10730865" cy="2676525"/>
          </a:xfrm>
          <a:prstGeom prst="rect">
            <a:avLst/>
          </a:prstGeom>
          <a:noFill/>
        </p:spPr>
        <p:txBody>
          <a:bodyPr wrap="square" rtlCol="0">
            <a:spAutoFit/>
          </a:bodyPr>
          <a:lstStyle>
            <a:defPPr>
              <a:defRPr lang="zh-CN"/>
            </a:defPPr>
          </a:lstStyle>
          <a:p>
            <a:pPr algn="l" fontAlgn="auto">
              <a:lnSpc>
                <a:spcPct val="15000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  </a:t>
            </a:r>
            <a:r>
              <a:rPr lang="zh-CN" altLang="en-US"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例2（2020·聊城）</a:t>
            </a:r>
            <a:r>
              <a:rPr lang="en-US" altLang="zh-CN" sz="2800">
                <a:latin typeface="宋体" panose="02010600030101010101" pitchFamily="2" charset="-122"/>
                <a:ea typeface="宋体" panose="02010600030101010101" pitchFamily="2" charset="-122"/>
              </a:rPr>
              <a:t>在生产生活中对呼吸作用原理的应用，下列四个选项中，与其他三个不同的是（   ）</a:t>
            </a:r>
          </a:p>
          <a:p>
            <a:pPr algn="l" fontAlgn="auto">
              <a:lnSpc>
                <a:spcPct val="150000"/>
              </a:lnSpc>
            </a:pPr>
            <a:r>
              <a:rPr lang="en-US" altLang="zh-CN" sz="2800">
                <a:latin typeface="宋体" panose="02010600030101010101" pitchFamily="2" charset="-122"/>
                <a:ea typeface="宋体" panose="02010600030101010101" pitchFamily="2" charset="-122"/>
              </a:rPr>
              <a:t>  A.农田被淹后及时排涝      B.把蔬菜、水果放到冰箱里冷藏</a:t>
            </a:r>
          </a:p>
          <a:p>
            <a:pPr algn="l" fontAlgn="auto">
              <a:lnSpc>
                <a:spcPct val="150000"/>
              </a:lnSpc>
            </a:pPr>
            <a:r>
              <a:rPr lang="en-US" altLang="zh-CN" sz="2800">
                <a:latin typeface="宋体" panose="02010600030101010101" pitchFamily="2" charset="-122"/>
                <a:ea typeface="宋体" panose="02010600030101010101" pitchFamily="2" charset="-122"/>
              </a:rPr>
              <a:t>  C.用粗糙的瓦盆养花        D.农田土壤板结后及时松土</a:t>
            </a:r>
          </a:p>
        </p:txBody>
      </p:sp>
      <p:sp>
        <p:nvSpPr>
          <p:cNvPr id="4" name="文本框 3"/>
          <p:cNvSpPr txBox="1"/>
          <p:nvPr/>
        </p:nvSpPr>
        <p:spPr>
          <a:xfrm>
            <a:off x="495300" y="2932430"/>
            <a:ext cx="11450320" cy="3415030"/>
          </a:xfrm>
          <a:prstGeom prst="rect">
            <a:avLst/>
          </a:prstGeom>
          <a:noFill/>
        </p:spPr>
        <p:txBody>
          <a:bodyPr wrap="square" rtlCol="0">
            <a:spAutoFit/>
          </a:bodyPr>
          <a:lstStyle>
            <a:defPPr>
              <a:defRPr lang="zh-CN"/>
            </a:defPPr>
          </a:lstStyle>
          <a:p>
            <a:pPr algn="l"/>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B</a:t>
            </a:r>
          </a:p>
          <a:p>
            <a:pPr algn="l"/>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A植物根的呼吸需要从空气中获取氧气，当农田被水淹后，土壤中的氧气过少，根无法进行有氧呼吸，从而造成烂根；及时排涝，是为了促进根的呼吸作用。B将新鲜蔬果放冰箱冷藏，冰箱里的氧气较少温度更低，这两个条件能很好地抑制蔬菜、水果的呼吸作用，减少呼吸对有机物的消耗，可以延长保鲜时间，这是限制呼吸作用。C粗糙的瓦盆更容易透气，从而让根获得更多的氧气，这是为了促进根的呼吸作用。D农田土壤板结后及时松土，可以增加土壤颗粒的间隙，有利于空气中的氧气渗透进去，让根获得更多的氧气，是为了促进根的呼吸作用。A、C、D都是促进呼吸作用的，而B是抑制呼吸作用，所以B选项与其他三个不同。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619760" y="457835"/>
            <a:ext cx="10991215" cy="1938020"/>
          </a:xfrm>
          <a:prstGeom prst="rect">
            <a:avLst/>
          </a:prstGeom>
          <a:noFill/>
        </p:spPr>
        <p:txBody>
          <a:bodyPr wrap="square" rtlCol="0">
            <a:spAutoFit/>
          </a:bodyPr>
          <a:lstStyle>
            <a:defPPr>
              <a:defRPr lang="zh-CN"/>
            </a:defPPr>
          </a:lstStyle>
          <a:p>
            <a:pPr algn="l"/>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  </a:t>
            </a:r>
            <a:r>
              <a:rPr lang="zh-CN" altLang="en-US"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例3（2020·德州）</a:t>
            </a:r>
            <a:r>
              <a:rPr sz="2400">
                <a:latin typeface="宋体" panose="02010600030101010101" pitchFamily="2" charset="-122"/>
                <a:ea typeface="宋体" panose="02010600030101010101" pitchFamily="2" charset="-122"/>
              </a:rPr>
              <a:t>德州市在创建全国文明城市过程中，为给中心城区佩戴“绿色项链”，种植了大量树木。工人在移栽树木时，常剪去部分枝叶，以提高成活率。其原因主要是（</a:t>
            </a:r>
            <a:r>
              <a:rPr lang="en-US" sz="2400">
                <a:latin typeface="宋体" panose="02010600030101010101" pitchFamily="2" charset="-122"/>
                <a:ea typeface="宋体" panose="02010600030101010101" pitchFamily="2" charset="-122"/>
              </a:rPr>
              <a:t>   </a:t>
            </a:r>
            <a:r>
              <a:rPr sz="2400">
                <a:latin typeface="宋体" panose="02010600030101010101" pitchFamily="2" charset="-122"/>
                <a:ea typeface="宋体" panose="02010600030101010101" pitchFamily="2" charset="-122"/>
              </a:rPr>
              <a:t>）</a:t>
            </a:r>
          </a:p>
          <a:p>
            <a:pPr algn="l"/>
            <a:r>
              <a:rPr lang="en-US" sz="2400">
                <a:latin typeface="宋体" panose="02010600030101010101" pitchFamily="2" charset="-122"/>
                <a:ea typeface="宋体" panose="02010600030101010101" pitchFamily="2" charset="-122"/>
              </a:rPr>
              <a:t>  </a:t>
            </a:r>
            <a:r>
              <a:rPr sz="2400">
                <a:latin typeface="宋体" panose="02010600030101010101" pitchFamily="2" charset="-122"/>
                <a:ea typeface="宋体" panose="02010600030101010101" pitchFamily="2" charset="-122"/>
              </a:rPr>
              <a:t>A</a:t>
            </a:r>
            <a:r>
              <a:rPr lang="en-US" sz="2400">
                <a:latin typeface="宋体" panose="02010600030101010101" pitchFamily="2" charset="-122"/>
                <a:ea typeface="宋体" panose="02010600030101010101" pitchFamily="2" charset="-122"/>
              </a:rPr>
              <a:t>.</a:t>
            </a:r>
            <a:r>
              <a:rPr sz="2400">
                <a:latin typeface="宋体" panose="02010600030101010101" pitchFamily="2" charset="-122"/>
                <a:ea typeface="宋体" panose="02010600030101010101" pitchFamily="2" charset="-122"/>
              </a:rPr>
              <a:t>降低蒸腾作用</a:t>
            </a:r>
            <a:r>
              <a:rPr lang="en-US" sz="2400">
                <a:latin typeface="宋体" panose="02010600030101010101" pitchFamily="2" charset="-122"/>
                <a:ea typeface="宋体" panose="02010600030101010101" pitchFamily="2" charset="-122"/>
              </a:rPr>
              <a:t>        </a:t>
            </a:r>
            <a:r>
              <a:rPr sz="2400">
                <a:latin typeface="宋体" panose="02010600030101010101" pitchFamily="2" charset="-122"/>
                <a:ea typeface="宋体" panose="02010600030101010101" pitchFamily="2" charset="-122"/>
              </a:rPr>
              <a:t>B</a:t>
            </a:r>
            <a:r>
              <a:rPr lang="en-US" sz="2400">
                <a:latin typeface="宋体" panose="02010600030101010101" pitchFamily="2" charset="-122"/>
                <a:ea typeface="宋体" panose="02010600030101010101" pitchFamily="2" charset="-122"/>
              </a:rPr>
              <a:t>.</a:t>
            </a:r>
            <a:r>
              <a:rPr sz="2400">
                <a:latin typeface="宋体" panose="02010600030101010101" pitchFamily="2" charset="-122"/>
                <a:ea typeface="宋体" panose="02010600030101010101" pitchFamily="2" charset="-122"/>
              </a:rPr>
              <a:t>增强光合作用</a:t>
            </a:r>
          </a:p>
          <a:p>
            <a:pPr algn="l"/>
            <a:r>
              <a:rPr lang="en-US" sz="2400">
                <a:latin typeface="宋体" panose="02010600030101010101" pitchFamily="2" charset="-122"/>
                <a:ea typeface="宋体" panose="02010600030101010101" pitchFamily="2" charset="-122"/>
              </a:rPr>
              <a:t>  </a:t>
            </a:r>
            <a:r>
              <a:rPr sz="2400">
                <a:latin typeface="宋体" panose="02010600030101010101" pitchFamily="2" charset="-122"/>
                <a:ea typeface="宋体" panose="02010600030101010101" pitchFamily="2" charset="-122"/>
              </a:rPr>
              <a:t>C</a:t>
            </a:r>
            <a:r>
              <a:rPr lang="en-US" sz="2400">
                <a:latin typeface="宋体" panose="02010600030101010101" pitchFamily="2" charset="-122"/>
                <a:ea typeface="宋体" panose="02010600030101010101" pitchFamily="2" charset="-122"/>
              </a:rPr>
              <a:t>.</a:t>
            </a:r>
            <a:r>
              <a:rPr sz="2400">
                <a:latin typeface="宋体" panose="02010600030101010101" pitchFamily="2" charset="-122"/>
                <a:ea typeface="宋体" panose="02010600030101010101" pitchFamily="2" charset="-122"/>
              </a:rPr>
              <a:t>增强蒸腾作用</a:t>
            </a:r>
            <a:r>
              <a:rPr lang="en-US" sz="2400">
                <a:latin typeface="宋体" panose="02010600030101010101" pitchFamily="2" charset="-122"/>
                <a:ea typeface="宋体" panose="02010600030101010101" pitchFamily="2" charset="-122"/>
              </a:rPr>
              <a:t>        </a:t>
            </a:r>
            <a:r>
              <a:rPr sz="2400">
                <a:latin typeface="宋体" panose="02010600030101010101" pitchFamily="2" charset="-122"/>
                <a:ea typeface="宋体" panose="02010600030101010101" pitchFamily="2" charset="-122"/>
              </a:rPr>
              <a:t>D</a:t>
            </a:r>
            <a:r>
              <a:rPr lang="en-US" sz="2400">
                <a:latin typeface="宋体" panose="02010600030101010101" pitchFamily="2" charset="-122"/>
                <a:ea typeface="宋体" panose="02010600030101010101" pitchFamily="2" charset="-122"/>
              </a:rPr>
              <a:t>.</a:t>
            </a:r>
            <a:r>
              <a:rPr sz="2400">
                <a:latin typeface="宋体" panose="02010600030101010101" pitchFamily="2" charset="-122"/>
                <a:ea typeface="宋体" panose="02010600030101010101" pitchFamily="2" charset="-122"/>
              </a:rPr>
              <a:t>降低呼吸作用</a:t>
            </a:r>
          </a:p>
        </p:txBody>
      </p:sp>
      <p:sp>
        <p:nvSpPr>
          <p:cNvPr id="4" name="文本框 3"/>
          <p:cNvSpPr txBox="1"/>
          <p:nvPr/>
        </p:nvSpPr>
        <p:spPr>
          <a:xfrm>
            <a:off x="572135" y="2319655"/>
            <a:ext cx="11450320" cy="4154170"/>
          </a:xfrm>
          <a:prstGeom prst="rect">
            <a:avLst/>
          </a:prstGeom>
          <a:noFill/>
        </p:spPr>
        <p:txBody>
          <a:bodyPr wrap="square" rtlCol="0">
            <a:spAutoFit/>
          </a:bodyPr>
          <a:lstStyle>
            <a:defPPr>
              <a:defRPr lang="zh-CN"/>
            </a:defPPr>
          </a:lstStyle>
          <a:p>
            <a:pPr algn="l"/>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【答案】A</a:t>
            </a:r>
            <a:endPar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gn="l"/>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A.根是植物体吸收水的主要器官，根吸收水的主要部位是幼根和根毛，移栽植物时要带土，以保护幼根和根毛利于根吸水。但工人在移栽高大树木时会砍掉很多根和枝叶，这样刚移栽的树木就不能很好吸收水分，植物体相对缺水，如再通过蒸腾作用大量失水植物就无法存活。去掉部分枝叶可降低</a:t>
            </a:r>
            <a:r>
              <a:rPr lang="zh-CN" altLang="zh-CN" sz="2400">
                <a:latin typeface="宋体" panose="02010600030101010101" pitchFamily="2" charset="-122"/>
                <a:ea typeface="宋体" panose="02010600030101010101" pitchFamily="2" charset="-122"/>
                <a:cs typeface="宋体" panose="02010600030101010101" pitchFamily="2" charset="-122"/>
              </a:rPr>
              <a:t>其</a:t>
            </a:r>
            <a:r>
              <a:rPr lang="en-US" altLang="zh-CN" sz="2400">
                <a:latin typeface="宋体" panose="02010600030101010101" pitchFamily="2" charset="-122"/>
                <a:ea typeface="宋体" panose="02010600030101010101" pitchFamily="2" charset="-122"/>
                <a:cs typeface="宋体" panose="02010600030101010101" pitchFamily="2" charset="-122"/>
              </a:rPr>
              <a:t>蒸腾作用，减少水分散失，利于移栽植物成活，A</a:t>
            </a:r>
            <a:r>
              <a:rPr lang="zh-CN" altLang="en-US" sz="2400">
                <a:latin typeface="宋体" panose="02010600030101010101" pitchFamily="2" charset="-122"/>
                <a:ea typeface="宋体" panose="02010600030101010101" pitchFamily="2" charset="-122"/>
                <a:cs typeface="宋体" panose="02010600030101010101" pitchFamily="2" charset="-122"/>
              </a:rPr>
              <a:t>正确</a:t>
            </a:r>
            <a:r>
              <a:rPr lang="en-US" altLang="zh-CN" sz="2400">
                <a:latin typeface="宋体" panose="02010600030101010101" pitchFamily="2" charset="-122"/>
                <a:ea typeface="宋体" panose="02010600030101010101" pitchFamily="2" charset="-122"/>
                <a:cs typeface="宋体" panose="02010600030101010101" pitchFamily="2" charset="-122"/>
              </a:rPr>
              <a:t>。B.光合作用是绿植通过叶绿体利用光能把二氧化碳和水合成有机物，把光能转变成化学能，释放氧气并储存能量的过程。部分枝叶剪掉光合作用</a:t>
            </a:r>
            <a:r>
              <a:rPr lang="zh-CN" altLang="zh-CN" sz="2400">
                <a:latin typeface="宋体" panose="02010600030101010101" pitchFamily="2" charset="-122"/>
                <a:ea typeface="宋体" panose="02010600030101010101" pitchFamily="2" charset="-122"/>
                <a:cs typeface="宋体" panose="02010600030101010101" pitchFamily="2" charset="-122"/>
              </a:rPr>
              <a:t>变弱</a:t>
            </a:r>
            <a:r>
              <a:rPr lang="en-US" altLang="zh-CN" sz="2400">
                <a:latin typeface="宋体" panose="02010600030101010101" pitchFamily="2" charset="-122"/>
                <a:ea typeface="宋体" panose="02010600030101010101" pitchFamily="2" charset="-122"/>
                <a:cs typeface="宋体" panose="02010600030101010101" pitchFamily="2" charset="-122"/>
              </a:rPr>
              <a:t>，B</a:t>
            </a:r>
            <a:r>
              <a:rPr lang="zh-CN" altLang="en-US" sz="2400">
                <a:latin typeface="宋体" panose="02010600030101010101" pitchFamily="2" charset="-122"/>
                <a:ea typeface="宋体" panose="02010600030101010101" pitchFamily="2" charset="-122"/>
                <a:cs typeface="宋体" panose="02010600030101010101" pitchFamily="2" charset="-122"/>
              </a:rPr>
              <a:t>错误</a:t>
            </a:r>
            <a:r>
              <a:rPr lang="en-US" altLang="zh-CN" sz="2400">
                <a:latin typeface="宋体" panose="02010600030101010101" pitchFamily="2" charset="-122"/>
                <a:ea typeface="宋体" panose="02010600030101010101" pitchFamily="2" charset="-122"/>
                <a:cs typeface="宋体" panose="02010600030101010101" pitchFamily="2" charset="-122"/>
              </a:rPr>
              <a:t>。C.说法与A相反，C</a:t>
            </a:r>
            <a:r>
              <a:rPr lang="zh-CN" altLang="zh-CN" sz="2400">
                <a:latin typeface="宋体" panose="02010600030101010101" pitchFamily="2" charset="-122"/>
                <a:ea typeface="宋体" panose="02010600030101010101" pitchFamily="2" charset="-122"/>
                <a:cs typeface="宋体" panose="02010600030101010101" pitchFamily="2" charset="-122"/>
              </a:rPr>
              <a:t>错误</a:t>
            </a:r>
            <a:r>
              <a:rPr lang="en-US" altLang="zh-CN" sz="2400">
                <a:latin typeface="宋体" panose="02010600030101010101" pitchFamily="2" charset="-122"/>
                <a:ea typeface="宋体" panose="02010600030101010101" pitchFamily="2" charset="-122"/>
                <a:cs typeface="宋体" panose="02010600030101010101" pitchFamily="2" charset="-122"/>
              </a:rPr>
              <a:t>。D.呼吸作用是有机物在细胞内经过一系列的氧化分解，最终生成二氧化碳和水，并释放能量的过程。部分枝叶被剪呼吸作用降低，但这不是移栽植物时剪掉枝叶的主要原因，主要原因是减少蒸腾作用从而减少植物体内水分散失，有利于移栽植物的成活，D不符合题意。</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833120" y="417195"/>
            <a:ext cx="10582275" cy="1968500"/>
          </a:xfrm>
          <a:prstGeom prst="rect">
            <a:avLst/>
          </a:prstGeom>
          <a:noFill/>
        </p:spPr>
        <p:txBody>
          <a:bodyPr wrap="square" rtlCol="0">
            <a:spAutoFit/>
          </a:bodyPr>
          <a:lstStyle>
            <a:defPPr>
              <a:defRPr lang="zh-CN"/>
            </a:defPPr>
          </a:lstStyle>
          <a:p>
            <a:pPr algn="l"/>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例4（2019·滨州）</a:t>
            </a:r>
            <a:r>
              <a:rPr lang="en-US" altLang="zh-CN" sz="2400">
                <a:latin typeface="宋体" panose="02010600030101010101" pitchFamily="2" charset="-122"/>
                <a:ea typeface="宋体" panose="02010600030101010101" pitchFamily="2" charset="-122"/>
                <a:cs typeface="宋体" panose="02010600030101010101" pitchFamily="2" charset="-122"/>
              </a:rPr>
              <a:t>下列有关植物蒸腾作用的叙述中，正确的是（   ）</a:t>
            </a:r>
          </a:p>
          <a:p>
            <a:pPr algn="l"/>
            <a:r>
              <a:rPr lang="en-US" altLang="zh-CN" sz="2400">
                <a:latin typeface="宋体" panose="02010600030101010101" pitchFamily="2" charset="-122"/>
                <a:ea typeface="宋体" panose="02010600030101010101" pitchFamily="2" charset="-122"/>
                <a:cs typeface="宋体" panose="02010600030101010101" pitchFamily="2" charset="-122"/>
              </a:rPr>
              <a:t>  A.阴天移栽植物，是为了降低蒸腾作用</a:t>
            </a:r>
          </a:p>
          <a:p>
            <a:pPr algn="l"/>
            <a:r>
              <a:rPr lang="en-US" altLang="zh-CN" sz="2400">
                <a:latin typeface="宋体" panose="02010600030101010101" pitchFamily="2" charset="-122"/>
                <a:ea typeface="宋体" panose="02010600030101010101" pitchFamily="2" charset="-122"/>
                <a:cs typeface="宋体" panose="02010600030101010101" pitchFamily="2" charset="-122"/>
              </a:rPr>
              <a:t>  B.随着温度不断升高，蒸腾作用持续增强</a:t>
            </a:r>
          </a:p>
          <a:p>
            <a:pPr algn="l"/>
            <a:r>
              <a:rPr lang="en-US" altLang="zh-CN" sz="2400">
                <a:latin typeface="宋体" panose="02010600030101010101" pitchFamily="2" charset="-122"/>
                <a:ea typeface="宋体" panose="02010600030101010101" pitchFamily="2" charset="-122"/>
                <a:cs typeface="宋体" panose="02010600030101010101" pitchFamily="2" charset="-122"/>
              </a:rPr>
              <a:t>  C.蒸腾作用促进植物从土壤中吸收水分和无机盐</a:t>
            </a:r>
          </a:p>
          <a:p>
            <a:pPr algn="l"/>
            <a:r>
              <a:rPr lang="en-US" altLang="zh-CN" sz="2400">
                <a:latin typeface="宋体" panose="02010600030101010101" pitchFamily="2" charset="-122"/>
                <a:ea typeface="宋体" panose="02010600030101010101" pitchFamily="2" charset="-122"/>
                <a:cs typeface="宋体" panose="02010600030101010101" pitchFamily="2" charset="-122"/>
              </a:rPr>
              <a:t>  D.蒸腾作用的强弱与叶片面积的大小有关，叶片面积越小，蒸腾作用越旺盛    </a:t>
            </a:r>
            <a:r>
              <a:rPr lang="en-US" altLang="zh-CN" sz="2600">
                <a:latin typeface="微软雅黑" panose="020b0503020204020204" pitchFamily="34" charset="-122"/>
                <a:ea typeface="微软雅黑" panose="020b0503020204020204" pitchFamily="34" charset="-122"/>
              </a:rPr>
              <a:t>      </a:t>
            </a:r>
          </a:p>
        </p:txBody>
      </p:sp>
      <p:sp>
        <p:nvSpPr>
          <p:cNvPr id="3" name="文本框 2"/>
          <p:cNvSpPr txBox="1"/>
          <p:nvPr/>
        </p:nvSpPr>
        <p:spPr>
          <a:xfrm>
            <a:off x="485775" y="2309495"/>
            <a:ext cx="11449685" cy="4154170"/>
          </a:xfrm>
          <a:prstGeom prst="rect">
            <a:avLst/>
          </a:prstGeom>
          <a:noFill/>
        </p:spPr>
        <p:txBody>
          <a:bodyPr wrap="square" rtlCol="0" anchor="t">
            <a:spAutoFit/>
          </a:bodyPr>
          <a:lstStyle>
            <a:defPPr>
              <a:defRPr lang="zh-CN"/>
            </a:defPPr>
          </a:lstStyle>
          <a:p>
            <a:pPr algn="l"/>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【答案】</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a:t>
            </a:r>
          </a:p>
          <a:p>
            <a:pPr algn="l"/>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【解析】</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新移栽的植物因缺水容易造成成活率降低。缺水的主要原因一方面是移栽时损伤幼根和根毛造成吸收水不足，另一方面是蒸腾作用散失水。移栽植物时去掉部分枝叶、遮阳和选择阴雨天，都能降低蒸腾作用，利于移栽植物的成活，A正确。B.在自然环境中蒸腾作用的强弱受光照强度、环境温度、空气湿度、空气流动情况等因素影响；在一定温度范围内，随着温度不断升高，蒸腾作用也不断增强，但是温度过高时，如果蒸腾作用继续加强，就会造成植物体内缺水，所以这时部分气孔就会关闭，从而蒸腾作用减弱，B错误。C.蒸腾作用会产生拉力，促进导管内水和无机盐的运输，也能促进根对水分的吸收，但是不能促进植物从土壤中吸收无机盐。无机盐的吸收要遵循液体浓度差原理，C错误。D.蒸腾作用主要是通过叶片的气孔进行，与叶片面积的大小有关，叶片面积越小气孔就越少，蒸腾作用越弱，D错误。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25780" y="299085"/>
            <a:ext cx="11450320" cy="2722880"/>
          </a:xfrm>
          <a:prstGeom prst="rect">
            <a:avLst/>
          </a:prstGeom>
          <a:noFill/>
        </p:spPr>
        <p:txBody>
          <a:bodyPr wrap="square" rtlCol="0">
            <a:spAutoFit/>
          </a:bodyPr>
          <a:lstStyle>
            <a:defPPr>
              <a:defRPr lang="zh-CN"/>
            </a:defPPr>
          </a:lstStyle>
          <a:p>
            <a:pPr algn="l" fontAlgn="auto">
              <a:lnSpc>
                <a:spcPts val="3420"/>
              </a:lnSpc>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（第五讲）</a:t>
            </a:r>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例1（2019·聊城）</a:t>
            </a:r>
            <a:r>
              <a:rPr lang="en-US" altLang="zh-CN" sz="2400">
                <a:latin typeface="宋体" panose="02010600030101010101" pitchFamily="2" charset="-122"/>
                <a:ea typeface="宋体" panose="02010600030101010101" pitchFamily="2" charset="-122"/>
                <a:cs typeface="宋体" panose="02010600030101010101" pitchFamily="2" charset="-122"/>
              </a:rPr>
              <a:t>绿色植物在生物圈水循环中起着非常重要的作用。 下列有关生物圈水循环的描述中，错误的是（   ）</a:t>
            </a:r>
          </a:p>
          <a:p>
            <a:pPr algn="l" fontAlgn="auto">
              <a:lnSpc>
                <a:spcPts val="3420"/>
              </a:lnSpc>
            </a:pPr>
            <a:r>
              <a:rPr lang="en-US" altLang="zh-CN" sz="2400">
                <a:latin typeface="宋体" panose="02010600030101010101" pitchFamily="2" charset="-122"/>
                <a:ea typeface="宋体" panose="02010600030101010101" pitchFamily="2" charset="-122"/>
                <a:cs typeface="宋体" panose="02010600030101010101" pitchFamily="2" charset="-122"/>
              </a:rPr>
              <a:t>  A.植物通过根尖成熟区吸收土壤中的水分</a:t>
            </a:r>
          </a:p>
          <a:p>
            <a:pPr algn="l" fontAlgn="auto">
              <a:lnSpc>
                <a:spcPts val="3420"/>
              </a:lnSpc>
            </a:pPr>
            <a:r>
              <a:rPr lang="en-US" altLang="zh-CN" sz="2400">
                <a:latin typeface="宋体" panose="02010600030101010101" pitchFamily="2" charset="-122"/>
                <a:ea typeface="宋体" panose="02010600030101010101" pitchFamily="2" charset="-122"/>
                <a:cs typeface="宋体" panose="02010600030101010101" pitchFamily="2" charset="-122"/>
              </a:rPr>
              <a:t>  B.植物通过筛管将根部吸收的水分运输到叶片</a:t>
            </a:r>
          </a:p>
          <a:p>
            <a:pPr algn="l" fontAlgn="auto">
              <a:lnSpc>
                <a:spcPts val="3420"/>
              </a:lnSpc>
            </a:pPr>
            <a:r>
              <a:rPr lang="en-US" altLang="zh-CN" sz="2400">
                <a:latin typeface="宋体" panose="02010600030101010101" pitchFamily="2" charset="-122"/>
                <a:ea typeface="宋体" panose="02010600030101010101" pitchFamily="2" charset="-122"/>
                <a:cs typeface="宋体" panose="02010600030101010101" pitchFamily="2" charset="-122"/>
              </a:rPr>
              <a:t>  C.叶片中的绝大部分水分以水蒸气形式通过气孔散失到大气中</a:t>
            </a:r>
          </a:p>
          <a:p>
            <a:pPr algn="l" fontAlgn="auto">
              <a:lnSpc>
                <a:spcPts val="3420"/>
              </a:lnSpc>
            </a:pPr>
            <a:r>
              <a:rPr lang="en-US" altLang="zh-CN" sz="2400">
                <a:latin typeface="宋体" panose="02010600030101010101" pitchFamily="2" charset="-122"/>
                <a:ea typeface="宋体" panose="02010600030101010101" pitchFamily="2" charset="-122"/>
                <a:cs typeface="宋体" panose="02010600030101010101" pitchFamily="2" charset="-122"/>
              </a:rPr>
              <a:t>  D.大气中的水蒸气冷凝成水落入土壤供植物吸收</a:t>
            </a:r>
          </a:p>
        </p:txBody>
      </p:sp>
      <p:sp>
        <p:nvSpPr>
          <p:cNvPr id="3" name="文本框 2"/>
          <p:cNvSpPr txBox="1"/>
          <p:nvPr/>
        </p:nvSpPr>
        <p:spPr>
          <a:xfrm>
            <a:off x="584200" y="2874645"/>
            <a:ext cx="11332845" cy="3599815"/>
          </a:xfrm>
          <a:prstGeom prst="rect">
            <a:avLst/>
          </a:prstGeom>
          <a:noFill/>
        </p:spPr>
        <p:txBody>
          <a:bodyPr wrap="square" rtlCol="0">
            <a:spAutoFit/>
          </a:bodyPr>
          <a:lstStyle>
            <a:defPPr>
              <a:defRPr lang="zh-CN"/>
            </a:defPPr>
          </a:lstStyle>
          <a:p>
            <a:pPr algn="l" fontAlgn="auto">
              <a:lnSpc>
                <a:spcPts val="342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B</a:t>
            </a:r>
          </a:p>
          <a:p>
            <a:pPr algn="l" fontAlgn="auto">
              <a:lnSpc>
                <a:spcPts val="342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A.根吸收水分的主要部位是根尖成熟区，植物通过根尖成熟区吸收土壤中的水分这是水循环的一个环节，A正确。B.水分在植物体内的运输也是水循环的一个方面，但是植物茎内运输水分的结构是导管而不是筛管，B错误。C.水分以气态的形式从植物体叶片的气孔散发到体外的过程，叫蒸腾作用。植物体吸收的水分，绝大多数用于植物体的蒸腾作用，蒸腾作用提高了大气湿度，增加了降水，参与了生物圈中的水循环，C正确。D.植物的蒸腾作用能降低大气温度并增加降水，大气中的水蒸气冷凝成水落入土壤被植物吸收，D正确。</a:t>
            </a:r>
            <a:r>
              <a:rPr lang="en-US" altLang="zh-CN" sz="2600">
                <a:latin typeface="微软雅黑" panose="020b0503020204020204" pitchFamily="34" charset="-122"/>
                <a:ea typeface="微软雅黑" panose="020b0503020204020204" pitchFamily="34" charset="-122"/>
              </a:rPr>
              <a:t>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76910" y="337185"/>
            <a:ext cx="10943590" cy="2306955"/>
          </a:xfrm>
          <a:prstGeom prst="rect">
            <a:avLst/>
          </a:prstGeom>
          <a:noFill/>
        </p:spPr>
        <p:txBody>
          <a:bodyPr wrap="square" rtlCol="0">
            <a:spAutoFit/>
          </a:bodyPr>
          <a:lstStyle>
            <a:defPPr>
              <a:defRPr lang="zh-CN"/>
            </a:defPPr>
          </a:lstStyle>
          <a:p>
            <a:pPr algn="l" fontAlgn="auto">
              <a:lnSpc>
                <a:spcPct val="100000"/>
              </a:lnSpc>
            </a:pPr>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  </a:t>
            </a:r>
            <a:r>
              <a:rPr lang="zh-CN" altLang="en-US"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例2（2019·潍坊）</a:t>
            </a:r>
            <a:r>
              <a:rPr lang="en-US" altLang="zh-CN" sz="2400">
                <a:latin typeface="宋体" panose="02010600030101010101" pitchFamily="2" charset="-122"/>
                <a:ea typeface="宋体" panose="02010600030101010101" pitchFamily="2" charset="-122"/>
              </a:rPr>
              <a:t>在管理人员的精心照料下，草木葱茏的白浪河湿地公园成为人们休闲小憩的好去处。下列有关说法错误的是（   ）</a:t>
            </a:r>
          </a:p>
          <a:p>
            <a:pPr algn="l" fontAlgn="auto">
              <a:lnSpc>
                <a:spcPct val="100000"/>
              </a:lnSpc>
            </a:pPr>
            <a:r>
              <a:rPr lang="en-US" altLang="zh-CN" sz="2400">
                <a:latin typeface="宋体" panose="02010600030101010101" pitchFamily="2" charset="-122"/>
                <a:ea typeface="宋体" panose="02010600030101010101" pitchFamily="2" charset="-122"/>
              </a:rPr>
              <a:t>  A.公园中的植物可以维持碳—氧平衡</a:t>
            </a:r>
          </a:p>
          <a:p>
            <a:pPr algn="l" fontAlgn="auto">
              <a:lnSpc>
                <a:spcPct val="100000"/>
              </a:lnSpc>
            </a:pPr>
            <a:r>
              <a:rPr lang="en-US" altLang="zh-CN" sz="2400">
                <a:latin typeface="宋体" panose="02010600030101010101" pitchFamily="2" charset="-122"/>
                <a:ea typeface="宋体" panose="02010600030101010101" pitchFamily="2" charset="-122"/>
              </a:rPr>
              <a:t>  B.公园中的动物能促进该生态系统的物质循环</a:t>
            </a:r>
          </a:p>
          <a:p>
            <a:pPr algn="l" fontAlgn="auto">
              <a:lnSpc>
                <a:spcPct val="100000"/>
              </a:lnSpc>
            </a:pPr>
            <a:r>
              <a:rPr lang="en-US" altLang="zh-CN" sz="2400">
                <a:latin typeface="宋体" panose="02010600030101010101" pitchFamily="2" charset="-122"/>
                <a:ea typeface="宋体" panose="02010600030101010101" pitchFamily="2" charset="-122"/>
              </a:rPr>
              <a:t>  C.垃圾回收利用可提高该湿地的能量传递效率</a:t>
            </a:r>
          </a:p>
          <a:p>
            <a:pPr algn="l" fontAlgn="auto">
              <a:lnSpc>
                <a:spcPct val="100000"/>
              </a:lnSpc>
            </a:pPr>
            <a:r>
              <a:rPr lang="en-US" altLang="zh-CN" sz="2400">
                <a:latin typeface="宋体" panose="02010600030101010101" pitchFamily="2" charset="-122"/>
                <a:ea typeface="宋体" panose="02010600030101010101" pitchFamily="2" charset="-122"/>
              </a:rPr>
              <a:t>  D.建立湿地公园可以更好地保护生物的栖息地</a:t>
            </a:r>
          </a:p>
        </p:txBody>
      </p:sp>
      <p:sp>
        <p:nvSpPr>
          <p:cNvPr id="3" name="文本框 2"/>
          <p:cNvSpPr txBox="1"/>
          <p:nvPr/>
        </p:nvSpPr>
        <p:spPr>
          <a:xfrm>
            <a:off x="466725" y="2577465"/>
            <a:ext cx="11478895" cy="3815080"/>
          </a:xfrm>
          <a:prstGeom prst="rect">
            <a:avLst/>
          </a:prstGeom>
          <a:noFill/>
        </p:spPr>
        <p:txBody>
          <a:bodyPr wrap="square" rtlCol="0">
            <a:spAutoFit/>
          </a:bodyPr>
          <a:lstStyle>
            <a:defPPr>
              <a:defRPr lang="zh-CN"/>
            </a:defPPr>
          </a:lstStyle>
          <a:p>
            <a:pPr algn="l" fontAlgn="auto">
              <a:lnSpc>
                <a:spcPct val="10000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【答案】C</a:t>
            </a:r>
            <a:endPar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gn="l" fontAlgn="auto">
              <a:lnSpc>
                <a:spcPct val="10000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A.公园的植物像其他生物一样，通过呼吸作用吸入氧气放出二氧化碳参与碳—氧平衡；但植物特有的是</a:t>
            </a:r>
            <a:r>
              <a:rPr lang="zh-CN" altLang="en-US" sz="2400">
                <a:latin typeface="宋体" panose="02010600030101010101" pitchFamily="2" charset="-122"/>
                <a:ea typeface="宋体" panose="02010600030101010101" pitchFamily="2" charset="-122"/>
                <a:cs typeface="宋体" panose="02010600030101010101" pitchFamily="2" charset="-122"/>
              </a:rPr>
              <a:t>能</a:t>
            </a:r>
            <a:r>
              <a:rPr lang="en-US" altLang="zh-CN" sz="2400">
                <a:latin typeface="宋体" panose="02010600030101010101" pitchFamily="2" charset="-122"/>
                <a:ea typeface="宋体" panose="02010600030101010101" pitchFamily="2" charset="-122"/>
                <a:cs typeface="宋体" panose="02010600030101010101" pitchFamily="2" charset="-122"/>
              </a:rPr>
              <a:t>通过光合作用吸收二氧化碳，产生氧气，维持了碳—氧平衡，A正确。B.动物作为消费者，直接或间接地以植物为食，通过消化和吸收，将摄取的有机物变成自身能利用的物质。这些物质在动物体内经过分解释放能量，同时产生二氧化碳、尿素等物质，这些物质可以被生产者利用。而动物排出的粪便或动物的遗体经过分解者的分解，也能释放出二氧化碳、无机盐等物质。可见动物能促进生态系统的物质循环，B正确。C.湿地公园的能量传递主要在各类食物链中进行，垃圾回收利用可防止环境污染，但不能提高能量传递效率，C错误。D.在湿地原址建立 湿地生态公园，属于生态系统</a:t>
            </a:r>
            <a:r>
              <a:rPr lang="zh-CN" altLang="zh-CN" sz="2400">
                <a:latin typeface="宋体" panose="02010600030101010101" pitchFamily="2" charset="-122"/>
                <a:ea typeface="宋体" panose="02010600030101010101" pitchFamily="2" charset="-122"/>
                <a:cs typeface="宋体" panose="02010600030101010101" pitchFamily="2" charset="-122"/>
              </a:rPr>
              <a:t>的</a:t>
            </a:r>
            <a:r>
              <a:rPr lang="en-US" altLang="zh-CN" sz="2400">
                <a:latin typeface="宋体" panose="02010600030101010101" pitchFamily="2" charset="-122"/>
                <a:ea typeface="宋体" panose="02010600030101010101" pitchFamily="2" charset="-122"/>
                <a:cs typeface="宋体" panose="02010600030101010101" pitchFamily="2" charset="-122"/>
              </a:rPr>
              <a:t>就地保护，可更好地保护生物的栖息地，D正确。</a:t>
            </a:r>
            <a:r>
              <a:rPr lang="en-US" altLang="zh-CN" sz="2600">
                <a:latin typeface="微软雅黑" panose="020b0503020204020204" pitchFamily="34" charset="-122"/>
                <a:ea typeface="微软雅黑" panose="020b0503020204020204" pitchFamily="34" charset="-122"/>
              </a:rPr>
              <a:t>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04</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zh-CN" sz="4400"/>
              <a:t>同步训练</a:t>
            </a:r>
          </a:p>
        </p:txBody>
      </p:sp>
    </p:spTree>
    <p:custDataLst>
      <p:tags r:id="rId2"/>
    </p:custDataLst>
  </p:cSld>
  <p:clrMapOvr>
    <a:masterClrMapping/>
  </p:clrMapOvr>
  <p:transition/>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8" name="文本框 7"/>
          <p:cNvSpPr txBox="1"/>
          <p:nvPr/>
        </p:nvSpPr>
        <p:spPr>
          <a:xfrm>
            <a:off x="565150" y="735965"/>
            <a:ext cx="11154410" cy="5262245"/>
          </a:xfrm>
          <a:prstGeom prst="rect">
            <a:avLst/>
          </a:prstGeom>
          <a:noFill/>
        </p:spPr>
        <p:txBody>
          <a:bodyPr wrap="square" rtlCol="0">
            <a:spAutoFit/>
          </a:bodyPr>
          <a:lstStyle>
            <a:defPPr>
              <a:defRPr lang="zh-CN"/>
            </a:defPPr>
          </a:lstStyle>
          <a:p>
            <a:pPr algn="l" fontAlgn="auto">
              <a:lnSpc>
                <a:spcPct val="150000"/>
              </a:lnSpc>
            </a:pPr>
            <a:r>
              <a:rPr lang="zh-CN" altLang="en-US"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（第三讲）</a:t>
            </a: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2.</a:t>
            </a:r>
            <a:r>
              <a:rPr lang="en-US" altLang="zh-CN" sz="2800">
                <a:latin typeface="宋体" panose="02010600030101010101" pitchFamily="2" charset="-122"/>
                <a:ea typeface="宋体" panose="02010600030101010101" pitchFamily="2" charset="-122"/>
                <a:cs typeface="宋体" panose="02010600030101010101" pitchFamily="2" charset="-122"/>
              </a:rPr>
              <a:t>光合作用是绿色植物的一项重要生理活动。下列有关叙述正确的是（   ）</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A.有光无光都能进行光合作用       B.线粒体是光合作用的场所</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C.二氧化碳和水是光合作用的原料   D.与生物圈的碳—氧平衡无关</a:t>
            </a:r>
          </a:p>
          <a:p>
            <a:pPr algn="l" fontAlgn="auto">
              <a:lnSpc>
                <a:spcPct val="150000"/>
              </a:lnSpc>
            </a:pPr>
            <a:r>
              <a:rPr lang="en-US" altLang="zh-CN" sz="2800">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3.</a:t>
            </a:r>
            <a:r>
              <a:rPr lang="en-US" altLang="zh-CN" sz="2800">
                <a:latin typeface="宋体" panose="02010600030101010101" pitchFamily="2" charset="-122"/>
                <a:ea typeface="宋体" panose="02010600030101010101" pitchFamily="2" charset="-122"/>
                <a:cs typeface="宋体" panose="02010600030101010101" pitchFamily="2" charset="-122"/>
              </a:rPr>
              <a:t>大量种植水稻过程中，农民要考虑单位面积上的光照，促进光合作用，提高产量。下列做法最合理的是（   ）</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A.合理密植                   B.增加氧气浓度</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C.合理灌溉                   D.合理施肥        </a:t>
            </a:r>
          </a:p>
        </p:txBody>
      </p:sp>
      <p:sp>
        <p:nvSpPr>
          <p:cNvPr id="9" name="文本框 8"/>
          <p:cNvSpPr txBox="1"/>
          <p:nvPr/>
        </p:nvSpPr>
        <p:spPr>
          <a:xfrm>
            <a:off x="6751955" y="4089400"/>
            <a:ext cx="366395" cy="521970"/>
          </a:xfrm>
          <a:prstGeom prst="rect">
            <a:avLst/>
          </a:prstGeom>
          <a:noFill/>
        </p:spPr>
        <p:txBody>
          <a:bodyPr wrap="squar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A</a:t>
            </a:r>
          </a:p>
        </p:txBody>
      </p:sp>
      <p:sp>
        <p:nvSpPr>
          <p:cNvPr id="10" name="文本框 9"/>
          <p:cNvSpPr txBox="1"/>
          <p:nvPr/>
        </p:nvSpPr>
        <p:spPr>
          <a:xfrm>
            <a:off x="3195955" y="1532890"/>
            <a:ext cx="366395" cy="521970"/>
          </a:xfrm>
          <a:prstGeom prst="rect">
            <a:avLst/>
          </a:prstGeom>
          <a:noFill/>
        </p:spPr>
        <p:txBody>
          <a:bodyPr wrap="squar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C</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文本框 4"/>
          <p:cNvSpPr txBox="1"/>
          <p:nvPr/>
        </p:nvSpPr>
        <p:spPr>
          <a:xfrm>
            <a:off x="798195" y="963295"/>
            <a:ext cx="10120630" cy="4615815"/>
          </a:xfrm>
          <a:prstGeom prst="rect">
            <a:avLst/>
          </a:prstGeom>
          <a:noFill/>
        </p:spPr>
        <p:txBody>
          <a:bodyPr wrap="square" rtlCol="0">
            <a:spAutoFit/>
          </a:bodyPr>
          <a:lstStyle>
            <a:defPPr>
              <a:defRPr lang="zh-CN"/>
            </a:defPPr>
          </a:lstStyle>
          <a:p>
            <a:pPr algn="l" fontAlgn="auto">
              <a:lnSpc>
                <a:spcPct val="150000"/>
              </a:lnSpc>
            </a:pPr>
            <a:r>
              <a:rPr lang="en-US" altLang="zh-CN" sz="2800">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7.</a:t>
            </a:r>
            <a:r>
              <a:rPr lang="en-US" altLang="zh-CN" sz="2800">
                <a:latin typeface="宋体" panose="02010600030101010101" pitchFamily="2" charset="-122"/>
                <a:ea typeface="宋体" panose="02010600030101010101" pitchFamily="2" charset="-122"/>
                <a:cs typeface="宋体" panose="02010600030101010101" pitchFamily="2" charset="-122"/>
              </a:rPr>
              <a:t>“绿叶在光下制造淀粉”的实验中，使用碘液的目的是（   ）</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A.溶解叶绿素                   B.检验是否产生淀粉</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C.促进淀粉分解                 D.验证是否产生氧气   </a:t>
            </a:r>
          </a:p>
          <a:p>
            <a:pPr algn="l" fontAlgn="auto">
              <a:lnSpc>
                <a:spcPct val="150000"/>
              </a:lnSpc>
            </a:pPr>
            <a:r>
              <a:rPr lang="en-US" altLang="zh-CN" sz="2800">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11.</a:t>
            </a:r>
            <a:r>
              <a:rPr lang="en-US" altLang="zh-CN" sz="2800">
                <a:latin typeface="宋体" panose="02010600030101010101" pitchFamily="2" charset="-122"/>
                <a:ea typeface="宋体" panose="02010600030101010101" pitchFamily="2" charset="-122"/>
                <a:cs typeface="宋体" panose="02010600030101010101" pitchFamily="2" charset="-122"/>
              </a:rPr>
              <a:t>普利斯特利认为植物能够更新由于蜡烛燃烧而变得污浊的空气，该过程利用的原料是（   ）</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A.二氧化碳和水                 B.二氧化碳和氧气</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C.氧气和有机物                 D.氧气和水    </a:t>
            </a:r>
          </a:p>
        </p:txBody>
      </p:sp>
      <p:sp>
        <p:nvSpPr>
          <p:cNvPr id="3" name="文本框 2"/>
          <p:cNvSpPr txBox="1"/>
          <p:nvPr/>
        </p:nvSpPr>
        <p:spPr>
          <a:xfrm>
            <a:off x="10194925" y="1141095"/>
            <a:ext cx="452120" cy="521970"/>
          </a:xfrm>
          <a:prstGeom prst="rect">
            <a:avLst/>
          </a:prstGeom>
          <a:noFill/>
        </p:spPr>
        <p:txBody>
          <a:bodyPr wrap="squar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B</a:t>
            </a:r>
          </a:p>
        </p:txBody>
      </p:sp>
      <p:sp>
        <p:nvSpPr>
          <p:cNvPr id="4" name="文本框 3"/>
          <p:cNvSpPr txBox="1"/>
          <p:nvPr/>
        </p:nvSpPr>
        <p:spPr>
          <a:xfrm flipH="1">
            <a:off x="5189855" y="3674110"/>
            <a:ext cx="487045" cy="521970"/>
          </a:xfrm>
          <a:prstGeom prst="rect">
            <a:avLst/>
          </a:prstGeom>
          <a:noFill/>
        </p:spPr>
        <p:txBody>
          <a:bodyPr wrap="squar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A</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99440" y="439420"/>
            <a:ext cx="11449685" cy="5677535"/>
          </a:xfrm>
          <a:prstGeom prst="rect">
            <a:avLst/>
          </a:prstGeom>
          <a:noFill/>
        </p:spPr>
        <p:txBody>
          <a:bodyPr wrap="square" rtlCol="0">
            <a:spAutoFit/>
          </a:bodyPr>
          <a:lstStyle>
            <a:defPPr>
              <a:defRPr lang="zh-CN"/>
            </a:defPPr>
          </a:lstStyle>
          <a:p>
            <a:pPr fontAlgn="auto">
              <a:lnSpc>
                <a:spcPct val="150000"/>
              </a:lnSpc>
            </a:pPr>
            <a:r>
              <a:rPr lang="en-US" altLang="zh-CN" sz="2600">
                <a:latin typeface="微软雅黑" panose="020b0503020204020204" pitchFamily="34" charset="-122"/>
                <a:ea typeface="微软雅黑" panose="020b0503020204020204" pitchFamily="34" charset="-122"/>
              </a:rPr>
              <a:t> </a:t>
            </a:r>
            <a:r>
              <a:rPr lang="zh-CN" altLang="en-US"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（第三讲）</a:t>
            </a:r>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15.</a:t>
            </a:r>
            <a:r>
              <a:rPr lang="en-US" altLang="zh-CN" sz="2400">
                <a:latin typeface="宋体" panose="02010600030101010101" pitchFamily="2" charset="-122"/>
                <a:ea typeface="宋体" panose="02010600030101010101" pitchFamily="2" charset="-122"/>
                <a:cs typeface="宋体" panose="02010600030101010101" pitchFamily="2" charset="-122"/>
              </a:rPr>
              <a:t>某生</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物小组利用天竺葵进行</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“绿叶在光下制造有机</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物”的探究。下图是探</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究过程示意图，据图回</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答下列问题。</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（1）实验中将天竺葵置于黑暗处一昼夜的目的是</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（2）用黑纸片把叶片的一部分遮盖起来是为了</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（3）脱色漂洗后叶片变为</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色，滴加碘液后</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（填字母）部分变蓝。</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（4）绿色植物制造的有机物是</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p>
        </p:txBody>
      </p:sp>
      <p:sp>
        <p:nvSpPr>
          <p:cNvPr id="100" name="文本框 99"/>
          <p:cNvSpPr txBox="1"/>
          <p:nvPr/>
        </p:nvSpPr>
        <p:spPr>
          <a:xfrm>
            <a:off x="5071110" y="5481955"/>
            <a:ext cx="981075" cy="460375"/>
          </a:xfrm>
          <a:prstGeom prst="rect">
            <a:avLst/>
          </a:prstGeom>
          <a:noFill/>
          <a:ln w="9525">
            <a:noFill/>
          </a:ln>
        </p:spPr>
        <p:txBody>
          <a:bodyPr wrap="square">
            <a:spAutoFit/>
          </a:bodyPr>
          <a:lstStyle>
            <a:defPPr>
              <a:defRPr lang="zh-CN"/>
            </a:defPPr>
          </a:lstStyle>
          <a:p>
            <a:pPr indent="0"/>
            <a:r>
              <a:rPr lang="zh-CN" altLang="en-US" sz="2400" b="1">
                <a:solidFill>
                  <a:srgbClr val="FF0000"/>
                </a:solidFill>
                <a:latin typeface="微软雅黑" panose="020b0503020204020204" pitchFamily="34" charset="-122"/>
                <a:ea typeface="微软雅黑" panose="020b0503020204020204" pitchFamily="34" charset="-122"/>
                <a:cs typeface="宋体" panose="02010600030101010101" pitchFamily="2" charset="-122"/>
              </a:rPr>
              <a:t>淀粉</a:t>
            </a:r>
          </a:p>
        </p:txBody>
      </p:sp>
      <p:sp>
        <p:nvSpPr>
          <p:cNvPr id="7" name="文本框 6"/>
          <p:cNvSpPr txBox="1"/>
          <p:nvPr/>
        </p:nvSpPr>
        <p:spPr>
          <a:xfrm>
            <a:off x="4451350" y="4983480"/>
            <a:ext cx="792480" cy="460375"/>
          </a:xfrm>
          <a:prstGeom prst="rect">
            <a:avLst/>
          </a:prstGeom>
          <a:noFill/>
        </p:spPr>
        <p:txBody>
          <a:bodyPr wrap="none" rtlCol="0" anchor="t">
            <a:spAutoFit/>
          </a:bodyPr>
          <a:lstStyle>
            <a:defPPr>
              <a:defRPr lang="zh-CN"/>
            </a:defPPr>
          </a:lstStyle>
          <a:p>
            <a:r>
              <a:rPr lang="zh-CN" altLang="en-US" sz="2400" b="1">
                <a:solidFill>
                  <a:srgbClr val="FF0000"/>
                </a:solidFill>
                <a:latin typeface="微软雅黑" panose="020b0503020204020204" pitchFamily="34" charset="-122"/>
                <a:ea typeface="微软雅黑" panose="020b0503020204020204" pitchFamily="34" charset="-122"/>
                <a:cs typeface="宋体" panose="02010600030101010101" pitchFamily="2" charset="-122"/>
                <a:sym typeface="+mn-ea"/>
              </a:rPr>
              <a:t>黄白</a:t>
            </a:r>
          </a:p>
        </p:txBody>
      </p:sp>
      <p:sp>
        <p:nvSpPr>
          <p:cNvPr id="8" name="文本框 7"/>
          <p:cNvSpPr txBox="1"/>
          <p:nvPr/>
        </p:nvSpPr>
        <p:spPr>
          <a:xfrm>
            <a:off x="7736840" y="4986655"/>
            <a:ext cx="366395" cy="460375"/>
          </a:xfrm>
          <a:prstGeom prst="rect">
            <a:avLst/>
          </a:prstGeom>
          <a:noFill/>
        </p:spPr>
        <p:txBody>
          <a:bodyPr wrap="square" rtlCol="0">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rPr>
              <a:t>A</a:t>
            </a:r>
          </a:p>
        </p:txBody>
      </p:sp>
      <p:sp>
        <p:nvSpPr>
          <p:cNvPr id="15" name="文本框 14"/>
          <p:cNvSpPr txBox="1"/>
          <p:nvPr/>
        </p:nvSpPr>
        <p:spPr>
          <a:xfrm>
            <a:off x="7453630" y="3843020"/>
            <a:ext cx="4083050" cy="460375"/>
          </a:xfrm>
          <a:prstGeom prst="rect">
            <a:avLst/>
          </a:prstGeom>
          <a:noFill/>
        </p:spPr>
        <p:txBody>
          <a:bodyPr wrap="square" rtlCol="0">
            <a:spAutoFit/>
          </a:bodyPr>
          <a:lstStyle>
            <a:defPPr>
              <a:defRPr lang="zh-CN"/>
            </a:defPPr>
          </a:lstStyle>
          <a:p>
            <a:r>
              <a:rPr lang="zh-CN" altLang="en-US" sz="2400" b="1">
                <a:solidFill>
                  <a:srgbClr val="FF0000"/>
                </a:solidFill>
                <a:latin typeface="微软雅黑" panose="020b0503020204020204" pitchFamily="34" charset="-122"/>
                <a:ea typeface="微软雅黑" panose="020b0503020204020204" pitchFamily="34" charset="-122"/>
              </a:rPr>
              <a:t>将叶片原有的淀粉运走耗尽</a:t>
            </a:r>
          </a:p>
        </p:txBody>
      </p:sp>
      <p:sp>
        <p:nvSpPr>
          <p:cNvPr id="17" name="文本框 16"/>
          <p:cNvSpPr txBox="1"/>
          <p:nvPr/>
        </p:nvSpPr>
        <p:spPr>
          <a:xfrm>
            <a:off x="7059930" y="4381500"/>
            <a:ext cx="3479800" cy="460375"/>
          </a:xfrm>
          <a:prstGeom prst="rect">
            <a:avLst/>
          </a:prstGeom>
          <a:noFill/>
          <a:ln w="9525">
            <a:noFill/>
          </a:ln>
        </p:spPr>
        <p:txBody>
          <a:bodyPr wrap="square">
            <a:spAutoFit/>
          </a:bodyPr>
          <a:lstStyle>
            <a:defPPr>
              <a:defRPr lang="zh-CN"/>
            </a:defPPr>
          </a:lstStyle>
          <a:p>
            <a:pPr indent="0"/>
            <a:r>
              <a:rPr lang="zh-CN" altLang="en-US" sz="2400" b="1">
                <a:solidFill>
                  <a:srgbClr val="FF0000"/>
                </a:solidFill>
                <a:latin typeface="微软雅黑" panose="020b0503020204020204" pitchFamily="34" charset="-122"/>
                <a:ea typeface="微软雅黑" panose="020b0503020204020204" pitchFamily="34" charset="-122"/>
                <a:cs typeface="宋体" panose="02010600030101010101" pitchFamily="2" charset="-122"/>
              </a:rPr>
              <a:t>与不遮的部分形成对照</a:t>
            </a:r>
          </a:p>
        </p:txBody>
      </p:sp>
      <p:pic>
        <p:nvPicPr>
          <p:cNvPr id="3" name="图片 2" descr="ZXUNZ$41ZMP$RTXRSA}}D[F"/>
          <p:cNvPicPr>
            <a:picLocks noChangeAspect="1"/>
          </p:cNvPicPr>
          <p:nvPr/>
        </p:nvPicPr>
        <p:blipFill>
          <a:blip r:embed="rId2"/>
          <a:stretch>
            <a:fillRect/>
          </a:stretch>
        </p:blipFill>
        <p:spPr>
          <a:xfrm>
            <a:off x="4377690" y="588645"/>
            <a:ext cx="5961380" cy="3119120"/>
          </a:xfrm>
          <a:prstGeom prst="rect">
            <a:avLst/>
          </a:prstGeom>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3"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4"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linds(horizontal)">
                                      <p:cBhvr>
                                        <p:cTn id="13" dur="500"/>
                                        <p:tgtEl>
                                          <p:spTgt spid="1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500"/>
                                        <p:tgtEl>
                                          <p:spTgt spid="7"/>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1"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grpId="2" nodeType="click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blinds(horizontal)">
                                      <p:cBhvr>
                                        <p:cTn id="31"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P spid="100" grpId="2"/>
      <p:bldP spid="15" grpId="3"/>
      <p:bldP spid="17" grpId="4"/>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8" name="文本框 7"/>
          <p:cNvSpPr txBox="1"/>
          <p:nvPr/>
        </p:nvSpPr>
        <p:spPr>
          <a:xfrm>
            <a:off x="511175" y="401320"/>
            <a:ext cx="11538585" cy="5908040"/>
          </a:xfrm>
          <a:prstGeom prst="rect">
            <a:avLst/>
          </a:prstGeom>
          <a:noFill/>
        </p:spPr>
        <p:txBody>
          <a:bodyPr wrap="square" rtlCol="0">
            <a:spAutoFit/>
          </a:bodyPr>
          <a:lstStyle>
            <a:defPPr>
              <a:defRPr lang="zh-CN"/>
            </a:defPPr>
          </a:lstStyle>
          <a:p>
            <a:pPr algn="l" fontAlgn="auto">
              <a:lnSpc>
                <a:spcPct val="150000"/>
              </a:lnSpc>
            </a:pPr>
            <a:r>
              <a:rPr lang="zh-CN" altLang="en-US"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（第四讲）2.</a:t>
            </a:r>
            <a:r>
              <a:rPr lang="en-US" altLang="zh-CN" sz="2800">
                <a:latin typeface="宋体" panose="02010600030101010101" pitchFamily="2" charset="-122"/>
                <a:ea typeface="宋体" panose="02010600030101010101" pitchFamily="2" charset="-122"/>
                <a:cs typeface="宋体" panose="02010600030101010101" pitchFamily="2" charset="-122"/>
              </a:rPr>
              <a:t>暴雨过后菜地积水，导致菜苗烂根，主要原因是土壤中（   ）</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A.温度过低    B.养分流失    C.光照不足    D.氧气不足</a:t>
            </a:r>
          </a:p>
          <a:p>
            <a:pPr algn="l" fontAlgn="auto">
              <a:lnSpc>
                <a:spcPct val="150000"/>
              </a:lnSpc>
            </a:pPr>
            <a:r>
              <a:rPr lang="zh-CN" altLang="en-US"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3.</a:t>
            </a:r>
            <a:r>
              <a:rPr lang="en-US" altLang="zh-CN" sz="2800">
                <a:latin typeface="宋体" panose="02010600030101010101" pitchFamily="2" charset="-122"/>
                <a:ea typeface="宋体" panose="02010600030101010101" pitchFamily="2" charset="-122"/>
                <a:cs typeface="宋体" panose="02010600030101010101" pitchFamily="2" charset="-122"/>
              </a:rPr>
              <a:t>植物体进行蒸腾作用的主要器官是（   ）</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A.根          B.花          C.叶          D.种子</a:t>
            </a:r>
          </a:p>
          <a:p>
            <a:pPr algn="l" fontAlgn="auto">
              <a:lnSpc>
                <a:spcPct val="150000"/>
              </a:lnSpc>
            </a:pPr>
            <a:r>
              <a:rPr lang="zh-CN" altLang="en-US"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5.</a:t>
            </a:r>
            <a:r>
              <a:rPr lang="en-US" altLang="zh-CN" sz="2800">
                <a:latin typeface="宋体" panose="02010600030101010101" pitchFamily="2" charset="-122"/>
                <a:ea typeface="宋体" panose="02010600030101010101" pitchFamily="2" charset="-122"/>
                <a:cs typeface="宋体" panose="02010600030101010101" pitchFamily="2" charset="-122"/>
              </a:rPr>
              <a:t>在农业生产实践过程中，有时要促进植物的呼吸作用，有时又要抑制植物的呼吸作用。下面四个选项中，与其他三个不同的是（   ）</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A.农田及时松土                          B.低温贮藏水果、蔬菜</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C.贮藏粮食时，密闭的粮仓内充加二氧化碳  D.小麦种子晒干后入仓</a:t>
            </a:r>
          </a:p>
        </p:txBody>
      </p:sp>
      <p:sp>
        <p:nvSpPr>
          <p:cNvPr id="9" name="文本框 8"/>
          <p:cNvSpPr txBox="1"/>
          <p:nvPr/>
        </p:nvSpPr>
        <p:spPr>
          <a:xfrm>
            <a:off x="995680" y="1212215"/>
            <a:ext cx="471170" cy="521970"/>
          </a:xfrm>
          <a:prstGeom prst="rect">
            <a:avLst/>
          </a:prstGeom>
          <a:noFill/>
        </p:spPr>
        <p:txBody>
          <a:bodyPr wrap="squar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D</a:t>
            </a:r>
          </a:p>
        </p:txBody>
      </p:sp>
      <p:sp>
        <p:nvSpPr>
          <p:cNvPr id="10" name="文本框 9"/>
          <p:cNvSpPr txBox="1"/>
          <p:nvPr/>
        </p:nvSpPr>
        <p:spPr>
          <a:xfrm>
            <a:off x="6676390" y="2466975"/>
            <a:ext cx="366395" cy="521970"/>
          </a:xfrm>
          <a:prstGeom prst="rect">
            <a:avLst/>
          </a:prstGeom>
          <a:noFill/>
        </p:spPr>
        <p:txBody>
          <a:bodyPr wrap="squar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C</a:t>
            </a:r>
          </a:p>
        </p:txBody>
      </p:sp>
      <p:sp>
        <p:nvSpPr>
          <p:cNvPr id="2" name="文本框 1"/>
          <p:cNvSpPr txBox="1"/>
          <p:nvPr/>
        </p:nvSpPr>
        <p:spPr>
          <a:xfrm>
            <a:off x="9898380" y="4397375"/>
            <a:ext cx="366395" cy="521970"/>
          </a:xfrm>
          <a:prstGeom prst="rect">
            <a:avLst/>
          </a:prstGeom>
          <a:noFill/>
        </p:spPr>
        <p:txBody>
          <a:bodyPr wrap="squar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A</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P spid="2" grpId="2"/>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1134110" y="577850"/>
            <a:ext cx="10290810" cy="5262245"/>
          </a:xfrm>
          <a:prstGeom prst="rect">
            <a:avLst/>
          </a:prstGeom>
          <a:noFill/>
        </p:spPr>
        <p:txBody>
          <a:bodyPr wrap="none" rtlCol="0">
            <a:spAutoFit/>
          </a:bodyPr>
          <a:lstStyle>
            <a:defPPr>
              <a:defRPr lang="zh-CN"/>
            </a:defPPr>
          </a:lstStyle>
          <a:p>
            <a:pPr algn="l" fontAlgn="auto">
              <a:lnSpc>
                <a:spcPct val="150000"/>
              </a:lnSpc>
            </a:pPr>
            <a:r>
              <a:rPr lang="en-US" altLang="zh-CN" sz="2800">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10.</a:t>
            </a:r>
            <a:r>
              <a:rPr lang="en-US" altLang="zh-CN" sz="2800">
                <a:latin typeface="宋体" panose="02010600030101010101" pitchFamily="2" charset="-122"/>
                <a:ea typeface="宋体" panose="02010600030101010101" pitchFamily="2" charset="-122"/>
                <a:cs typeface="宋体" panose="02010600030101010101" pitchFamily="2" charset="-122"/>
              </a:rPr>
              <a:t>生命活动离不开氧气，下列相关叙述错误的是（   ）</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A.种子萌发需要消耗氧气</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B.植物呼吸产生氧气，动物呼吸消耗氧气</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C.氧气是光合作用的产物</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D.细胞利用氧气分解有机物释放能量</a:t>
            </a:r>
          </a:p>
          <a:p>
            <a:pPr algn="l" fontAlgn="auto">
              <a:lnSpc>
                <a:spcPct val="150000"/>
              </a:lnSpc>
            </a:pPr>
            <a:r>
              <a:rPr lang="en-US" altLang="zh-CN" sz="2800">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11.</a:t>
            </a:r>
            <a:r>
              <a:rPr lang="en-US" altLang="zh-CN" sz="2800">
                <a:latin typeface="宋体" panose="02010600030101010101" pitchFamily="2" charset="-122"/>
                <a:ea typeface="宋体" panose="02010600030101010101" pitchFamily="2" charset="-122"/>
                <a:cs typeface="宋体" panose="02010600030101010101" pitchFamily="2" charset="-122"/>
              </a:rPr>
              <a:t>动植物都可以进行呼吸作用，其实质是（   ）</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A.合成有机物，储存能量         B.合成有机物，释放能量</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C.分解有机物，储存能量         D.分解有机物，释放能量</a:t>
            </a:r>
            <a:r>
              <a:rPr lang="en-US" altLang="zh-CN" sz="2600">
                <a:latin typeface="微软雅黑" panose="020b0503020204020204" pitchFamily="34" charset="-122"/>
                <a:ea typeface="微软雅黑" panose="020b0503020204020204" pitchFamily="34" charset="-122"/>
              </a:rPr>
              <a:t>       </a:t>
            </a:r>
          </a:p>
        </p:txBody>
      </p:sp>
      <p:sp>
        <p:nvSpPr>
          <p:cNvPr id="3" name="文本框 2"/>
          <p:cNvSpPr txBox="1"/>
          <p:nvPr/>
        </p:nvSpPr>
        <p:spPr>
          <a:xfrm>
            <a:off x="9281795" y="749300"/>
            <a:ext cx="366395" cy="521970"/>
          </a:xfrm>
          <a:prstGeom prst="rect">
            <a:avLst/>
          </a:prstGeom>
          <a:noFill/>
        </p:spPr>
        <p:txBody>
          <a:bodyPr wrap="squar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B</a:t>
            </a:r>
          </a:p>
        </p:txBody>
      </p:sp>
      <p:sp>
        <p:nvSpPr>
          <p:cNvPr id="4" name="文本框 3"/>
          <p:cNvSpPr txBox="1"/>
          <p:nvPr/>
        </p:nvSpPr>
        <p:spPr>
          <a:xfrm>
            <a:off x="8195945" y="3929380"/>
            <a:ext cx="366395" cy="521970"/>
          </a:xfrm>
          <a:prstGeom prst="rect">
            <a:avLst/>
          </a:prstGeom>
          <a:noFill/>
        </p:spPr>
        <p:txBody>
          <a:bodyPr wrap="squar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D</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370840" y="387350"/>
            <a:ext cx="11450955" cy="5969635"/>
          </a:xfrm>
          <a:prstGeom prst="rect">
            <a:avLst/>
          </a:prstGeom>
          <a:noFill/>
        </p:spPr>
        <p:txBody>
          <a:bodyPr wrap="square" rtlCol="0">
            <a:spAutoFit/>
          </a:bodyPr>
          <a:lstStyle>
            <a:defPPr>
              <a:defRPr lang="zh-CN"/>
            </a:defPPr>
          </a:lstStyle>
          <a:p>
            <a:pPr algn="l" fontAlgn="auto">
              <a:lnSpc>
                <a:spcPts val="3820"/>
              </a:lnSpc>
            </a:pPr>
            <a:r>
              <a:rPr lang="zh-CN" altLang="en-US" sz="2400">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（实战提分）</a:t>
            </a:r>
            <a:r>
              <a:rPr lang="en-US" altLang="zh-CN" sz="2400">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25.（2020·南</a:t>
            </a:r>
          </a:p>
          <a:p>
            <a:pPr algn="l" fontAlgn="auto">
              <a:lnSpc>
                <a:spcPts val="3820"/>
              </a:lnSpc>
            </a:pPr>
            <a:r>
              <a:rPr lang="en-US" altLang="zh-CN" sz="2400">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通）</a:t>
            </a:r>
            <a:r>
              <a:rPr lang="en-US" altLang="zh-CN" sz="2400">
                <a:latin typeface="宋体" panose="02010600030101010101" pitchFamily="2" charset="-122"/>
                <a:ea typeface="宋体" panose="02010600030101010101" pitchFamily="2" charset="-122"/>
                <a:cs typeface="宋体" panose="02010600030101010101" pitchFamily="2" charset="-122"/>
              </a:rPr>
              <a:t>某兴趣小组的同学为了</a:t>
            </a:r>
          </a:p>
          <a:p>
            <a:pPr algn="l" fontAlgn="auto">
              <a:lnSpc>
                <a:spcPts val="3820"/>
              </a:lnSpc>
            </a:pPr>
            <a:r>
              <a:rPr lang="en-US" altLang="zh-CN" sz="2400">
                <a:latin typeface="宋体" panose="02010600030101010101" pitchFamily="2" charset="-122"/>
                <a:ea typeface="宋体" panose="02010600030101010101" pitchFamily="2" charset="-122"/>
                <a:cs typeface="宋体" panose="02010600030101010101" pitchFamily="2" charset="-122"/>
              </a:rPr>
              <a:t>验证植物光合作用和呼吸作</a:t>
            </a:r>
          </a:p>
          <a:p>
            <a:pPr algn="l" fontAlgn="auto">
              <a:lnSpc>
                <a:spcPts val="3820"/>
              </a:lnSpc>
            </a:pPr>
            <a:r>
              <a:rPr lang="en-US" altLang="zh-CN" sz="2400">
                <a:latin typeface="宋体" panose="02010600030101010101" pitchFamily="2" charset="-122"/>
                <a:ea typeface="宋体" panose="02010600030101010101" pitchFamily="2" charset="-122"/>
                <a:cs typeface="宋体" panose="02010600030101010101" pitchFamily="2" charset="-122"/>
              </a:rPr>
              <a:t>用产生的气体，设计了如图</a:t>
            </a:r>
          </a:p>
          <a:p>
            <a:pPr algn="l" fontAlgn="auto">
              <a:lnSpc>
                <a:spcPts val="3820"/>
              </a:lnSpc>
            </a:pPr>
            <a:r>
              <a:rPr lang="en-US" altLang="zh-CN" sz="2400">
                <a:latin typeface="宋体" panose="02010600030101010101" pitchFamily="2" charset="-122"/>
                <a:ea typeface="宋体" panose="02010600030101010101" pitchFamily="2" charset="-122"/>
                <a:cs typeface="宋体" panose="02010600030101010101" pitchFamily="2" charset="-122"/>
              </a:rPr>
              <a:t>实验装置。请据图回答问题。</a:t>
            </a:r>
          </a:p>
          <a:p>
            <a:pPr algn="l" fontAlgn="auto">
              <a:lnSpc>
                <a:spcPts val="3820"/>
              </a:lnSpc>
            </a:pPr>
            <a:r>
              <a:rPr lang="en-US" altLang="zh-CN" sz="2400">
                <a:latin typeface="宋体" panose="02010600030101010101" pitchFamily="2" charset="-122"/>
                <a:ea typeface="宋体" panose="02010600030101010101" pitchFamily="2" charset="-122"/>
                <a:cs typeface="宋体" panose="02010600030101010101" pitchFamily="2" charset="-122"/>
              </a:rPr>
              <a:t>（1）将装置甲放在</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（填“光照下”或“黑暗处”）一段时间，收集的气体能使带火星的细木条复燃，该气体是</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a:t>
            </a:r>
          </a:p>
          <a:p>
            <a:pPr algn="l" fontAlgn="auto">
              <a:lnSpc>
                <a:spcPts val="3820"/>
              </a:lnSpc>
            </a:pPr>
            <a:r>
              <a:rPr lang="en-US" altLang="zh-CN" sz="2400">
                <a:latin typeface="宋体" panose="02010600030101010101" pitchFamily="2" charset="-122"/>
                <a:ea typeface="宋体" panose="02010600030101010101" pitchFamily="2" charset="-122"/>
                <a:cs typeface="宋体" panose="02010600030101010101" pitchFamily="2" charset="-122"/>
              </a:rPr>
              <a:t>（2）将装置乙放在黑暗处一段时间，收集的气体能使澄清的石灰水变</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，该气体是</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a:t>
            </a:r>
          </a:p>
          <a:p>
            <a:pPr algn="l" fontAlgn="auto">
              <a:lnSpc>
                <a:spcPts val="3820"/>
              </a:lnSpc>
            </a:pPr>
            <a:r>
              <a:rPr lang="en-US" altLang="zh-CN" sz="2400">
                <a:latin typeface="宋体" panose="02010600030101010101" pitchFamily="2" charset="-122"/>
                <a:ea typeface="宋体" panose="02010600030101010101" pitchFamily="2" charset="-122"/>
                <a:cs typeface="宋体" panose="02010600030101010101" pitchFamily="2" charset="-122"/>
              </a:rPr>
              <a:t>（3）如果利用装置甲验证植物进行光合作用的主要器官是叶，还需准备一套和装置甲相同的装置丙，并将装置丙中的植物进行</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处理。设置装置丙的目的是为了和装置甲进行</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p>
        </p:txBody>
      </p:sp>
      <p:sp>
        <p:nvSpPr>
          <p:cNvPr id="3" name="文本框 2"/>
          <p:cNvSpPr txBox="1"/>
          <p:nvPr/>
        </p:nvSpPr>
        <p:spPr>
          <a:xfrm>
            <a:off x="2840355" y="5735955"/>
            <a:ext cx="792480" cy="460375"/>
          </a:xfrm>
          <a:prstGeom prst="rect">
            <a:avLst/>
          </a:prstGeom>
          <a:noFill/>
        </p:spPr>
        <p:txBody>
          <a:bodyPr wrap="none" rtlCol="0">
            <a:spAutoFit/>
          </a:bodyPr>
          <a:lstStyle>
            <a:defPPr>
              <a:defRPr lang="zh-CN"/>
            </a:defPPr>
          </a:lstStyle>
          <a:p>
            <a:r>
              <a:rPr lang="zh-CN" altLang="en-US" sz="2400" b="1">
                <a:solidFill>
                  <a:srgbClr val="FF0000"/>
                </a:solidFill>
                <a:latin typeface="微软雅黑" panose="020b0503020204020204" pitchFamily="34" charset="-122"/>
                <a:ea typeface="微软雅黑" panose="020b0503020204020204" pitchFamily="34" charset="-122"/>
              </a:rPr>
              <a:t>对照</a:t>
            </a:r>
          </a:p>
        </p:txBody>
      </p:sp>
      <p:sp>
        <p:nvSpPr>
          <p:cNvPr id="4" name="文本框 3"/>
          <p:cNvSpPr txBox="1"/>
          <p:nvPr/>
        </p:nvSpPr>
        <p:spPr>
          <a:xfrm>
            <a:off x="3274695" y="2814955"/>
            <a:ext cx="1097280" cy="460375"/>
          </a:xfrm>
          <a:prstGeom prst="rect">
            <a:avLst/>
          </a:prstGeom>
          <a:noFill/>
        </p:spPr>
        <p:txBody>
          <a:bodyPr wrap="none" rtlCol="0">
            <a:spAutoFit/>
          </a:bodyPr>
          <a:lstStyle>
            <a:defPPr>
              <a:defRPr lang="zh-CN"/>
            </a:defPPr>
          </a:lstStyle>
          <a:p>
            <a:r>
              <a:rPr lang="zh-CN" altLang="en-US" sz="2400" b="1">
                <a:solidFill>
                  <a:srgbClr val="FF0000"/>
                </a:solidFill>
                <a:latin typeface="微软雅黑" panose="020b0503020204020204" pitchFamily="34" charset="-122"/>
                <a:ea typeface="微软雅黑" panose="020b0503020204020204" pitchFamily="34" charset="-122"/>
              </a:rPr>
              <a:t>光照下</a:t>
            </a:r>
          </a:p>
        </p:txBody>
      </p:sp>
      <p:sp>
        <p:nvSpPr>
          <p:cNvPr id="5" name="文本框 4"/>
          <p:cNvSpPr txBox="1"/>
          <p:nvPr/>
        </p:nvSpPr>
        <p:spPr>
          <a:xfrm>
            <a:off x="5923915" y="3372485"/>
            <a:ext cx="792480" cy="460375"/>
          </a:xfrm>
          <a:prstGeom prst="rect">
            <a:avLst/>
          </a:prstGeom>
          <a:noFill/>
        </p:spPr>
        <p:txBody>
          <a:bodyPr wrap="none" rtlCol="0">
            <a:spAutoFit/>
          </a:bodyPr>
          <a:lstStyle>
            <a:defPPr>
              <a:defRPr lang="zh-CN"/>
            </a:defPPr>
          </a:lstStyle>
          <a:p>
            <a:r>
              <a:rPr lang="zh-CN" altLang="en-US" sz="2400" b="1">
                <a:solidFill>
                  <a:srgbClr val="FF0000"/>
                </a:solidFill>
                <a:latin typeface="微软雅黑" panose="020b0503020204020204" pitchFamily="34" charset="-122"/>
                <a:ea typeface="微软雅黑" panose="020b0503020204020204" pitchFamily="34" charset="-122"/>
              </a:rPr>
              <a:t>氧气</a:t>
            </a:r>
          </a:p>
        </p:txBody>
      </p:sp>
      <p:sp>
        <p:nvSpPr>
          <p:cNvPr id="7" name="文本框 6"/>
          <p:cNvSpPr txBox="1"/>
          <p:nvPr/>
        </p:nvSpPr>
        <p:spPr>
          <a:xfrm>
            <a:off x="9842500" y="3832860"/>
            <a:ext cx="792480" cy="460375"/>
          </a:xfrm>
          <a:prstGeom prst="rect">
            <a:avLst/>
          </a:prstGeom>
          <a:noFill/>
        </p:spPr>
        <p:txBody>
          <a:bodyPr wrap="none" rtlCol="0">
            <a:spAutoFit/>
          </a:bodyPr>
          <a:lstStyle>
            <a:defPPr>
              <a:defRPr lang="zh-CN"/>
            </a:defPPr>
          </a:lstStyle>
          <a:p>
            <a:r>
              <a:rPr lang="zh-CN" altLang="en-US" sz="2400" b="1">
                <a:solidFill>
                  <a:srgbClr val="FF0000"/>
                </a:solidFill>
                <a:latin typeface="微软雅黑" panose="020b0503020204020204" pitchFamily="34" charset="-122"/>
                <a:ea typeface="微软雅黑" panose="020b0503020204020204" pitchFamily="34" charset="-122"/>
              </a:rPr>
              <a:t>浑浊</a:t>
            </a:r>
          </a:p>
        </p:txBody>
      </p:sp>
      <p:sp>
        <p:nvSpPr>
          <p:cNvPr id="8" name="文本框 7"/>
          <p:cNvSpPr txBox="1"/>
          <p:nvPr/>
        </p:nvSpPr>
        <p:spPr>
          <a:xfrm>
            <a:off x="1617345" y="4293235"/>
            <a:ext cx="1402080" cy="460375"/>
          </a:xfrm>
          <a:prstGeom prst="rect">
            <a:avLst/>
          </a:prstGeom>
          <a:noFill/>
        </p:spPr>
        <p:txBody>
          <a:bodyPr wrap="none" rtlCol="0">
            <a:spAutoFit/>
          </a:bodyPr>
          <a:lstStyle>
            <a:defPPr>
              <a:defRPr lang="zh-CN"/>
            </a:defPPr>
          </a:lstStyle>
          <a:p>
            <a:r>
              <a:rPr lang="zh-CN" altLang="en-US" sz="2400" b="1">
                <a:solidFill>
                  <a:srgbClr val="FF0000"/>
                </a:solidFill>
                <a:latin typeface="微软雅黑" panose="020b0503020204020204" pitchFamily="34" charset="-122"/>
                <a:ea typeface="微软雅黑" panose="020b0503020204020204" pitchFamily="34" charset="-122"/>
              </a:rPr>
              <a:t>二氧化碳</a:t>
            </a:r>
          </a:p>
        </p:txBody>
      </p:sp>
      <p:sp>
        <p:nvSpPr>
          <p:cNvPr id="9" name="文本框 8"/>
          <p:cNvSpPr txBox="1"/>
          <p:nvPr/>
        </p:nvSpPr>
        <p:spPr>
          <a:xfrm>
            <a:off x="6561455" y="5275580"/>
            <a:ext cx="792480" cy="460375"/>
          </a:xfrm>
          <a:prstGeom prst="rect">
            <a:avLst/>
          </a:prstGeom>
          <a:noFill/>
        </p:spPr>
        <p:txBody>
          <a:bodyPr wrap="none" rtlCol="0">
            <a:spAutoFit/>
          </a:bodyPr>
          <a:lstStyle>
            <a:defPPr>
              <a:defRPr lang="zh-CN"/>
            </a:defPPr>
          </a:lstStyle>
          <a:p>
            <a:r>
              <a:rPr lang="zh-CN" altLang="en-US" sz="2400" b="1">
                <a:solidFill>
                  <a:srgbClr val="FF0000"/>
                </a:solidFill>
                <a:latin typeface="微软雅黑" panose="020b0503020204020204" pitchFamily="34" charset="-122"/>
                <a:ea typeface="微软雅黑" panose="020b0503020204020204" pitchFamily="34" charset="-122"/>
              </a:rPr>
              <a:t>去叶</a:t>
            </a:r>
          </a:p>
        </p:txBody>
      </p:sp>
      <p:pic>
        <p:nvPicPr>
          <p:cNvPr id="6" name="图片 5" descr="G()C~MF6UW(MWNX4Z([NE3J"/>
          <p:cNvPicPr>
            <a:picLocks noChangeAspect="1"/>
          </p:cNvPicPr>
          <p:nvPr/>
        </p:nvPicPr>
        <p:blipFill>
          <a:blip r:embed="rId2"/>
          <a:stretch>
            <a:fillRect/>
          </a:stretch>
        </p:blipFill>
        <p:spPr>
          <a:xfrm>
            <a:off x="4490720" y="502285"/>
            <a:ext cx="7012940" cy="2221230"/>
          </a:xfrm>
          <a:prstGeom prst="rect">
            <a:avLst/>
          </a:prstGeom>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500"/>
                                        <p:tgtEl>
                                          <p:spTgt spid="7"/>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3"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grpId="4"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linds(horizontal)">
                                      <p:cBhvr>
                                        <p:cTn id="31" dur="500"/>
                                        <p:tgtEl>
                                          <p:spTgt spid="9"/>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3" presetClass="entr" presetSubtype="10" fill="hold" grpId="5"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linds(horizontal)">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7" grpId="2"/>
      <p:bldP spid="8" grpId="3"/>
      <p:bldP spid="9" grpId="4"/>
      <p:bldP spid="3" grpId="5"/>
    </p:bldLst>
  </p:timing>
</p:sld>
</file>

<file path=ppt/tags/tag1.xml><?xml version="1.0" encoding="utf-8"?>
<p:tagLst xmlns:p="http://schemas.openxmlformats.org/presentationml/2006/main">
  <p:tag name="ID" val="547132"/>
  <p:tag name="MH" val="20160320124458"/>
  <p:tag name="MH_LIBRARY" val="CONTENTS"/>
  <p:tag name="MH_TYPE" val="OTHERS"/>
</p:tagLst>
</file>

<file path=ppt/tags/tag2.xml><?xml version="1.0" encoding="utf-8"?>
<p:tagLst xmlns:p="http://schemas.openxmlformats.org/presentationml/2006/main">
  <p:tag name="ID" val="547132"/>
  <p:tag name="MH" val="20160320124458"/>
  <p:tag name="MH_LIBRARY" val="CONTENTS"/>
  <p:tag name="MH_TYPE" val="OTHERS"/>
</p:tagLst>
</file>

<file path=ppt/tags/tag3.xml><?xml version="1.0" encoding="utf-8"?>
<p:tagLst xmlns:p="http://schemas.openxmlformats.org/presentationml/2006/main">
  <p:tag name="KSO_WM_BEAUTIFY_FLAG" val="#wm#"/>
  <p:tag name="KSO_WM_TEMPLATE_CATEGORY" val="custom"/>
  <p:tag name="KSO_WM_TEMPLATE_INDEX" val="2020517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BEAUTIFY_FLAG" val="#wm#"/>
  <p:tag name="KSO_WM_TEMPLATE_CATEGORY" val="custom"/>
  <p:tag name="KSO_WM_TEMPLATE_INDEX" val="20205176"/>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KSO_WM_BEAUTIFY_FLAG" val="#wm#"/>
  <p:tag name="KSO_WM_TEMPLATE_CATEGORY" val="custom"/>
  <p:tag name="KSO_WM_TEMPLATE_INDEX" val="20205176"/>
</p:tagLst>
</file>

<file path=ppt/tags/tag26.xml><?xml version="1.0" encoding="utf-8"?>
<p:tagLst xmlns:p="http://schemas.openxmlformats.org/presentationml/2006/main">
  <p:tag name="KSO_WM_BEAUTIFY_FLAG" val="#wm#"/>
  <p:tag name="KSO_WM_TEMPLATE_CATEGORY" val="custom"/>
  <p:tag name="KSO_WM_TEMPLATE_INDEX" val="20205176"/>
</p:tagLst>
</file>

<file path=ppt/tags/tag27.xml><?xml version="1.0" encoding="utf-8"?>
<p:tagLst xmlns:p="http://schemas.openxmlformats.org/presentationml/2006/main">
  <p:tag name="KSO_WM_BEAUTIFY_FLAG" val="#wm#"/>
  <p:tag name="KSO_WM_TEMPLATE_CATEGORY" val="custom"/>
  <p:tag name="KSO_WM_TEMPLATE_INDEX" val="20205176"/>
</p:tagLst>
</file>

<file path=ppt/tags/tag28.xml><?xml version="1.0" encoding="utf-8"?>
<p:tagLst xmlns:p="http://schemas.openxmlformats.org/presentationml/2006/main">
  <p:tag name="KSO_WM_BEAUTIFY_FLAG" val="#wm#"/>
  <p:tag name="KSO_WM_TEMPLATE_CATEGORY" val="custom"/>
  <p:tag name="KSO_WM_TEMPLATE_INDEX" val="20205176"/>
</p:tagLst>
</file>

<file path=ppt/tags/tag29.xml><?xml version="1.0" encoding="utf-8"?>
<p:tagLst xmlns:p="http://schemas.openxmlformats.org/presentationml/2006/main">
  <p:tag name="KSO_WM_BEAUTIFY_FLAG" val="#wm#"/>
  <p:tag name="KSO_WM_TEMPLATE_CATEGORY" val="custom"/>
  <p:tag name="KSO_WM_TEMPLATE_INDEX" val="20205176"/>
</p:tagLst>
</file>

<file path=ppt/tags/tag30.xml><?xml version="1.0" encoding="utf-8"?>
<p:tagLst xmlns:p="http://schemas.openxmlformats.org/presentationml/2006/main">
  <p:tag name="KSO_WM_BEAUTIFY_FLAG" val="#wm#"/>
  <p:tag name="KSO_WM_TEMPLATE_CATEGORY" val="custom"/>
  <p:tag name="KSO_WM_TEMPLATE_INDEX" val="20205176"/>
</p:tagLst>
</file>

<file path=ppt/tags/tag31.xml><?xml version="1.0" encoding="utf-8"?>
<p:tagLst xmlns:p="http://schemas.openxmlformats.org/presentationml/2006/main">
  <p:tag name="KSO_WM_BEAUTIFY_FLAG" val="#wm#"/>
  <p:tag name="KSO_WM_TEMPLATE_CATEGORY" val="custom"/>
  <p:tag name="KSO_WM_TEMPLATE_INDEX" val="20205176"/>
</p:tagLst>
</file>

<file path=ppt/tags/tag32.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 name="COMMONDATA" val="eyJoZGlkIjoiNTBhNGE4MDYzMTVmZDRhMGY1ZWYzMTRlYTJkZmI3NmIifQ=="/>
  <p:tag name="KSO_DOCER_TEMPLATE_OPEN_ONCE_MARK" val="1"/>
</p:tagLst>
</file>

<file path=ppt/theme/theme1.xml><?xml version="1.0" encoding="utf-8"?>
<a:theme xmlns:r="http://schemas.openxmlformats.org/officeDocument/2006/relationships"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EAD900"/>
      </a:accent1>
      <a:accent2>
        <a:srgbClr val="000000"/>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Calibri"/>
        <a:ea typeface="微软雅黑"/>
        <a:cs typeface="Arial"/>
      </a:majorFont>
      <a:minorFont>
        <a:latin typeface="Calibri"/>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EC01"/>
        </a:solidFill>
        <a:ln>
          <a:noFill/>
        </a:ln>
      </a:spPr>
      <a:bodyPr rtlCol="0" anchor="ctr"/>
      <a:lstStyle>
        <a:defPPr algn="ctr">
          <a:defRPr>
            <a:noFill/>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Manager>3</Manager>
  <Company>3</Company>
  <PresentationFormat>宽屏</PresentationFormat>
  <Paragraphs>226</Paragraphs>
  <Slides>29</Slides>
  <Notes>1</Notes>
  <TotalTime>0</TotalTime>
  <HiddenSlides>0</HiddenSlides>
  <MMClips>0</MMClips>
  <ScaleCrop>0</ScaleCrop>
  <HeadingPairs>
    <vt:vector baseType="variant" size="4">
      <vt:variant>
        <vt:lpstr>Theme</vt:lpstr>
      </vt:variant>
      <vt:variant>
        <vt:i4>1</vt:i4>
      </vt:variant>
      <vt:variant>
        <vt:lpstr>Slide Titles</vt:lpstr>
      </vt:variant>
      <vt:variant>
        <vt:i4>29</vt:i4>
      </vt:variant>
    </vt:vector>
  </HeadingPairs>
  <TitlesOfParts>
    <vt:vector baseType="lpstr" size="30">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3</dc:title>
  <cp:category>3</cp:category>
  <dc:creator>3</dc:creator>
  <dc:description>3</dc:description>
  <cp:keywords>3</cp:keywords>
  <cp:lastModifiedBy>天天向上</cp:lastModifiedBy>
  <cp:revision>240</cp:revision>
  <dcterms:created xsi:type="dcterms:W3CDTF">2019-06-19T02:08:00Z</dcterms:created>
  <dcterms:modified xsi:type="dcterms:W3CDTF">2021-10-21T01:16:23Z</dcterms:modified>
  <dc:subject>3</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F247A61FE6924CCE9C3B3B52154FD3B3</vt:lpwstr>
  </property>
  <property fmtid="{D5CDD505-2E9C-101B-9397-08002B2CF9AE}" pid="3" name="KSOProductBuildVer">
    <vt:lpwstr>2052-11.1.0.11365</vt:lpwstr>
  </property>
</Properties>
</file>