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50" r:id="rId1"/>
    <p:sldMasterId id="2147487387" r:id="rId2"/>
  </p:sldMasterIdLst>
  <p:notesMasterIdLst>
    <p:notesMasterId r:id="rId3"/>
  </p:notesMasterIdLst>
  <p:sldIdLst>
    <p:sldId id="1983" r:id="rId4"/>
    <p:sldId id="1988" r:id="rId5"/>
    <p:sldId id="1992" r:id="rId6"/>
    <p:sldId id="1995" r:id="rId7"/>
    <p:sldId id="2001" r:id="rId9"/>
    <p:sldId id="2004" r:id="rId10"/>
    <p:sldId id="2007" r:id="rId11"/>
    <p:sldId id="2010" r:id="rId12"/>
    <p:sldId id="2013" r:id="rId13"/>
    <p:sldId id="2019" r:id="rId15"/>
    <p:sldId id="2022" r:id="rId16"/>
    <p:sldId id="2025" r:id="rId17"/>
    <p:sldId id="2028" r:id="rId18"/>
    <p:sldId id="2031" r:id="rId19"/>
    <p:sldId id="2037" r:id="rId21"/>
    <p:sldId id="2040" r:id="rId22"/>
    <p:sldId id="2043" r:id="rId23"/>
    <p:sldId id="2046" r:id="rId24"/>
    <p:sldId id="2049" r:id="rId25"/>
    <p:sldId id="2055" r:id="rId27"/>
    <p:sldId id="2058" r:id="rId28"/>
    <p:sldId id="2061" r:id="rId29"/>
    <p:sldId id="2064" r:id="rId30"/>
    <p:sldId id="2067" r:id="rId31"/>
    <p:sldId id="2073" r:id="rId33"/>
    <p:sldId id="2076" r:id="rId34"/>
    <p:sldId id="2079" r:id="rId35"/>
    <p:sldId id="2082" r:id="rId36"/>
    <p:sldId id="2085" r:id="rId37"/>
    <p:sldId id="2091" r:id="rId39"/>
    <p:sldId id="2094" r:id="rId40"/>
    <p:sldId id="2097" r:id="rId41"/>
    <p:sldId id="2100" r:id="rId42"/>
    <p:sldId id="2104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51" r:id="rId1"/>
    <p:sldLayoutId id="2147487352" r:id="rId2"/>
    <p:sldLayoutId id="2147487353" r:id="rId3"/>
    <p:sldLayoutId id="2147487354" r:id="rId4"/>
    <p:sldLayoutId id="2147487355" r:id="rId5"/>
    <p:sldLayoutId id="2147487356" r:id="rId6"/>
    <p:sldLayoutId id="2147487357" r:id="rId7"/>
    <p:sldLayoutId id="2147487358" r:id="rId8"/>
    <p:sldLayoutId id="2147487359" r:id="rId9"/>
    <p:sldLayoutId id="2147487360" r:id="rId10"/>
    <p:sldLayoutId id="214748736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388" r:id="rId1"/>
    <p:sldLayoutId id="2147487389" r:id="rId2"/>
    <p:sldLayoutId id="2147487390" r:id="rId3"/>
    <p:sldLayoutId id="2147487391" r:id="rId4"/>
    <p:sldLayoutId id="2147487392" r:id="rId5"/>
    <p:sldLayoutId id="2147487393" r:id="rId6"/>
    <p:sldLayoutId id="2147487394" r:id="rId7"/>
    <p:sldLayoutId id="2147487395" r:id="rId8"/>
    <p:sldLayoutId id="2147487396" r:id="rId9"/>
    <p:sldLayoutId id="2147487397" r:id="rId10"/>
    <p:sldLayoutId id="21474873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ags" Target="../tags/tag139.xml"/><Relationship Id="rId24" Type="http://schemas.openxmlformats.org/officeDocument/2006/relationships/tags" Target="../tags/tag140.xml"/><Relationship Id="rId25" Type="http://schemas.openxmlformats.org/officeDocument/2006/relationships/tags" Target="../tags/tag141.xml"/><Relationship Id="rId26" Type="http://schemas.openxmlformats.org/officeDocument/2006/relationships/tags" Target="../tags/tag142.xml"/><Relationship Id="rId27" Type="http://schemas.openxmlformats.org/officeDocument/2006/relationships/tags" Target="../tags/tag143.xml"/><Relationship Id="rId28" Type="http://schemas.openxmlformats.org/officeDocument/2006/relationships/tags" Target="../tags/tag144.xml"/><Relationship Id="rId29" Type="http://schemas.openxmlformats.org/officeDocument/2006/relationships/tags" Target="../tags/tag145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tags" Target="../tags/tag388.xml"/><Relationship Id="rId14" Type="http://schemas.openxmlformats.org/officeDocument/2006/relationships/tags" Target="../tags/tag389.xml"/><Relationship Id="rId1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tags" Target="../tags/tag405.xml"/><Relationship Id="rId14" Type="http://schemas.openxmlformats.org/officeDocument/2006/relationships/tags" Target="../tags/tag406.xml"/><Relationship Id="rId1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tags" Target="../tags/tag419.xml"/><Relationship Id="rId14" Type="http://schemas.openxmlformats.org/officeDocument/2006/relationships/tags" Target="../tags/tag420.xml"/><Relationship Id="rId15" Type="http://schemas.openxmlformats.org/officeDocument/2006/relationships/tags" Target="../tags/tag421.xml"/><Relationship Id="rId16" Type="http://schemas.openxmlformats.org/officeDocument/2006/relationships/tags" Target="../tags/tag422.xml"/><Relationship Id="rId17" Type="http://schemas.openxmlformats.org/officeDocument/2006/relationships/tags" Target="../tags/tag423.xml"/><Relationship Id="rId18" Type="http://schemas.openxmlformats.org/officeDocument/2006/relationships/tags" Target="../tags/tag424.xml"/><Relationship Id="rId19" Type="http://schemas.openxmlformats.org/officeDocument/2006/relationships/tags" Target="../tags/tag425.xml"/><Relationship Id="rId20" Type="http://schemas.openxmlformats.org/officeDocument/2006/relationships/tags" Target="../tags/tag426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tags" Target="../tags/tag430.xml"/><Relationship Id="rId5" Type="http://schemas.openxmlformats.org/officeDocument/2006/relationships/tags" Target="../tags/tag431.xml"/><Relationship Id="rId6" Type="http://schemas.openxmlformats.org/officeDocument/2006/relationships/tags" Target="../tags/tag432.xml"/><Relationship Id="rId7" Type="http://schemas.openxmlformats.org/officeDocument/2006/relationships/tags" Target="../tags/tag433.xml"/><Relationship Id="rId8" Type="http://schemas.openxmlformats.org/officeDocument/2006/relationships/tags" Target="../tags/tag434.xml"/><Relationship Id="rId9" Type="http://schemas.openxmlformats.org/officeDocument/2006/relationships/tags" Target="../tags/tag435.xml"/><Relationship Id="rId10" Type="http://schemas.openxmlformats.org/officeDocument/2006/relationships/tags" Target="../tags/tag436.xml"/><Relationship Id="rId11" Type="http://schemas.openxmlformats.org/officeDocument/2006/relationships/tags" Target="../tags/tag437.xml"/><Relationship Id="rId12" Type="http://schemas.openxmlformats.org/officeDocument/2006/relationships/tags" Target="../tags/tag438.xml"/><Relationship Id="rId13" Type="http://schemas.openxmlformats.org/officeDocument/2006/relationships/tags" Target="../tags/tag439.xml"/><Relationship Id="rId14" Type="http://schemas.openxmlformats.org/officeDocument/2006/relationships/tags" Target="../tags/tag440.xml"/><Relationship Id="rId15" Type="http://schemas.openxmlformats.org/officeDocument/2006/relationships/tags" Target="../tags/tag441.xml"/><Relationship Id="rId16" Type="http://schemas.openxmlformats.org/officeDocument/2006/relationships/tags" Target="../tags/tag442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3.xml"/><Relationship Id="rId2" Type="http://schemas.openxmlformats.org/officeDocument/2006/relationships/tags" Target="../tags/tag444.xml"/><Relationship Id="rId3" Type="http://schemas.openxmlformats.org/officeDocument/2006/relationships/tags" Target="../tags/tag445.xml"/><Relationship Id="rId4" Type="http://schemas.openxmlformats.org/officeDocument/2006/relationships/tags" Target="../tags/tag446.xml"/><Relationship Id="rId5" Type="http://schemas.openxmlformats.org/officeDocument/2006/relationships/tags" Target="../tags/tag447.xml"/><Relationship Id="rId6" Type="http://schemas.openxmlformats.org/officeDocument/2006/relationships/tags" Target="../tags/tag448.xml"/><Relationship Id="rId7" Type="http://schemas.openxmlformats.org/officeDocument/2006/relationships/tags" Target="../tags/tag449.xml"/><Relationship Id="rId8" Type="http://schemas.openxmlformats.org/officeDocument/2006/relationships/tags" Target="../tags/tag450.xml"/><Relationship Id="rId9" Type="http://schemas.openxmlformats.org/officeDocument/2006/relationships/tags" Target="../tags/tag451.xml"/><Relationship Id="rId10" Type="http://schemas.openxmlformats.org/officeDocument/2006/relationships/tags" Target="../tags/tag452.xml"/><Relationship Id="rId11" Type="http://schemas.openxmlformats.org/officeDocument/2006/relationships/tags" Target="../tags/tag453.xml"/><Relationship Id="rId12" Type="http://schemas.openxmlformats.org/officeDocument/2006/relationships/tags" Target="../tags/tag454.xml"/><Relationship Id="rId13" Type="http://schemas.openxmlformats.org/officeDocument/2006/relationships/tags" Target="../tags/tag455.xml"/><Relationship Id="rId14" Type="http://schemas.openxmlformats.org/officeDocument/2006/relationships/tags" Target="../tags/tag456.xml"/><Relationship Id="rId15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tags" Target="../tags/tag46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酒店服务行业工作总结及工作展望2024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行业趋势分析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核心竞争力提升策略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绿色环保理念践行情况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2023年工作回顾</a:t>
            </a:r>
            <a:endParaRPr altLang="en-US" lang="zh-CN"/>
          </a:p>
        </p:txBody>
      </p:sp>
      <p:sp>
        <p:nvSpPr>
          <p:cNvPr id="104893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完成的主要工作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4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取得的业绩和成果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4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遇到的问题和解决方案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5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团队建设和员工培训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客户满意度分析</a:t>
            </a:r>
            <a:endParaRPr altLang="en-US" lang="zh-CN"/>
          </a:p>
        </p:txBody>
      </p:sp>
      <p:sp>
        <p:nvSpPr>
          <p:cNvPr id="10489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客户满意度调查结果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客户满意度提升措施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客户投诉处理情况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客户满意度与业务增长关系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服务质量提升举措</a:t>
            </a:r>
            <a:endParaRPr altLang="en-US" lang="zh-CN"/>
          </a:p>
        </p:txBody>
      </p:sp>
      <p:sp>
        <p:nvSpPr>
          <p:cNvPr id="10490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员工培训：提高员工的服务意识和技能水平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创新服务项目：推出新服务项目，满足客户需求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客户满意度调查：定期收集客户反馈，针对性改进服务质量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服务流程优化：简化服务流程，提高服务效率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员工培训与团队建设成果</a:t>
            </a:r>
            <a:endParaRPr altLang="en-US" lang="zh-CN"/>
          </a:p>
        </p:txBody>
      </p:sp>
      <p:sp>
        <p:nvSpPr>
          <p:cNvPr id="10491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员工培训：针对新员工和老员工分别开展了培训课程，包括服务技能、沟通技巧、应急处理等，提高了员工的专业素养和服务质量。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团队建设活动：组织了多次团队建设活动，如户外拓展、聚餐、歌唱比赛等，增强了团队凝聚力和员工的归属感。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员工晋升与激励机制：通过设立明确的晋升通道和激励机制，激发了员工的工作积极性和创造力，提高了员工的工作满意度和忠诚度。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团队合作与沟通：在工作中注重团队合作和沟通，建立了良好的工作氛围和协作机制，提高了工作效率和服务质量。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行业趋势分析</a:t>
            </a:r>
            <a:endParaRPr altLang="en-US" dirty="0" lang="zh-CN"/>
          </a:p>
        </p:txBody>
      </p:sp>
      <p:sp>
        <p:nvSpPr>
          <p:cNvPr id="10491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</a:t>
            </a:r>
            <a:endParaRPr altLang="en-US" lang="zh-CN"/>
          </a:p>
        </p:txBody>
      </p:sp>
      <p:sp>
        <p:nvSpPr>
          <p:cNvPr id="104925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消费者需求多样化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旅游市场增长带动酒店业发展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绿色环保理念在酒店业的应用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科技创新提升酒店服务品质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竞争态势分析</a:t>
            </a:r>
            <a:endParaRPr altLang="en-US" lang="zh-CN"/>
          </a:p>
        </p:txBody>
      </p:sp>
      <p:sp>
        <p:nvSpPr>
          <p:cNvPr id="10493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行业内竞争对手分析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市场份额分布情况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竞争策略与手段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未来竞争趋势预测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3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个性化和定制化服务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跨界合作和创新发展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智能化和数字化转型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绿色环保和可持续发展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机遇与挑战并存</a:t>
            </a:r>
            <a:endParaRPr altLang="en-US" lang="zh-CN"/>
          </a:p>
        </p:txBody>
      </p:sp>
      <p:sp>
        <p:nvSpPr>
          <p:cNvPr id="10494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机遇：随着旅游业的复苏，酒店服务行业将迎来更多的发展机遇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挑战：市场竞争激烈，需要不断提升服务质量和创新经营模式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应对策略：加强人才培养和引进，提高服务质量和管理水平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未来展望：把握机遇，应对挑战，推动酒店服务行业持续发展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工作展望</a:t>
            </a:r>
            <a:endParaRPr altLang="en-US" dirty="0" lang="zh-CN"/>
          </a:p>
        </p:txBody>
      </p:sp>
      <p:sp>
        <p:nvSpPr>
          <p:cNvPr id="10494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2024年工作计划制定</a:t>
            </a:r>
            <a:endParaRPr altLang="en-US" lang="zh-CN"/>
          </a:p>
        </p:txBody>
      </p:sp>
      <p:sp>
        <p:nvSpPr>
          <p:cNvPr id="10495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拓展业务范围：积极开拓新市场，增加业务范围，提高公司竞争力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确定目标：根据市场需求和公司战略，制定明确的工作计划和目标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提升服务品质：加强员工培训，提高服务水平，确保客户满意度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加强团队建设：加强内部沟通，提高团队协作能力，打造高效团队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服务质量提升目标设定</a:t>
            </a:r>
            <a:endParaRPr altLang="en-US" lang="zh-CN"/>
          </a:p>
        </p:txBody>
      </p:sp>
      <p:sp>
        <p:nvSpPr>
          <p:cNvPr id="10496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提升员工服务意识和技能水平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优化服务流程和标准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建立客户满意度调查和反馈机制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创新服务模式和手段，提高客户体验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员工培训与团队建设规划</a:t>
            </a:r>
            <a:endParaRPr altLang="en-US" lang="zh-CN"/>
          </a:p>
        </p:txBody>
      </p:sp>
      <p:sp>
        <p:nvSpPr>
          <p:cNvPr id="104967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培训计划：制定针对不同岗位的培训课程，提高员工的专业技能和服务水平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团队建设活动：组织各类团队建设活动，增强团队凝聚力和协作精神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激励机制：建立有效的激励机制，鼓励员工积极投入工作并取得更好的业绩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人才梯队培养：重视人才梯队的培养和建设，为酒店的长远发展提供有力保障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创新服务模式探索与实践</a:t>
            </a:r>
            <a:endParaRPr altLang="en-US" lang="zh-CN"/>
          </a:p>
        </p:txBody>
      </p:sp>
      <p:sp>
        <p:nvSpPr>
          <p:cNvPr id="10497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创新服务方式：利用科技手段，提高服务效率和质量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创新服务理念：以客户为中心，提供个性化、定制化的服务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创新服务内容：提供多元化的服务项目，满足客户不同需求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创新服务团队：培养专业、高效的服务团队，提升服务质量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核心竞争力提升策略</a:t>
            </a:r>
            <a:endParaRPr altLang="en-US" dirty="0" lang="zh-CN"/>
          </a:p>
        </p:txBody>
      </p:sp>
      <p:sp>
        <p:nvSpPr>
          <p:cNvPr id="10497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品牌形象塑造与传播</a:t>
            </a:r>
            <a:endParaRPr altLang="en-US" lang="zh-CN"/>
          </a:p>
        </p:txBody>
      </p:sp>
      <p:sp>
        <p:nvSpPr>
          <p:cNvPr id="10498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品牌形象塑造：明确品牌定位，打造独特形象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社交媒体营销：利用社交媒体平台，增强品牌互动性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公关活动：举办各类公关活动，提升品牌美誉度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传播策略：多元化传播渠道，提高品牌知名度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客户关系管理优化方案</a:t>
            </a:r>
            <a:endParaRPr altLang="en-US" lang="zh-CN"/>
          </a:p>
        </p:txBody>
      </p:sp>
      <p:sp>
        <p:nvSpPr>
          <p:cNvPr id="1049916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18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920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建立完善的客户档案：收集客户信息，了解客户需求和喜好，为个性化服务提供依据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24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26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提高员工服务意识：加强员工培训，提高员工的服务意识和沟通能力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30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32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优化客户体验：通过提供优质的服务和产品，提高客户满意度和忠诚度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36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38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强化客户关怀：定期与客户保持联系，关心客户的需求和反馈，及时解决问题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42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44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创新服务模式：探索新的服务模式，如智能化服务、定制化服务等，提高服务效率和质量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67"/>
          <p:cNvSpPr/>
          <p:nvPr>
            <p:custDataLst>
              <p:tags r:id="rId16"/>
            </p:custDataLst>
          </p:nvPr>
        </p:nvSpPr>
        <p:spPr>
          <a:xfrm>
            <a:off x="6638935" y="4588784"/>
            <a:ext cx="4714719" cy="119024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48" name="矩形 68"/>
          <p:cNvSpPr/>
          <p:nvPr>
            <p:custDataLst>
              <p:tags r:id="rId17"/>
            </p:custDataLst>
          </p:nvPr>
        </p:nvSpPr>
        <p:spPr>
          <a:xfrm>
            <a:off x="6289686" y="4588784"/>
            <a:ext cx="170321" cy="119024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50" name="文本框 69"/>
          <p:cNvSpPr txBox="1"/>
          <p:nvPr>
            <p:custDataLst>
              <p:tags r:id="rId18"/>
            </p:custDataLst>
          </p:nvPr>
        </p:nvSpPr>
        <p:spPr>
          <a:xfrm>
            <a:off x="6819094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建立良好的口碑：通过优质的服务和产品，赢得客户的信任和口碑传播，吸引更多潜在客户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员工激励与留任措施探讨</a:t>
            </a:r>
            <a:endParaRPr altLang="en-US" lang="zh-CN"/>
          </a:p>
        </p:txBody>
      </p:sp>
      <p:sp>
        <p:nvSpPr>
          <p:cNvPr id="10499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内容1：员工激励措施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内容3：员工培训与发展计划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内容4：员工关怀与福利政策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内容2：员工留任措施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合作伙伴关系维护与拓展</a:t>
            </a:r>
            <a:endParaRPr altLang="en-US" lang="zh-CN"/>
          </a:p>
        </p:txBody>
      </p:sp>
      <p:sp>
        <p:nvSpPr>
          <p:cNvPr id="10500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合作伙伴选择：选择具有共同价值观和互补优势的合作伙伴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沟通与协调：建立有效的沟通渠道，及时解决合作中出现的问题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拓展策略：通过多种方式拓展合作伙伴关系，提高酒店服务行业的竞争力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合作内容：明确合作项目、目标和时间表，确保双方利益得到保障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绿色环保理念践行情况</a:t>
            </a:r>
            <a:endParaRPr altLang="en-US" dirty="0" lang="zh-CN"/>
          </a:p>
        </p:txBody>
      </p:sp>
      <p:sp>
        <p:nvSpPr>
          <p:cNvPr id="10501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节能减排举措汇报</a:t>
            </a:r>
            <a:endParaRPr altLang="en-US" lang="zh-CN"/>
          </a:p>
        </p:txBody>
      </p:sp>
      <p:sp>
        <p:nvSpPr>
          <p:cNvPr id="10501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实施效果评估：对节能减排措施的实施效果进行评估，包括节能减排效果、经济效益等方面的评估。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未来计划展望：提出酒店未来在节能减排方面的计划和展望，包括进一步推广绿色环保理念、加强能源管理等方面的计划。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能源消耗情况分析：对酒店能源消耗情况进行详细分析，包括水、电、气等各方面的消耗情况。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节能减排举措介绍：介绍酒店采取的节能减排措施，包括设备改造、能源管理、绿色采购等方面的具体举措。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环保意识培训成果展示</a:t>
            </a:r>
            <a:endParaRPr altLang="en-US" lang="zh-CN"/>
          </a:p>
        </p:txBody>
      </p:sp>
      <p:sp>
        <p:nvSpPr>
          <p:cNvPr id="10502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培训内容与方法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培训背景与目标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培训成果与效果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未来计划与展望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绿色采购政策执行情况回顾</a:t>
            </a:r>
            <a:endParaRPr altLang="en-US" lang="zh-CN"/>
          </a:p>
        </p:txBody>
      </p:sp>
      <p:sp>
        <p:nvSpPr>
          <p:cNvPr id="10503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绿色采购政策的制定和实施背景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采购过程中的环保要求和标准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供应商环保认证和审核情况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绿色采购政策执行效果评估及改进方向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下一步绿色环保计划分享</a:t>
            </a:r>
            <a:endParaRPr altLang="en-US" lang="zh-CN"/>
          </a:p>
        </p:txBody>
      </p:sp>
      <p:sp>
        <p:nvSpPr>
          <p:cNvPr id="105036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绿色环保理念践行对酒店服务行业的影响和意义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7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下一步绿色环保计划的具体内容和实施方案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当前绿色环保理念在酒店服务行业中的践行情况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8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绿色环保理念在酒店服务行业中的重要性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社会责任履行情况总结</a:t>
            </a:r>
            <a:endParaRPr altLang="en-US" dirty="0" lang="zh-CN"/>
          </a:p>
        </p:txBody>
      </p:sp>
      <p:sp>
        <p:nvSpPr>
          <p:cNvPr id="10504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公益活动参与情况回顾</a:t>
            </a:r>
            <a:endParaRPr altLang="en-US" lang="zh-CN"/>
          </a:p>
        </p:txBody>
      </p:sp>
      <p:sp>
        <p:nvSpPr>
          <p:cNvPr id="105049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公益活动对酒店服务行业的意义和价值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0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公益活动的成果及影响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公益活动的时间、地点及参与人员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1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参与的公益活动类型及数量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社区服务项目介绍</a:t>
            </a:r>
            <a:endParaRPr altLang="en-US" lang="zh-CN"/>
          </a:p>
        </p:txBody>
      </p:sp>
      <p:sp>
        <p:nvSpPr>
          <p:cNvPr id="10505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社区环保项目：组织志愿者清理垃圾、绿化环境等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社区教育项目：开展儿童教育、老年人培训等，提高居民素质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社区公益项目：为贫困家庭、残疾人等提供帮助和支持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社区文化活动：举办文艺演出、读书会等，丰富居民文化生活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员工志愿者队伍建设成果展示</a:t>
            </a:r>
            <a:endParaRPr altLang="en-US" lang="zh-CN"/>
          </a:p>
        </p:txBody>
      </p:sp>
      <p:sp>
        <p:nvSpPr>
          <p:cNvPr id="10506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志愿服务活动内容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员工志愿者队伍规模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志愿服务活动次数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志愿服务活动成果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下一步社会责任履行计划</a:t>
            </a:r>
            <a:endParaRPr altLang="en-US" lang="zh-CN"/>
          </a:p>
        </p:txBody>
      </p:sp>
      <p:sp>
        <p:nvSpPr>
          <p:cNvPr id="105069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加强与当地社区的合作，促进共同发展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0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积极参与社会公益活动，回馈社会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推动绿色环保理念在酒店运营中的实践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1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持续关注员工福利和职业发展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75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75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46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2023-12-17T12:03:48Z</dcterms:created>
  <dcterms:modified xsi:type="dcterms:W3CDTF">2023-12-17T12:03:48Z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75fca337d7f04fa788972704850c5b93_21</vt:lpwstr>
  </property>
</Properties>
</file>