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446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3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副标题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1151890" y="1708785"/>
            <a:ext cx="6343015" cy="79692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1151890" y="2657475"/>
            <a:ext cx="6343015" cy="8788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5"/>
            </p:custDataLst>
          </p:nvPr>
        </p:nvSpPr>
        <p:spPr>
          <a:xfrm>
            <a:off x="821690" y="4104640"/>
            <a:ext cx="2114550" cy="426085"/>
          </a:xfrm>
          <a:prstGeom prst="parallelogram">
            <a:avLst>
              <a:gd name="adj" fmla="val 45603"/>
            </a:avLst>
          </a:prstGeom>
          <a:gradFill>
            <a:gsLst>
              <a:gs pos="2600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0" scaled="0"/>
          </a:gradFill>
          <a:ln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txBody>
          <a:bodyPr wrap="square" lIns="91440" tIns="0" rIns="9144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234315"/>
            <a:ext cx="10968990" cy="786130"/>
          </a:xfrm>
          <a:prstGeom prst="rect">
            <a:avLst/>
          </a:prstGeom>
          <a:noFill/>
        </p:spPr>
        <p:txBody>
          <a:bodyPr wrap="square" lIns="36195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正文"/>
          <p:cNvSpPr txBox="1"/>
          <p:nvPr>
            <p:ph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节编号"/>
          <p:cNvSpPr txBox="1"/>
          <p:nvPr>
            <p:ph type="body" idx="2" hasCustomPrompt="1"/>
            <p:custDataLst>
              <p:tags r:id="rId3"/>
            </p:custDataLst>
          </p:nvPr>
        </p:nvSpPr>
        <p:spPr>
          <a:xfrm>
            <a:off x="1073785" y="1535430"/>
            <a:ext cx="5628640" cy="11410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ln>
                  <a:solidFill>
                    <a:schemeClr val="bg1"/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4"/>
            </p:custDataLst>
          </p:nvPr>
        </p:nvSpPr>
        <p:spPr>
          <a:xfrm>
            <a:off x="1073785" y="2767965"/>
            <a:ext cx="5628640" cy="25660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5400" b="1" i="0" u="none" strike="noStrike" kern="1200" cap="none" spc="0" normalizeH="0" baseline="0" noProof="1" err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8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330" y="234315"/>
            <a:ext cx="10968990" cy="786130"/>
          </a:xfrm>
          <a:prstGeom prst="rect">
            <a:avLst/>
          </a:prstGeom>
          <a:noFill/>
        </p:spPr>
        <p:txBody>
          <a:bodyPr wrap="square" lIns="36195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330" y="234315"/>
            <a:ext cx="10968990" cy="786130"/>
          </a:xfrm>
          <a:prstGeom prst="rect">
            <a:avLst/>
          </a:prstGeom>
          <a:noFill/>
        </p:spPr>
        <p:txBody>
          <a:bodyPr wrap="square" lIns="36195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20" name="直接连接符 19"/>
          <p:cNvCxnSpPr/>
          <p:nvPr>
            <p:custDataLst>
              <p:tags r:id="rId3"/>
            </p:custDataLst>
          </p:nvPr>
        </p:nvCxnSpPr>
        <p:spPr>
          <a:xfrm>
            <a:off x="10600690" y="1176655"/>
            <a:ext cx="987425" cy="0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1051560" y="531495"/>
            <a:ext cx="10643870" cy="6451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="1"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234315"/>
            <a:ext cx="10968990" cy="60223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署名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5038090" y="4172585"/>
            <a:ext cx="2114550" cy="426085"/>
          </a:xfrm>
          <a:prstGeom prst="parallelogram">
            <a:avLst>
              <a:gd name="adj" fmla="val 45603"/>
            </a:avLst>
          </a:prstGeom>
          <a:gradFill>
            <a:gsLst>
              <a:gs pos="26000">
                <a:schemeClr val="accent1">
                  <a:alpha val="12000"/>
                </a:schemeClr>
              </a:gs>
              <a:gs pos="100000">
                <a:schemeClr val="accent1">
                  <a:alpha val="20000"/>
                </a:schemeClr>
              </a:gs>
            </a:gsLst>
            <a:lin ang="0" scaled="0"/>
          </a:gradFill>
          <a:ln>
            <a:gradFill>
              <a:gsLst>
                <a:gs pos="0">
                  <a:schemeClr val="accent2">
                    <a:alpha val="5000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txBody>
          <a:bodyPr wrap="square" lIns="91440" tIns="0" rIns="9144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4"/>
            </p:custDataLst>
          </p:nvPr>
        </p:nvSpPr>
        <p:spPr>
          <a:xfrm>
            <a:off x="1796415" y="1999615"/>
            <a:ext cx="8939530" cy="15182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330" y="234315"/>
            <a:ext cx="10968990" cy="786130"/>
          </a:xfrm>
          <a:prstGeom prst="rect">
            <a:avLst/>
          </a:prstGeom>
          <a:noFill/>
        </p:spPr>
        <p:txBody>
          <a:bodyPr wrap="square" lIns="36195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75.xml" /><Relationship Id="rId21" Type="http://schemas.openxmlformats.org/officeDocument/2006/relationships/tags" Target="../tags/tag176.xml" /><Relationship Id="rId22" Type="http://schemas.openxmlformats.org/officeDocument/2006/relationships/tags" Target="../tags/tag177.xml" /><Relationship Id="rId23" Type="http://schemas.openxmlformats.org/officeDocument/2006/relationships/tags" Target="../tags/tag178.xml" /><Relationship Id="rId24" Type="http://schemas.openxmlformats.org/officeDocument/2006/relationships/tags" Target="../tags/tag179.xml" /><Relationship Id="rId25" Type="http://schemas.openxmlformats.org/officeDocument/2006/relationships/tags" Target="../tags/tag180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330" y="234315"/>
            <a:ext cx="10968990" cy="786130"/>
          </a:xfrm>
          <a:prstGeom prst="rect">
            <a:avLst/>
          </a:prstGeom>
          <a:noFill/>
        </p:spPr>
        <p:txBody>
          <a:bodyPr wrap="square" lIns="36195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14" Type="http://schemas.openxmlformats.org/officeDocument/2006/relationships/tags" Target="../tags/tag212.xml" /><Relationship Id="rId15" Type="http://schemas.openxmlformats.org/officeDocument/2006/relationships/tags" Target="../tags/tag213.xml" /><Relationship Id="rId16" Type="http://schemas.openxmlformats.org/officeDocument/2006/relationships/tags" Target="../tags/tag214.xml" /><Relationship Id="rId2" Type="http://schemas.openxmlformats.org/officeDocument/2006/relationships/image" Target="../media/image2.png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2" Type="http://schemas.openxmlformats.org/officeDocument/2006/relationships/image" Target="../media/image2.png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18" Type="http://schemas.openxmlformats.org/officeDocument/2006/relationships/tags" Target="../tags/tag242.xml" /><Relationship Id="rId19" Type="http://schemas.openxmlformats.org/officeDocument/2006/relationships/tags" Target="../tags/tag243.xml" /><Relationship Id="rId2" Type="http://schemas.openxmlformats.org/officeDocument/2006/relationships/image" Target="../media/image2.png" /><Relationship Id="rId20" Type="http://schemas.openxmlformats.org/officeDocument/2006/relationships/tags" Target="../tags/tag244.xml" /><Relationship Id="rId21" Type="http://schemas.openxmlformats.org/officeDocument/2006/relationships/tags" Target="../tags/tag245.xml" /><Relationship Id="rId22" Type="http://schemas.openxmlformats.org/officeDocument/2006/relationships/tags" Target="../tags/tag24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14" Type="http://schemas.openxmlformats.org/officeDocument/2006/relationships/tags" Target="../tags/tag261.xml" /><Relationship Id="rId15" Type="http://schemas.openxmlformats.org/officeDocument/2006/relationships/tags" Target="../tags/tag262.xml" /><Relationship Id="rId16" Type="http://schemas.openxmlformats.org/officeDocument/2006/relationships/tags" Target="../tags/tag263.xml" /><Relationship Id="rId17" Type="http://schemas.openxmlformats.org/officeDocument/2006/relationships/tags" Target="../tags/tag264.xml" /><Relationship Id="rId18" Type="http://schemas.openxmlformats.org/officeDocument/2006/relationships/tags" Target="../tags/tag265.xml" /><Relationship Id="rId19" Type="http://schemas.openxmlformats.org/officeDocument/2006/relationships/tags" Target="../tags/tag266.xml" /><Relationship Id="rId2" Type="http://schemas.openxmlformats.org/officeDocument/2006/relationships/image" Target="../media/image2.png" /><Relationship Id="rId20" Type="http://schemas.openxmlformats.org/officeDocument/2006/relationships/tags" Target="../tags/tag267.xml" /><Relationship Id="rId21" Type="http://schemas.openxmlformats.org/officeDocument/2006/relationships/tags" Target="../tags/tag268.xml" /><Relationship Id="rId22" Type="http://schemas.openxmlformats.org/officeDocument/2006/relationships/tags" Target="../tags/tag269.xml" /><Relationship Id="rId23" Type="http://schemas.openxmlformats.org/officeDocument/2006/relationships/tags" Target="../tags/tag270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8.xml" /><Relationship Id="rId11" Type="http://schemas.openxmlformats.org/officeDocument/2006/relationships/tags" Target="../tags/tag279.xml" /><Relationship Id="rId12" Type="http://schemas.openxmlformats.org/officeDocument/2006/relationships/tags" Target="../tags/tag280.xml" /><Relationship Id="rId13" Type="http://schemas.openxmlformats.org/officeDocument/2006/relationships/tags" Target="../tags/tag281.xml" /><Relationship Id="rId14" Type="http://schemas.openxmlformats.org/officeDocument/2006/relationships/tags" Target="../tags/tag282.xml" /><Relationship Id="rId15" Type="http://schemas.openxmlformats.org/officeDocument/2006/relationships/tags" Target="../tags/tag283.xml" /><Relationship Id="rId16" Type="http://schemas.openxmlformats.org/officeDocument/2006/relationships/tags" Target="../tags/tag284.xml" /><Relationship Id="rId17" Type="http://schemas.openxmlformats.org/officeDocument/2006/relationships/tags" Target="../tags/tag285.xml" /><Relationship Id="rId18" Type="http://schemas.openxmlformats.org/officeDocument/2006/relationships/tags" Target="../tags/tag286.xml" /><Relationship Id="rId19" Type="http://schemas.openxmlformats.org/officeDocument/2006/relationships/tags" Target="../tags/tag287.xml" /><Relationship Id="rId2" Type="http://schemas.openxmlformats.org/officeDocument/2006/relationships/image" Target="../media/image2.png" /><Relationship Id="rId20" Type="http://schemas.openxmlformats.org/officeDocument/2006/relationships/tags" Target="../tags/tag288.xml" /><Relationship Id="rId21" Type="http://schemas.openxmlformats.org/officeDocument/2006/relationships/tags" Target="../tags/tag289.xml" /><Relationship Id="rId22" Type="http://schemas.openxmlformats.org/officeDocument/2006/relationships/tags" Target="../tags/tag290.xml" /><Relationship Id="rId23" Type="http://schemas.openxmlformats.org/officeDocument/2006/relationships/tags" Target="../tags/tag291.xml" /><Relationship Id="rId24" Type="http://schemas.openxmlformats.org/officeDocument/2006/relationships/tags" Target="../tags/tag292.xml" /><Relationship Id="rId25" Type="http://schemas.openxmlformats.org/officeDocument/2006/relationships/tags" Target="../tags/tag293.xml" /><Relationship Id="rId26" Type="http://schemas.openxmlformats.org/officeDocument/2006/relationships/tags" Target="../tags/tag294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tags" Target="../tags/tag27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2.xml" /><Relationship Id="rId11" Type="http://schemas.openxmlformats.org/officeDocument/2006/relationships/tags" Target="../tags/tag303.xml" /><Relationship Id="rId12" Type="http://schemas.openxmlformats.org/officeDocument/2006/relationships/tags" Target="../tags/tag304.xml" /><Relationship Id="rId13" Type="http://schemas.openxmlformats.org/officeDocument/2006/relationships/tags" Target="../tags/tag305.xml" /><Relationship Id="rId14" Type="http://schemas.openxmlformats.org/officeDocument/2006/relationships/tags" Target="../tags/tag306.xml" /><Relationship Id="rId15" Type="http://schemas.openxmlformats.org/officeDocument/2006/relationships/tags" Target="../tags/tag307.xml" /><Relationship Id="rId16" Type="http://schemas.openxmlformats.org/officeDocument/2006/relationships/tags" Target="../tags/tag308.xml" /><Relationship Id="rId17" Type="http://schemas.openxmlformats.org/officeDocument/2006/relationships/tags" Target="../tags/tag309.xml" /><Relationship Id="rId18" Type="http://schemas.openxmlformats.org/officeDocument/2006/relationships/tags" Target="../tags/tag310.xml" /><Relationship Id="rId19" Type="http://schemas.openxmlformats.org/officeDocument/2006/relationships/tags" Target="../tags/tag311.xml" /><Relationship Id="rId2" Type="http://schemas.openxmlformats.org/officeDocument/2006/relationships/image" Target="../media/image2.png" /><Relationship Id="rId20" Type="http://schemas.openxmlformats.org/officeDocument/2006/relationships/tags" Target="../tags/tag312.xml" /><Relationship Id="rId21" Type="http://schemas.openxmlformats.org/officeDocument/2006/relationships/tags" Target="../tags/tag313.xml" /><Relationship Id="rId22" Type="http://schemas.openxmlformats.org/officeDocument/2006/relationships/tags" Target="../tags/tag314.xml" /><Relationship Id="rId23" Type="http://schemas.openxmlformats.org/officeDocument/2006/relationships/tags" Target="../tags/tag315.xml" /><Relationship Id="rId24" Type="http://schemas.openxmlformats.org/officeDocument/2006/relationships/tags" Target="../tags/tag316.xml" /><Relationship Id="rId25" Type="http://schemas.openxmlformats.org/officeDocument/2006/relationships/tags" Target="../tags/tag317.xml" /><Relationship Id="rId26" Type="http://schemas.openxmlformats.org/officeDocument/2006/relationships/tags" Target="../tags/tag318.xml" /><Relationship Id="rId27" Type="http://schemas.openxmlformats.org/officeDocument/2006/relationships/tags" Target="../tags/tag319.xml" /><Relationship Id="rId28" Type="http://schemas.openxmlformats.org/officeDocument/2006/relationships/image" Target="../media/image6.png" /><Relationship Id="rId29" Type="http://schemas.openxmlformats.org/officeDocument/2006/relationships/tags" Target="../tags/tag320.xml" /><Relationship Id="rId3" Type="http://schemas.openxmlformats.org/officeDocument/2006/relationships/tags" Target="../tags/tag295.xml" /><Relationship Id="rId30" Type="http://schemas.openxmlformats.org/officeDocument/2006/relationships/tags" Target="../tags/tag321.xml" /><Relationship Id="rId4" Type="http://schemas.openxmlformats.org/officeDocument/2006/relationships/tags" Target="../tags/tag296.xml" /><Relationship Id="rId5" Type="http://schemas.openxmlformats.org/officeDocument/2006/relationships/tags" Target="../tags/tag297.xml" /><Relationship Id="rId6" Type="http://schemas.openxmlformats.org/officeDocument/2006/relationships/tags" Target="../tags/tag298.xml" /><Relationship Id="rId7" Type="http://schemas.openxmlformats.org/officeDocument/2006/relationships/tags" Target="../tags/tag299.xml" /><Relationship Id="rId8" Type="http://schemas.openxmlformats.org/officeDocument/2006/relationships/tags" Target="../tags/tag300.xml" /><Relationship Id="rId9" Type="http://schemas.openxmlformats.org/officeDocument/2006/relationships/tags" Target="../tags/tag30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22.xml" /><Relationship Id="rId4" Type="http://schemas.openxmlformats.org/officeDocument/2006/relationships/tags" Target="../tags/tag323.xml" /><Relationship Id="rId5" Type="http://schemas.openxmlformats.org/officeDocument/2006/relationships/tags" Target="../tags/tag32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2.xml" /><Relationship Id="rId11" Type="http://schemas.openxmlformats.org/officeDocument/2006/relationships/tags" Target="../tags/tag333.xml" /><Relationship Id="rId12" Type="http://schemas.openxmlformats.org/officeDocument/2006/relationships/tags" Target="../tags/tag334.xml" /><Relationship Id="rId13" Type="http://schemas.openxmlformats.org/officeDocument/2006/relationships/tags" Target="../tags/tag335.xml" /><Relationship Id="rId14" Type="http://schemas.openxmlformats.org/officeDocument/2006/relationships/tags" Target="../tags/tag336.xml" /><Relationship Id="rId15" Type="http://schemas.openxmlformats.org/officeDocument/2006/relationships/tags" Target="../tags/tag337.xml" /><Relationship Id="rId16" Type="http://schemas.openxmlformats.org/officeDocument/2006/relationships/tags" Target="../tags/tag338.xml" /><Relationship Id="rId17" Type="http://schemas.openxmlformats.org/officeDocument/2006/relationships/tags" Target="../tags/tag339.xml" /><Relationship Id="rId18" Type="http://schemas.openxmlformats.org/officeDocument/2006/relationships/tags" Target="../tags/tag340.xml" /><Relationship Id="rId19" Type="http://schemas.openxmlformats.org/officeDocument/2006/relationships/tags" Target="../tags/tag341.xml" /><Relationship Id="rId2" Type="http://schemas.openxmlformats.org/officeDocument/2006/relationships/image" Target="../media/image2.png" /><Relationship Id="rId20" Type="http://schemas.openxmlformats.org/officeDocument/2006/relationships/tags" Target="../tags/tag342.xml" /><Relationship Id="rId21" Type="http://schemas.openxmlformats.org/officeDocument/2006/relationships/tags" Target="../tags/tag343.xml" /><Relationship Id="rId22" Type="http://schemas.openxmlformats.org/officeDocument/2006/relationships/tags" Target="../tags/tag344.xml" /><Relationship Id="rId23" Type="http://schemas.openxmlformats.org/officeDocument/2006/relationships/tags" Target="../tags/tag345.xml" /><Relationship Id="rId24" Type="http://schemas.openxmlformats.org/officeDocument/2006/relationships/tags" Target="../tags/tag346.xml" /><Relationship Id="rId25" Type="http://schemas.openxmlformats.org/officeDocument/2006/relationships/tags" Target="../tags/tag347.xml" /><Relationship Id="rId26" Type="http://schemas.openxmlformats.org/officeDocument/2006/relationships/tags" Target="../tags/tag348.xml" /><Relationship Id="rId3" Type="http://schemas.openxmlformats.org/officeDocument/2006/relationships/tags" Target="../tags/tag325.xml" /><Relationship Id="rId4" Type="http://schemas.openxmlformats.org/officeDocument/2006/relationships/tags" Target="../tags/tag326.xml" /><Relationship Id="rId5" Type="http://schemas.openxmlformats.org/officeDocument/2006/relationships/tags" Target="../tags/tag327.x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tags" Target="../tags/tag330.xml" /><Relationship Id="rId9" Type="http://schemas.openxmlformats.org/officeDocument/2006/relationships/tags" Target="../tags/tag33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6.xml" /><Relationship Id="rId11" Type="http://schemas.openxmlformats.org/officeDocument/2006/relationships/tags" Target="../tags/tag357.xml" /><Relationship Id="rId12" Type="http://schemas.openxmlformats.org/officeDocument/2006/relationships/tags" Target="../tags/tag358.xml" /><Relationship Id="rId13" Type="http://schemas.openxmlformats.org/officeDocument/2006/relationships/tags" Target="../tags/tag359.xml" /><Relationship Id="rId14" Type="http://schemas.openxmlformats.org/officeDocument/2006/relationships/tags" Target="../tags/tag360.xml" /><Relationship Id="rId15" Type="http://schemas.openxmlformats.org/officeDocument/2006/relationships/tags" Target="../tags/tag361.xml" /><Relationship Id="rId16" Type="http://schemas.openxmlformats.org/officeDocument/2006/relationships/tags" Target="../tags/tag362.xml" /><Relationship Id="rId17" Type="http://schemas.openxmlformats.org/officeDocument/2006/relationships/tags" Target="../tags/tag363.xml" /><Relationship Id="rId18" Type="http://schemas.openxmlformats.org/officeDocument/2006/relationships/tags" Target="../tags/tag364.xml" /><Relationship Id="rId19" Type="http://schemas.openxmlformats.org/officeDocument/2006/relationships/tags" Target="../tags/tag365.xml" /><Relationship Id="rId2" Type="http://schemas.openxmlformats.org/officeDocument/2006/relationships/image" Target="../media/image2.png" /><Relationship Id="rId20" Type="http://schemas.openxmlformats.org/officeDocument/2006/relationships/tags" Target="../tags/tag366.xml" /><Relationship Id="rId21" Type="http://schemas.openxmlformats.org/officeDocument/2006/relationships/tags" Target="../tags/tag367.xml" /><Relationship Id="rId22" Type="http://schemas.openxmlformats.org/officeDocument/2006/relationships/tags" Target="../tags/tag368.xml" /><Relationship Id="rId3" Type="http://schemas.openxmlformats.org/officeDocument/2006/relationships/tags" Target="../tags/tag349.xml" /><Relationship Id="rId4" Type="http://schemas.openxmlformats.org/officeDocument/2006/relationships/tags" Target="../tags/tag350.xml" /><Relationship Id="rId5" Type="http://schemas.openxmlformats.org/officeDocument/2006/relationships/tags" Target="../tags/tag351.xml" /><Relationship Id="rId6" Type="http://schemas.openxmlformats.org/officeDocument/2006/relationships/tags" Target="../tags/tag352.xml" /><Relationship Id="rId7" Type="http://schemas.openxmlformats.org/officeDocument/2006/relationships/tags" Target="../tags/tag353.xml" /><Relationship Id="rId8" Type="http://schemas.openxmlformats.org/officeDocument/2006/relationships/tags" Target="../tags/tag354.xml" /><Relationship Id="rId9" Type="http://schemas.openxmlformats.org/officeDocument/2006/relationships/tags" Target="../tags/tag35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6.xml" /><Relationship Id="rId11" Type="http://schemas.openxmlformats.org/officeDocument/2006/relationships/tags" Target="../tags/tag377.xml" /><Relationship Id="rId12" Type="http://schemas.openxmlformats.org/officeDocument/2006/relationships/tags" Target="../tags/tag378.xml" /><Relationship Id="rId13" Type="http://schemas.openxmlformats.org/officeDocument/2006/relationships/tags" Target="../tags/tag379.xml" /><Relationship Id="rId14" Type="http://schemas.openxmlformats.org/officeDocument/2006/relationships/image" Target="../media/image7.png" /><Relationship Id="rId15" Type="http://schemas.openxmlformats.org/officeDocument/2006/relationships/tags" Target="../tags/tag380.xml" /><Relationship Id="rId16" Type="http://schemas.openxmlformats.org/officeDocument/2006/relationships/tags" Target="../tags/tag381.xml" /><Relationship Id="rId17" Type="http://schemas.openxmlformats.org/officeDocument/2006/relationships/tags" Target="../tags/tag382.xml" /><Relationship Id="rId18" Type="http://schemas.openxmlformats.org/officeDocument/2006/relationships/tags" Target="../tags/tag383.xml" /><Relationship Id="rId19" Type="http://schemas.openxmlformats.org/officeDocument/2006/relationships/tags" Target="../tags/tag384.xml" /><Relationship Id="rId2" Type="http://schemas.openxmlformats.org/officeDocument/2006/relationships/image" Target="../media/image2.png" /><Relationship Id="rId3" Type="http://schemas.openxmlformats.org/officeDocument/2006/relationships/tags" Target="../tags/tag369.xml" /><Relationship Id="rId4" Type="http://schemas.openxmlformats.org/officeDocument/2006/relationships/tags" Target="../tags/tag370.xml" /><Relationship Id="rId5" Type="http://schemas.openxmlformats.org/officeDocument/2006/relationships/tags" Target="../tags/tag371.xml" /><Relationship Id="rId6" Type="http://schemas.openxmlformats.org/officeDocument/2006/relationships/tags" Target="../tags/tag372.xml" /><Relationship Id="rId7" Type="http://schemas.openxmlformats.org/officeDocument/2006/relationships/tags" Target="../tags/tag373.xml" /><Relationship Id="rId8" Type="http://schemas.openxmlformats.org/officeDocument/2006/relationships/tags" Target="../tags/tag374.xml" /><Relationship Id="rId9" Type="http://schemas.openxmlformats.org/officeDocument/2006/relationships/tags" Target="../tags/tag37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385.xml" /><Relationship Id="rId4" Type="http://schemas.openxmlformats.org/officeDocument/2006/relationships/tags" Target="../tags/tag386.xml" /><Relationship Id="rId5" Type="http://schemas.openxmlformats.org/officeDocument/2006/relationships/tags" Target="../tags/tag38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5.xml" /><Relationship Id="rId11" Type="http://schemas.openxmlformats.org/officeDocument/2006/relationships/tags" Target="../tags/tag396.xml" /><Relationship Id="rId12" Type="http://schemas.openxmlformats.org/officeDocument/2006/relationships/tags" Target="../tags/tag397.xml" /><Relationship Id="rId13" Type="http://schemas.openxmlformats.org/officeDocument/2006/relationships/tags" Target="../tags/tag398.xml" /><Relationship Id="rId14" Type="http://schemas.openxmlformats.org/officeDocument/2006/relationships/tags" Target="../tags/tag399.xml" /><Relationship Id="rId15" Type="http://schemas.openxmlformats.org/officeDocument/2006/relationships/tags" Target="../tags/tag400.xml" /><Relationship Id="rId16" Type="http://schemas.openxmlformats.org/officeDocument/2006/relationships/tags" Target="../tags/tag401.xml" /><Relationship Id="rId17" Type="http://schemas.openxmlformats.org/officeDocument/2006/relationships/tags" Target="../tags/tag402.xml" /><Relationship Id="rId18" Type="http://schemas.openxmlformats.org/officeDocument/2006/relationships/tags" Target="../tags/tag403.xml" /><Relationship Id="rId2" Type="http://schemas.openxmlformats.org/officeDocument/2006/relationships/image" Target="../media/image2.png" /><Relationship Id="rId3" Type="http://schemas.openxmlformats.org/officeDocument/2006/relationships/tags" Target="../tags/tag388.xml" /><Relationship Id="rId4" Type="http://schemas.openxmlformats.org/officeDocument/2006/relationships/tags" Target="../tags/tag389.xml" /><Relationship Id="rId5" Type="http://schemas.openxmlformats.org/officeDocument/2006/relationships/tags" Target="../tags/tag390.xml" /><Relationship Id="rId6" Type="http://schemas.openxmlformats.org/officeDocument/2006/relationships/tags" Target="../tags/tag391.xml" /><Relationship Id="rId7" Type="http://schemas.openxmlformats.org/officeDocument/2006/relationships/tags" Target="../tags/tag392.xml" /><Relationship Id="rId8" Type="http://schemas.openxmlformats.org/officeDocument/2006/relationships/tags" Target="../tags/tag393.xml" /><Relationship Id="rId9" Type="http://schemas.openxmlformats.org/officeDocument/2006/relationships/tags" Target="../tags/tag39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1.xml" /><Relationship Id="rId11" Type="http://schemas.openxmlformats.org/officeDocument/2006/relationships/tags" Target="../tags/tag412.xml" /><Relationship Id="rId12" Type="http://schemas.openxmlformats.org/officeDocument/2006/relationships/tags" Target="../tags/tag413.xml" /><Relationship Id="rId13" Type="http://schemas.openxmlformats.org/officeDocument/2006/relationships/tags" Target="../tags/tag414.xml" /><Relationship Id="rId14" Type="http://schemas.openxmlformats.org/officeDocument/2006/relationships/tags" Target="../tags/tag415.xml" /><Relationship Id="rId15" Type="http://schemas.openxmlformats.org/officeDocument/2006/relationships/tags" Target="../tags/tag416.xml" /><Relationship Id="rId16" Type="http://schemas.openxmlformats.org/officeDocument/2006/relationships/tags" Target="../tags/tag417.xml" /><Relationship Id="rId17" Type="http://schemas.openxmlformats.org/officeDocument/2006/relationships/tags" Target="../tags/tag418.xml" /><Relationship Id="rId18" Type="http://schemas.openxmlformats.org/officeDocument/2006/relationships/tags" Target="../tags/tag419.xml" /><Relationship Id="rId2" Type="http://schemas.openxmlformats.org/officeDocument/2006/relationships/image" Target="../media/image2.png" /><Relationship Id="rId3" Type="http://schemas.openxmlformats.org/officeDocument/2006/relationships/tags" Target="../tags/tag404.xml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tags" Target="../tags/tag407.xml" /><Relationship Id="rId7" Type="http://schemas.openxmlformats.org/officeDocument/2006/relationships/tags" Target="../tags/tag408.xml" /><Relationship Id="rId8" Type="http://schemas.openxmlformats.org/officeDocument/2006/relationships/tags" Target="../tags/tag409.xml" /><Relationship Id="rId9" Type="http://schemas.openxmlformats.org/officeDocument/2006/relationships/tags" Target="../tags/tag41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8.png" /><Relationship Id="rId11" Type="http://schemas.openxmlformats.org/officeDocument/2006/relationships/tags" Target="../tags/tag427.xml" /><Relationship Id="rId12" Type="http://schemas.openxmlformats.org/officeDocument/2006/relationships/tags" Target="../tags/tag428.xml" /><Relationship Id="rId13" Type="http://schemas.openxmlformats.org/officeDocument/2006/relationships/tags" Target="../tags/tag429.xml" /><Relationship Id="rId14" Type="http://schemas.openxmlformats.org/officeDocument/2006/relationships/tags" Target="../tags/tag430.xml" /><Relationship Id="rId15" Type="http://schemas.openxmlformats.org/officeDocument/2006/relationships/tags" Target="../tags/tag431.xml" /><Relationship Id="rId16" Type="http://schemas.openxmlformats.org/officeDocument/2006/relationships/image" Target="../media/image9.png" /><Relationship Id="rId17" Type="http://schemas.openxmlformats.org/officeDocument/2006/relationships/tags" Target="../tags/tag432.xml" /><Relationship Id="rId18" Type="http://schemas.openxmlformats.org/officeDocument/2006/relationships/tags" Target="../tags/tag433.xml" /><Relationship Id="rId19" Type="http://schemas.openxmlformats.org/officeDocument/2006/relationships/tags" Target="../tags/tag434.xml" /><Relationship Id="rId2" Type="http://schemas.openxmlformats.org/officeDocument/2006/relationships/image" Target="../media/image2.png" /><Relationship Id="rId20" Type="http://schemas.openxmlformats.org/officeDocument/2006/relationships/tags" Target="../tags/tag435.xml" /><Relationship Id="rId21" Type="http://schemas.openxmlformats.org/officeDocument/2006/relationships/tags" Target="../tags/tag436.xml" /><Relationship Id="rId22" Type="http://schemas.openxmlformats.org/officeDocument/2006/relationships/image" Target="../media/image10.png" /><Relationship Id="rId23" Type="http://schemas.openxmlformats.org/officeDocument/2006/relationships/tags" Target="../tags/tag437.xml" /><Relationship Id="rId24" Type="http://schemas.openxmlformats.org/officeDocument/2006/relationships/tags" Target="../tags/tag438.xml" /><Relationship Id="rId25" Type="http://schemas.openxmlformats.org/officeDocument/2006/relationships/tags" Target="../tags/tag439.xml" /><Relationship Id="rId26" Type="http://schemas.openxmlformats.org/officeDocument/2006/relationships/tags" Target="../tags/tag440.xml" /><Relationship Id="rId27" Type="http://schemas.openxmlformats.org/officeDocument/2006/relationships/tags" Target="../tags/tag441.xml" /><Relationship Id="rId28" Type="http://schemas.openxmlformats.org/officeDocument/2006/relationships/image" Target="../media/image11.png" /><Relationship Id="rId29" Type="http://schemas.openxmlformats.org/officeDocument/2006/relationships/tags" Target="../tags/tag442.xml" /><Relationship Id="rId3" Type="http://schemas.openxmlformats.org/officeDocument/2006/relationships/tags" Target="../tags/tag420.xml" /><Relationship Id="rId30" Type="http://schemas.openxmlformats.org/officeDocument/2006/relationships/tags" Target="../tags/tag443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tags" Target="../tags/tag424.xml" /><Relationship Id="rId8" Type="http://schemas.openxmlformats.org/officeDocument/2006/relationships/tags" Target="../tags/tag425.xml" /><Relationship Id="rId9" Type="http://schemas.openxmlformats.org/officeDocument/2006/relationships/tags" Target="../tags/tag42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444.xml" /><Relationship Id="rId4" Type="http://schemas.openxmlformats.org/officeDocument/2006/relationships/tags" Target="../tags/tag445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5445">
                <a:solidFill>
                  <a:schemeClr val="lt1"/>
                </a:solidFill>
              </a:rPr>
              <a:t>网约车市场竞争激烈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0" scaled="0"/>
          </a:gradFill>
          <a:ln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0">
                  <a:srgbClr val="51E8C9">
                    <a:alpha val="0"/>
                  </a:srgbClr>
                </a:gs>
                <a:gs pos="100000">
                  <a:srgbClr val="47FFBC"/>
                </a:gs>
              </a:gsLst>
              <a:lin ang="0" scaled="0"/>
            </a:gradFill>
          </a:ln>
        </p:spPr>
        <p:txBody>
          <a:bodyPr/>
          <a:lstStyle/>
          <a:p>
            <a:r>
              <a:rPr lang="zh-CN" altLang="en-US" sz="20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555">
                <a:solidFill>
                  <a:schemeClr val="lt1"/>
                </a:solidFill>
              </a:rPr>
              <a:t>目录</a:t>
            </a:r>
          </a:p>
        </p:txBody>
      </p:sp>
      <p:sp>
        <p:nvSpPr>
          <p:cNvPr id="31" name="文本框 30"/>
          <p:cNvSpPr txBox="1"/>
          <p:nvPr>
            <p:custDataLst>
              <p:tags r:id="rId4"/>
            </p:custDataLst>
          </p:nvPr>
        </p:nvSpPr>
        <p:spPr>
          <a:xfrm>
            <a:off x="1243330" y="2390140"/>
            <a:ext cx="1958975" cy="1016635"/>
          </a:xfrm>
          <a:prstGeom prst="rect">
            <a:avLst/>
          </a:prstGeom>
          <a:noFill/>
        </p:spPr>
        <p:txBody>
          <a:bodyPr wrap="square" tIns="0" bIns="71755" rtlCol="0" anchor="b" anchorCtr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54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01</a:t>
            </a:r>
          </a:p>
        </p:txBody>
      </p:sp>
      <p:cxnSp>
        <p:nvCxnSpPr>
          <p:cNvPr id="32" name="直接连接符 31"/>
          <p:cNvCxnSpPr/>
          <p:nvPr>
            <p:custDataLst>
              <p:tags r:id="rId5"/>
            </p:custDataLst>
          </p:nvPr>
        </p:nvCxnSpPr>
        <p:spPr>
          <a:xfrm>
            <a:off x="1265555" y="3406775"/>
            <a:ext cx="1960245" cy="0"/>
          </a:xfrm>
          <a:prstGeom prst="line">
            <a:avLst/>
          </a:prstGeom>
          <a:ln>
            <a:solidFill>
              <a:schemeClr val="l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243330" y="3676650"/>
            <a:ext cx="2026285" cy="208407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r>
              <a:rPr lang="zh-CN" altLang="en-US" sz="20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市场现状</a:t>
            </a: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3833495" y="2390140"/>
            <a:ext cx="1958975" cy="1016635"/>
          </a:xfrm>
          <a:prstGeom prst="rect">
            <a:avLst/>
          </a:prstGeom>
          <a:noFill/>
        </p:spPr>
        <p:txBody>
          <a:bodyPr wrap="square" tIns="0" bIns="71755" rtlCol="0" anchor="b" anchorCtr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54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02</a:t>
            </a:r>
          </a:p>
        </p:txBody>
      </p:sp>
      <p:cxnSp>
        <p:nvCxnSpPr>
          <p:cNvPr id="14" name="直接连接符 13"/>
          <p:cNvCxnSpPr/>
          <p:nvPr>
            <p:custDataLst>
              <p:tags r:id="rId8"/>
            </p:custDataLst>
          </p:nvPr>
        </p:nvCxnSpPr>
        <p:spPr>
          <a:xfrm>
            <a:off x="3855720" y="3406775"/>
            <a:ext cx="1960245" cy="0"/>
          </a:xfrm>
          <a:prstGeom prst="line">
            <a:avLst/>
          </a:prstGeom>
          <a:ln>
            <a:solidFill>
              <a:schemeClr val="l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3833495" y="3676650"/>
            <a:ext cx="2026285" cy="208407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r>
              <a:rPr lang="zh-CN" altLang="en-US" sz="20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司机现状</a:t>
            </a:r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6423660" y="2390140"/>
            <a:ext cx="1958975" cy="1016635"/>
          </a:xfrm>
          <a:prstGeom prst="rect">
            <a:avLst/>
          </a:prstGeom>
          <a:noFill/>
        </p:spPr>
        <p:txBody>
          <a:bodyPr wrap="square" tIns="0" bIns="71755" rtlCol="0" anchor="b" anchorCtr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54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03</a:t>
            </a:r>
          </a:p>
        </p:txBody>
      </p:sp>
      <p:cxnSp>
        <p:nvCxnSpPr>
          <p:cNvPr id="26" name="直接连接符 25"/>
          <p:cNvCxnSpPr/>
          <p:nvPr>
            <p:custDataLst>
              <p:tags r:id="rId11"/>
            </p:custDataLst>
          </p:nvPr>
        </p:nvCxnSpPr>
        <p:spPr>
          <a:xfrm>
            <a:off x="6445885" y="3406775"/>
            <a:ext cx="1960245" cy="0"/>
          </a:xfrm>
          <a:prstGeom prst="line">
            <a:avLst/>
          </a:prstGeom>
          <a:ln>
            <a:solidFill>
              <a:schemeClr val="l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>
            <p:custDataLst>
              <p:tags r:id="rId12"/>
            </p:custDataLst>
          </p:nvPr>
        </p:nvSpPr>
        <p:spPr>
          <a:xfrm>
            <a:off x="6423660" y="3676650"/>
            <a:ext cx="2026285" cy="208407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r>
              <a:rPr lang="zh-CN" altLang="en-US" sz="20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平台策略</a:t>
            </a:r>
          </a:p>
        </p:txBody>
      </p:sp>
      <p:sp>
        <p:nvSpPr>
          <p:cNvPr id="47" name="文本框 46"/>
          <p:cNvSpPr txBox="1"/>
          <p:nvPr>
            <p:custDataLst>
              <p:tags r:id="rId13"/>
            </p:custDataLst>
          </p:nvPr>
        </p:nvSpPr>
        <p:spPr>
          <a:xfrm>
            <a:off x="9013825" y="2390140"/>
            <a:ext cx="1958975" cy="1016635"/>
          </a:xfrm>
          <a:prstGeom prst="rect">
            <a:avLst/>
          </a:prstGeom>
          <a:noFill/>
        </p:spPr>
        <p:txBody>
          <a:bodyPr wrap="square" tIns="0" bIns="71755" rtlCol="0" anchor="b" anchorCtr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54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04</a:t>
            </a:r>
          </a:p>
        </p:txBody>
      </p:sp>
      <p:cxnSp>
        <p:nvCxnSpPr>
          <p:cNvPr id="48" name="直接连接符 47"/>
          <p:cNvCxnSpPr/>
          <p:nvPr>
            <p:custDataLst>
              <p:tags r:id="rId14"/>
            </p:custDataLst>
          </p:nvPr>
        </p:nvCxnSpPr>
        <p:spPr>
          <a:xfrm>
            <a:off x="9036050" y="3406775"/>
            <a:ext cx="1960245" cy="0"/>
          </a:xfrm>
          <a:prstGeom prst="line">
            <a:avLst/>
          </a:prstGeom>
          <a:ln>
            <a:solidFill>
              <a:schemeClr val="l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>
            <p:custDataLst>
              <p:tags r:id="rId15"/>
            </p:custDataLst>
          </p:nvPr>
        </p:nvSpPr>
        <p:spPr>
          <a:xfrm>
            <a:off x="9013825" y="3676650"/>
            <a:ext cx="2026285" cy="208407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r>
              <a:rPr lang="zh-CN" altLang="en-US" sz="2000" b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rPr>
              <a:t>市场前景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lt1"/>
                  </a:solidFill>
                </a:ln>
                <a:noFill/>
              </a:rPr>
              <a:t>1</a:t>
            </a:r>
            <a:endParaRPr lang="zh-CN" altLang="en-US">
              <a:ln>
                <a:solidFill>
                  <a:schemeClr val="l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市场现状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订单数量减少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8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网约车市场竞争激烈，导致订单数量减少</a:t>
            </a:r>
          </a:p>
        </p:txBody>
      </p:sp>
      <p:sp>
        <p:nvSpPr>
          <p:cNvPr id="10" name="KSO_Shape"/>
          <p:cNvSpPr/>
          <p:nvPr>
            <p:custDataLst>
              <p:tags r:id="rId10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网约车平台补贴减少，用户数量减少，订单数量随之减少</a:t>
            </a:r>
          </a:p>
        </p:txBody>
      </p:sp>
      <p:sp>
        <p:nvSpPr>
          <p:cNvPr id="13" name="KSO_Shape"/>
          <p:cNvSpPr/>
          <p:nvPr>
            <p:custDataLst>
              <p:tags r:id="rId12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网约车平台服务质量下降，用户满意度降低，订单数量减少</a:t>
            </a:r>
          </a:p>
        </p:txBody>
      </p:sp>
      <p:sp>
        <p:nvSpPr>
          <p:cNvPr id="18" name="KSO_Shape"/>
          <p:cNvSpPr/>
          <p:nvPr>
            <p:custDataLst>
              <p:tags r:id="rId14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网约车平台合规化要求提高，部分不合规车辆退出市场，订单数量减少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司机数量增加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1380008" y="2593892"/>
            <a:ext cx="1689103" cy="13697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 algn="ctr"/>
            <a:r>
              <a:rPr lang="en-US" altLang="zh-CN" sz="8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01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1305846" y="3980288"/>
            <a:ext cx="1838186" cy="1045851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随着网约车市场的快速发展，司机数量也在不断增加。</a:t>
            </a:r>
          </a:p>
        </p:txBody>
      </p: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3963085" y="2593892"/>
            <a:ext cx="1689103" cy="13697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 algn="ctr"/>
            <a:r>
              <a:rPr lang="en-US" altLang="zh-CN" sz="8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3888922" y="3980288"/>
            <a:ext cx="1838186" cy="1045851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司机数量的增加，使得市场竞争更加激烈。</a:t>
            </a:r>
          </a:p>
        </p:txBody>
      </p:sp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6546162" y="2593892"/>
            <a:ext cx="1689103" cy="13697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 algn="ctr"/>
            <a:r>
              <a:rPr lang="en-US" altLang="zh-CN" sz="8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6471999" y="3980288"/>
            <a:ext cx="1838186" cy="1045851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司机数量的增加，也带来了更多的就业机会。</a:t>
            </a:r>
          </a:p>
        </p:txBody>
      </p:sp>
      <p:sp>
        <p:nvSpPr>
          <p:cNvPr id="9" name="矩形 8"/>
          <p:cNvSpPr/>
          <p:nvPr>
            <p:custDataLst>
              <p:tags r:id="rId12"/>
            </p:custDataLst>
          </p:nvPr>
        </p:nvSpPr>
        <p:spPr>
          <a:xfrm>
            <a:off x="9129237" y="2593892"/>
            <a:ext cx="1689103" cy="13697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 algn="ctr"/>
            <a:r>
              <a:rPr lang="en-US" altLang="zh-CN" sz="8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04</a:t>
            </a: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9055075" y="3980288"/>
            <a:ext cx="1838186" cy="1045851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司机数量的增加，也使得网约车服务质量参差不齐。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竞争加剧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/>
          <p:cNvSpPr/>
          <p:nvPr>
            <p:custDataLst>
              <p:tags r:id="rId6"/>
            </p:custDataLst>
          </p:nvPr>
        </p:nvSpPr>
        <p:spPr>
          <a:xfrm>
            <a:off x="2917881" y="1966590"/>
            <a:ext cx="1053706" cy="907871"/>
          </a:xfrm>
          <a:custGeom>
            <a:gdLst>
              <a:gd name="connsiteX0" fmla="*/ 580252 w 1160504"/>
              <a:gd name="connsiteY0" fmla="*/ 0 h 1000435"/>
              <a:gd name="connsiteX1" fmla="*/ 1160504 w 1160504"/>
              <a:gd name="connsiteY1" fmla="*/ 1000435 h 1000435"/>
              <a:gd name="connsiteX2" fmla="*/ 0 w 1160504"/>
              <a:gd name="connsiteY2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0504" h="1000435">
                <a:moveTo>
                  <a:pt x="580252" y="0"/>
                </a:moveTo>
                <a:lnTo>
                  <a:pt x="116050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任意多边形: 形状 26"/>
          <p:cNvSpPr/>
          <p:nvPr>
            <p:custDataLst>
              <p:tags r:id="rId7"/>
            </p:custDataLst>
          </p:nvPr>
        </p:nvSpPr>
        <p:spPr>
          <a:xfrm>
            <a:off x="2380653" y="2892907"/>
            <a:ext cx="2128164" cy="907871"/>
          </a:xfrm>
          <a:custGeom>
            <a:gdLst>
              <a:gd name="connsiteX0" fmla="*/ 580252 w 2344218"/>
              <a:gd name="connsiteY0" fmla="*/ 0 h 1000435"/>
              <a:gd name="connsiteX1" fmla="*/ 1763966 w 2344218"/>
              <a:gd name="connsiteY1" fmla="*/ 0 h 1000435"/>
              <a:gd name="connsiteX2" fmla="*/ 2344218 w 2344218"/>
              <a:gd name="connsiteY2" fmla="*/ 1000435 h 1000435"/>
              <a:gd name="connsiteX3" fmla="*/ 0 w 2344218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4218" h="1000435">
                <a:moveTo>
                  <a:pt x="580252" y="0"/>
                </a:moveTo>
                <a:lnTo>
                  <a:pt x="1763966" y="0"/>
                </a:lnTo>
                <a:lnTo>
                  <a:pt x="2344218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29"/>
          <p:cNvSpPr/>
          <p:nvPr>
            <p:custDataLst>
              <p:tags r:id="rId8"/>
            </p:custDataLst>
          </p:nvPr>
        </p:nvSpPr>
        <p:spPr>
          <a:xfrm>
            <a:off x="1843424" y="3819223"/>
            <a:ext cx="3202621" cy="907871"/>
          </a:xfrm>
          <a:custGeom>
            <a:gdLst>
              <a:gd name="connsiteX0" fmla="*/ 580253 w 3527934"/>
              <a:gd name="connsiteY0" fmla="*/ 0 h 1000435"/>
              <a:gd name="connsiteX1" fmla="*/ 2947681 w 3527934"/>
              <a:gd name="connsiteY1" fmla="*/ 0 h 1000435"/>
              <a:gd name="connsiteX2" fmla="*/ 3527934 w 3527934"/>
              <a:gd name="connsiteY2" fmla="*/ 1000435 h 1000435"/>
              <a:gd name="connsiteX3" fmla="*/ 0 w 3527934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7934" h="1000435">
                <a:moveTo>
                  <a:pt x="580253" y="0"/>
                </a:moveTo>
                <a:lnTo>
                  <a:pt x="2947681" y="0"/>
                </a:lnTo>
                <a:lnTo>
                  <a:pt x="352793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: 形状 35"/>
          <p:cNvSpPr/>
          <p:nvPr>
            <p:custDataLst>
              <p:tags r:id="rId9"/>
            </p:custDataLst>
          </p:nvPr>
        </p:nvSpPr>
        <p:spPr>
          <a:xfrm>
            <a:off x="1306195" y="4745539"/>
            <a:ext cx="4277079" cy="907871"/>
          </a:xfrm>
          <a:custGeom>
            <a:gdLst>
              <a:gd name="connsiteX0" fmla="*/ 580253 w 4711647"/>
              <a:gd name="connsiteY0" fmla="*/ 0 h 1000435"/>
              <a:gd name="connsiteX1" fmla="*/ 4131395 w 4711647"/>
              <a:gd name="connsiteY1" fmla="*/ 0 h 1000435"/>
              <a:gd name="connsiteX2" fmla="*/ 4711647 w 4711647"/>
              <a:gd name="connsiteY2" fmla="*/ 1000435 h 1000435"/>
              <a:gd name="connsiteX3" fmla="*/ 0 w 4711647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1647" h="1000435">
                <a:moveTo>
                  <a:pt x="580253" y="0"/>
                </a:moveTo>
                <a:lnTo>
                  <a:pt x="4131395" y="0"/>
                </a:lnTo>
                <a:lnTo>
                  <a:pt x="4711647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>
            <a:off x="4105318" y="2874461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Text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105318" y="226806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监管政策不断调整，影响市场竞争格局</a:t>
            </a:r>
          </a:p>
        </p:txBody>
      </p:sp>
      <p:cxnSp>
        <p:nvCxnSpPr>
          <p:cNvPr id="31" name="直接连接符 30"/>
          <p:cNvCxnSpPr/>
          <p:nvPr>
            <p:custDataLst>
              <p:tags r:id="rId12"/>
            </p:custDataLst>
          </p:nvPr>
        </p:nvCxnSpPr>
        <p:spPr>
          <a:xfrm>
            <a:off x="4642547" y="3800777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Text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642547" y="319380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市场竞争导致价格战，影响行业利润</a:t>
            </a:r>
          </a:p>
        </p:txBody>
      </p:sp>
      <p:cxnSp>
        <p:nvCxnSpPr>
          <p:cNvPr id="34" name="直接连接符 33"/>
          <p:cNvCxnSpPr/>
          <p:nvPr>
            <p:custDataLst>
              <p:tags r:id="rId14"/>
            </p:custDataLst>
          </p:nvPr>
        </p:nvCxnSpPr>
        <p:spPr>
          <a:xfrm>
            <a:off x="5184964" y="4727093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Text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184964" y="4131069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各大平台纷纷推出优惠政策吸引用户</a:t>
            </a:r>
          </a:p>
        </p:txBody>
      </p:sp>
      <p:cxnSp>
        <p:nvCxnSpPr>
          <p:cNvPr id="37" name="直接连接符 36"/>
          <p:cNvCxnSpPr/>
          <p:nvPr>
            <p:custDataLst>
              <p:tags r:id="rId16"/>
            </p:custDataLst>
          </p:nvPr>
        </p:nvCxnSpPr>
        <p:spPr>
          <a:xfrm>
            <a:off x="5717005" y="5653410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Text_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717005" y="504355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网约车市场参与者众多，竞争激烈</a:t>
            </a:r>
          </a:p>
        </p:txBody>
      </p:sp>
      <p:sp>
        <p:nvSpPr>
          <p:cNvPr id="22" name="AutoShape 4"/>
          <p:cNvSpPr/>
          <p:nvPr>
            <p:custDataLst>
              <p:tags r:id="rId18"/>
            </p:custDataLst>
          </p:nvPr>
        </p:nvSpPr>
        <p:spPr bwMode="auto">
          <a:xfrm>
            <a:off x="2848710" y="3061799"/>
            <a:ext cx="1175909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C</a:t>
            </a:r>
          </a:p>
        </p:txBody>
      </p:sp>
      <p:sp>
        <p:nvSpPr>
          <p:cNvPr id="24" name="AutoShape 5"/>
          <p:cNvSpPr/>
          <p:nvPr>
            <p:custDataLst>
              <p:tags r:id="rId19"/>
            </p:custDataLst>
          </p:nvPr>
        </p:nvSpPr>
        <p:spPr bwMode="auto">
          <a:xfrm>
            <a:off x="2552427" y="3989845"/>
            <a:ext cx="1767898" cy="566626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007 w 21600"/>
              <a:gd name="T5" fmla="*/ 0 h 21600"/>
              <a:gd name="T6" fmla="*/ 3593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007" y="0"/>
                </a:lnTo>
                <a:lnTo>
                  <a:pt x="3593" y="0"/>
                </a:lnTo>
                <a:cubicBezTo>
                  <a:pt x="3593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j-cs"/>
              </a:rPr>
              <a:t>B</a:t>
            </a:r>
          </a:p>
        </p:txBody>
      </p:sp>
      <p:sp>
        <p:nvSpPr>
          <p:cNvPr id="25" name="AutoShape 6"/>
          <p:cNvSpPr/>
          <p:nvPr>
            <p:custDataLst>
              <p:tags r:id="rId20"/>
            </p:custDataLst>
          </p:nvPr>
        </p:nvSpPr>
        <p:spPr bwMode="auto">
          <a:xfrm>
            <a:off x="2252110" y="4914432"/>
            <a:ext cx="2368533" cy="570661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901 w 21600"/>
              <a:gd name="T5" fmla="*/ 0 h 21600"/>
              <a:gd name="T6" fmla="*/ 2699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901" y="0"/>
                </a:lnTo>
                <a:lnTo>
                  <a:pt x="2699" y="0"/>
                </a:lnTo>
                <a:cubicBezTo>
                  <a:pt x="2699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j-cs"/>
              </a:rPr>
              <a:t>A</a:t>
            </a:r>
          </a:p>
        </p:txBody>
      </p:sp>
      <p:sp>
        <p:nvSpPr>
          <p:cNvPr id="28" name="AutoShape 4"/>
          <p:cNvSpPr/>
          <p:nvPr>
            <p:custDataLst>
              <p:tags r:id="rId21"/>
            </p:custDataLst>
          </p:nvPr>
        </p:nvSpPr>
        <p:spPr bwMode="auto">
          <a:xfrm>
            <a:off x="3170356" y="2304952"/>
            <a:ext cx="548181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D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lt1"/>
                  </a:solidFill>
                </a:ln>
                <a:noFill/>
              </a:rPr>
              <a:t>2</a:t>
            </a:r>
            <a:endParaRPr lang="zh-CN" altLang="en-US">
              <a:ln>
                <a:solidFill>
                  <a:schemeClr val="l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司机现状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收入下降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4"/>
          <p:cNvSpPr/>
          <p:nvPr>
            <p:custDataLst>
              <p:tags r:id="rId6"/>
            </p:custDataLst>
          </p:nvPr>
        </p:nvSpPr>
        <p:spPr>
          <a:xfrm>
            <a:off x="2625630" y="3629215"/>
            <a:ext cx="1049976" cy="104997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Freeform 5"/>
          <p:cNvSpPr>
            <a:spLocks noChangeAspect="1" noEditPoints="1"/>
          </p:cNvSpPr>
          <p:nvPr>
            <p:custDataLst>
              <p:tags r:id="rId7"/>
            </p:custDataLst>
          </p:nvPr>
        </p:nvSpPr>
        <p:spPr bwMode="auto">
          <a:xfrm>
            <a:off x="2713127" y="3804166"/>
            <a:ext cx="874980" cy="700074"/>
          </a:xfrm>
          <a:custGeom>
            <a:gdLst>
              <a:gd name="T0" fmla="*/ 350 w 1655"/>
              <a:gd name="T1" fmla="*/ 152 h 1323"/>
              <a:gd name="T2" fmla="*/ 502 w 1655"/>
              <a:gd name="T3" fmla="*/ 0 h 1323"/>
              <a:gd name="T4" fmla="*/ 654 w 1655"/>
              <a:gd name="T5" fmla="*/ 152 h 1323"/>
              <a:gd name="T6" fmla="*/ 502 w 1655"/>
              <a:gd name="T7" fmla="*/ 304 h 1323"/>
              <a:gd name="T8" fmla="*/ 350 w 1655"/>
              <a:gd name="T9" fmla="*/ 152 h 1323"/>
              <a:gd name="T10" fmla="*/ 570 w 1655"/>
              <a:gd name="T11" fmla="*/ 375 h 1323"/>
              <a:gd name="T12" fmla="*/ 637 w 1655"/>
              <a:gd name="T13" fmla="*/ 341 h 1323"/>
              <a:gd name="T14" fmla="*/ 624 w 1655"/>
              <a:gd name="T15" fmla="*/ 314 h 1323"/>
              <a:gd name="T16" fmla="*/ 557 w 1655"/>
              <a:gd name="T17" fmla="*/ 348 h 1323"/>
              <a:gd name="T18" fmla="*/ 570 w 1655"/>
              <a:gd name="T19" fmla="*/ 375 h 1323"/>
              <a:gd name="T20" fmla="*/ 1654 w 1655"/>
              <a:gd name="T21" fmla="*/ 67 h 1323"/>
              <a:gd name="T22" fmla="*/ 1622 w 1655"/>
              <a:gd name="T23" fmla="*/ 402 h 1323"/>
              <a:gd name="T24" fmla="*/ 1605 w 1655"/>
              <a:gd name="T25" fmla="*/ 416 h 1323"/>
              <a:gd name="T26" fmla="*/ 1389 w 1655"/>
              <a:gd name="T27" fmla="*/ 395 h 1323"/>
              <a:gd name="T28" fmla="*/ 1375 w 1655"/>
              <a:gd name="T29" fmla="*/ 379 h 1323"/>
              <a:gd name="T30" fmla="*/ 1384 w 1655"/>
              <a:gd name="T31" fmla="*/ 294 h 1323"/>
              <a:gd name="T32" fmla="*/ 1351 w 1655"/>
              <a:gd name="T33" fmla="*/ 291 h 1323"/>
              <a:gd name="T34" fmla="*/ 1313 w 1655"/>
              <a:gd name="T35" fmla="*/ 317 h 1323"/>
              <a:gd name="T36" fmla="*/ 873 w 1655"/>
              <a:gd name="T37" fmla="*/ 444 h 1323"/>
              <a:gd name="T38" fmla="*/ 1030 w 1655"/>
              <a:gd name="T39" fmla="*/ 681 h 1323"/>
              <a:gd name="T40" fmla="*/ 1041 w 1655"/>
              <a:gd name="T41" fmla="*/ 710 h 1323"/>
              <a:gd name="T42" fmla="*/ 1050 w 1655"/>
              <a:gd name="T43" fmla="*/ 723 h 1323"/>
              <a:gd name="T44" fmla="*/ 1487 w 1655"/>
              <a:gd name="T45" fmla="*/ 1106 h 1323"/>
              <a:gd name="T46" fmla="*/ 1440 w 1655"/>
              <a:gd name="T47" fmla="*/ 1278 h 1323"/>
              <a:gd name="T48" fmla="*/ 952 w 1655"/>
              <a:gd name="T49" fmla="*/ 902 h 1323"/>
              <a:gd name="T50" fmla="*/ 436 w 1655"/>
              <a:gd name="T51" fmla="*/ 1210 h 1323"/>
              <a:gd name="T52" fmla="*/ 264 w 1655"/>
              <a:gd name="T53" fmla="*/ 1162 h 1323"/>
              <a:gd name="T54" fmla="*/ 733 w 1655"/>
              <a:gd name="T55" fmla="*/ 767 h 1323"/>
              <a:gd name="T56" fmla="*/ 560 w 1655"/>
              <a:gd name="T57" fmla="*/ 562 h 1323"/>
              <a:gd name="T58" fmla="*/ 556 w 1655"/>
              <a:gd name="T59" fmla="*/ 558 h 1323"/>
              <a:gd name="T60" fmla="*/ 94 w 1655"/>
              <a:gd name="T61" fmla="*/ 442 h 1323"/>
              <a:gd name="T62" fmla="*/ 184 w 1655"/>
              <a:gd name="T63" fmla="*/ 288 h 1323"/>
              <a:gd name="T64" fmla="*/ 539 w 1655"/>
              <a:gd name="T65" fmla="*/ 375 h 1323"/>
              <a:gd name="T66" fmla="*/ 620 w 1655"/>
              <a:gd name="T67" fmla="*/ 429 h 1323"/>
              <a:gd name="T68" fmla="*/ 581 w 1655"/>
              <a:gd name="T69" fmla="*/ 385 h 1323"/>
              <a:gd name="T70" fmla="*/ 637 w 1655"/>
              <a:gd name="T71" fmla="*/ 354 h 1323"/>
              <a:gd name="T72" fmla="*/ 654 w 1655"/>
              <a:gd name="T73" fmla="*/ 409 h 1323"/>
              <a:gd name="T74" fmla="*/ 654 w 1655"/>
              <a:gd name="T75" fmla="*/ 303 h 1323"/>
              <a:gd name="T76" fmla="*/ 656 w 1655"/>
              <a:gd name="T77" fmla="*/ 302 h 1323"/>
              <a:gd name="T78" fmla="*/ 1266 w 1655"/>
              <a:gd name="T79" fmla="*/ 145 h 1323"/>
              <a:gd name="T80" fmla="*/ 1351 w 1655"/>
              <a:gd name="T81" fmla="*/ 164 h 1323"/>
              <a:gd name="T82" fmla="*/ 1354 w 1655"/>
              <a:gd name="T83" fmla="*/ 124 h 1323"/>
              <a:gd name="T84" fmla="*/ 1400 w 1655"/>
              <a:gd name="T85" fmla="*/ 128 h 1323"/>
              <a:gd name="T86" fmla="*/ 1408 w 1655"/>
              <a:gd name="T87" fmla="*/ 43 h 1323"/>
              <a:gd name="T88" fmla="*/ 1424 w 1655"/>
              <a:gd name="T89" fmla="*/ 30 h 1323"/>
              <a:gd name="T90" fmla="*/ 1640 w 1655"/>
              <a:gd name="T91" fmla="*/ 51 h 1323"/>
              <a:gd name="T92" fmla="*/ 1654 w 1655"/>
              <a:gd name="T93" fmla="*/ 67 h 1323"/>
              <a:gd name="T94" fmla="*/ 1398 w 1655"/>
              <a:gd name="T95" fmla="*/ 144 h 1323"/>
              <a:gd name="T96" fmla="*/ 1369 w 1655"/>
              <a:gd name="T97" fmla="*/ 141 h 1323"/>
              <a:gd name="T98" fmla="*/ 1364 w 1655"/>
              <a:gd name="T99" fmla="*/ 185 h 1323"/>
              <a:gd name="T100" fmla="*/ 1361 w 1655"/>
              <a:gd name="T101" fmla="*/ 276 h 1323"/>
              <a:gd name="T102" fmla="*/ 1385 w 1655"/>
              <a:gd name="T103" fmla="*/ 278 h 1323"/>
              <a:gd name="T104" fmla="*/ 1398 w 1655"/>
              <a:gd name="T105" fmla="*/ 144 h 13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55" h="1323">
                <a:moveTo>
                  <a:pt x="350" y="152"/>
                </a:moveTo>
                <a:cubicBezTo>
                  <a:pt x="350" y="68"/>
                  <a:pt x="418" y="0"/>
                  <a:pt x="502" y="0"/>
                </a:cubicBezTo>
                <a:cubicBezTo>
                  <a:pt x="586" y="0"/>
                  <a:pt x="654" y="68"/>
                  <a:pt x="654" y="152"/>
                </a:cubicBezTo>
                <a:cubicBezTo>
                  <a:pt x="654" y="236"/>
                  <a:pt x="586" y="304"/>
                  <a:pt x="502" y="304"/>
                </a:cubicBezTo>
                <a:cubicBezTo>
                  <a:pt x="418" y="304"/>
                  <a:pt x="350" y="236"/>
                  <a:pt x="350" y="152"/>
                </a:cubicBezTo>
                <a:close/>
                <a:moveTo>
                  <a:pt x="570" y="375"/>
                </a:moveTo>
                <a:cubicBezTo>
                  <a:pt x="637" y="341"/>
                  <a:pt x="637" y="341"/>
                  <a:pt x="637" y="341"/>
                </a:cubicBezTo>
                <a:cubicBezTo>
                  <a:pt x="624" y="314"/>
                  <a:pt x="624" y="314"/>
                  <a:pt x="624" y="314"/>
                </a:cubicBezTo>
                <a:cubicBezTo>
                  <a:pt x="557" y="348"/>
                  <a:pt x="557" y="348"/>
                  <a:pt x="557" y="348"/>
                </a:cubicBezTo>
                <a:lnTo>
                  <a:pt x="570" y="375"/>
                </a:lnTo>
                <a:close/>
                <a:moveTo>
                  <a:pt x="1654" y="67"/>
                </a:moveTo>
                <a:cubicBezTo>
                  <a:pt x="1622" y="402"/>
                  <a:pt x="1622" y="402"/>
                  <a:pt x="1622" y="402"/>
                </a:cubicBezTo>
                <a:cubicBezTo>
                  <a:pt x="1621" y="411"/>
                  <a:pt x="1613" y="417"/>
                  <a:pt x="1605" y="416"/>
                </a:cubicBezTo>
                <a:cubicBezTo>
                  <a:pt x="1389" y="395"/>
                  <a:pt x="1389" y="395"/>
                  <a:pt x="1389" y="395"/>
                </a:cubicBezTo>
                <a:cubicBezTo>
                  <a:pt x="1381" y="394"/>
                  <a:pt x="1375" y="387"/>
                  <a:pt x="1375" y="379"/>
                </a:cubicBezTo>
                <a:cubicBezTo>
                  <a:pt x="1384" y="294"/>
                  <a:pt x="1384" y="294"/>
                  <a:pt x="1384" y="294"/>
                </a:cubicBezTo>
                <a:cubicBezTo>
                  <a:pt x="1351" y="291"/>
                  <a:pt x="1351" y="291"/>
                  <a:pt x="1351" y="291"/>
                </a:cubicBezTo>
                <a:cubicBezTo>
                  <a:pt x="1342" y="302"/>
                  <a:pt x="1329" y="311"/>
                  <a:pt x="1313" y="317"/>
                </a:cubicBezTo>
                <a:cubicBezTo>
                  <a:pt x="1169" y="372"/>
                  <a:pt x="1023" y="414"/>
                  <a:pt x="873" y="444"/>
                </a:cubicBezTo>
                <a:cubicBezTo>
                  <a:pt x="936" y="515"/>
                  <a:pt x="989" y="595"/>
                  <a:pt x="1030" y="681"/>
                </a:cubicBezTo>
                <a:cubicBezTo>
                  <a:pt x="1034" y="690"/>
                  <a:pt x="1038" y="700"/>
                  <a:pt x="1041" y="710"/>
                </a:cubicBezTo>
                <a:cubicBezTo>
                  <a:pt x="1044" y="714"/>
                  <a:pt x="1047" y="718"/>
                  <a:pt x="1050" y="723"/>
                </a:cubicBezTo>
                <a:cubicBezTo>
                  <a:pt x="1145" y="891"/>
                  <a:pt x="1298" y="1049"/>
                  <a:pt x="1487" y="1106"/>
                </a:cubicBezTo>
                <a:cubicBezTo>
                  <a:pt x="1597" y="1139"/>
                  <a:pt x="1550" y="1311"/>
                  <a:pt x="1440" y="1278"/>
                </a:cubicBezTo>
                <a:cubicBezTo>
                  <a:pt x="1240" y="1218"/>
                  <a:pt x="1072" y="1073"/>
                  <a:pt x="952" y="902"/>
                </a:cubicBezTo>
                <a:cubicBezTo>
                  <a:pt x="765" y="932"/>
                  <a:pt x="469" y="994"/>
                  <a:pt x="436" y="1210"/>
                </a:cubicBezTo>
                <a:cubicBezTo>
                  <a:pt x="418" y="1323"/>
                  <a:pt x="246" y="1275"/>
                  <a:pt x="264" y="1162"/>
                </a:cubicBezTo>
                <a:cubicBezTo>
                  <a:pt x="298" y="938"/>
                  <a:pt x="519" y="825"/>
                  <a:pt x="733" y="767"/>
                </a:cubicBezTo>
                <a:cubicBezTo>
                  <a:pt x="687" y="690"/>
                  <a:pt x="631" y="622"/>
                  <a:pt x="560" y="562"/>
                </a:cubicBezTo>
                <a:cubicBezTo>
                  <a:pt x="559" y="561"/>
                  <a:pt x="558" y="560"/>
                  <a:pt x="556" y="558"/>
                </a:cubicBezTo>
                <a:cubicBezTo>
                  <a:pt x="392" y="581"/>
                  <a:pt x="234" y="539"/>
                  <a:pt x="94" y="442"/>
                </a:cubicBezTo>
                <a:cubicBezTo>
                  <a:pt x="0" y="377"/>
                  <a:pt x="89" y="222"/>
                  <a:pt x="184" y="288"/>
                </a:cubicBezTo>
                <a:cubicBezTo>
                  <a:pt x="306" y="394"/>
                  <a:pt x="537" y="377"/>
                  <a:pt x="539" y="375"/>
                </a:cubicBezTo>
                <a:cubicBezTo>
                  <a:pt x="620" y="429"/>
                  <a:pt x="620" y="429"/>
                  <a:pt x="620" y="429"/>
                </a:cubicBezTo>
                <a:cubicBezTo>
                  <a:pt x="581" y="385"/>
                  <a:pt x="581" y="385"/>
                  <a:pt x="581" y="385"/>
                </a:cubicBezTo>
                <a:cubicBezTo>
                  <a:pt x="637" y="354"/>
                  <a:pt x="637" y="354"/>
                  <a:pt x="637" y="354"/>
                </a:cubicBezTo>
                <a:cubicBezTo>
                  <a:pt x="654" y="409"/>
                  <a:pt x="654" y="409"/>
                  <a:pt x="654" y="409"/>
                </a:cubicBezTo>
                <a:cubicBezTo>
                  <a:pt x="654" y="303"/>
                  <a:pt x="654" y="303"/>
                  <a:pt x="654" y="303"/>
                </a:cubicBezTo>
                <a:cubicBezTo>
                  <a:pt x="654" y="303"/>
                  <a:pt x="655" y="303"/>
                  <a:pt x="656" y="302"/>
                </a:cubicBezTo>
                <a:cubicBezTo>
                  <a:pt x="865" y="275"/>
                  <a:pt x="1069" y="221"/>
                  <a:pt x="1266" y="145"/>
                </a:cubicBezTo>
                <a:cubicBezTo>
                  <a:pt x="1302" y="131"/>
                  <a:pt x="1332" y="142"/>
                  <a:pt x="1351" y="164"/>
                </a:cubicBezTo>
                <a:cubicBezTo>
                  <a:pt x="1354" y="124"/>
                  <a:pt x="1354" y="124"/>
                  <a:pt x="1354" y="124"/>
                </a:cubicBezTo>
                <a:cubicBezTo>
                  <a:pt x="1400" y="128"/>
                  <a:pt x="1400" y="128"/>
                  <a:pt x="1400" y="128"/>
                </a:cubicBezTo>
                <a:cubicBezTo>
                  <a:pt x="1408" y="43"/>
                  <a:pt x="1408" y="43"/>
                  <a:pt x="1408" y="43"/>
                </a:cubicBezTo>
                <a:cubicBezTo>
                  <a:pt x="1409" y="35"/>
                  <a:pt x="1416" y="29"/>
                  <a:pt x="1424" y="30"/>
                </a:cubicBezTo>
                <a:cubicBezTo>
                  <a:pt x="1640" y="51"/>
                  <a:pt x="1640" y="51"/>
                  <a:pt x="1640" y="51"/>
                </a:cubicBezTo>
                <a:cubicBezTo>
                  <a:pt x="1649" y="51"/>
                  <a:pt x="1655" y="59"/>
                  <a:pt x="1654" y="67"/>
                </a:cubicBezTo>
                <a:close/>
                <a:moveTo>
                  <a:pt x="1398" y="144"/>
                </a:moveTo>
                <a:cubicBezTo>
                  <a:pt x="1369" y="141"/>
                  <a:pt x="1369" y="141"/>
                  <a:pt x="1369" y="141"/>
                </a:cubicBezTo>
                <a:cubicBezTo>
                  <a:pt x="1364" y="185"/>
                  <a:pt x="1364" y="185"/>
                  <a:pt x="1364" y="185"/>
                </a:cubicBezTo>
                <a:cubicBezTo>
                  <a:pt x="1377" y="213"/>
                  <a:pt x="1377" y="248"/>
                  <a:pt x="1361" y="276"/>
                </a:cubicBezTo>
                <a:cubicBezTo>
                  <a:pt x="1385" y="278"/>
                  <a:pt x="1385" y="278"/>
                  <a:pt x="1385" y="278"/>
                </a:cubicBezTo>
                <a:lnTo>
                  <a:pt x="1398" y="14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8" name="圆角矩形 7"/>
          <p:cNvSpPr/>
          <p:nvPr>
            <p:custDataLst>
              <p:tags r:id="rId8"/>
            </p:custDataLst>
          </p:nvPr>
        </p:nvSpPr>
        <p:spPr>
          <a:xfrm>
            <a:off x="4610748" y="1478377"/>
            <a:ext cx="1049976" cy="104997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3" name="圆角矩形 12"/>
          <p:cNvSpPr/>
          <p:nvPr>
            <p:custDataLst>
              <p:tags r:id="rId9"/>
            </p:custDataLst>
          </p:nvPr>
        </p:nvSpPr>
        <p:spPr>
          <a:xfrm>
            <a:off x="6599371" y="3629215"/>
            <a:ext cx="1049976" cy="104997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Freeform 14"/>
          <p:cNvSpPr>
            <a:spLocks noChangeAspect="1" noEditPoints="1"/>
          </p:cNvSpPr>
          <p:nvPr>
            <p:custDataLst>
              <p:tags r:id="rId10"/>
            </p:custDataLst>
          </p:nvPr>
        </p:nvSpPr>
        <p:spPr bwMode="auto">
          <a:xfrm>
            <a:off x="6785888" y="3716712"/>
            <a:ext cx="676944" cy="874980"/>
          </a:xfrm>
          <a:custGeom>
            <a:gdLst>
              <a:gd name="T0" fmla="*/ 190 w 1768"/>
              <a:gd name="T1" fmla="*/ 898 h 2286"/>
              <a:gd name="T2" fmla="*/ 190 w 1768"/>
              <a:gd name="T3" fmla="*/ 518 h 2286"/>
              <a:gd name="T4" fmla="*/ 1387 w 1768"/>
              <a:gd name="T5" fmla="*/ 708 h 2286"/>
              <a:gd name="T6" fmla="*/ 1768 w 1768"/>
              <a:gd name="T7" fmla="*/ 708 h 2286"/>
              <a:gd name="T8" fmla="*/ 1387 w 1768"/>
              <a:gd name="T9" fmla="*/ 708 h 2286"/>
              <a:gd name="T10" fmla="*/ 326 w 1768"/>
              <a:gd name="T11" fmla="*/ 1128 h 2286"/>
              <a:gd name="T12" fmla="*/ 175 w 1768"/>
              <a:gd name="T13" fmla="*/ 980 h 2286"/>
              <a:gd name="T14" fmla="*/ 27 w 1768"/>
              <a:gd name="T15" fmla="*/ 1606 h 2286"/>
              <a:gd name="T16" fmla="*/ 435 w 1768"/>
              <a:gd name="T17" fmla="*/ 1769 h 2286"/>
              <a:gd name="T18" fmla="*/ 490 w 1768"/>
              <a:gd name="T19" fmla="*/ 2204 h 2286"/>
              <a:gd name="T20" fmla="*/ 598 w 1768"/>
              <a:gd name="T21" fmla="*/ 2286 h 2286"/>
              <a:gd name="T22" fmla="*/ 680 w 1768"/>
              <a:gd name="T23" fmla="*/ 1742 h 2286"/>
              <a:gd name="T24" fmla="*/ 326 w 1768"/>
              <a:gd name="T25" fmla="*/ 1578 h 2286"/>
              <a:gd name="T26" fmla="*/ 1590 w 1768"/>
              <a:gd name="T27" fmla="*/ 980 h 2286"/>
              <a:gd name="T28" fmla="*/ 1442 w 1768"/>
              <a:gd name="T29" fmla="*/ 1578 h 2286"/>
              <a:gd name="T30" fmla="*/ 1088 w 1768"/>
              <a:gd name="T31" fmla="*/ 1742 h 2286"/>
              <a:gd name="T32" fmla="*/ 1182 w 1768"/>
              <a:gd name="T33" fmla="*/ 2286 h 2286"/>
              <a:gd name="T34" fmla="*/ 1278 w 1768"/>
              <a:gd name="T35" fmla="*/ 2191 h 2286"/>
              <a:gd name="T36" fmla="*/ 1333 w 1768"/>
              <a:gd name="T37" fmla="*/ 1769 h 2286"/>
              <a:gd name="T38" fmla="*/ 1741 w 1768"/>
              <a:gd name="T39" fmla="*/ 1606 h 2286"/>
              <a:gd name="T40" fmla="*/ 1593 w 1768"/>
              <a:gd name="T41" fmla="*/ 980 h 2286"/>
              <a:gd name="T42" fmla="*/ 1333 w 1768"/>
              <a:gd name="T43" fmla="*/ 1306 h 2286"/>
              <a:gd name="T44" fmla="*/ 462 w 1768"/>
              <a:gd name="T45" fmla="*/ 1279 h 2286"/>
              <a:gd name="T46" fmla="*/ 435 w 1768"/>
              <a:gd name="T47" fmla="*/ 1388 h 2286"/>
              <a:gd name="T48" fmla="*/ 1306 w 1768"/>
              <a:gd name="T49" fmla="*/ 1415 h 2286"/>
              <a:gd name="T50" fmla="*/ 811 w 1768"/>
              <a:gd name="T51" fmla="*/ 0 h 2286"/>
              <a:gd name="T52" fmla="*/ 597 w 1768"/>
              <a:gd name="T53" fmla="*/ 512 h 2286"/>
              <a:gd name="T54" fmla="*/ 753 w 1768"/>
              <a:gd name="T55" fmla="*/ 565 h 2286"/>
              <a:gd name="T56" fmla="*/ 1170 w 1768"/>
              <a:gd name="T57" fmla="*/ 285 h 2286"/>
              <a:gd name="T58" fmla="*/ 642 w 1768"/>
              <a:gd name="T59" fmla="*/ 341 h 2286"/>
              <a:gd name="T60" fmla="*/ 642 w 1768"/>
              <a:gd name="T61" fmla="*/ 228 h 2286"/>
              <a:gd name="T62" fmla="*/ 642 w 1768"/>
              <a:gd name="T63" fmla="*/ 341 h 2286"/>
              <a:gd name="T64" fmla="*/ 755 w 1768"/>
              <a:gd name="T65" fmla="*/ 285 h 2286"/>
              <a:gd name="T66" fmla="*/ 867 w 1768"/>
              <a:gd name="T67" fmla="*/ 285 h 2286"/>
              <a:gd name="T68" fmla="*/ 979 w 1768"/>
              <a:gd name="T69" fmla="*/ 341 h 2286"/>
              <a:gd name="T70" fmla="*/ 979 w 1768"/>
              <a:gd name="T71" fmla="*/ 228 h 2286"/>
              <a:gd name="T72" fmla="*/ 979 w 1768"/>
              <a:gd name="T73" fmla="*/ 341 h 22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68" h="2286">
                <a:moveTo>
                  <a:pt x="381" y="708"/>
                </a:moveTo>
                <a:cubicBezTo>
                  <a:pt x="381" y="813"/>
                  <a:pt x="296" y="898"/>
                  <a:pt x="190" y="898"/>
                </a:cubicBezTo>
                <a:cubicBezTo>
                  <a:pt x="85" y="898"/>
                  <a:pt x="0" y="813"/>
                  <a:pt x="0" y="708"/>
                </a:cubicBezTo>
                <a:cubicBezTo>
                  <a:pt x="0" y="603"/>
                  <a:pt x="85" y="518"/>
                  <a:pt x="190" y="518"/>
                </a:cubicBezTo>
                <a:cubicBezTo>
                  <a:pt x="296" y="518"/>
                  <a:pt x="381" y="603"/>
                  <a:pt x="381" y="708"/>
                </a:cubicBezTo>
                <a:close/>
                <a:moveTo>
                  <a:pt x="1387" y="708"/>
                </a:moveTo>
                <a:cubicBezTo>
                  <a:pt x="1387" y="813"/>
                  <a:pt x="1472" y="898"/>
                  <a:pt x="1578" y="898"/>
                </a:cubicBezTo>
                <a:cubicBezTo>
                  <a:pt x="1683" y="898"/>
                  <a:pt x="1768" y="813"/>
                  <a:pt x="1768" y="708"/>
                </a:cubicBezTo>
                <a:cubicBezTo>
                  <a:pt x="1768" y="603"/>
                  <a:pt x="1683" y="518"/>
                  <a:pt x="1578" y="518"/>
                </a:cubicBezTo>
                <a:cubicBezTo>
                  <a:pt x="1472" y="518"/>
                  <a:pt x="1387" y="603"/>
                  <a:pt x="1387" y="708"/>
                </a:cubicBezTo>
                <a:close/>
                <a:moveTo>
                  <a:pt x="326" y="1578"/>
                </a:moveTo>
                <a:cubicBezTo>
                  <a:pt x="326" y="1128"/>
                  <a:pt x="326" y="1128"/>
                  <a:pt x="326" y="1128"/>
                </a:cubicBezTo>
                <a:cubicBezTo>
                  <a:pt x="326" y="1046"/>
                  <a:pt x="260" y="980"/>
                  <a:pt x="178" y="980"/>
                </a:cubicBezTo>
                <a:cubicBezTo>
                  <a:pt x="175" y="980"/>
                  <a:pt x="175" y="980"/>
                  <a:pt x="175" y="980"/>
                </a:cubicBezTo>
                <a:cubicBezTo>
                  <a:pt x="94" y="980"/>
                  <a:pt x="27" y="1046"/>
                  <a:pt x="27" y="1128"/>
                </a:cubicBezTo>
                <a:cubicBezTo>
                  <a:pt x="27" y="1606"/>
                  <a:pt x="27" y="1606"/>
                  <a:pt x="27" y="1606"/>
                </a:cubicBezTo>
                <a:cubicBezTo>
                  <a:pt x="27" y="1696"/>
                  <a:pt x="100" y="1769"/>
                  <a:pt x="190" y="1769"/>
                </a:cubicBezTo>
                <a:cubicBezTo>
                  <a:pt x="435" y="1769"/>
                  <a:pt x="435" y="1769"/>
                  <a:pt x="435" y="1769"/>
                </a:cubicBezTo>
                <a:cubicBezTo>
                  <a:pt x="465" y="1769"/>
                  <a:pt x="490" y="1793"/>
                  <a:pt x="490" y="1823"/>
                </a:cubicBezTo>
                <a:cubicBezTo>
                  <a:pt x="490" y="2204"/>
                  <a:pt x="490" y="2204"/>
                  <a:pt x="490" y="2204"/>
                </a:cubicBezTo>
                <a:cubicBezTo>
                  <a:pt x="490" y="2249"/>
                  <a:pt x="526" y="2286"/>
                  <a:pt x="571" y="2286"/>
                </a:cubicBezTo>
                <a:cubicBezTo>
                  <a:pt x="598" y="2286"/>
                  <a:pt x="598" y="2286"/>
                  <a:pt x="598" y="2286"/>
                </a:cubicBezTo>
                <a:cubicBezTo>
                  <a:pt x="643" y="2286"/>
                  <a:pt x="680" y="2249"/>
                  <a:pt x="680" y="2204"/>
                </a:cubicBezTo>
                <a:cubicBezTo>
                  <a:pt x="680" y="1742"/>
                  <a:pt x="680" y="1742"/>
                  <a:pt x="680" y="1742"/>
                </a:cubicBezTo>
                <a:cubicBezTo>
                  <a:pt x="680" y="1651"/>
                  <a:pt x="607" y="1578"/>
                  <a:pt x="517" y="1578"/>
                </a:cubicBezTo>
                <a:cubicBezTo>
                  <a:pt x="326" y="1578"/>
                  <a:pt x="326" y="1578"/>
                  <a:pt x="326" y="1578"/>
                </a:cubicBezTo>
                <a:close/>
                <a:moveTo>
                  <a:pt x="1593" y="980"/>
                </a:moveTo>
                <a:cubicBezTo>
                  <a:pt x="1590" y="980"/>
                  <a:pt x="1590" y="980"/>
                  <a:pt x="1590" y="980"/>
                </a:cubicBezTo>
                <a:cubicBezTo>
                  <a:pt x="1508" y="980"/>
                  <a:pt x="1442" y="1046"/>
                  <a:pt x="1442" y="1128"/>
                </a:cubicBezTo>
                <a:cubicBezTo>
                  <a:pt x="1442" y="1578"/>
                  <a:pt x="1442" y="1578"/>
                  <a:pt x="1442" y="1578"/>
                </a:cubicBezTo>
                <a:cubicBezTo>
                  <a:pt x="1251" y="1578"/>
                  <a:pt x="1251" y="1578"/>
                  <a:pt x="1251" y="1578"/>
                </a:cubicBezTo>
                <a:cubicBezTo>
                  <a:pt x="1161" y="1578"/>
                  <a:pt x="1088" y="1651"/>
                  <a:pt x="1088" y="1742"/>
                </a:cubicBezTo>
                <a:cubicBezTo>
                  <a:pt x="1088" y="2191"/>
                  <a:pt x="1088" y="2191"/>
                  <a:pt x="1088" y="2191"/>
                </a:cubicBezTo>
                <a:cubicBezTo>
                  <a:pt x="1088" y="2243"/>
                  <a:pt x="1130" y="2286"/>
                  <a:pt x="1182" y="2286"/>
                </a:cubicBezTo>
                <a:cubicBezTo>
                  <a:pt x="1184" y="2286"/>
                  <a:pt x="1184" y="2286"/>
                  <a:pt x="1184" y="2286"/>
                </a:cubicBezTo>
                <a:cubicBezTo>
                  <a:pt x="1236" y="2286"/>
                  <a:pt x="1278" y="2243"/>
                  <a:pt x="1278" y="2191"/>
                </a:cubicBezTo>
                <a:cubicBezTo>
                  <a:pt x="1278" y="1823"/>
                  <a:pt x="1278" y="1823"/>
                  <a:pt x="1278" y="1823"/>
                </a:cubicBezTo>
                <a:cubicBezTo>
                  <a:pt x="1278" y="1793"/>
                  <a:pt x="1303" y="1769"/>
                  <a:pt x="1333" y="1769"/>
                </a:cubicBezTo>
                <a:cubicBezTo>
                  <a:pt x="1578" y="1769"/>
                  <a:pt x="1578" y="1769"/>
                  <a:pt x="1578" y="1769"/>
                </a:cubicBezTo>
                <a:cubicBezTo>
                  <a:pt x="1668" y="1769"/>
                  <a:pt x="1741" y="1696"/>
                  <a:pt x="1741" y="1606"/>
                </a:cubicBezTo>
                <a:cubicBezTo>
                  <a:pt x="1741" y="1128"/>
                  <a:pt x="1741" y="1128"/>
                  <a:pt x="1741" y="1128"/>
                </a:cubicBezTo>
                <a:cubicBezTo>
                  <a:pt x="1741" y="1046"/>
                  <a:pt x="1674" y="980"/>
                  <a:pt x="1593" y="980"/>
                </a:cubicBezTo>
                <a:close/>
                <a:moveTo>
                  <a:pt x="1333" y="1388"/>
                </a:moveTo>
                <a:cubicBezTo>
                  <a:pt x="1333" y="1306"/>
                  <a:pt x="1333" y="1306"/>
                  <a:pt x="1333" y="1306"/>
                </a:cubicBezTo>
                <a:cubicBezTo>
                  <a:pt x="1333" y="1291"/>
                  <a:pt x="1321" y="1279"/>
                  <a:pt x="1306" y="1279"/>
                </a:cubicBezTo>
                <a:cubicBezTo>
                  <a:pt x="462" y="1279"/>
                  <a:pt x="462" y="1279"/>
                  <a:pt x="462" y="1279"/>
                </a:cubicBezTo>
                <a:cubicBezTo>
                  <a:pt x="447" y="1279"/>
                  <a:pt x="435" y="1291"/>
                  <a:pt x="435" y="1306"/>
                </a:cubicBezTo>
                <a:cubicBezTo>
                  <a:pt x="435" y="1388"/>
                  <a:pt x="435" y="1388"/>
                  <a:pt x="435" y="1388"/>
                </a:cubicBezTo>
                <a:cubicBezTo>
                  <a:pt x="435" y="1403"/>
                  <a:pt x="447" y="1415"/>
                  <a:pt x="462" y="1415"/>
                </a:cubicBezTo>
                <a:cubicBezTo>
                  <a:pt x="1306" y="1415"/>
                  <a:pt x="1306" y="1415"/>
                  <a:pt x="1306" y="1415"/>
                </a:cubicBezTo>
                <a:cubicBezTo>
                  <a:pt x="1321" y="1415"/>
                  <a:pt x="1333" y="1403"/>
                  <a:pt x="1333" y="1388"/>
                </a:cubicBezTo>
                <a:close/>
                <a:moveTo>
                  <a:pt x="811" y="0"/>
                </a:moveTo>
                <a:cubicBezTo>
                  <a:pt x="612" y="0"/>
                  <a:pt x="452" y="128"/>
                  <a:pt x="452" y="285"/>
                </a:cubicBezTo>
                <a:cubicBezTo>
                  <a:pt x="452" y="378"/>
                  <a:pt x="509" y="461"/>
                  <a:pt x="597" y="512"/>
                </a:cubicBezTo>
                <a:cubicBezTo>
                  <a:pt x="588" y="560"/>
                  <a:pt x="561" y="615"/>
                  <a:pt x="523" y="654"/>
                </a:cubicBezTo>
                <a:cubicBezTo>
                  <a:pt x="616" y="647"/>
                  <a:pt x="699" y="620"/>
                  <a:pt x="753" y="565"/>
                </a:cubicBezTo>
                <a:cubicBezTo>
                  <a:pt x="772" y="567"/>
                  <a:pt x="791" y="569"/>
                  <a:pt x="811" y="569"/>
                </a:cubicBezTo>
                <a:cubicBezTo>
                  <a:pt x="1009" y="569"/>
                  <a:pt x="1170" y="441"/>
                  <a:pt x="1170" y="285"/>
                </a:cubicBezTo>
                <a:cubicBezTo>
                  <a:pt x="1170" y="128"/>
                  <a:pt x="1009" y="0"/>
                  <a:pt x="811" y="0"/>
                </a:cubicBezTo>
                <a:close/>
                <a:moveTo>
                  <a:pt x="642" y="341"/>
                </a:moveTo>
                <a:cubicBezTo>
                  <a:pt x="611" y="341"/>
                  <a:pt x="586" y="315"/>
                  <a:pt x="586" y="285"/>
                </a:cubicBezTo>
                <a:cubicBezTo>
                  <a:pt x="586" y="254"/>
                  <a:pt x="611" y="228"/>
                  <a:pt x="642" y="228"/>
                </a:cubicBezTo>
                <a:cubicBezTo>
                  <a:pt x="673" y="228"/>
                  <a:pt x="698" y="254"/>
                  <a:pt x="698" y="285"/>
                </a:cubicBezTo>
                <a:cubicBezTo>
                  <a:pt x="698" y="315"/>
                  <a:pt x="673" y="341"/>
                  <a:pt x="642" y="341"/>
                </a:cubicBezTo>
                <a:close/>
                <a:moveTo>
                  <a:pt x="811" y="341"/>
                </a:moveTo>
                <a:cubicBezTo>
                  <a:pt x="780" y="341"/>
                  <a:pt x="755" y="315"/>
                  <a:pt x="755" y="285"/>
                </a:cubicBezTo>
                <a:cubicBezTo>
                  <a:pt x="755" y="254"/>
                  <a:pt x="780" y="228"/>
                  <a:pt x="811" y="228"/>
                </a:cubicBezTo>
                <a:cubicBezTo>
                  <a:pt x="842" y="228"/>
                  <a:pt x="867" y="254"/>
                  <a:pt x="867" y="285"/>
                </a:cubicBezTo>
                <a:cubicBezTo>
                  <a:pt x="867" y="315"/>
                  <a:pt x="842" y="341"/>
                  <a:pt x="811" y="341"/>
                </a:cubicBezTo>
                <a:close/>
                <a:moveTo>
                  <a:pt x="979" y="341"/>
                </a:moveTo>
                <a:cubicBezTo>
                  <a:pt x="948" y="341"/>
                  <a:pt x="923" y="315"/>
                  <a:pt x="923" y="285"/>
                </a:cubicBezTo>
                <a:cubicBezTo>
                  <a:pt x="923" y="254"/>
                  <a:pt x="948" y="228"/>
                  <a:pt x="979" y="228"/>
                </a:cubicBezTo>
                <a:cubicBezTo>
                  <a:pt x="1010" y="228"/>
                  <a:pt x="1035" y="254"/>
                  <a:pt x="1035" y="285"/>
                </a:cubicBezTo>
                <a:cubicBezTo>
                  <a:pt x="1035" y="315"/>
                  <a:pt x="1010" y="341"/>
                  <a:pt x="979" y="34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圆角矩形 15"/>
          <p:cNvSpPr/>
          <p:nvPr>
            <p:custDataLst>
              <p:tags r:id="rId11"/>
            </p:custDataLst>
          </p:nvPr>
        </p:nvSpPr>
        <p:spPr>
          <a:xfrm>
            <a:off x="8581542" y="1488545"/>
            <a:ext cx="1049976" cy="104997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Freeform 18"/>
          <p:cNvSpPr>
            <a:spLocks noChangeAspect="1" noEditPoints="1"/>
          </p:cNvSpPr>
          <p:nvPr>
            <p:custDataLst>
              <p:tags r:id="rId12"/>
            </p:custDataLst>
          </p:nvPr>
        </p:nvSpPr>
        <p:spPr bwMode="auto">
          <a:xfrm>
            <a:off x="8756537" y="1656505"/>
            <a:ext cx="699984" cy="693722"/>
          </a:xfrm>
          <a:custGeom>
            <a:gdLst>
              <a:gd name="T0" fmla="*/ 567 w 1606"/>
              <a:gd name="T1" fmla="*/ 644 h 1591"/>
              <a:gd name="T2" fmla="*/ 590 w 1606"/>
              <a:gd name="T3" fmla="*/ 627 h 1591"/>
              <a:gd name="T4" fmla="*/ 590 w 1606"/>
              <a:gd name="T5" fmla="*/ 627 h 1591"/>
              <a:gd name="T6" fmla="*/ 1194 w 1606"/>
              <a:gd name="T7" fmla="*/ 0 h 1591"/>
              <a:gd name="T8" fmla="*/ 1194 w 1606"/>
              <a:gd name="T9" fmla="*/ 328 h 1591"/>
              <a:gd name="T10" fmla="*/ 1194 w 1606"/>
              <a:gd name="T11" fmla="*/ 0 h 1591"/>
              <a:gd name="T12" fmla="*/ 255 w 1606"/>
              <a:gd name="T13" fmla="*/ 702 h 1591"/>
              <a:gd name="T14" fmla="*/ 211 w 1606"/>
              <a:gd name="T15" fmla="*/ 681 h 1591"/>
              <a:gd name="T16" fmla="*/ 186 w 1606"/>
              <a:gd name="T17" fmla="*/ 667 h 1591"/>
              <a:gd name="T18" fmla="*/ 166 w 1606"/>
              <a:gd name="T19" fmla="*/ 540 h 1591"/>
              <a:gd name="T20" fmla="*/ 171 w 1606"/>
              <a:gd name="T21" fmla="*/ 687 h 1591"/>
              <a:gd name="T22" fmla="*/ 1597 w 1606"/>
              <a:gd name="T23" fmla="*/ 1001 h 1591"/>
              <a:gd name="T24" fmla="*/ 1576 w 1606"/>
              <a:gd name="T25" fmla="*/ 425 h 1591"/>
              <a:gd name="T26" fmla="*/ 1534 w 1606"/>
              <a:gd name="T27" fmla="*/ 424 h 1591"/>
              <a:gd name="T28" fmla="*/ 1555 w 1606"/>
              <a:gd name="T29" fmla="*/ 1006 h 1591"/>
              <a:gd name="T30" fmla="*/ 1488 w 1606"/>
              <a:gd name="T31" fmla="*/ 1097 h 1591"/>
              <a:gd name="T32" fmla="*/ 1122 w 1606"/>
              <a:gd name="T33" fmla="*/ 1181 h 1591"/>
              <a:gd name="T34" fmla="*/ 1151 w 1606"/>
              <a:gd name="T35" fmla="*/ 1190 h 1591"/>
              <a:gd name="T36" fmla="*/ 1336 w 1606"/>
              <a:gd name="T37" fmla="*/ 1459 h 1591"/>
              <a:gd name="T38" fmla="*/ 1216 w 1606"/>
              <a:gd name="T39" fmla="*/ 1491 h 1591"/>
              <a:gd name="T40" fmla="*/ 1497 w 1606"/>
              <a:gd name="T41" fmla="*/ 1523 h 1591"/>
              <a:gd name="T42" fmla="*/ 1497 w 1606"/>
              <a:gd name="T43" fmla="*/ 1459 h 1591"/>
              <a:gd name="T44" fmla="*/ 1417 w 1606"/>
              <a:gd name="T45" fmla="*/ 1127 h 1591"/>
              <a:gd name="T46" fmla="*/ 1566 w 1606"/>
              <a:gd name="T47" fmla="*/ 1130 h 1591"/>
              <a:gd name="T48" fmla="*/ 1497 w 1606"/>
              <a:gd name="T49" fmla="*/ 905 h 1591"/>
              <a:gd name="T50" fmla="*/ 1129 w 1606"/>
              <a:gd name="T51" fmla="*/ 486 h 1591"/>
              <a:gd name="T52" fmla="*/ 772 w 1606"/>
              <a:gd name="T53" fmla="*/ 680 h 1591"/>
              <a:gd name="T54" fmla="*/ 1179 w 1606"/>
              <a:gd name="T55" fmla="*/ 875 h 1591"/>
              <a:gd name="T56" fmla="*/ 744 w 1606"/>
              <a:gd name="T57" fmla="*/ 1464 h 1591"/>
              <a:gd name="T58" fmla="*/ 906 w 1606"/>
              <a:gd name="T59" fmla="*/ 853 h 1591"/>
              <a:gd name="T60" fmla="*/ 326 w 1606"/>
              <a:gd name="T61" fmla="*/ 708 h 1591"/>
              <a:gd name="T62" fmla="*/ 326 w 1606"/>
              <a:gd name="T63" fmla="*/ 696 h 1591"/>
              <a:gd name="T64" fmla="*/ 352 w 1606"/>
              <a:gd name="T65" fmla="*/ 677 h 1591"/>
              <a:gd name="T66" fmla="*/ 508 w 1606"/>
              <a:gd name="T67" fmla="*/ 687 h 1591"/>
              <a:gd name="T68" fmla="*/ 536 w 1606"/>
              <a:gd name="T69" fmla="*/ 683 h 1591"/>
              <a:gd name="T70" fmla="*/ 539 w 1606"/>
              <a:gd name="T71" fmla="*/ 666 h 1591"/>
              <a:gd name="T72" fmla="*/ 544 w 1606"/>
              <a:gd name="T73" fmla="*/ 681 h 1591"/>
              <a:gd name="T74" fmla="*/ 632 w 1606"/>
              <a:gd name="T75" fmla="*/ 620 h 1591"/>
              <a:gd name="T76" fmla="*/ 555 w 1606"/>
              <a:gd name="T77" fmla="*/ 651 h 1591"/>
              <a:gd name="T78" fmla="*/ 551 w 1606"/>
              <a:gd name="T79" fmla="*/ 656 h 1591"/>
              <a:gd name="T80" fmla="*/ 533 w 1606"/>
              <a:gd name="T81" fmla="*/ 674 h 1591"/>
              <a:gd name="T82" fmla="*/ 523 w 1606"/>
              <a:gd name="T83" fmla="*/ 683 h 1591"/>
              <a:gd name="T84" fmla="*/ 352 w 1606"/>
              <a:gd name="T85" fmla="*/ 659 h 1591"/>
              <a:gd name="T86" fmla="*/ 340 w 1606"/>
              <a:gd name="T87" fmla="*/ 673 h 1591"/>
              <a:gd name="T88" fmla="*/ 321 w 1606"/>
              <a:gd name="T89" fmla="*/ 702 h 1591"/>
              <a:gd name="T90" fmla="*/ 0 w 1606"/>
              <a:gd name="T91" fmla="*/ 708 h 1591"/>
              <a:gd name="T92" fmla="*/ 88 w 1606"/>
              <a:gd name="T93" fmla="*/ 853 h 1591"/>
              <a:gd name="T94" fmla="*/ 744 w 1606"/>
              <a:gd name="T95" fmla="*/ 1553 h 1591"/>
              <a:gd name="T96" fmla="*/ 955 w 1606"/>
              <a:gd name="T97" fmla="*/ 1458 h 1591"/>
              <a:gd name="T98" fmla="*/ 1497 w 1606"/>
              <a:gd name="T99" fmla="*/ 905 h 1591"/>
              <a:gd name="T100" fmla="*/ 264 w 1606"/>
              <a:gd name="T101" fmla="*/ 611 h 1591"/>
              <a:gd name="T102" fmla="*/ 168 w 1606"/>
              <a:gd name="T103" fmla="*/ 238 h 159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06" h="1590">
                <a:moveTo>
                  <a:pt x="588" y="630"/>
                </a:moveTo>
                <a:cubicBezTo>
                  <a:pt x="583" y="630"/>
                  <a:pt x="567" y="644"/>
                  <a:pt x="567" y="644"/>
                </a:cubicBezTo>
                <a:cubicBezTo>
                  <a:pt x="576" y="648"/>
                  <a:pt x="593" y="630"/>
                  <a:pt x="588" y="630"/>
                </a:cubicBezTo>
                <a:close/>
                <a:moveTo>
                  <a:pt x="590" y="627"/>
                </a:moveTo>
                <a:cubicBezTo>
                  <a:pt x="589" y="628"/>
                  <a:pt x="589" y="628"/>
                  <a:pt x="589" y="628"/>
                </a:cubicBezTo>
                <a:cubicBezTo>
                  <a:pt x="590" y="628"/>
                  <a:pt x="590" y="628"/>
                  <a:pt x="590" y="627"/>
                </a:cubicBezTo>
                <a:cubicBezTo>
                  <a:pt x="590" y="627"/>
                  <a:pt x="590" y="627"/>
                  <a:pt x="590" y="627"/>
                </a:cubicBezTo>
                <a:close/>
                <a:moveTo>
                  <a:pt x="1194" y="0"/>
                </a:moveTo>
                <a:cubicBezTo>
                  <a:pt x="1284" y="0"/>
                  <a:pt x="1357" y="74"/>
                  <a:pt x="1357" y="164"/>
                </a:cubicBezTo>
                <a:cubicBezTo>
                  <a:pt x="1357" y="254"/>
                  <a:pt x="1284" y="328"/>
                  <a:pt x="1194" y="328"/>
                </a:cubicBezTo>
                <a:cubicBezTo>
                  <a:pt x="1103" y="328"/>
                  <a:pt x="1030" y="254"/>
                  <a:pt x="1030" y="164"/>
                </a:cubicBezTo>
                <a:cubicBezTo>
                  <a:pt x="1030" y="74"/>
                  <a:pt x="1103" y="0"/>
                  <a:pt x="1194" y="0"/>
                </a:cubicBezTo>
                <a:close/>
                <a:moveTo>
                  <a:pt x="211" y="702"/>
                </a:moveTo>
                <a:cubicBezTo>
                  <a:pt x="255" y="702"/>
                  <a:pt x="255" y="702"/>
                  <a:pt x="255" y="702"/>
                </a:cubicBezTo>
                <a:cubicBezTo>
                  <a:pt x="255" y="681"/>
                  <a:pt x="255" y="681"/>
                  <a:pt x="255" y="681"/>
                </a:cubicBezTo>
                <a:cubicBezTo>
                  <a:pt x="211" y="681"/>
                  <a:pt x="211" y="681"/>
                  <a:pt x="211" y="681"/>
                </a:cubicBezTo>
                <a:cubicBezTo>
                  <a:pt x="199" y="681"/>
                  <a:pt x="191" y="678"/>
                  <a:pt x="188" y="674"/>
                </a:cubicBezTo>
                <a:cubicBezTo>
                  <a:pt x="185" y="671"/>
                  <a:pt x="186" y="667"/>
                  <a:pt x="186" y="667"/>
                </a:cubicBezTo>
                <a:cubicBezTo>
                  <a:pt x="187" y="540"/>
                  <a:pt x="187" y="540"/>
                  <a:pt x="187" y="540"/>
                </a:cubicBezTo>
                <a:cubicBezTo>
                  <a:pt x="166" y="540"/>
                  <a:pt x="166" y="540"/>
                  <a:pt x="166" y="540"/>
                </a:cubicBezTo>
                <a:cubicBezTo>
                  <a:pt x="166" y="663"/>
                  <a:pt x="166" y="663"/>
                  <a:pt x="166" y="663"/>
                </a:cubicBezTo>
                <a:cubicBezTo>
                  <a:pt x="165" y="667"/>
                  <a:pt x="164" y="677"/>
                  <a:pt x="171" y="687"/>
                </a:cubicBezTo>
                <a:cubicBezTo>
                  <a:pt x="178" y="697"/>
                  <a:pt x="192" y="702"/>
                  <a:pt x="211" y="702"/>
                </a:cubicBezTo>
                <a:close/>
                <a:moveTo>
                  <a:pt x="1597" y="1001"/>
                </a:moveTo>
                <a:cubicBezTo>
                  <a:pt x="1591" y="953"/>
                  <a:pt x="1591" y="953"/>
                  <a:pt x="1591" y="953"/>
                </a:cubicBezTo>
                <a:cubicBezTo>
                  <a:pt x="1568" y="764"/>
                  <a:pt x="1567" y="757"/>
                  <a:pt x="1576" y="425"/>
                </a:cubicBezTo>
                <a:cubicBezTo>
                  <a:pt x="1576" y="413"/>
                  <a:pt x="1567" y="404"/>
                  <a:pt x="1555" y="403"/>
                </a:cubicBezTo>
                <a:cubicBezTo>
                  <a:pt x="1544" y="403"/>
                  <a:pt x="1534" y="412"/>
                  <a:pt x="1534" y="424"/>
                </a:cubicBezTo>
                <a:cubicBezTo>
                  <a:pt x="1525" y="759"/>
                  <a:pt x="1526" y="766"/>
                  <a:pt x="1549" y="958"/>
                </a:cubicBezTo>
                <a:cubicBezTo>
                  <a:pt x="1555" y="1006"/>
                  <a:pt x="1555" y="1006"/>
                  <a:pt x="1555" y="1006"/>
                </a:cubicBezTo>
                <a:cubicBezTo>
                  <a:pt x="1562" y="1052"/>
                  <a:pt x="1556" y="1084"/>
                  <a:pt x="1540" y="1097"/>
                </a:cubicBezTo>
                <a:cubicBezTo>
                  <a:pt x="1522" y="1111"/>
                  <a:pt x="1490" y="1098"/>
                  <a:pt x="1488" y="1097"/>
                </a:cubicBezTo>
                <a:cubicBezTo>
                  <a:pt x="1333" y="1050"/>
                  <a:pt x="1140" y="1148"/>
                  <a:pt x="1132" y="1152"/>
                </a:cubicBezTo>
                <a:cubicBezTo>
                  <a:pt x="1121" y="1158"/>
                  <a:pt x="1117" y="1170"/>
                  <a:pt x="1122" y="1181"/>
                </a:cubicBezTo>
                <a:cubicBezTo>
                  <a:pt x="1126" y="1188"/>
                  <a:pt x="1134" y="1192"/>
                  <a:pt x="1141" y="1192"/>
                </a:cubicBezTo>
                <a:cubicBezTo>
                  <a:pt x="1144" y="1192"/>
                  <a:pt x="1148" y="1191"/>
                  <a:pt x="1151" y="1190"/>
                </a:cubicBezTo>
                <a:cubicBezTo>
                  <a:pt x="1152" y="1189"/>
                  <a:pt x="1238" y="1145"/>
                  <a:pt x="1336" y="1131"/>
                </a:cubicBezTo>
                <a:cubicBezTo>
                  <a:pt x="1336" y="1459"/>
                  <a:pt x="1336" y="1459"/>
                  <a:pt x="1336" y="1459"/>
                </a:cubicBezTo>
                <a:cubicBezTo>
                  <a:pt x="1249" y="1459"/>
                  <a:pt x="1249" y="1459"/>
                  <a:pt x="1249" y="1459"/>
                </a:cubicBezTo>
                <a:cubicBezTo>
                  <a:pt x="1231" y="1459"/>
                  <a:pt x="1216" y="1473"/>
                  <a:pt x="1216" y="1491"/>
                </a:cubicBezTo>
                <a:cubicBezTo>
                  <a:pt x="1216" y="1509"/>
                  <a:pt x="1231" y="1523"/>
                  <a:pt x="1249" y="1523"/>
                </a:cubicBezTo>
                <a:cubicBezTo>
                  <a:pt x="1497" y="1523"/>
                  <a:pt x="1497" y="1523"/>
                  <a:pt x="1497" y="1523"/>
                </a:cubicBezTo>
                <a:cubicBezTo>
                  <a:pt x="1515" y="1523"/>
                  <a:pt x="1530" y="1509"/>
                  <a:pt x="1530" y="1491"/>
                </a:cubicBezTo>
                <a:cubicBezTo>
                  <a:pt x="1530" y="1473"/>
                  <a:pt x="1515" y="1459"/>
                  <a:pt x="1497" y="1459"/>
                </a:cubicBezTo>
                <a:cubicBezTo>
                  <a:pt x="1417" y="1459"/>
                  <a:pt x="1417" y="1459"/>
                  <a:pt x="1417" y="1459"/>
                </a:cubicBezTo>
                <a:cubicBezTo>
                  <a:pt x="1417" y="1127"/>
                  <a:pt x="1417" y="1127"/>
                  <a:pt x="1417" y="1127"/>
                </a:cubicBezTo>
                <a:cubicBezTo>
                  <a:pt x="1436" y="1128"/>
                  <a:pt x="1455" y="1131"/>
                  <a:pt x="1474" y="1137"/>
                </a:cubicBezTo>
                <a:cubicBezTo>
                  <a:pt x="1476" y="1138"/>
                  <a:pt x="1528" y="1159"/>
                  <a:pt x="1566" y="1130"/>
                </a:cubicBezTo>
                <a:cubicBezTo>
                  <a:pt x="1595" y="1108"/>
                  <a:pt x="1606" y="1064"/>
                  <a:pt x="1597" y="1001"/>
                </a:cubicBezTo>
                <a:close/>
                <a:moveTo>
                  <a:pt x="1497" y="905"/>
                </a:moveTo>
                <a:cubicBezTo>
                  <a:pt x="1493" y="767"/>
                  <a:pt x="1448" y="634"/>
                  <a:pt x="1444" y="496"/>
                </a:cubicBezTo>
                <a:cubicBezTo>
                  <a:pt x="1439" y="295"/>
                  <a:pt x="1131" y="290"/>
                  <a:pt x="1129" y="486"/>
                </a:cubicBezTo>
                <a:cubicBezTo>
                  <a:pt x="1011" y="506"/>
                  <a:pt x="893" y="517"/>
                  <a:pt x="773" y="511"/>
                </a:cubicBezTo>
                <a:cubicBezTo>
                  <a:pt x="664" y="506"/>
                  <a:pt x="664" y="675"/>
                  <a:pt x="772" y="680"/>
                </a:cubicBezTo>
                <a:cubicBezTo>
                  <a:pt x="898" y="686"/>
                  <a:pt x="1023" y="674"/>
                  <a:pt x="1147" y="653"/>
                </a:cubicBezTo>
                <a:cubicBezTo>
                  <a:pt x="1160" y="727"/>
                  <a:pt x="1175" y="801"/>
                  <a:pt x="1179" y="875"/>
                </a:cubicBezTo>
                <a:cubicBezTo>
                  <a:pt x="923" y="965"/>
                  <a:pt x="781" y="1182"/>
                  <a:pt x="744" y="1458"/>
                </a:cubicBezTo>
                <a:cubicBezTo>
                  <a:pt x="744" y="1460"/>
                  <a:pt x="744" y="1462"/>
                  <a:pt x="744" y="1464"/>
                </a:cubicBezTo>
                <a:cubicBezTo>
                  <a:pt x="744" y="853"/>
                  <a:pt x="744" y="853"/>
                  <a:pt x="744" y="853"/>
                </a:cubicBezTo>
                <a:cubicBezTo>
                  <a:pt x="906" y="853"/>
                  <a:pt x="906" y="853"/>
                  <a:pt x="906" y="853"/>
                </a:cubicBezTo>
                <a:cubicBezTo>
                  <a:pt x="906" y="708"/>
                  <a:pt x="906" y="708"/>
                  <a:pt x="906" y="708"/>
                </a:cubicBezTo>
                <a:cubicBezTo>
                  <a:pt x="326" y="708"/>
                  <a:pt x="326" y="708"/>
                  <a:pt x="326" y="708"/>
                </a:cubicBezTo>
                <a:cubicBezTo>
                  <a:pt x="326" y="707"/>
                  <a:pt x="326" y="704"/>
                  <a:pt x="326" y="702"/>
                </a:cubicBezTo>
                <a:cubicBezTo>
                  <a:pt x="326" y="700"/>
                  <a:pt x="326" y="698"/>
                  <a:pt x="326" y="696"/>
                </a:cubicBezTo>
                <a:cubicBezTo>
                  <a:pt x="327" y="684"/>
                  <a:pt x="329" y="680"/>
                  <a:pt x="341" y="678"/>
                </a:cubicBezTo>
                <a:cubicBezTo>
                  <a:pt x="344" y="677"/>
                  <a:pt x="348" y="677"/>
                  <a:pt x="352" y="677"/>
                </a:cubicBezTo>
                <a:cubicBezTo>
                  <a:pt x="352" y="687"/>
                  <a:pt x="352" y="687"/>
                  <a:pt x="352" y="687"/>
                </a:cubicBezTo>
                <a:cubicBezTo>
                  <a:pt x="508" y="687"/>
                  <a:pt x="508" y="687"/>
                  <a:pt x="508" y="687"/>
                </a:cubicBezTo>
                <a:cubicBezTo>
                  <a:pt x="512" y="688"/>
                  <a:pt x="517" y="689"/>
                  <a:pt x="521" y="689"/>
                </a:cubicBezTo>
                <a:cubicBezTo>
                  <a:pt x="527" y="689"/>
                  <a:pt x="533" y="687"/>
                  <a:pt x="536" y="683"/>
                </a:cubicBezTo>
                <a:cubicBezTo>
                  <a:pt x="538" y="680"/>
                  <a:pt x="538" y="677"/>
                  <a:pt x="538" y="674"/>
                </a:cubicBezTo>
                <a:cubicBezTo>
                  <a:pt x="538" y="671"/>
                  <a:pt x="538" y="668"/>
                  <a:pt x="539" y="666"/>
                </a:cubicBezTo>
                <a:cubicBezTo>
                  <a:pt x="542" y="663"/>
                  <a:pt x="546" y="662"/>
                  <a:pt x="549" y="661"/>
                </a:cubicBezTo>
                <a:cubicBezTo>
                  <a:pt x="546" y="668"/>
                  <a:pt x="544" y="674"/>
                  <a:pt x="544" y="681"/>
                </a:cubicBezTo>
                <a:cubicBezTo>
                  <a:pt x="720" y="681"/>
                  <a:pt x="720" y="681"/>
                  <a:pt x="720" y="681"/>
                </a:cubicBezTo>
                <a:cubicBezTo>
                  <a:pt x="720" y="647"/>
                  <a:pt x="681" y="620"/>
                  <a:pt x="632" y="620"/>
                </a:cubicBezTo>
                <a:cubicBezTo>
                  <a:pt x="617" y="620"/>
                  <a:pt x="603" y="623"/>
                  <a:pt x="590" y="627"/>
                </a:cubicBezTo>
                <a:cubicBezTo>
                  <a:pt x="593" y="656"/>
                  <a:pt x="566" y="654"/>
                  <a:pt x="555" y="651"/>
                </a:cubicBezTo>
                <a:cubicBezTo>
                  <a:pt x="554" y="653"/>
                  <a:pt x="553" y="655"/>
                  <a:pt x="552" y="656"/>
                </a:cubicBezTo>
                <a:cubicBezTo>
                  <a:pt x="552" y="656"/>
                  <a:pt x="551" y="656"/>
                  <a:pt x="551" y="656"/>
                </a:cubicBezTo>
                <a:cubicBezTo>
                  <a:pt x="546" y="656"/>
                  <a:pt x="539" y="659"/>
                  <a:pt x="536" y="663"/>
                </a:cubicBezTo>
                <a:cubicBezTo>
                  <a:pt x="533" y="666"/>
                  <a:pt x="533" y="670"/>
                  <a:pt x="533" y="674"/>
                </a:cubicBezTo>
                <a:cubicBezTo>
                  <a:pt x="533" y="676"/>
                  <a:pt x="533" y="679"/>
                  <a:pt x="532" y="680"/>
                </a:cubicBezTo>
                <a:cubicBezTo>
                  <a:pt x="530" y="682"/>
                  <a:pt x="527" y="683"/>
                  <a:pt x="523" y="683"/>
                </a:cubicBezTo>
                <a:cubicBezTo>
                  <a:pt x="523" y="659"/>
                  <a:pt x="523" y="659"/>
                  <a:pt x="523" y="659"/>
                </a:cubicBezTo>
                <a:cubicBezTo>
                  <a:pt x="352" y="659"/>
                  <a:pt x="352" y="659"/>
                  <a:pt x="352" y="659"/>
                </a:cubicBezTo>
                <a:cubicBezTo>
                  <a:pt x="352" y="672"/>
                  <a:pt x="352" y="672"/>
                  <a:pt x="352" y="672"/>
                </a:cubicBezTo>
                <a:cubicBezTo>
                  <a:pt x="347" y="672"/>
                  <a:pt x="343" y="672"/>
                  <a:pt x="340" y="673"/>
                </a:cubicBezTo>
                <a:cubicBezTo>
                  <a:pt x="325" y="676"/>
                  <a:pt x="322" y="683"/>
                  <a:pt x="321" y="696"/>
                </a:cubicBezTo>
                <a:cubicBezTo>
                  <a:pt x="321" y="698"/>
                  <a:pt x="321" y="700"/>
                  <a:pt x="321" y="702"/>
                </a:cubicBezTo>
                <a:cubicBezTo>
                  <a:pt x="321" y="705"/>
                  <a:pt x="321" y="707"/>
                  <a:pt x="320" y="708"/>
                </a:cubicBezTo>
                <a:cubicBezTo>
                  <a:pt x="0" y="708"/>
                  <a:pt x="0" y="708"/>
                  <a:pt x="0" y="708"/>
                </a:cubicBezTo>
                <a:cubicBezTo>
                  <a:pt x="0" y="853"/>
                  <a:pt x="0" y="853"/>
                  <a:pt x="0" y="853"/>
                </a:cubicBezTo>
                <a:cubicBezTo>
                  <a:pt x="88" y="853"/>
                  <a:pt x="88" y="853"/>
                  <a:pt x="88" y="853"/>
                </a:cubicBezTo>
                <a:cubicBezTo>
                  <a:pt x="88" y="1553"/>
                  <a:pt x="88" y="1553"/>
                  <a:pt x="88" y="1553"/>
                </a:cubicBezTo>
                <a:cubicBezTo>
                  <a:pt x="744" y="1553"/>
                  <a:pt x="744" y="1553"/>
                  <a:pt x="744" y="1553"/>
                </a:cubicBezTo>
                <a:cubicBezTo>
                  <a:pt x="744" y="1483"/>
                  <a:pt x="744" y="1483"/>
                  <a:pt x="744" y="1483"/>
                </a:cubicBezTo>
                <a:cubicBezTo>
                  <a:pt x="755" y="1591"/>
                  <a:pt x="939" y="1581"/>
                  <a:pt x="955" y="1458"/>
                </a:cubicBezTo>
                <a:cubicBezTo>
                  <a:pt x="983" y="1244"/>
                  <a:pt x="1108" y="1102"/>
                  <a:pt x="1317" y="1054"/>
                </a:cubicBezTo>
                <a:cubicBezTo>
                  <a:pt x="1404" y="1068"/>
                  <a:pt x="1500" y="1018"/>
                  <a:pt x="1497" y="905"/>
                </a:cubicBezTo>
                <a:close/>
                <a:moveTo>
                  <a:pt x="238" y="233"/>
                </a:moveTo>
                <a:cubicBezTo>
                  <a:pt x="264" y="611"/>
                  <a:pt x="264" y="611"/>
                  <a:pt x="264" y="611"/>
                </a:cubicBezTo>
                <a:cubicBezTo>
                  <a:pt x="194" y="616"/>
                  <a:pt x="194" y="616"/>
                  <a:pt x="194" y="616"/>
                </a:cubicBezTo>
                <a:cubicBezTo>
                  <a:pt x="168" y="238"/>
                  <a:pt x="168" y="238"/>
                  <a:pt x="168" y="238"/>
                </a:cubicBezTo>
                <a:lnTo>
                  <a:pt x="238" y="23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70" name="直接连接符 69"/>
          <p:cNvCxnSpPr>
            <a:stCxn id="24" idx="0"/>
            <a:endCxn id="48" idx="1"/>
          </p:cNvCxnSpPr>
          <p:nvPr>
            <p:custDataLst>
              <p:tags r:id="rId13"/>
            </p:custDataLst>
          </p:nvPr>
        </p:nvCxnSpPr>
        <p:spPr>
          <a:xfrm flipV="1">
            <a:off x="3150618" y="2003365"/>
            <a:ext cx="1460130" cy="1625849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>
            <a:stCxn id="48" idx="3"/>
            <a:endCxn id="53" idx="0"/>
          </p:cNvCxnSpPr>
          <p:nvPr>
            <p:custDataLst>
              <p:tags r:id="rId14"/>
            </p:custDataLst>
          </p:nvPr>
        </p:nvCxnSpPr>
        <p:spPr>
          <a:xfrm>
            <a:off x="5660724" y="2003365"/>
            <a:ext cx="1463635" cy="1625849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>
            <a:stCxn id="53" idx="0"/>
            <a:endCxn id="56" idx="1"/>
          </p:cNvCxnSpPr>
          <p:nvPr>
            <p:custDataLst>
              <p:tags r:id="rId15"/>
            </p:custDataLst>
          </p:nvPr>
        </p:nvCxnSpPr>
        <p:spPr>
          <a:xfrm flipV="1">
            <a:off x="7124359" y="2013534"/>
            <a:ext cx="1457183" cy="1615681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16"/>
            </p:custDataLst>
          </p:nvPr>
        </p:nvSpPr>
        <p:spPr>
          <a:xfrm>
            <a:off x="6055133" y="4827801"/>
            <a:ext cx="2138451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lnSpcReduction="10000"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乘客需求下降，司机接单量减少，收入降低</a:t>
            </a:r>
          </a:p>
        </p:txBody>
      </p:sp>
      <p:sp>
        <p:nvSpPr>
          <p:cNvPr id="4" name="文本框 3"/>
          <p:cNvSpPr txBox="1"/>
          <p:nvPr>
            <p:custDataLst>
              <p:tags r:id="rId17"/>
            </p:custDataLst>
          </p:nvPr>
        </p:nvSpPr>
        <p:spPr>
          <a:xfrm>
            <a:off x="8037897" y="2789643"/>
            <a:ext cx="2137265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油价上涨，司机成本增加，收入减少</a:t>
            </a:r>
          </a:p>
        </p:txBody>
      </p:sp>
      <p:sp>
        <p:nvSpPr>
          <p:cNvPr id="5" name="文本框 4"/>
          <p:cNvSpPr txBox="1"/>
          <p:nvPr>
            <p:custDataLst>
              <p:tags r:id="rId18"/>
            </p:custDataLst>
          </p:nvPr>
        </p:nvSpPr>
        <p:spPr>
          <a:xfrm>
            <a:off x="4067104" y="2789643"/>
            <a:ext cx="2137265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lnSpcReduction="10000"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平台补贴减少，司机收入受到影响</a:t>
            </a:r>
          </a:p>
        </p:txBody>
      </p:sp>
      <p:sp>
        <p:nvSpPr>
          <p:cNvPr id="7" name="文本框 6"/>
          <p:cNvSpPr txBox="1"/>
          <p:nvPr>
            <p:custDataLst>
              <p:tags r:id="rId19"/>
            </p:custDataLst>
          </p:nvPr>
        </p:nvSpPr>
        <p:spPr>
          <a:xfrm>
            <a:off x="2023188" y="4827801"/>
            <a:ext cx="2137265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网约车市场竞争激烈，导致司机收入下降</a:t>
            </a:r>
          </a:p>
        </p:txBody>
      </p:sp>
      <p:grpSp>
        <p:nvGrpSpPr>
          <p:cNvPr id="17" name="组合 16"/>
          <p:cNvGrpSpPr>
            <a:grpSpLocks noChangeAspect="1"/>
          </p:cNvGrpSpPr>
          <p:nvPr>
            <p:custDataLst>
              <p:tags r:id="rId20"/>
            </p:custDataLst>
          </p:nvPr>
        </p:nvGrpSpPr>
        <p:grpSpPr>
          <a:xfrm>
            <a:off x="4785743" y="1653835"/>
            <a:ext cx="699984" cy="699060"/>
            <a:chOff x="1568450" y="430213"/>
            <a:chExt cx="6010275" cy="6002338"/>
          </a:xfrm>
          <a:solidFill>
            <a:schemeClr val="bg1"/>
          </a:solidFill>
        </p:grpSpPr>
        <p:sp>
          <p:nvSpPr>
            <p:cNvPr id="18" name="Freeform 9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1568450" y="430213"/>
              <a:ext cx="6010275" cy="6002338"/>
            </a:xfrm>
            <a:custGeom>
              <a:gdLst>
                <a:gd name="T0" fmla="*/ 1385 w 1600"/>
                <a:gd name="T1" fmla="*/ 241 h 1598"/>
                <a:gd name="T2" fmla="*/ 1385 w 1600"/>
                <a:gd name="T3" fmla="*/ 0 h 1598"/>
                <a:gd name="T4" fmla="*/ 215 w 1600"/>
                <a:gd name="T5" fmla="*/ 0 h 1598"/>
                <a:gd name="T6" fmla="*/ 215 w 1600"/>
                <a:gd name="T7" fmla="*/ 241 h 1598"/>
                <a:gd name="T8" fmla="*/ 0 w 1600"/>
                <a:gd name="T9" fmla="*/ 241 h 1598"/>
                <a:gd name="T10" fmla="*/ 0 w 1600"/>
                <a:gd name="T11" fmla="*/ 532 h 1598"/>
                <a:gd name="T12" fmla="*/ 162 w 1600"/>
                <a:gd name="T13" fmla="*/ 694 h 1598"/>
                <a:gd name="T14" fmla="*/ 269 w 1600"/>
                <a:gd name="T15" fmla="*/ 694 h 1598"/>
                <a:gd name="T16" fmla="*/ 751 w 1600"/>
                <a:gd name="T17" fmla="*/ 1031 h 1598"/>
                <a:gd name="T18" fmla="*/ 751 w 1600"/>
                <a:gd name="T19" fmla="*/ 1383 h 1598"/>
                <a:gd name="T20" fmla="*/ 574 w 1600"/>
                <a:gd name="T21" fmla="*/ 1383 h 1598"/>
                <a:gd name="T22" fmla="*/ 574 w 1600"/>
                <a:gd name="T23" fmla="*/ 1501 h 1598"/>
                <a:gd name="T24" fmla="*/ 485 w 1600"/>
                <a:gd name="T25" fmla="*/ 1501 h 1598"/>
                <a:gd name="T26" fmla="*/ 485 w 1600"/>
                <a:gd name="T27" fmla="*/ 1598 h 1598"/>
                <a:gd name="T28" fmla="*/ 1114 w 1600"/>
                <a:gd name="T29" fmla="*/ 1598 h 1598"/>
                <a:gd name="T30" fmla="*/ 1114 w 1600"/>
                <a:gd name="T31" fmla="*/ 1501 h 1598"/>
                <a:gd name="T32" fmla="*/ 1025 w 1600"/>
                <a:gd name="T33" fmla="*/ 1501 h 1598"/>
                <a:gd name="T34" fmla="*/ 1025 w 1600"/>
                <a:gd name="T35" fmla="*/ 1383 h 1598"/>
                <a:gd name="T36" fmla="*/ 848 w 1600"/>
                <a:gd name="T37" fmla="*/ 1383 h 1598"/>
                <a:gd name="T38" fmla="*/ 848 w 1600"/>
                <a:gd name="T39" fmla="*/ 1031 h 1598"/>
                <a:gd name="T40" fmla="*/ 1330 w 1600"/>
                <a:gd name="T41" fmla="*/ 694 h 1598"/>
                <a:gd name="T42" fmla="*/ 1438 w 1600"/>
                <a:gd name="T43" fmla="*/ 694 h 1598"/>
                <a:gd name="T44" fmla="*/ 1600 w 1600"/>
                <a:gd name="T45" fmla="*/ 532 h 1598"/>
                <a:gd name="T46" fmla="*/ 1600 w 1600"/>
                <a:gd name="T47" fmla="*/ 241 h 1598"/>
                <a:gd name="T48" fmla="*/ 1385 w 1600"/>
                <a:gd name="T49" fmla="*/ 241 h 1598"/>
                <a:gd name="T50" fmla="*/ 928 w 1600"/>
                <a:gd name="T51" fmla="*/ 1501 h 1598"/>
                <a:gd name="T52" fmla="*/ 671 w 1600"/>
                <a:gd name="T53" fmla="*/ 1501 h 1598"/>
                <a:gd name="T54" fmla="*/ 671 w 1600"/>
                <a:gd name="T55" fmla="*/ 1480 h 1598"/>
                <a:gd name="T56" fmla="*/ 928 w 1600"/>
                <a:gd name="T57" fmla="*/ 1480 h 1598"/>
                <a:gd name="T58" fmla="*/ 928 w 1600"/>
                <a:gd name="T59" fmla="*/ 1501 h 1598"/>
                <a:gd name="T60" fmla="*/ 162 w 1600"/>
                <a:gd name="T61" fmla="*/ 597 h 1598"/>
                <a:gd name="T62" fmla="*/ 97 w 1600"/>
                <a:gd name="T63" fmla="*/ 532 h 1598"/>
                <a:gd name="T64" fmla="*/ 97 w 1600"/>
                <a:gd name="T65" fmla="*/ 338 h 1598"/>
                <a:gd name="T66" fmla="*/ 215 w 1600"/>
                <a:gd name="T67" fmla="*/ 338 h 1598"/>
                <a:gd name="T68" fmla="*/ 215 w 1600"/>
                <a:gd name="T69" fmla="*/ 448 h 1598"/>
                <a:gd name="T70" fmla="*/ 234 w 1600"/>
                <a:gd name="T71" fmla="*/ 597 h 1598"/>
                <a:gd name="T72" fmla="*/ 162 w 1600"/>
                <a:gd name="T73" fmla="*/ 597 h 1598"/>
                <a:gd name="T74" fmla="*/ 1288 w 1600"/>
                <a:gd name="T75" fmla="*/ 448 h 1598"/>
                <a:gd name="T76" fmla="*/ 800 w 1600"/>
                <a:gd name="T77" fmla="*/ 936 h 1598"/>
                <a:gd name="T78" fmla="*/ 312 w 1600"/>
                <a:gd name="T79" fmla="*/ 448 h 1598"/>
                <a:gd name="T80" fmla="*/ 312 w 1600"/>
                <a:gd name="T81" fmla="*/ 97 h 1598"/>
                <a:gd name="T82" fmla="*/ 1288 w 1600"/>
                <a:gd name="T83" fmla="*/ 97 h 1598"/>
                <a:gd name="T84" fmla="*/ 1288 w 1600"/>
                <a:gd name="T85" fmla="*/ 448 h 1598"/>
                <a:gd name="T86" fmla="*/ 1503 w 1600"/>
                <a:gd name="T87" fmla="*/ 532 h 1598"/>
                <a:gd name="T88" fmla="*/ 1438 w 1600"/>
                <a:gd name="T89" fmla="*/ 597 h 1598"/>
                <a:gd name="T90" fmla="*/ 1366 w 1600"/>
                <a:gd name="T91" fmla="*/ 597 h 1598"/>
                <a:gd name="T92" fmla="*/ 1385 w 1600"/>
                <a:gd name="T93" fmla="*/ 448 h 1598"/>
                <a:gd name="T94" fmla="*/ 1385 w 1600"/>
                <a:gd name="T95" fmla="*/ 338 h 1598"/>
                <a:gd name="T96" fmla="*/ 1503 w 1600"/>
                <a:gd name="T97" fmla="*/ 338 h 1598"/>
                <a:gd name="T98" fmla="*/ 1503 w 1600"/>
                <a:gd name="T99" fmla="*/ 532 h 15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00" h="1598">
                  <a:moveTo>
                    <a:pt x="1385" y="241"/>
                  </a:moveTo>
                  <a:cubicBezTo>
                    <a:pt x="1385" y="0"/>
                    <a:pt x="1385" y="0"/>
                    <a:pt x="1385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5" y="241"/>
                    <a:pt x="215" y="241"/>
                    <a:pt x="215" y="24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532"/>
                    <a:pt x="0" y="532"/>
                    <a:pt x="0" y="532"/>
                  </a:cubicBezTo>
                  <a:cubicBezTo>
                    <a:pt x="0" y="622"/>
                    <a:pt x="73" y="694"/>
                    <a:pt x="162" y="694"/>
                  </a:cubicBezTo>
                  <a:cubicBezTo>
                    <a:pt x="269" y="694"/>
                    <a:pt x="269" y="694"/>
                    <a:pt x="269" y="694"/>
                  </a:cubicBezTo>
                  <a:cubicBezTo>
                    <a:pt x="356" y="880"/>
                    <a:pt x="537" y="1014"/>
                    <a:pt x="751" y="1031"/>
                  </a:cubicBezTo>
                  <a:cubicBezTo>
                    <a:pt x="751" y="1383"/>
                    <a:pt x="751" y="1383"/>
                    <a:pt x="751" y="1383"/>
                  </a:cubicBezTo>
                  <a:cubicBezTo>
                    <a:pt x="574" y="1383"/>
                    <a:pt x="574" y="1383"/>
                    <a:pt x="574" y="1383"/>
                  </a:cubicBezTo>
                  <a:cubicBezTo>
                    <a:pt x="574" y="1501"/>
                    <a:pt x="574" y="1501"/>
                    <a:pt x="574" y="1501"/>
                  </a:cubicBezTo>
                  <a:cubicBezTo>
                    <a:pt x="485" y="1501"/>
                    <a:pt x="485" y="1501"/>
                    <a:pt x="485" y="1501"/>
                  </a:cubicBezTo>
                  <a:cubicBezTo>
                    <a:pt x="485" y="1598"/>
                    <a:pt x="485" y="1598"/>
                    <a:pt x="485" y="1598"/>
                  </a:cubicBezTo>
                  <a:cubicBezTo>
                    <a:pt x="1114" y="1598"/>
                    <a:pt x="1114" y="1598"/>
                    <a:pt x="1114" y="1598"/>
                  </a:cubicBezTo>
                  <a:cubicBezTo>
                    <a:pt x="1114" y="1501"/>
                    <a:pt x="1114" y="1501"/>
                    <a:pt x="1114" y="1501"/>
                  </a:cubicBezTo>
                  <a:cubicBezTo>
                    <a:pt x="1025" y="1501"/>
                    <a:pt x="1025" y="1501"/>
                    <a:pt x="1025" y="1501"/>
                  </a:cubicBezTo>
                  <a:cubicBezTo>
                    <a:pt x="1025" y="1383"/>
                    <a:pt x="1025" y="1383"/>
                    <a:pt x="1025" y="1383"/>
                  </a:cubicBezTo>
                  <a:cubicBezTo>
                    <a:pt x="848" y="1383"/>
                    <a:pt x="848" y="1383"/>
                    <a:pt x="848" y="1383"/>
                  </a:cubicBezTo>
                  <a:cubicBezTo>
                    <a:pt x="848" y="1031"/>
                    <a:pt x="848" y="1031"/>
                    <a:pt x="848" y="1031"/>
                  </a:cubicBezTo>
                  <a:cubicBezTo>
                    <a:pt x="1062" y="1014"/>
                    <a:pt x="1244" y="880"/>
                    <a:pt x="1330" y="694"/>
                  </a:cubicBezTo>
                  <a:cubicBezTo>
                    <a:pt x="1438" y="694"/>
                    <a:pt x="1438" y="694"/>
                    <a:pt x="1438" y="694"/>
                  </a:cubicBezTo>
                  <a:cubicBezTo>
                    <a:pt x="1527" y="694"/>
                    <a:pt x="1600" y="622"/>
                    <a:pt x="1600" y="532"/>
                  </a:cubicBezTo>
                  <a:cubicBezTo>
                    <a:pt x="1600" y="241"/>
                    <a:pt x="1600" y="241"/>
                    <a:pt x="1600" y="241"/>
                  </a:cubicBezTo>
                  <a:lnTo>
                    <a:pt x="1385" y="241"/>
                  </a:lnTo>
                  <a:close/>
                  <a:moveTo>
                    <a:pt x="928" y="1501"/>
                  </a:moveTo>
                  <a:cubicBezTo>
                    <a:pt x="671" y="1501"/>
                    <a:pt x="671" y="1501"/>
                    <a:pt x="671" y="1501"/>
                  </a:cubicBezTo>
                  <a:cubicBezTo>
                    <a:pt x="671" y="1480"/>
                    <a:pt x="671" y="1480"/>
                    <a:pt x="671" y="1480"/>
                  </a:cubicBezTo>
                  <a:cubicBezTo>
                    <a:pt x="928" y="1480"/>
                    <a:pt x="928" y="1480"/>
                    <a:pt x="928" y="1480"/>
                  </a:cubicBezTo>
                  <a:lnTo>
                    <a:pt x="928" y="1501"/>
                  </a:lnTo>
                  <a:close/>
                  <a:moveTo>
                    <a:pt x="162" y="597"/>
                  </a:moveTo>
                  <a:cubicBezTo>
                    <a:pt x="126" y="597"/>
                    <a:pt x="97" y="568"/>
                    <a:pt x="97" y="532"/>
                  </a:cubicBezTo>
                  <a:cubicBezTo>
                    <a:pt x="97" y="338"/>
                    <a:pt x="97" y="338"/>
                    <a:pt x="97" y="338"/>
                  </a:cubicBezTo>
                  <a:cubicBezTo>
                    <a:pt x="215" y="338"/>
                    <a:pt x="215" y="338"/>
                    <a:pt x="215" y="338"/>
                  </a:cubicBezTo>
                  <a:cubicBezTo>
                    <a:pt x="215" y="448"/>
                    <a:pt x="215" y="448"/>
                    <a:pt x="215" y="448"/>
                  </a:cubicBezTo>
                  <a:cubicBezTo>
                    <a:pt x="215" y="500"/>
                    <a:pt x="221" y="550"/>
                    <a:pt x="234" y="597"/>
                  </a:cubicBezTo>
                  <a:cubicBezTo>
                    <a:pt x="162" y="597"/>
                    <a:pt x="162" y="597"/>
                    <a:pt x="162" y="597"/>
                  </a:cubicBezTo>
                  <a:close/>
                  <a:moveTo>
                    <a:pt x="1288" y="448"/>
                  </a:moveTo>
                  <a:cubicBezTo>
                    <a:pt x="1288" y="717"/>
                    <a:pt x="1069" y="936"/>
                    <a:pt x="800" y="936"/>
                  </a:cubicBezTo>
                  <a:cubicBezTo>
                    <a:pt x="531" y="936"/>
                    <a:pt x="312" y="717"/>
                    <a:pt x="312" y="448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1288" y="97"/>
                    <a:pt x="1288" y="97"/>
                    <a:pt x="1288" y="97"/>
                  </a:cubicBezTo>
                  <a:cubicBezTo>
                    <a:pt x="1288" y="448"/>
                    <a:pt x="1288" y="448"/>
                    <a:pt x="1288" y="448"/>
                  </a:cubicBezTo>
                  <a:close/>
                  <a:moveTo>
                    <a:pt x="1503" y="532"/>
                  </a:moveTo>
                  <a:cubicBezTo>
                    <a:pt x="1503" y="568"/>
                    <a:pt x="1474" y="597"/>
                    <a:pt x="1438" y="597"/>
                  </a:cubicBezTo>
                  <a:cubicBezTo>
                    <a:pt x="1366" y="597"/>
                    <a:pt x="1366" y="597"/>
                    <a:pt x="1366" y="597"/>
                  </a:cubicBezTo>
                  <a:cubicBezTo>
                    <a:pt x="1378" y="550"/>
                    <a:pt x="1385" y="500"/>
                    <a:pt x="1385" y="448"/>
                  </a:cubicBezTo>
                  <a:cubicBezTo>
                    <a:pt x="1385" y="338"/>
                    <a:pt x="1385" y="338"/>
                    <a:pt x="1385" y="338"/>
                  </a:cubicBezTo>
                  <a:cubicBezTo>
                    <a:pt x="1503" y="338"/>
                    <a:pt x="1503" y="338"/>
                    <a:pt x="1503" y="338"/>
                  </a:cubicBezTo>
                  <a:lnTo>
                    <a:pt x="1503" y="5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" name="Freeform 10"/>
            <p:cNvSpPr/>
            <p:nvPr>
              <p:custDataLst>
                <p:tags r:id="rId22"/>
              </p:custDataLst>
            </p:nvPr>
          </p:nvSpPr>
          <p:spPr bwMode="auto">
            <a:xfrm>
              <a:off x="3841750" y="1519238"/>
              <a:ext cx="1460500" cy="1389063"/>
            </a:xfrm>
            <a:custGeom>
              <a:gdLst>
                <a:gd name="T0" fmla="*/ 175 w 920"/>
                <a:gd name="T1" fmla="*/ 875 h 875"/>
                <a:gd name="T2" fmla="*/ 461 w 920"/>
                <a:gd name="T3" fmla="*/ 726 h 875"/>
                <a:gd name="T4" fmla="*/ 745 w 920"/>
                <a:gd name="T5" fmla="*/ 875 h 875"/>
                <a:gd name="T6" fmla="*/ 691 w 920"/>
                <a:gd name="T7" fmla="*/ 558 h 875"/>
                <a:gd name="T8" fmla="*/ 920 w 920"/>
                <a:gd name="T9" fmla="*/ 333 h 875"/>
                <a:gd name="T10" fmla="*/ 603 w 920"/>
                <a:gd name="T11" fmla="*/ 288 h 875"/>
                <a:gd name="T12" fmla="*/ 461 w 920"/>
                <a:gd name="T13" fmla="*/ 0 h 875"/>
                <a:gd name="T14" fmla="*/ 317 w 920"/>
                <a:gd name="T15" fmla="*/ 288 h 875"/>
                <a:gd name="T16" fmla="*/ 0 w 920"/>
                <a:gd name="T17" fmla="*/ 333 h 875"/>
                <a:gd name="T18" fmla="*/ 229 w 920"/>
                <a:gd name="T19" fmla="*/ 558 h 875"/>
                <a:gd name="T20" fmla="*/ 175 w 920"/>
                <a:gd name="T21" fmla="*/ 875 h 8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0" h="875">
                  <a:moveTo>
                    <a:pt x="175" y="875"/>
                  </a:moveTo>
                  <a:lnTo>
                    <a:pt x="461" y="726"/>
                  </a:lnTo>
                  <a:lnTo>
                    <a:pt x="745" y="875"/>
                  </a:lnTo>
                  <a:lnTo>
                    <a:pt x="691" y="558"/>
                  </a:lnTo>
                  <a:lnTo>
                    <a:pt x="920" y="333"/>
                  </a:lnTo>
                  <a:lnTo>
                    <a:pt x="603" y="288"/>
                  </a:lnTo>
                  <a:lnTo>
                    <a:pt x="461" y="0"/>
                  </a:lnTo>
                  <a:lnTo>
                    <a:pt x="317" y="288"/>
                  </a:lnTo>
                  <a:lnTo>
                    <a:pt x="0" y="333"/>
                  </a:lnTo>
                  <a:lnTo>
                    <a:pt x="229" y="558"/>
                  </a:lnTo>
                  <a:lnTo>
                    <a:pt x="175" y="8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3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工作时间长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司机每天工作时间长，平均超过10小时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司机休息时间不足，影响身体健康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司机需要长时间保持高度集中，容易疲劳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司机工作时间长，可能导致家庭关系紧张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心理压力增大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6"/>
            </p:custDataLst>
          </p:nvPr>
        </p:nvCxnSpPr>
        <p:spPr>
          <a:xfrm flipH="1">
            <a:off x="7712534" y="3803086"/>
            <a:ext cx="546794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>
            <p:custDataLst>
              <p:tags r:id="rId7"/>
            </p:custDataLst>
          </p:nvPr>
        </p:nvSpPr>
        <p:spPr>
          <a:xfrm>
            <a:off x="8414191" y="3372215"/>
            <a:ext cx="2478728" cy="911981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收入不稳定：订单数量波动大，收入难以保障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 flipH="1">
            <a:off x="7712534" y="5026999"/>
            <a:ext cx="546794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>
            <p:custDataLst>
              <p:tags r:id="rId9"/>
            </p:custDataLst>
          </p:nvPr>
        </p:nvSpPr>
        <p:spPr>
          <a:xfrm>
            <a:off x="8414192" y="4626097"/>
            <a:ext cx="2478726" cy="911981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竞争激烈：同行竞争激烈，压力增大</a:t>
            </a:r>
          </a:p>
        </p:txBody>
      </p:sp>
      <p:cxnSp>
        <p:nvCxnSpPr>
          <p:cNvPr id="44" name="直接连接符 43"/>
          <p:cNvCxnSpPr/>
          <p:nvPr>
            <p:custDataLst>
              <p:tags r:id="rId10"/>
            </p:custDataLst>
          </p:nvPr>
        </p:nvCxnSpPr>
        <p:spPr>
          <a:xfrm flipH="1">
            <a:off x="3739065" y="5028416"/>
            <a:ext cx="546794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>
            <p:custDataLst>
              <p:tags r:id="rId11"/>
            </p:custDataLst>
          </p:nvPr>
        </p:nvSpPr>
        <p:spPr>
          <a:xfrm>
            <a:off x="1315003" y="4659916"/>
            <a:ext cx="2383812" cy="90915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乘客投诉：乘客投诉增多，心理压力增大</a:t>
            </a:r>
          </a:p>
        </p:txBody>
      </p:sp>
      <p:cxnSp>
        <p:nvCxnSpPr>
          <p:cNvPr id="46" name="直接连接符 45"/>
          <p:cNvCxnSpPr/>
          <p:nvPr>
            <p:custDataLst>
              <p:tags r:id="rId12"/>
            </p:custDataLst>
          </p:nvPr>
        </p:nvCxnSpPr>
        <p:spPr>
          <a:xfrm flipH="1">
            <a:off x="3739065" y="3803086"/>
            <a:ext cx="546794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>
            <p:custDataLst>
              <p:tags r:id="rId13"/>
            </p:custDataLst>
          </p:nvPr>
        </p:nvSpPr>
        <p:spPr>
          <a:xfrm>
            <a:off x="1306114" y="3455649"/>
            <a:ext cx="2417810" cy="90915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安全风险：交通事故风险增加，心理压力增大</a:t>
            </a:r>
          </a:p>
        </p:txBody>
      </p:sp>
      <p:sp>
        <p:nvSpPr>
          <p:cNvPr id="51" name="文本框 50"/>
          <p:cNvSpPr txBox="1"/>
          <p:nvPr>
            <p:custDataLst>
              <p:tags r:id="rId14"/>
            </p:custDataLst>
          </p:nvPr>
        </p:nvSpPr>
        <p:spPr>
          <a:xfrm>
            <a:off x="1814130" y="2050931"/>
            <a:ext cx="2417810" cy="90915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工作时间长：长时间驾驶，疲劳感增加</a:t>
            </a:r>
          </a:p>
        </p:txBody>
      </p:sp>
      <p:sp>
        <p:nvSpPr>
          <p:cNvPr id="52" name="六边形 51"/>
          <p:cNvSpPr/>
          <p:nvPr>
            <p:custDataLst>
              <p:tags r:id="rId15"/>
            </p:custDataLst>
          </p:nvPr>
        </p:nvSpPr>
        <p:spPr>
          <a:xfrm>
            <a:off x="6638776" y="3332785"/>
            <a:ext cx="1073758" cy="939184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3" name="文本框 2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891975" y="3521525"/>
            <a:ext cx="567360" cy="56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  <a:endParaRPr lang="en-US" altLang="zh-CN" sz="2400" b="1" baseline="-30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六边形 53"/>
          <p:cNvSpPr/>
          <p:nvPr>
            <p:custDataLst>
              <p:tags r:id="rId17"/>
            </p:custDataLst>
          </p:nvPr>
        </p:nvSpPr>
        <p:spPr>
          <a:xfrm>
            <a:off x="5463027" y="2657083"/>
            <a:ext cx="1075175" cy="937767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5" name="文本框 30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716934" y="2845114"/>
            <a:ext cx="567360" cy="56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6" name="六边形 55"/>
          <p:cNvSpPr/>
          <p:nvPr>
            <p:custDataLst>
              <p:tags r:id="rId19"/>
            </p:custDataLst>
          </p:nvPr>
        </p:nvSpPr>
        <p:spPr>
          <a:xfrm>
            <a:off x="6638776" y="4556699"/>
            <a:ext cx="1073758" cy="939184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文本框 33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891975" y="4745438"/>
            <a:ext cx="567360" cy="56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8" name="六边形 57"/>
          <p:cNvSpPr/>
          <p:nvPr>
            <p:custDataLst>
              <p:tags r:id="rId21"/>
            </p:custDataLst>
          </p:nvPr>
        </p:nvSpPr>
        <p:spPr>
          <a:xfrm>
            <a:off x="4285860" y="4556699"/>
            <a:ext cx="1073758" cy="939184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文本框 36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4539059" y="4745438"/>
            <a:ext cx="567360" cy="56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60" name="六边形 59"/>
          <p:cNvSpPr/>
          <p:nvPr>
            <p:custDataLst>
              <p:tags r:id="rId23"/>
            </p:custDataLst>
          </p:nvPr>
        </p:nvSpPr>
        <p:spPr>
          <a:xfrm>
            <a:off x="4285860" y="3332785"/>
            <a:ext cx="1073758" cy="939184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文本框 39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4539059" y="3521525"/>
            <a:ext cx="567360" cy="56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六边形 63"/>
          <p:cNvSpPr/>
          <p:nvPr>
            <p:custDataLst>
              <p:tags r:id="rId25"/>
            </p:custDataLst>
          </p:nvPr>
        </p:nvSpPr>
        <p:spPr>
          <a:xfrm>
            <a:off x="5158465" y="3679845"/>
            <a:ext cx="1684297" cy="1420816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42" name="Straight Connector 39@|9FFC:0|FBC:0|LFC:6905428|LBC:16777215"/>
          <p:cNvCxnSpPr/>
          <p:nvPr>
            <p:custDataLst>
              <p:tags r:id="rId26"/>
            </p:custDataLst>
          </p:nvPr>
        </p:nvCxnSpPr>
        <p:spPr bwMode="auto">
          <a:xfrm flipH="1" flipV="1">
            <a:off x="5359618" y="2421933"/>
            <a:ext cx="313061" cy="23515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0@|9FFC:0|FBC:0|LFC:6905428|LBC:16777215"/>
          <p:cNvCxnSpPr/>
          <p:nvPr>
            <p:custDataLst>
              <p:tags r:id="rId27"/>
            </p:custDataLst>
          </p:nvPr>
        </p:nvCxnSpPr>
        <p:spPr bwMode="auto">
          <a:xfrm flipH="1">
            <a:off x="4329773" y="2424766"/>
            <a:ext cx="1032678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形 3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508076" y="3897716"/>
            <a:ext cx="985077" cy="985075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lt1"/>
                  </a:solidFill>
                </a:ln>
                <a:noFill/>
              </a:rPr>
              <a:t>3</a:t>
            </a:r>
            <a:endParaRPr lang="zh-CN" altLang="en-US">
              <a:ln>
                <a:solidFill>
                  <a:schemeClr val="l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平台策略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提高抽成比例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提高抽成比例可以增加平台的收入，提高平台的盈利能力。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提高抽成比例可以激励司机更加努力工作，提高服务质量。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提高抽成比例可以吸引更多的司机加入平台，提高平台的竞争力。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提高抽成比例可以增加平台的运营成本，提高平台的运营效率。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降低补贴力度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弧形 16"/>
          <p:cNvSpPr/>
          <p:nvPr>
            <p:custDataLst>
              <p:tags r:id="rId6"/>
            </p:custDataLst>
          </p:nvPr>
        </p:nvSpPr>
        <p:spPr>
          <a:xfrm>
            <a:off x="1684542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80"/>
          <p:cNvSpPr txBox="1"/>
          <p:nvPr>
            <p:custDataLst>
              <p:tags r:id="rId7"/>
            </p:custDataLst>
          </p:nvPr>
        </p:nvSpPr>
        <p:spPr>
          <a:xfrm>
            <a:off x="130579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原因：补贴大战导致平台亏损严重</a:t>
            </a:r>
          </a:p>
        </p:txBody>
      </p:sp>
      <p:sp>
        <p:nvSpPr>
          <p:cNvPr id="19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835502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0" name="菱形 19"/>
          <p:cNvSpPr/>
          <p:nvPr>
            <p:custDataLst>
              <p:tags r:id="rId9"/>
            </p:custDataLst>
          </p:nvPr>
        </p:nvSpPr>
        <p:spPr>
          <a:xfrm>
            <a:off x="1441349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弧形 1"/>
          <p:cNvSpPr/>
          <p:nvPr>
            <p:custDataLst>
              <p:tags r:id="rId10"/>
            </p:custDataLst>
          </p:nvPr>
        </p:nvSpPr>
        <p:spPr>
          <a:xfrm>
            <a:off x="4256990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80"/>
          <p:cNvSpPr txBox="1"/>
          <p:nvPr>
            <p:custDataLst>
              <p:tags r:id="rId11"/>
            </p:custDataLst>
          </p:nvPr>
        </p:nvSpPr>
        <p:spPr>
          <a:xfrm>
            <a:off x="3878242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影响：降低补贴力度可以减少亏损，提高盈利能力</a:t>
            </a:r>
          </a:p>
        </p:txBody>
      </p:sp>
      <p:sp>
        <p:nvSpPr>
          <p:cNvPr id="5" name="标题 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4407949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菱形 5"/>
          <p:cNvSpPr/>
          <p:nvPr>
            <p:custDataLst>
              <p:tags r:id="rId13"/>
            </p:custDataLst>
          </p:nvPr>
        </p:nvSpPr>
        <p:spPr>
          <a:xfrm>
            <a:off x="4013795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弧形 6"/>
          <p:cNvSpPr/>
          <p:nvPr>
            <p:custDataLst>
              <p:tags r:id="rId14"/>
            </p:custDataLst>
          </p:nvPr>
        </p:nvSpPr>
        <p:spPr>
          <a:xfrm>
            <a:off x="6829435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80"/>
          <p:cNvSpPr txBox="1"/>
          <p:nvPr>
            <p:custDataLst>
              <p:tags r:id="rId15"/>
            </p:custDataLst>
          </p:nvPr>
        </p:nvSpPr>
        <p:spPr>
          <a:xfrm>
            <a:off x="6450690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策略：通过优化运营、提高服务质量等方式吸引用户</a:t>
            </a:r>
          </a:p>
        </p:txBody>
      </p:sp>
      <p:sp>
        <p:nvSpPr>
          <p:cNvPr id="9" name="标题 5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6980397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菱形 9"/>
          <p:cNvSpPr/>
          <p:nvPr>
            <p:custDataLst>
              <p:tags r:id="rId17"/>
            </p:custDataLst>
          </p:nvPr>
        </p:nvSpPr>
        <p:spPr>
          <a:xfrm>
            <a:off x="6586242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弧形 10"/>
          <p:cNvSpPr/>
          <p:nvPr>
            <p:custDataLst>
              <p:tags r:id="rId18"/>
            </p:custDataLst>
          </p:nvPr>
        </p:nvSpPr>
        <p:spPr>
          <a:xfrm>
            <a:off x="9401883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80"/>
          <p:cNvSpPr txBox="1"/>
          <p:nvPr>
            <p:custDataLst>
              <p:tags r:id="rId19"/>
            </p:custDataLst>
          </p:nvPr>
        </p:nvSpPr>
        <p:spPr>
          <a:xfrm>
            <a:off x="902313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结果：降低补贴力度后，平台可以更加专注于提升用户体验和优化运营，从而在激烈的市场竞争中脱颖而出。</a:t>
            </a:r>
          </a:p>
        </p:txBody>
      </p:sp>
      <p:sp>
        <p:nvSpPr>
          <p:cNvPr id="13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9552844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4" name="菱形 13"/>
          <p:cNvSpPr/>
          <p:nvPr>
            <p:custDataLst>
              <p:tags r:id="rId21"/>
            </p:custDataLst>
          </p:nvPr>
        </p:nvSpPr>
        <p:spPr>
          <a:xfrm>
            <a:off x="9158690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优化派单策略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6"/>
            </p:custDataLst>
          </p:nvPr>
        </p:nvSpPr>
        <p:spPr>
          <a:xfrm>
            <a:off x="2529323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提高派单效率：通过大数据和人工智能技术，实现快速、准确的派单</a:t>
            </a:r>
          </a:p>
        </p:txBody>
      </p:sp>
      <p:sp>
        <p:nvSpPr>
          <p:cNvPr id="75" name="文本框 74"/>
          <p:cNvSpPr txBox="1"/>
          <p:nvPr>
            <p:custDataLst>
              <p:tags r:id="rId7"/>
            </p:custDataLst>
          </p:nvPr>
        </p:nvSpPr>
        <p:spPr>
          <a:xfrm>
            <a:off x="1513478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24" name="文本框 423"/>
          <p:cNvSpPr txBox="1"/>
          <p:nvPr>
            <p:custDataLst>
              <p:tags r:id="rId8"/>
            </p:custDataLst>
          </p:nvPr>
        </p:nvSpPr>
        <p:spPr>
          <a:xfrm>
            <a:off x="7468031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优化派单路径：根据路况、时间等因素，优化派单路径，提高司机接单效率</a:t>
            </a:r>
          </a:p>
        </p:txBody>
      </p:sp>
      <p:sp>
        <p:nvSpPr>
          <p:cNvPr id="426" name="文本框 425"/>
          <p:cNvSpPr txBox="1"/>
          <p:nvPr>
            <p:custDataLst>
              <p:tags r:id="rId9"/>
            </p:custDataLst>
          </p:nvPr>
        </p:nvSpPr>
        <p:spPr>
          <a:xfrm>
            <a:off x="6452187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649" name="文本框 648"/>
          <p:cNvSpPr txBox="1"/>
          <p:nvPr>
            <p:custDataLst>
              <p:tags r:id="rId10"/>
            </p:custDataLst>
          </p:nvPr>
        </p:nvSpPr>
        <p:spPr>
          <a:xfrm>
            <a:off x="2527019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提高司机满意度：通过合理的派单策略，提高司机的接单量和收入，从而提高司机满意度</a:t>
            </a:r>
          </a:p>
        </p:txBody>
      </p:sp>
      <p:sp>
        <p:nvSpPr>
          <p:cNvPr id="650" name="文本框 649"/>
          <p:cNvSpPr txBox="1"/>
          <p:nvPr>
            <p:custDataLst>
              <p:tags r:id="rId11"/>
            </p:custDataLst>
          </p:nvPr>
        </p:nvSpPr>
        <p:spPr>
          <a:xfrm>
            <a:off x="1511175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30" name="文本框 729"/>
          <p:cNvSpPr txBox="1"/>
          <p:nvPr>
            <p:custDataLst>
              <p:tags r:id="rId12"/>
            </p:custDataLst>
          </p:nvPr>
        </p:nvSpPr>
        <p:spPr>
          <a:xfrm>
            <a:off x="7465728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提高用户体验：通过优化派单策略，提高乘客的等待时间和乘车体验，从而提高用户体验</a:t>
            </a:r>
          </a:p>
        </p:txBody>
      </p:sp>
      <p:sp>
        <p:nvSpPr>
          <p:cNvPr id="731" name="文本框 730"/>
          <p:cNvSpPr txBox="1"/>
          <p:nvPr>
            <p:custDataLst>
              <p:tags r:id="rId13"/>
            </p:custDataLst>
          </p:nvPr>
        </p:nvSpPr>
        <p:spPr>
          <a:xfrm>
            <a:off x="6449883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pic>
        <p:nvPicPr>
          <p:cNvPr id="427" name="图片 42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43884" y="4677875"/>
            <a:ext cx="1127893" cy="409138"/>
          </a:xfrm>
          <a:prstGeom prst="rect">
            <a:avLst/>
          </a:prstGeom>
        </p:spPr>
      </p:pic>
      <p:pic>
        <p:nvPicPr>
          <p:cNvPr id="428" name="图片 42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47325" y="4677875"/>
            <a:ext cx="1127893" cy="409138"/>
          </a:xfrm>
          <a:prstGeom prst="rect">
            <a:avLst/>
          </a:prstGeom>
        </p:spPr>
      </p:pic>
      <p:pic>
        <p:nvPicPr>
          <p:cNvPr id="429" name="图片 42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43884" y="2353685"/>
            <a:ext cx="1127893" cy="409138"/>
          </a:xfrm>
          <a:prstGeom prst="rect">
            <a:avLst/>
          </a:prstGeom>
        </p:spPr>
      </p:pic>
      <p:pic>
        <p:nvPicPr>
          <p:cNvPr id="430" name="图片 42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47325" y="2353685"/>
            <a:ext cx="1127893" cy="409138"/>
          </a:xfrm>
          <a:prstGeom prst="rect">
            <a:avLst/>
          </a:prstGeom>
        </p:spPr>
      </p:pic>
    </p:spTree>
    <p:custDataLst>
      <p:tags r:id="rId19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lt1"/>
                  </a:solidFill>
                </a:ln>
                <a:noFill/>
              </a:rPr>
              <a:t>4</a:t>
            </a:r>
            <a:endParaRPr lang="zh-CN" altLang="en-US">
              <a:ln>
                <a:solidFill>
                  <a:schemeClr val="lt1"/>
                </a:solidFill>
              </a:ln>
              <a:noFill/>
            </a:endParaRPr>
          </a:p>
        </p:txBody>
      </p:sp>
      <p:sp>
        <p:nvSpPr>
          <p:cNvPr id="5" name="标题 4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市场前景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市场饱和度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燕尾形 3"/>
          <p:cNvSpPr/>
          <p:nvPr>
            <p:custDataLst>
              <p:tags r:id="rId6"/>
            </p:custDataLst>
          </p:nvPr>
        </p:nvSpPr>
        <p:spPr>
          <a:xfrm>
            <a:off x="5694791" y="2433796"/>
            <a:ext cx="1834570" cy="183457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6686742" y="3045318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8" name="燕尾形 7"/>
          <p:cNvSpPr/>
          <p:nvPr>
            <p:custDataLst>
              <p:tags r:id="rId8"/>
            </p:custDataLst>
          </p:nvPr>
        </p:nvSpPr>
        <p:spPr>
          <a:xfrm>
            <a:off x="5694791" y="4269473"/>
            <a:ext cx="1834570" cy="1834570"/>
          </a:xfrm>
          <a:prstGeom prst="chevron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6686742" y="4880995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14" name="燕尾形 13"/>
          <p:cNvSpPr/>
          <p:nvPr>
            <p:custDataLst>
              <p:tags r:id="rId10"/>
            </p:custDataLst>
          </p:nvPr>
        </p:nvSpPr>
        <p:spPr>
          <a:xfrm flipH="1">
            <a:off x="4670782" y="1515957"/>
            <a:ext cx="1834570" cy="183457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 flipH="1">
            <a:off x="4901875" y="2127480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17" name="燕尾形 16"/>
          <p:cNvSpPr/>
          <p:nvPr>
            <p:custDataLst>
              <p:tags r:id="rId12"/>
            </p:custDataLst>
          </p:nvPr>
        </p:nvSpPr>
        <p:spPr>
          <a:xfrm flipH="1">
            <a:off x="4670782" y="3351634"/>
            <a:ext cx="1834570" cy="1834570"/>
          </a:xfrm>
          <a:prstGeom prst="chevron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 flipH="1">
            <a:off x="4901875" y="3963157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24" name="矩形 23"/>
          <p:cNvSpPr/>
          <p:nvPr>
            <p:custDataLst>
              <p:tags r:id="rId14"/>
            </p:custDataLst>
          </p:nvPr>
        </p:nvSpPr>
        <p:spPr>
          <a:xfrm>
            <a:off x="1305994" y="1927681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网约车市场已经趋于饱和，竞争激烈</a:t>
            </a:r>
          </a:p>
        </p:txBody>
      </p:sp>
      <p:sp>
        <p:nvSpPr>
          <p:cNvPr id="25" name="矩形 24"/>
          <p:cNvSpPr/>
          <p:nvPr>
            <p:custDataLst>
              <p:tags r:id="rId15"/>
            </p:custDataLst>
          </p:nvPr>
        </p:nvSpPr>
        <p:spPr>
          <a:xfrm>
            <a:off x="1305994" y="3763358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市场饱和度较高，新进入者需要面临较大的竞争压力</a:t>
            </a:r>
          </a:p>
        </p:txBody>
      </p:sp>
      <p:sp>
        <p:nvSpPr>
          <p:cNvPr id="27" name="矩形 26"/>
          <p:cNvSpPr/>
          <p:nvPr>
            <p:custDataLst>
              <p:tags r:id="rId16"/>
            </p:custDataLst>
          </p:nvPr>
        </p:nvSpPr>
        <p:spPr>
          <a:xfrm>
            <a:off x="7529359" y="2845519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市场份额主要集中在头部企业，中小型企业生存空间有限</a:t>
            </a:r>
          </a:p>
        </p:txBody>
      </p:sp>
      <p:sp>
        <p:nvSpPr>
          <p:cNvPr id="28" name="矩形 27"/>
          <p:cNvSpPr/>
          <p:nvPr>
            <p:custDataLst>
              <p:tags r:id="rId17"/>
            </p:custDataLst>
          </p:nvPr>
        </p:nvSpPr>
        <p:spPr>
          <a:xfrm>
            <a:off x="7529359" y="4681197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市场饱和度可能影响网约车行业的服务质量和价格水平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政策监管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燕尾形 3"/>
          <p:cNvSpPr/>
          <p:nvPr>
            <p:custDataLst>
              <p:tags r:id="rId6"/>
            </p:custDataLst>
          </p:nvPr>
        </p:nvSpPr>
        <p:spPr>
          <a:xfrm>
            <a:off x="5694791" y="2433796"/>
            <a:ext cx="1834570" cy="183457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6686742" y="3045318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8" name="燕尾形 7"/>
          <p:cNvSpPr/>
          <p:nvPr>
            <p:custDataLst>
              <p:tags r:id="rId8"/>
            </p:custDataLst>
          </p:nvPr>
        </p:nvSpPr>
        <p:spPr>
          <a:xfrm>
            <a:off x="5694791" y="4269473"/>
            <a:ext cx="1834570" cy="1834570"/>
          </a:xfrm>
          <a:prstGeom prst="chevron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6686742" y="4880995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2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14" name="燕尾形 13"/>
          <p:cNvSpPr/>
          <p:nvPr>
            <p:custDataLst>
              <p:tags r:id="rId10"/>
            </p:custDataLst>
          </p:nvPr>
        </p:nvSpPr>
        <p:spPr>
          <a:xfrm flipH="1">
            <a:off x="4670782" y="1515957"/>
            <a:ext cx="1834570" cy="183457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 flipH="1">
            <a:off x="4901875" y="2127480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17" name="燕尾形 16"/>
          <p:cNvSpPr/>
          <p:nvPr>
            <p:custDataLst>
              <p:tags r:id="rId12"/>
            </p:custDataLst>
          </p:nvPr>
        </p:nvSpPr>
        <p:spPr>
          <a:xfrm flipH="1">
            <a:off x="4670782" y="3351634"/>
            <a:ext cx="1834570" cy="1834570"/>
          </a:xfrm>
          <a:prstGeom prst="chevron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 flipH="1">
            <a:off x="4901875" y="3963157"/>
            <a:ext cx="611525" cy="611525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24" name="矩形 23"/>
          <p:cNvSpPr/>
          <p:nvPr>
            <p:custDataLst>
              <p:tags r:id="rId14"/>
            </p:custDataLst>
          </p:nvPr>
        </p:nvSpPr>
        <p:spPr>
          <a:xfrm>
            <a:off x="1305994" y="1927681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政府加强对网约车市场的监管，提高行业准入门槛</a:t>
            </a:r>
          </a:p>
        </p:txBody>
      </p:sp>
      <p:sp>
        <p:nvSpPr>
          <p:cNvPr id="25" name="矩形 24"/>
          <p:cNvSpPr/>
          <p:nvPr>
            <p:custDataLst>
              <p:tags r:id="rId15"/>
            </p:custDataLst>
          </p:nvPr>
        </p:nvSpPr>
        <p:spPr>
          <a:xfrm>
            <a:off x="1305994" y="3763358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制定网约车行业标准，规范行业发展</a:t>
            </a:r>
          </a:p>
        </p:txBody>
      </p:sp>
      <p:sp>
        <p:nvSpPr>
          <p:cNvPr id="27" name="矩形 26"/>
          <p:cNvSpPr/>
          <p:nvPr>
            <p:custDataLst>
              <p:tags r:id="rId16"/>
            </p:custDataLst>
          </p:nvPr>
        </p:nvSpPr>
        <p:spPr>
          <a:xfrm>
            <a:off x="7529359" y="2845519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加强网约车平台合规性审查，保障消费者权益</a:t>
            </a:r>
          </a:p>
        </p:txBody>
      </p:sp>
      <p:sp>
        <p:nvSpPr>
          <p:cNvPr id="28" name="矩形 27"/>
          <p:cNvSpPr/>
          <p:nvPr>
            <p:custDataLst>
              <p:tags r:id="rId17"/>
            </p:custDataLst>
          </p:nvPr>
        </p:nvSpPr>
        <p:spPr>
          <a:xfrm>
            <a:off x="7529359" y="4681197"/>
            <a:ext cx="3362998" cy="101111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加强网约车平台数据安全监管，保障用户隐私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3_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技术创新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6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>
                    <a:lumMod val="50000"/>
                  </a:schemeClr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>
                  <a:lumMod val="50000"/>
                </a:schemeClr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8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自动驾驶技术：提高驾驶安全性，降低人工成本</a:t>
            </a:r>
          </a:p>
        </p:txBody>
      </p:sp>
      <p:sp>
        <p:nvSpPr>
          <p:cNvPr id="31" name="椭圆 30"/>
          <p:cNvSpPr/>
          <p:nvPr>
            <p:custDataLst>
              <p:tags r:id="rId9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2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3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4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智能调度系统：提高车辆利用率，降低空驶率</a:t>
            </a:r>
          </a:p>
        </p:txBody>
      </p:sp>
      <p:sp>
        <p:nvSpPr>
          <p:cNvPr id="39" name="椭圆 38"/>
          <p:cNvSpPr/>
          <p:nvPr>
            <p:custDataLst>
              <p:tags r:id="rId15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8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9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>
                    <a:lumMod val="50000"/>
                  </a:schemeClr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>
                  <a:lumMod val="50000"/>
                </a:schemeClr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0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电动汽车技术：环保节能，降低运营成本</a:t>
            </a:r>
          </a:p>
        </p:txBody>
      </p:sp>
      <p:sp>
        <p:nvSpPr>
          <p:cNvPr id="35" name="椭圆 34"/>
          <p:cNvSpPr/>
          <p:nvPr>
            <p:custDataLst>
              <p:tags r:id="rId21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4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5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6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移动支付技术：方便乘客支付，提高交易效率</a:t>
            </a:r>
          </a:p>
        </p:txBody>
      </p:sp>
      <p:sp>
        <p:nvSpPr>
          <p:cNvPr id="43" name="椭圆 42"/>
          <p:cNvSpPr/>
          <p:nvPr>
            <p:custDataLst>
              <p:tags r:id="rId27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29"/>
  <p:tag name="KSO_WM_TEMPLATE_THUMBS_INDEX" val="1、1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26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8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15_1*f*1"/>
  <p:tag name="KSO_WM_UNIT_INDEX" val="1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5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SLIDE_CONTENT_AREA" val="{&quot;left&quot;:&quot;40.75&quot;,&quot;top&quot;:&quot;54.85&quot;,&quot;width&quot;:&quot;554.35&quot;,&quot;height&quot;:&quot;329.9&quot;}"/>
  <p:tag name="KSO_WM_SLIDE_ID" val="custom2023081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  <p:tag name="KSO_WM_TEMPLATE_THUMBS_INDEX" val="1、11"/>
</p:tagLst>
</file>

<file path=ppt/tags/tag1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USESOURCEFORMAT_APPLY" val="0"/>
  <p:tag name="KSO_WM_UNIT_VALUE" val="10"/>
</p:tagLst>
</file>

<file path=ppt/tags/tag1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2"/>
</p:tagLst>
</file>

<file path=ppt/tags/tag1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2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2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15"/>
  <p:tag name="KSO_WM_UNIT_COMPATIBLE" val="0"/>
  <p:tag name="KSO_WM_UNIT_DIAGRAM_ISNUMVISUAL" val="0"/>
  <p:tag name="KSO_WM_UNIT_DIAGRAM_ISREFERUNIT" val="0"/>
  <p:tag name="KSO_WM_UNIT_HIGHLIGHT" val="0"/>
  <p:tag name="KSO_WM_UNIT_ID" val="custom20230815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42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15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1"/>
  <p:tag name="KSO_WM_TEMPLATE_INDEX" val="20230815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14"/>
  <p:tag name="KSO_WM_UNIT_TEXT_LINE_FORE_SCHEMECOLOR_INDEX_BRIGHTNESS" val="0"/>
  <p:tag name="KSO_WM_UNIT_TYPE" val="e"/>
  <p:tag name="KSO_WM_UNIT_VALUE" val="6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00.xml><?xml version="1.0" encoding="utf-8"?>
<p:tagLst xmlns:p="http://schemas.openxmlformats.org/presentationml/2006/main">
  <p:tag name="KSO_WM_BEAUTIFY_FLAG" val="#wm#"/>
  <p:tag name="KSO_WM_SLIDE_CONTENT_AREA" val="{&quot;left&quot;:&quot;35.15&quot;,&quot;top&quot;:&quot;68.25&quot;,&quot;width&quot;:&quot;605.75&quot;,&quot;height&quot;:&quot;384.55&quot;}"/>
  <p:tag name="KSO_WM_SLIDE_ID" val="custom2023081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4&quot;,&quot;maxSize&quot;:{&quot;size1&quot;:22.2},&quot;minSize&quot;:{&quot;size1&quot;:13.5},&quot;normalSize&quot;:{&quot;size1&quot;:13.5},&quot;subLayout&quot;:[{&quot;id&quot;:&quot;2023-09-07T23:29:44&quot;,&quot;margin&quot;:{&quot;bottom&quot;:0.025999998673796654,&quot;left&quot;:2.117000102996826,&quot;right&quot;:1.2699999809265137,&quot;top&quot;:0.4230000376701355},&quot;type&quot;:0},{&quot;id&quot;:&quot;2023-09-07T23:29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2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8.xml><?xml version="1.0" encoding="utf-8"?>
<p:tagLst xmlns:p="http://schemas.openxmlformats.org/presentationml/2006/main">
  <p:tag name="KSO_WM_ASSEMBLE_CHIP_INDEX" val="d31b56d3528d405985d1bbd514fe1878"/>
  <p:tag name="KSO_WM_BEAUTIFY_FLAG" val="#wm#"/>
  <p:tag name="KSO_WM_CHIP_GROUPID" val="60b9e8c9d573a1aeab43c0fd"/>
  <p:tag name="KSO_WM_CHIP_XID" val="60b9e8c9d573a1aeab43c0fe"/>
  <p:tag name="KSO_WM_DIAGRAM_GROUP_CODE" val="l1-1"/>
  <p:tag name="KSO_WM_TAG_VERSION" val="1.0"/>
  <p:tag name="KSO_WM_TEMPLATE_CATEGORY" val="diagram"/>
  <p:tag name="KSO_WM_TEMPLATE_INDEX" val="20219183"/>
  <p:tag name="KSO_WM_UNIT_COMPATIBLE" val="0"/>
  <p:tag name="KSO_WM_UNIT_DIAGRAM_ISNUMVISUAL" val="0"/>
  <p:tag name="KSO_WM_UNIT_DIAGRAM_ISREFERUNIT" val="0"/>
  <p:tag name="KSO_WM_UNIT_HIGHLIGHT" val="0"/>
  <p:tag name="KSO_WM_UNIT_ID" val="diagram20219183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  <p:tag name="KSO_WM_UNIT_VALUE" val="1"/>
</p:tagLst>
</file>

<file path=ppt/tags/tag219.xml><?xml version="1.0" encoding="utf-8"?>
<p:tagLst xmlns:p="http://schemas.openxmlformats.org/presentationml/2006/main">
  <p:tag name="KSO_WM_ASSEMBLE_CHIP_INDEX" val="d31b56d3528d405985d1bbd514fe1878"/>
  <p:tag name="KSO_WM_BEAUTIFY_FLAG" val="#wm#"/>
  <p:tag name="KSO_WM_CHIP_GROUPID" val="60b9e8c9d573a1aeab43c0fd"/>
  <p:tag name="KSO_WM_CHIP_XID" val="60b9e8c9d573a1aeab43c0fe"/>
  <p:tag name="KSO_WM_DIAGRAM_GROUP_CODE" val="l1-1"/>
  <p:tag name="KSO_WM_TAG_VERSION" val="1.0"/>
  <p:tag name="KSO_WM_TEMPLATE_CATEGORY" val="diagram"/>
  <p:tag name="KSO_WM_TEMPLATE_INDEX" val="20219183"/>
  <p:tag name="KSO_WM_UNIT_COMPATIBLE" val="0"/>
  <p:tag name="KSO_WM_UNIT_DIAGRAM_ISNUMVISUAL" val="0"/>
  <p:tag name="KSO_WM_UNIT_DIAGRAM_ISREFERUNIT" val="0"/>
  <p:tag name="KSO_WM_UNIT_HIGHLIGHT" val="0"/>
  <p:tag name="KSO_WM_UNIT_ID" val="diagram20219183_3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27"/>
</p:tagLst>
</file>

<file path=ppt/tags/tag220.xml><?xml version="1.0" encoding="utf-8"?>
<p:tagLst xmlns:p="http://schemas.openxmlformats.org/presentationml/2006/main">
  <p:tag name="KSO_WM_ASSEMBLE_CHIP_INDEX" val="d31b56d3528d405985d1bbd514fe1878"/>
  <p:tag name="KSO_WM_BEAUTIFY_FLAG" val="#wm#"/>
  <p:tag name="KSO_WM_CHIP_GROUPID" val="60b9e8c9d573a1aeab43c0fd"/>
  <p:tag name="KSO_WM_CHIP_XID" val="60b9e8c9d573a1aeab43c0fe"/>
  <p:tag name="KSO_WM_DIAGRAM_GROUP_CODE" val="l1-1"/>
  <p:tag name="KSO_WM_TAG_VERSION" val="1.0"/>
  <p:tag name="KSO_WM_TEMPLATE_CATEGORY" val="diagram"/>
  <p:tag name="KSO_WM_TEMPLATE_INDEX" val="20219183"/>
  <p:tag name="KSO_WM_UNIT_COMPATIBLE" val="0"/>
  <p:tag name="KSO_WM_UNIT_DIAGRAM_ISNUMVISUAL" val="0"/>
  <p:tag name="KSO_WM_UNIT_DIAGRAM_ISREFERUNIT" val="0"/>
  <p:tag name="KSO_WM_UNIT_HIGHLIGHT" val="0"/>
  <p:tag name="KSO_WM_UNIT_ID" val="diagram20219183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  <p:tag name="KSO_WM_UNIT_VALUE" val="1"/>
</p:tagLst>
</file>

<file path=ppt/tags/tag221.xml><?xml version="1.0" encoding="utf-8"?>
<p:tagLst xmlns:p="http://schemas.openxmlformats.org/presentationml/2006/main">
  <p:tag name="KSO_WM_ASSEMBLE_CHIP_INDEX" val="d31b56d3528d405985d1bbd514fe1878"/>
  <p:tag name="KSO_WM_BEAUTIFY_FLAG" val="#wm#"/>
  <p:tag name="KSO_WM_CHIP_GROUPID" val="60b9e8c9d573a1aeab43c0fd"/>
  <p:tag name="KSO_WM_CHIP_XID" val="60b9e8c9d573a1aeab43c0fe"/>
  <p:tag name="KSO_WM_DIAGRAM_GROUP_CODE" val="l1-1"/>
  <p:tag name="KSO_WM_TAG_VERSION" val="1.0"/>
  <p:tag name="KSO_WM_TEMPLATE_CATEGORY" val="diagram"/>
  <p:tag name="KSO_WM_TEMPLATE_INDEX" val="20219183"/>
  <p:tag name="KSO_WM_UNIT_COMPATIBLE" val="0"/>
  <p:tag name="KSO_WM_UNIT_DIAGRAM_ISNUMVISUAL" val="0"/>
  <p:tag name="KSO_WM_UNIT_DIAGRAM_ISREFERUNIT" val="0"/>
  <p:tag name="KSO_WM_UNIT_HIGHLIGHT" val="0"/>
  <p:tag name="KSO_WM_UNIT_ID" val="diagram20219183_3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27"/>
</p:tagLst>
</file>

<file path=ppt/tags/tag222.xml><?xml version="1.0" encoding="utf-8"?>
<p:tagLst xmlns:p="http://schemas.openxmlformats.org/presentationml/2006/main">
  <p:tag name="KSO_WM_ASSEMBLE_CHIP_INDEX" val="d31b56d3528d405985d1bbd514fe1878"/>
  <p:tag name="KSO_WM_BEAUTIFY_FLAG" val="#wm#"/>
  <p:tag name="KSO_WM_CHIP_GROUPID" val="60b9e8c9d573a1aeab43c0fd"/>
  <p:tag name="KSO_WM_CHIP_XID" val="60b9e8c9d573a1aeab43c0fe"/>
  <p:tag name="KSO_WM_DIAGRAM_GROUP_CODE" val="l1-1"/>
  <p:tag name="KSO_WM_TAG_VERSION" val="1.0"/>
  <p:tag name="KSO_WM_TEMPLATE_CATEGORY" val="diagram"/>
  <p:tag name="KSO_WM_TEMPLATE_INDEX" val="20219183"/>
  <p:tag name="KSO_WM_UNIT_COMPATIBLE" val="0"/>
  <p:tag name="KSO_WM_UNIT_DIAGRAM_ISNUMVISUAL" val="0"/>
  <p:tag name="KSO_WM_UNIT_DIAGRAM_ISREFERUNIT" val="0"/>
  <p:tag name="KSO_WM_UNIT_HIGHLIGHT" val="0"/>
  <p:tag name="KSO_WM_UNIT_ID" val="diagram20219183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  <p:tag name="KSO_WM_UNIT_VALUE" val="1"/>
</p:tagLst>
</file>

<file path=ppt/tags/tag223.xml><?xml version="1.0" encoding="utf-8"?>
<p:tagLst xmlns:p="http://schemas.openxmlformats.org/presentationml/2006/main">
  <p:tag name="KSO_WM_ASSEMBLE_CHIP_INDEX" val="d31b56d3528d405985d1bbd514fe1878"/>
  <p:tag name="KSO_WM_BEAUTIFY_FLAG" val="#wm#"/>
  <p:tag name="KSO_WM_CHIP_GROUPID" val="60b9e8c9d573a1aeab43c0fd"/>
  <p:tag name="KSO_WM_CHIP_XID" val="60b9e8c9d573a1aeab43c0fe"/>
  <p:tag name="KSO_WM_DIAGRAM_GROUP_CODE" val="l1-1"/>
  <p:tag name="KSO_WM_TAG_VERSION" val="1.0"/>
  <p:tag name="KSO_WM_TEMPLATE_CATEGORY" val="diagram"/>
  <p:tag name="KSO_WM_TEMPLATE_INDEX" val="20219183"/>
  <p:tag name="KSO_WM_UNIT_COMPATIBLE" val="0"/>
  <p:tag name="KSO_WM_UNIT_DIAGRAM_ISNUMVISUAL" val="0"/>
  <p:tag name="KSO_WM_UNIT_DIAGRAM_ISREFERUNIT" val="0"/>
  <p:tag name="KSO_WM_UNIT_HIGHLIGHT" val="0"/>
  <p:tag name="KSO_WM_UNIT_ID" val="diagram20219183_3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27"/>
</p:tagLst>
</file>

<file path=ppt/tags/tag224.xml><?xml version="1.0" encoding="utf-8"?>
<p:tagLst xmlns:p="http://schemas.openxmlformats.org/presentationml/2006/main">
  <p:tag name="KSO_WM_ASSEMBLE_CHIP_INDEX" val="d31b56d3528d405985d1bbd514fe1878"/>
  <p:tag name="KSO_WM_BEAUTIFY_FLAG" val="#wm#"/>
  <p:tag name="KSO_WM_CHIP_GROUPID" val="60b9e8c9d573a1aeab43c0fd"/>
  <p:tag name="KSO_WM_CHIP_XID" val="60b9e8c9d573a1aeab43c0fe"/>
  <p:tag name="KSO_WM_DIAGRAM_GROUP_CODE" val="l1-1"/>
  <p:tag name="KSO_WM_TAG_VERSION" val="1.0"/>
  <p:tag name="KSO_WM_TEMPLATE_CATEGORY" val="diagram"/>
  <p:tag name="KSO_WM_TEMPLATE_INDEX" val="20219183"/>
  <p:tag name="KSO_WM_UNIT_COMPATIBLE" val="0"/>
  <p:tag name="KSO_WM_UNIT_DIAGRAM_ISNUMVISUAL" val="0"/>
  <p:tag name="KSO_WM_UNIT_DIAGRAM_ISREFERUNIT" val="0"/>
  <p:tag name="KSO_WM_UNIT_HIGHLIGHT" val="0"/>
  <p:tag name="KSO_WM_UNIT_ID" val="diagram20219183_3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0"/>
  <p:tag name="KSO_WM_UNIT_VALUE" val="1"/>
</p:tagLst>
</file>

<file path=ppt/tags/tag225.xml><?xml version="1.0" encoding="utf-8"?>
<p:tagLst xmlns:p="http://schemas.openxmlformats.org/presentationml/2006/main">
  <p:tag name="KSO_WM_ASSEMBLE_CHIP_INDEX" val="d31b56d3528d405985d1bbd514fe1878"/>
  <p:tag name="KSO_WM_BEAUTIFY_FLAG" val="#wm#"/>
  <p:tag name="KSO_WM_CHIP_GROUPID" val="60b9e8c9d573a1aeab43c0fd"/>
  <p:tag name="KSO_WM_CHIP_XID" val="60b9e8c9d573a1aeab43c0fe"/>
  <p:tag name="KSO_WM_DIAGRAM_GROUP_CODE" val="l1-1"/>
  <p:tag name="KSO_WM_TAG_VERSION" val="1.0"/>
  <p:tag name="KSO_WM_TEMPLATE_CATEGORY" val="diagram"/>
  <p:tag name="KSO_WM_TEMPLATE_INDEX" val="20219183"/>
  <p:tag name="KSO_WM_UNIT_COMPATIBLE" val="0"/>
  <p:tag name="KSO_WM_UNIT_DIAGRAM_ISNUMVISUAL" val="0"/>
  <p:tag name="KSO_WM_UNIT_DIAGRAM_ISREFERUNIT" val="0"/>
  <p:tag name="KSO_WM_UNIT_HIGHLIGHT" val="0"/>
  <p:tag name="KSO_WM_UNIT_ID" val="diagram20219183_3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27"/>
</p:tagLst>
</file>

<file path=ppt/tags/tag22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3&quot;,&quot;maxSize&quot;:{&quot;size1&quot;:22.2},&quot;minSize&quot;:{&quot;size1&quot;:13.5},&quot;normalSize&quot;:{&quot;size1&quot;:13.5},&quot;subLayout&quot;:[{&quot;id&quot;:&quot;2023-09-07T23:29:43&quot;,&quot;margin&quot;:{&quot;bottom&quot;:0.025999998673796654,&quot;left&quot;:2.117000102996826,&quot;right&quot;:1.2699999809265137,&quot;top&quot;:0.4230000376701355},&quot;type&quot;:0},{&quot;id&quot;:&quot;2023-09-07T23:29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2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1211_3*o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1211_3*o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1211_3*o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1211_3*o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3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3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4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24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1"/>
  <p:tag name="KSO_WM_UNIT_INDEX" val="1_3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1"/>
  <p:tag name="KSO_WM_UNIT_INDEX" val="1_2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1"/>
  <p:tag name="KSO_WM_UNIT_INDEX" val="1_1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1"/>
  <p:tag name="KSO_WM_UNIT_INDEX" val="1_4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3&quot;,&quot;maxSize&quot;:{&quot;size1&quot;:22.2},&quot;minSize&quot;:{&quot;size1&quot;:13.5},&quot;normalSize&quot;:{&quot;size1&quot;:13.5},&quot;subLayout&quot;:[{&quot;id&quot;:&quot;2023-09-07T23:29:43&quot;,&quot;margin&quot;:{&quot;bottom&quot;:0.025999998673796654,&quot;left&quot;:2.117000102996826,&quot;right&quot;:1.2699999809265137,&quot;top&quot;:0.4230000376701355},&quot;type&quot;:0},{&quot;id&quot;:&quot;2023-09-07T23:29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14"/>
  <p:tag name="KSO_WM_UNIT_TEXT_LINE_FORE_SCHEMECOLOR_INDEX_BRIGHTNESS" val="0"/>
  <p:tag name="KSO_WM_UNIT_TYPE" val="e"/>
  <p:tag name="KSO_WM_UNIT_VALUE" val="6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49.xml><?xml version="1.0" encoding="utf-8"?>
<p:tagLst xmlns:p="http://schemas.openxmlformats.org/presentationml/2006/main">
  <p:tag name="KSO_WM_BEAUTIFY_FLAG" val="#wm#"/>
  <p:tag name="KSO_WM_SLIDE_CONTENT_AREA" val="{&quot;left&quot;:&quot;35.15&quot;,&quot;top&quot;:&quot;68.25&quot;,&quot;width&quot;:&quot;605.75&quot;,&quot;height&quot;:&quot;384.55&quot;}"/>
  <p:tag name="KSO_WM_SLIDE_ID" val="custom2023081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872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2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2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72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32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32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32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32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10872_3*l_h_i*1_2_4"/>
  <p:tag name="KSO_WM_UNIT_INDEX" val="1_2_4"/>
  <p:tag name="KSO_WM_UNIT_LAYERLEVEL" val="1_1_1"/>
  <p:tag name="KSO_WM_UNIT_TEXT_FILL_FORE_SCHEMECOLOR_INDEX" val="1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4&quot;,&quot;maxSize&quot;:{&quot;size1&quot;:22.2},&quot;minSize&quot;:{&quot;size1&quot;:13.5},&quot;normalSize&quot;:{&quot;size1&quot;:13.5},&quot;subLayout&quot;:[{&quot;id&quot;:&quot;2023-09-07T23:29:44&quot;,&quot;margin&quot;:{&quot;bottom&quot;:0.025999998673796654,&quot;left&quot;:2.117000102996826,&quot;right&quot;:1.2699999809265137,&quot;top&quot;:0.4230000376701355},&quot;type&quot;:0},{&quot;id&quot;:&quot;2023-09-07T23:29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7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7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8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8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8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8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9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9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9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3&quot;,&quot;maxSize&quot;:{&quot;size1&quot;:22.2},&quot;minSize&quot;:{&quot;size1&quot;:13.5},&quot;normalSize&quot;:{&quot;size1&quot;:13.5},&quot;subLayout&quot;:[{&quot;id&quot;:&quot;2023-09-07T23:29:43&quot;,&quot;margin&quot;:{&quot;bottom&quot;:0.025999998673796654,&quot;left&quot;:2.117000102996826,&quot;right&quot;:1.2699999809265137,&quot;top&quot;:0.4230000376701355},&quot;type&quot;:0},{&quot;id&quot;:&quot;2023-09-07T23:29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0"/>
  <p:tag name="KSO_WM_UNIT_VALUE" val="24"/>
</p:tagLst>
</file>

<file path=ppt/tags/tag3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0"/>
  <p:tag name="KSO_WM_UNIT_VALUE" val="24"/>
</p:tagLst>
</file>

<file path=ppt/tags/tag3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0"/>
  <p:tag name="KSO_WM_UNIT_VALUE" val="24"/>
</p:tagLst>
</file>

<file path=ppt/tags/tag3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f*1_5_1"/>
  <p:tag name="KSO_WM_UNIT_INDEX" val="1_5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0"/>
  <p:tag name="KSO_WM_UNIT_VALUE" val="24"/>
</p:tagLst>
</file>

<file path=ppt/tags/tag3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0"/>
  <p:tag name="KSO_WM_UNIT_VALUE" val="20"/>
</p:tagLst>
</file>

<file path=ppt/tags/tag3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8893_4*q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8893_4*q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8893_4*q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8893_4*q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8893_4*q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8893_4*q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1_3"/>
  <p:tag name="KSO_WM_UNIT_INDEX" val="1_1_3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1_4"/>
  <p:tag name="KSO_WM_UNIT_INDEX" val="1_1_4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x*1_1"/>
  <p:tag name="KSO_WM_UNIT_INDEX" val="1_1"/>
  <p:tag name="KSO_WM_UNIT_LAYERLEVEL" val="1_1"/>
  <p:tag name="KSO_WM_UNIT_TYPE" val="q_x"/>
  <p:tag name="KSO_WM_UNIT_USESOURCEFORMAT_APPLY" val="0"/>
  <p:tag name="KSO_WM_UNIT_VALUE" val="254*254"/>
</p:tagLst>
</file>

<file path=ppt/tags/tag3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4&quot;,&quot;maxSize&quot;:{&quot;size1&quot;:22.2},&quot;minSize&quot;:{&quot;size1&quot;:13.5},&quot;normalSize&quot;:{&quot;size1&quot;:13.5},&quot;subLayout&quot;:[{&quot;id&quot;:&quot;2023-09-07T23:29:44&quot;,&quot;margin&quot;:{&quot;bottom&quot;:0.025999998673796654,&quot;left&quot;:2.117000102996826,&quot;right&quot;:1.2699999809265137,&quot;top&quot;:0.4230000376701355},&quot;type&quot;:0},{&quot;id&quot;:&quot;2023-09-07T23:29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14"/>
  <p:tag name="KSO_WM_UNIT_TEXT_LINE_FORE_SCHEMECOLOR_INDEX_BRIGHTNESS" val="0"/>
  <p:tag name="KSO_WM_UNIT_TYPE" val="e"/>
  <p:tag name="KSO_WM_UNIT_VALUE" val="6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24.xml><?xml version="1.0" encoding="utf-8"?>
<p:tagLst xmlns:p="http://schemas.openxmlformats.org/presentationml/2006/main">
  <p:tag name="KSO_WM_BEAUTIFY_FLAG" val="#wm#"/>
  <p:tag name="KSO_WM_SLIDE_CONTENT_AREA" val="{&quot;left&quot;:&quot;35.15&quot;,&quot;top&quot;:&quot;68.25&quot;,&quot;width&quot;:&quot;605.75&quot;,&quot;height&quot;:&quot;384.55&quot;}"/>
  <p:tag name="KSO_WM_SLIDE_ID" val="custom2023081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</p:tagLst>
</file>

<file path=ppt/tags/tag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3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3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3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3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4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4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4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4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5&quot;,&quot;maxSize&quot;:{&quot;size1&quot;:22.2},&quot;minSize&quot;:{&quot;size1&quot;:13.5},&quot;normalSize&quot;:{&quot;size1&quot;:13.5},&quot;subLayout&quot;:[{&quot;id&quot;:&quot;2023-09-07T23:29:45&quot;,&quot;margin&quot;:{&quot;bottom&quot;:0.025999998673796654,&quot;left&quot;:2.117000102996826,&quot;right&quot;:1.2699999809265137,&quot;top&quot;:0.4230000376701355},&quot;type&quot;:0},{&quot;id&quot;:&quot;2023-09-07T23:29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3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5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35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1_2"/>
  <p:tag name="KSO_WM_UNIT_INDEX" val="1_1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5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1_3"/>
  <p:tag name="KSO_WM_UNIT_INDEX" val="1_1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5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35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2_2"/>
  <p:tag name="KSO_WM_UNIT_INDEX" val="1_2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5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2_3"/>
  <p:tag name="KSO_WM_UNIT_INDEX" val="1_2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6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36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3_2"/>
  <p:tag name="KSO_WM_UNIT_INDEX" val="1_3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6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3_3"/>
  <p:tag name="KSO_WM_UNIT_INDEX" val="1_3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6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36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4_2"/>
  <p:tag name="KSO_WM_UNIT_INDEX" val="1_4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6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4_3"/>
  <p:tag name="KSO_WM_UNIT_INDEX" val="1_4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5&quot;,&quot;maxSize&quot;:{&quot;size1&quot;:22.2},&quot;minSize&quot;:{&quot;size1&quot;:13.5},&quot;normalSize&quot;:{&quot;size1&quot;:13.5},&quot;subLayout&quot;:[{&quot;id&quot;:&quot;2023-09-07T23:29:45&quot;,&quot;margin&quot;:{&quot;bottom&quot;:0.025999998673796654,&quot;left&quot;:2.117000102996826,&quot;right&quot;:1.2699999809265137,&quot;top&quot;:0.4230000376701355},&quot;type&quot;:0},{&quot;id&quot;:&quot;2023-09-07T23:29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3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1_1"/>
  <p:tag name="KSO_WM_UNIT_INDEX" val="1_1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2_1"/>
  <p:tag name="KSO_WM_UNIT_INDEX" val="1_2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3_1"/>
  <p:tag name="KSO_WM_UNIT_INDEX" val="1_3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4_1"/>
  <p:tag name="KSO_WM_UNIT_INDEX" val="1_4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2"/>
  <p:tag name="KSO_WM_UNIT_INDEX" val="1_3_2"/>
  <p:tag name="KSO_WM_UNIT_LAYERLEVEL" val="1_1_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2"/>
  <p:tag name="KSO_WM_UNIT_INDEX" val="1_4_2"/>
  <p:tag name="KSO_WM_UNIT_LAYERLEVEL" val="1_1_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2"/>
  <p:tag name="KSO_WM_UNIT_INDEX" val="1_1_2"/>
  <p:tag name="KSO_WM_UNIT_LAYERLEVEL" val="1_1_1"/>
  <p:tag name="KSO_WM_UNIT_TYPE" val="l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2"/>
  <p:tag name="KSO_WM_UNIT_INDEX" val="1_2_2"/>
  <p:tag name="KSO_WM_UNIT_LAYERLEVEL" val="1_1_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5&quot;,&quot;maxSize&quot;:{&quot;size1&quot;:22.2},&quot;minSize&quot;:{&quot;size1&quot;:13.5},&quot;normalSize&quot;:{&quot;size1&quot;:13.5},&quot;subLayout&quot;:[{&quot;id&quot;:&quot;2023-09-07T23:29:45&quot;,&quot;margin&quot;:{&quot;bottom&quot;:0.025999998673796654,&quot;left&quot;:2.117000102996826,&quot;right&quot;:1.2699999809265137,&quot;top&quot;:0.4230000376701355},&quot;type&quot;:0},{&quot;id&quot;:&quot;2023-09-07T23:29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14"/>
  <p:tag name="KSO_WM_UNIT_TEXT_LINE_FORE_SCHEMECOLOR_INDEX_BRIGHTNESS" val="0"/>
  <p:tag name="KSO_WM_UNIT_TYPE" val="e"/>
  <p:tag name="KSO_WM_UNIT_VALUE" val="6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87.xml><?xml version="1.0" encoding="utf-8"?>
<p:tagLst xmlns:p="http://schemas.openxmlformats.org/presentationml/2006/main">
  <p:tag name="KSO_WM_BEAUTIFY_FLAG" val="#wm#"/>
  <p:tag name="KSO_WM_SLIDE_CONTENT_AREA" val="{&quot;left&quot;:&quot;35.15&quot;,&quot;top&quot;:&quot;68.25&quot;,&quot;width&quot;:&quot;605.75&quot;,&quot;height&quot;:&quot;384.55&quot;}"/>
  <p:tag name="KSO_WM_SLIDE_ID" val="custom2023081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</p:tagLst>
</file>

<file path=ppt/tags/tag3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0783_4*m_h_i*1_2_1"/>
  <p:tag name="KSO_WM_UNIT_INDEX" val="1_2_1"/>
  <p:tag name="KSO_WM_UNIT_LAYERLEVEL" val="1_1_1"/>
  <p:tag name="KSO_WM_UNIT_TYPE" val="m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2_2"/>
  <p:tag name="KSO_WM_UNIT_INDEX" val="1_2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3_4*m_h_i*1_4_1"/>
  <p:tag name="KSO_WM_UNIT_INDEX" val="1_4_1"/>
  <p:tag name="KSO_WM_UNIT_LAYERLEVEL" val="1_1_1"/>
  <p:tag name="KSO_WM_UNIT_TYPE" val="m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4_2"/>
  <p:tag name="KSO_WM_UNIT_INDEX" val="1_4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783_4*m_h_i*1_1_1"/>
  <p:tag name="KSO_WM_UNIT_INDEX" val="1_1_1"/>
  <p:tag name="KSO_WM_UNIT_LAYERLEVEL" val="1_1_1"/>
  <p:tag name="KSO_WM_UNIT_TYPE" val="m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1_2"/>
  <p:tag name="KSO_WM_UNIT_INDEX" val="1_1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3_4*m_h_i*1_3_1"/>
  <p:tag name="KSO_WM_UNIT_INDEX" val="1_3_1"/>
  <p:tag name="KSO_WM_UNIT_LAYERLEVEL" val="1_1_1"/>
  <p:tag name="KSO_WM_UNIT_TYPE" val="m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3_2"/>
  <p:tag name="KSO_WM_UNIT_INDEX" val="1_3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4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4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4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40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4&quot;,&quot;maxSize&quot;:{&quot;size1&quot;:22.2},&quot;minSize&quot;:{&quot;size1&quot;:13.5},&quot;normalSize&quot;:{&quot;size1&quot;:13.5},&quot;subLayout&quot;:[{&quot;id&quot;:&quot;2023-09-07T23:29:44&quot;,&quot;margin&quot;:{&quot;bottom&quot;:0.025999998673796654,&quot;left&quot;:2.117000102996826,&quot;right&quot;:1.2699999809265137,&quot;top&quot;:0.4230000376701355},&quot;type&quot;:0},{&quot;id&quot;:&quot;2023-09-07T23:29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4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0783_4*m_h_i*1_2_1"/>
  <p:tag name="KSO_WM_UNIT_INDEX" val="1_2_1"/>
  <p:tag name="KSO_WM_UNIT_LAYERLEVEL" val="1_1_1"/>
  <p:tag name="KSO_WM_UNIT_TYPE" val="m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2_2"/>
  <p:tag name="KSO_WM_UNIT_INDEX" val="1_2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3_4*m_h_i*1_4_1"/>
  <p:tag name="KSO_WM_UNIT_INDEX" val="1_4_1"/>
  <p:tag name="KSO_WM_UNIT_LAYERLEVEL" val="1_1_1"/>
  <p:tag name="KSO_WM_UNIT_TYPE" val="m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4_2"/>
  <p:tag name="KSO_WM_UNIT_INDEX" val="1_4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783_4*m_h_i*1_1_1"/>
  <p:tag name="KSO_WM_UNIT_INDEX" val="1_1_1"/>
  <p:tag name="KSO_WM_UNIT_LAYERLEVEL" val="1_1_1"/>
  <p:tag name="KSO_WM_UNIT_TYPE" val="m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1_2"/>
  <p:tag name="KSO_WM_UNIT_INDEX" val="1_1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3_4*m_h_i*1_3_1"/>
  <p:tag name="KSO_WM_UNIT_INDEX" val="1_3_1"/>
  <p:tag name="KSO_WM_UNIT_LAYERLEVEL" val="1_1_1"/>
  <p:tag name="KSO_WM_UNIT_TYPE" val="m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i*1_3_2"/>
  <p:tag name="KSO_WM_UNIT_INDEX" val="1_3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4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4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4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4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0"/>
</p:tagLst>
</file>

<file path=ppt/tags/tag4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3&quot;,&quot;maxSize&quot;:{&quot;size1&quot;:22.2},&quot;minSize&quot;:{&quot;size1&quot;:13.5},&quot;normalSize&quot;:{&quot;size1&quot;:13.5},&quot;subLayout&quot;:[{&quot;id&quot;:&quot;2023-09-07T23:29:43&quot;,&quot;margin&quot;:{&quot;bottom&quot;:0.025999998673796654,&quot;left&quot;:2.117000102996826,&quot;right&quot;:1.2699999809265137,&quot;top&quot;:0.4230000376701355},&quot;type&quot;:0},{&quot;id&quot;:&quot;2023-09-07T23:29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7T23:29:44&quot;,&quot;maxSize&quot;:{&quot;size1&quot;:22.2},&quot;minSize&quot;:{&quot;size1&quot;:13.5},&quot;normalSize&quot;:{&quot;size1&quot;:13.5},&quot;subLayout&quot;:[{&quot;id&quot;:&quot;2023-09-07T23:29:44&quot;,&quot;margin&quot;:{&quot;bottom&quot;:0.025999998673796654,&quot;left&quot;:2.117000102996826,&quot;right&quot;:1.2699999809265137,&quot;top&quot;:0.4230000376701355},&quot;type&quot;:0},{&quot;id&quot;:&quot;2023-09-07T23:29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5"/>
  <p:tag name="KSO_WM_TEMPLATE_MASTER_TYPE" val="0"/>
  <p:tag name="KSO_WM_TEMPLATE_SUBCATEGORY" val="25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5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45.xml><?xml version="1.0" encoding="utf-8"?>
<p:tagLst xmlns:p="http://schemas.openxmlformats.org/presentationml/2006/main">
  <p:tag name="KSO_WM_BEAUTIFY_FLAG" val="#wm#"/>
  <p:tag name="KSO_WM_SLIDE_CONTENT_AREA" val="{&quot;left&quot;:&quot;137.8&quot;,&quot;top&quot;:&quot;51.6&quot;,&quot;width&quot;:&quot;714.2&quot;,&quot;height&quot;:&quot;367.25&quot;}"/>
  <p:tag name="KSO_WM_SLIDE_ID" val="custom20230815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15"/>
  <p:tag name="KSO_WM_TEMPLATE_MASTER_TYPE" val="1"/>
  <p:tag name="KSO_WM_TEMPLATE_SUBCATEGORY" val="0"/>
</p:tagLst>
</file>

<file path=ppt/tags/tag446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27">
      <a:dk1>
        <a:srgbClr val="000000"/>
      </a:dk1>
      <a:lt1>
        <a:srgbClr val="FFFFFF"/>
      </a:lt1>
      <a:dk2>
        <a:srgbClr val="000000"/>
      </a:dk2>
      <a:lt2>
        <a:srgbClr val="FBFBFB"/>
      </a:lt2>
      <a:accent1>
        <a:srgbClr val="47FFBC"/>
      </a:accent1>
      <a:accent2>
        <a:srgbClr val="51E8C9"/>
      </a:accent2>
      <a:accent3>
        <a:srgbClr val="5AD2D6"/>
      </a:accent3>
      <a:accent4>
        <a:srgbClr val="64BBE3"/>
      </a:accent4>
      <a:accent5>
        <a:srgbClr val="6DA5F0"/>
      </a:accent5>
      <a:accent6>
        <a:srgbClr val="778EFD"/>
      </a:accent6>
      <a:hlink>
        <a:srgbClr val="0563C1"/>
      </a:hlink>
      <a:folHlink>
        <a:srgbClr val="954F72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122</Paragraphs>
  <Slides>19</Slides>
  <Notes>7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网约车市场竞争激烈</vt:lpstr>
      <vt:lpstr>目录</vt:lpstr>
      <vt:lpstr>市场现状</vt:lpstr>
      <vt:lpstr>Slide 4</vt:lpstr>
      <vt:lpstr>Slide 5</vt:lpstr>
      <vt:lpstr>Slide 6</vt:lpstr>
      <vt:lpstr>司机现状</vt:lpstr>
      <vt:lpstr>Slide 8</vt:lpstr>
      <vt:lpstr>Slide 9</vt:lpstr>
      <vt:lpstr>Slide 10</vt:lpstr>
      <vt:lpstr>平台策略</vt:lpstr>
      <vt:lpstr>Slide 12</vt:lpstr>
      <vt:lpstr>Slide 13</vt:lpstr>
      <vt:lpstr>Slide 14</vt:lpstr>
      <vt:lpstr>市场前景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2023-09-07T16:06:13Z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B69416BDB4504C13BBBD389A483F45D5_11</vt:lpwstr>
  </property>
  <property fmtid="{D5CDD505-2E9C-101B-9397-08002B2CF9AE}" pid="3" name="KSOProductBuildVer">
    <vt:lpwstr>2052-12.1.0.15374</vt:lpwstr>
  </property>
</Properties>
</file>