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41" r:id="rId1"/>
    <p:sldMasterId id="2147489578" r:id="rId2"/>
  </p:sldMasterIdLst>
  <p:notesMasterIdLst>
    <p:notesMasterId r:id="rId3"/>
  </p:notesMasterIdLst>
  <p:sldIdLst>
    <p:sldId id="2915" r:id="rId4"/>
    <p:sldId id="2918" r:id="rId5"/>
    <p:sldId id="2921" r:id="rId6"/>
    <p:sldId id="2924" r:id="rId7"/>
    <p:sldId id="2927" r:id="rId8"/>
    <p:sldId id="2930" r:id="rId9"/>
    <p:sldId id="2933" r:id="rId10"/>
    <p:sldId id="2936" r:id="rId11"/>
    <p:sldId id="2939" r:id="rId12"/>
    <p:sldId id="2942" r:id="rId13"/>
    <p:sldId id="2945" r:id="rId14"/>
    <p:sldId id="2948" r:id="rId15"/>
    <p:sldId id="2951" r:id="rId16"/>
    <p:sldId id="2954" r:id="rId17"/>
    <p:sldId id="2957" r:id="rId18"/>
    <p:sldId id="2960" r:id="rId19"/>
    <p:sldId id="2963" r:id="rId20"/>
    <p:sldId id="2966" r:id="rId21"/>
    <p:sldId id="2969" r:id="rId22"/>
    <p:sldId id="2972" r:id="rId23"/>
    <p:sldId id="2975" r:id="rId24"/>
    <p:sldId id="2978" r:id="rId25"/>
    <p:sldId id="2981" r:id="rId26"/>
    <p:sldId id="2984" r:id="rId27"/>
    <p:sldId id="2987" r:id="rId28"/>
    <p:sldId id="2990" r:id="rId29"/>
    <p:sldId id="2993" r:id="rId30"/>
    <p:sldId id="29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42" r:id="rId1"/>
    <p:sldLayoutId id="2147489543" r:id="rId2"/>
    <p:sldLayoutId id="2147489544" r:id="rId3"/>
    <p:sldLayoutId id="2147489545" r:id="rId4"/>
    <p:sldLayoutId id="2147489546" r:id="rId5"/>
    <p:sldLayoutId id="2147489547" r:id="rId6"/>
    <p:sldLayoutId id="2147489548" r:id="rId7"/>
    <p:sldLayoutId id="2147489549" r:id="rId8"/>
    <p:sldLayoutId id="2147489550" r:id="rId9"/>
    <p:sldLayoutId id="2147489551" r:id="rId10"/>
    <p:sldLayoutId id="21474895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79" r:id="rId1"/>
    <p:sldLayoutId id="2147489580" r:id="rId2"/>
    <p:sldLayoutId id="2147489581" r:id="rId3"/>
    <p:sldLayoutId id="2147489582" r:id="rId4"/>
    <p:sldLayoutId id="2147489583" r:id="rId5"/>
    <p:sldLayoutId id="2147489584" r:id="rId6"/>
    <p:sldLayoutId id="2147489585" r:id="rId7"/>
    <p:sldLayoutId id="2147489586" r:id="rId8"/>
    <p:sldLayoutId id="2147489587" r:id="rId9"/>
    <p:sldLayoutId id="2147489588" r:id="rId10"/>
    <p:sldLayoutId id="21474895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tags" Target="../tags/tag390.xml"/><Relationship Id="rId22" Type="http://schemas.openxmlformats.org/officeDocument/2006/relationships/tags" Target="../tags/tag391.xml"/><Relationship Id="rId23" Type="http://schemas.openxmlformats.org/officeDocument/2006/relationships/tags" Target="../tags/tag392.xml"/><Relationship Id="rId24" Type="http://schemas.openxmlformats.org/officeDocument/2006/relationships/tags" Target="../tags/tag393.xml"/><Relationship Id="rId25" Type="http://schemas.openxmlformats.org/officeDocument/2006/relationships/tags" Target="../tags/tag394.xml"/><Relationship Id="rId26" Type="http://schemas.openxmlformats.org/officeDocument/2006/relationships/tags" Target="../tags/tag395.xml"/><Relationship Id="rId27" Type="http://schemas.openxmlformats.org/officeDocument/2006/relationships/tags" Target="../tags/tag396.xml"/><Relationship Id="rId28" Type="http://schemas.openxmlformats.org/officeDocument/2006/relationships/tags" Target="../tags/tag397.xml"/><Relationship Id="rId29" Type="http://schemas.openxmlformats.org/officeDocument/2006/relationships/tags" Target="../tags/tag39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提高教师教育专业能力促进学校双减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教师教育专业能力的提升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学校双减政策的实施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教师教育专业能力与学校双减政策的关联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提高教师教育专业能力促进学校双减的策略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提高教师教育专业能力促进学校双减的实践案例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教师教育专业能力的提升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培训和教育</a:t>
            </a:r>
            <a:endParaRPr altLang="en-US" lang="zh-CN"/>
          </a:p>
        </p:txBody>
      </p:sp>
      <p:sp>
        <p:nvSpPr>
          <p:cNvPr id="10488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培训内容：针对双减政策下的教师教育专业能力提升的培训课程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培训方式：线上和线下相结合，注重实践操作和案例分析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培训目标：提高教师的教育教学水平，促进学校双减政策的实施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培训效果：通过培训，教师能够更好地理解和实施双减政策，提高教育教学质量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实践和反思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实践：教师通过实际教学，不断探索和尝试新的教学方法和策略，提高自身的教学水平和专业素养。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实践和反思相结合：教师通过实际教学和反思的结合，不断完善自己的教学理念和方法，提高教育专业能力。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实践反思的重要性：实践反思有助于教师深入理解教育理念，提高教学水平，促进学校双减政策的实施。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反思：教师对自己的教学实践进行深入思考和总结，发现不足之处并寻求改进的方法，促进自身专业成长。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创新和改进</a:t>
            </a:r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创新教学方法：运用现代教育技术手段，如多媒体、网络等，提高教学效果。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改进教育理念：关注学生的个性化需求，注重培养学生的创新精神和实践能力。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提升自身素质：不断学习和进修，提高自己的专业素养和教育能力。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积极参与教研：与同行交流教学心得和经验，共同探讨教育教学的创新和改进。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评估和反馈</a:t>
            </a:r>
            <a:endParaRPr altLang="en-US" lang="zh-CN"/>
          </a:p>
        </p:txBody>
      </p:sp>
      <p:sp>
        <p:nvSpPr>
          <p:cNvPr id="10490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评估教师教育专业能力的标准：包括教学技能、教育理论知识、教育实践经验等方面。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评估方式：通过学生评价、同行评价、自我评价等多种方式进行。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反馈作用：及时反馈评估结果，帮助教师了解自己的不足之处，促进教师专业成长。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反馈方式：以建设性的方式提出改进意见，鼓励教师积极参与反馈和改进。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学校双减政策的实施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9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减少作业数量和时长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9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优化作业内容和形式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0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提升课堂教学质量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开展课外拓展活动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创新教学方法：采用启发式、探究式等教学方法，激发学生的学习兴趣和主动性。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优化课程设置：合理安排课程内容和教学进度，注重学生的个性化需求。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强化课堂管理：建立良好的课堂秩序，关注学生的课堂表现，及时反馈和指导。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提高教师素质：加强教师培训和交流，提高教师的教学水平和专业素养。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丰富学生课外活动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组织各类兴趣小组，满足学生个性化需求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开展校园文化活动，促进学生全面发展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加强体育、艺术教育，提高学生综合素质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利用社会资源，拓展学生课外学习空间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3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提高学生综合素质评价水平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培养学生自主学习和合作学习能力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加强学生体育、美育和劳动教育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教师教育专业能力与学校双减政策的关联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教师教育专业能力对双减政策的影响</a:t>
            </a:r>
            <a:endParaRPr altLang="en-US" lang="zh-CN"/>
          </a:p>
        </p:txBody>
      </p:sp>
      <p:sp>
        <p:nvSpPr>
          <p:cNvPr id="10494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教师教育专业能力是实施双减政策的基础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提高教师教育专业能力有助于更好地落实双减政策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教师教育专业能力影响双减政策的实施效果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教师教育专业能力的提升有助于推动双减政策的创新发展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双减政策对教师教育专业能力的需求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具备先进的教育理念和思想，能够关注学生的全面发展，注重培养学生的创新能力和实践能力。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具备扎实的学科知识基础，能够为学生提供高质量的教学内容。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具备良好的教育教学方法和技能，能够根据学生的特点和需求进行差异化教学。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具备高度的责任心和使命感，能够积极参与学校的教育教学工作，为学生的成长和发展贡献自己的力量。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教师教育专业能力与双减政策的协同发展</a:t>
            </a:r>
            <a:endParaRPr altLang="en-US" lang="zh-CN"/>
          </a:p>
        </p:txBody>
      </p:sp>
      <p:sp>
        <p:nvSpPr>
          <p:cNvPr id="10496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教师教育专业能力是实施双减政策的基础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提升教师教育专业能力是实现双减政策目标的关键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教师教育专业能力与双减政策相互促进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双减政策对教师教育专业能力提出了更高要求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教师教育专业能力提升对双减政策实施的支持</a:t>
            </a:r>
            <a:endParaRPr altLang="en-US" lang="zh-CN"/>
          </a:p>
        </p:txBody>
      </p:sp>
      <p:sp>
        <p:nvSpPr>
          <p:cNvPr id="10496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教师教育专业能力的提升有助于提高教学质量，减轻学生的学业负担。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教师教育专业能力的提升有助于教师更好地理解和实施双减政策，提高政策执行效果。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教师教育专业能力的提升有助于教师创新教学方法和手段，更好地满足学生的学习需求，提高学生的学习效果。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教师教育专业能力的提升有助于教师关注学生的个性化需求，更好地因材施教，促进学生的全面发展。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提高教师教育专业能力促进学校双减的策略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制定教师教育专业能力标准</a:t>
            </a:r>
            <a:endParaRPr altLang="en-US" lang="zh-CN"/>
          </a:p>
        </p:txBody>
      </p:sp>
      <p:sp>
        <p:nvSpPr>
          <p:cNvPr id="10497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制定标准：根据教育行业的发展和需求，制定教师教育专业能力的标准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培训课程：根据标准，设计培训课程，提高教师的专业能力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评估机制：建立评估机制，对教师的专业能力进行评估和认证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激励机制：建立激励机制，鼓励教师不断提高自己的专业能力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加强教师培训和进修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加强教师之间的交流与合作，促进教育资源的共享和优化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定期开展教师培训，提升教师的专业素养和教学能力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鼓励教师参加进修课程，提高自身素质和教学水平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建立完善的教师培训和进修机制，确保教师能够持续更新知识和技能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建立教师教育质量保障体系</a:t>
            </a:r>
            <a:endParaRPr altLang="en-US" lang="zh-CN"/>
          </a:p>
        </p:txBody>
      </p:sp>
      <p:sp>
        <p:nvSpPr>
          <p:cNvPr id="104992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鼓励教师参与教育研究和创新实践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建立教师教育质量监测与反馈机制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加强教师培训和研修，提升教师专业素养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制定教师教育标准和质量评估体系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鼓励教师创新和探索新的教学方法</a:t>
            </a:r>
            <a:endParaRPr altLang="en-US" lang="zh-CN"/>
          </a:p>
        </p:txBody>
      </p:sp>
      <p:sp>
        <p:nvSpPr>
          <p:cNvPr id="10499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加强教师培训和交流，提高教师的专业素养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鼓励教师创新和探索新的教学方法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建立科学的评价机制，激励教师积极参与双减工作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营造良好的教育环境，为教师提供更多的资源和支持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提高教师教育专业能力促进学校双减的实践案例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成功实施双减政策的学校经验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案例名称：某小学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实施措施：优化课程设置，减轻学生课业负担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实施效果：提高学生综合素质，增强学生自主学习能力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经验总结：注重教师专业能力提升，加强家校合作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教师教育专业能力提升的实践案例</a:t>
            </a:r>
            <a:endParaRPr altLang="en-US" lang="zh-CN"/>
          </a:p>
        </p:txBody>
      </p:sp>
      <p:sp>
        <p:nvSpPr>
          <p:cNvPr id="1050150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52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56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案例一：某小学开展教师教育专业能力培训，通过专家讲座、案例分析等形式，提高教师的教育教学水平，促进学校双减政策的落实。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8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0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62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66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案例二：某中学实施“名师工程”，通过师徒结对、课题研究等方式，发挥优秀教师的引领作用，促进教师教育专业能力的提升。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8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0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72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76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案例三：某幼儿园开展“家园共育”活动，通过家长与教师的合作，提高教师的家庭教育指导能力，促进学校双减政策的实施。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8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0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82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86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案例四：某高中实施“教师专业发展学校”，通过与高校、企业等合作，开展多种形式的研修活动，提高教师的教育科研能力，促进学校双减政策的推进。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8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教师教育专业能力与双减政策协同发展的典型案例</a:t>
            </a:r>
            <a:endParaRPr altLang="en-US" lang="zh-CN"/>
          </a:p>
        </p:txBody>
      </p:sp>
      <p:sp>
        <p:nvSpPr>
          <p:cNvPr id="1050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案例一：某小学教师利用信息技术提升课堂教学质量，减轻学生课业负担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案例二：某中学教师开展课外拓展活动，丰富学生课余生活，促进全面发展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案例三：某幼儿园教师利用游戏化教学，激发学生学习兴趣，提高学习效果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案例四：某高中教师开展课题研究，提升自身专业素养，促进学校双减政策的落实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教师教育专业能力提升对双减政策实施效果的评估</a:t>
            </a:r>
            <a:endParaRPr altLang="en-US" lang="zh-CN"/>
          </a:p>
        </p:txBody>
      </p:sp>
      <p:sp>
        <p:nvSpPr>
          <p:cNvPr id="10502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评估指标：教学质量、学生参与度、教师专业素养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结论：加强教师教育专业能力培训，提高教师素质，促进学校双减政策的有效实施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评估结果：教师教育专业能力提升有助于提高双减政策实施效果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评估方法：问卷调查、课堂观察、学生反馈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7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2024-01-03T13:32:27Z</dcterms:created>
  <dcterms:modified xsi:type="dcterms:W3CDTF">2024-01-03T13:32:27Z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b2b7f6fcc6454ef6a150ce8235fbc8cc_21</vt:lpwstr>
  </property>
</Properties>
</file>