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77" r:id="rId1"/>
    <p:sldMasterId id="2147502014" r:id="rId2"/>
  </p:sldMasterIdLst>
  <p:notesMasterIdLst>
    <p:notesMasterId r:id="rId3"/>
  </p:notesMasterIdLst>
  <p:sldIdLst>
    <p:sldId id="8980" r:id="rId4"/>
    <p:sldId id="8983" r:id="rId5"/>
    <p:sldId id="8986" r:id="rId6"/>
    <p:sldId id="8989" r:id="rId7"/>
    <p:sldId id="8995" r:id="rId9"/>
    <p:sldId id="8998" r:id="rId10"/>
    <p:sldId id="9001" r:id="rId11"/>
    <p:sldId id="9004" r:id="rId12"/>
    <p:sldId id="9010" r:id="rId14"/>
    <p:sldId id="9013" r:id="rId15"/>
    <p:sldId id="9016" r:id="rId16"/>
    <p:sldId id="9019" r:id="rId17"/>
    <p:sldId id="9022" r:id="rId18"/>
    <p:sldId id="9028" r:id="rId20"/>
    <p:sldId id="9031" r:id="rId21"/>
    <p:sldId id="9034" r:id="rId22"/>
    <p:sldId id="9037" r:id="rId23"/>
    <p:sldId id="9043" r:id="rId25"/>
    <p:sldId id="9046" r:id="rId26"/>
    <p:sldId id="9049" r:id="rId27"/>
    <p:sldId id="9052" r:id="rId28"/>
    <p:sldId id="9058" r:id="rId30"/>
    <p:sldId id="9061" r:id="rId31"/>
    <p:sldId id="906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78" r:id="rId1"/>
    <p:sldLayoutId id="2147501979" r:id="rId2"/>
    <p:sldLayoutId id="2147501980" r:id="rId3"/>
    <p:sldLayoutId id="2147501981" r:id="rId4"/>
    <p:sldLayoutId id="2147501982" r:id="rId5"/>
    <p:sldLayoutId id="2147501983" r:id="rId6"/>
    <p:sldLayoutId id="2147501984" r:id="rId7"/>
    <p:sldLayoutId id="2147501985" r:id="rId8"/>
    <p:sldLayoutId id="2147501986" r:id="rId9"/>
    <p:sldLayoutId id="2147501987" r:id="rId10"/>
    <p:sldLayoutId id="21475019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015" r:id="rId1"/>
    <p:sldLayoutId id="2147502016" r:id="rId2"/>
    <p:sldLayoutId id="2147502017" r:id="rId3"/>
    <p:sldLayoutId id="2147502018" r:id="rId4"/>
    <p:sldLayoutId id="2147502019" r:id="rId5"/>
    <p:sldLayoutId id="2147502020" r:id="rId6"/>
    <p:sldLayoutId id="2147502021" r:id="rId7"/>
    <p:sldLayoutId id="2147502022" r:id="rId8"/>
    <p:sldLayoutId id="2147502023" r:id="rId9"/>
    <p:sldLayoutId id="2147502024" r:id="rId10"/>
    <p:sldLayoutId id="21475020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tags" Target="../tags/tag323.xml"/><Relationship Id="rId31" Type="http://schemas.openxmlformats.org/officeDocument/2006/relationships/tags" Target="../tags/tag324.xml"/><Relationship Id="rId32" Type="http://schemas.openxmlformats.org/officeDocument/2006/relationships/tags" Target="../tags/tag325.xml"/><Relationship Id="rId33" Type="http://schemas.openxmlformats.org/officeDocument/2006/relationships/tags" Target="../tags/tag326.xml"/><Relationship Id="rId34" Type="http://schemas.openxmlformats.org/officeDocument/2006/relationships/tags" Target="../tags/tag327.xml"/><Relationship Id="rId35" Type="http://schemas.openxmlformats.org/officeDocument/2006/relationships/tags" Target="../tags/tag328.xml"/><Relationship Id="rId36" Type="http://schemas.openxmlformats.org/officeDocument/2006/relationships/tags" Target="../tags/tag329.xml"/><Relationship Id="rId37" Type="http://schemas.openxmlformats.org/officeDocument/2006/relationships/tags" Target="../tags/tag330.xml"/><Relationship Id="rId38" Type="http://schemas.openxmlformats.org/officeDocument/2006/relationships/tags" Target="../tags/tag331.xml"/><Relationship Id="rId39" Type="http://schemas.openxmlformats.org/officeDocument/2006/relationships/tags" Target="../tags/tag332.xml"/><Relationship Id="rId40" Type="http://schemas.openxmlformats.org/officeDocument/2006/relationships/tags" Target="../tags/tag333.xml"/><Relationship Id="rId4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企业管理的项目管理与流程改进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项目管理的实践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项目管理的概述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流程改进的必要性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项目管理与流程改进的结合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未来展望与挑战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项目管理的概述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项目管理的定义与重要性</a:t>
            </a:r>
            <a:endParaRPr altLang="en-US" lang="zh-CN"/>
          </a:p>
        </p:txBody>
      </p:sp>
      <p:sp>
        <p:nvSpPr>
          <p:cNvPr id="10491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项目管理的定义：项目管理是一种将知识、技能、工具和技术应用于项目活动，以满足项目的要求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项目管理的目的：通过项目管理，可以实现项目的目标、满足项目的需求、达成项目的成功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项目管理的范围：包括项目整体规划、项目计划制定、项目执行与监控、项目收尾等过程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项目管理的意义：可以提高项目的成功率、降低项目风险、提高企业竞争力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企业项目管理的发展趋势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全球化：随着全球化的加速，企业项目管理需要具备跨文化、跨地域的管理能力。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信息化：借助信息技术，如项目管理软件、云计算等，提高项目管理的效率和准确性。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敏捷化：在快速变化的市场环境中，企业项目管理需要具备敏捷响应和快速调整的能力。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持续改进：企业项目管理需要不断寻求改进机会，通过持续改进提高项目管理的效果和效率。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项目管理的核心要素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明确的目标：项目管理的首要目标是确保项目的成功完成，包括时间、成本和质量等方面的要求。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有效的沟通：项目管理需要有效的沟通来协调项目团队成员之间的工作，确保信息的及时传递和问题的及时解决。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合理的资源分配：项目管理需要对项目所需的人力、物力、财力等资源进行合理的分配，确保项目的顺利进行。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风险管理：项目管理需要对项目过程中可能出现的风险进行预测和评估，并采取相应的措施进行预防和控制。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质量管理：项目管理需要确保项目的质量符合预期的要求，包括对项目成果的评估和改进。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项目管理的实践</a:t>
            </a:r>
            <a:endParaRPr altLang="en-US" dirty="0" lang="zh-CN"/>
          </a:p>
        </p:txBody>
      </p:sp>
      <p:sp>
        <p:nvSpPr>
          <p:cNvPr id="1049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项目规划与设计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明确项目目标与范围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制定项目计划与时间表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分配资源与任务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监控项目进度与质量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项目执行与监控</a:t>
            </a:r>
            <a:endParaRPr altLang="en-US" lang="zh-CN"/>
          </a:p>
        </p:txBody>
      </p:sp>
      <p:sp>
        <p:nvSpPr>
          <p:cNvPr id="10494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项目计划与执行：确保项目按照计划进行，及时调整进度和资源分配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沟通与协调：加强项目团队内部和与其他部门的沟通协调，确保项目顺利进行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变更管理：对项目过程中出现的变更需求进行评估和批准，确保项目质量和进度不受影响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监控与评估：对项目进展进行实时监控，评估项目风险和成果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项目收尾与评估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项目收尾的步骤：总结经验教训，整理文档，完成项目收尾报告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项目评估的方法：定量评估和定性评估，包括成本效益分析、进度评估、质量评估等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项目收尾与评估的意义：提高项目成功率，为企业创造价值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实际应用案例分析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项目管理的成功案例</a:t>
            </a:r>
            <a:endParaRPr altLang="en-US" lang="zh-CN"/>
          </a:p>
        </p:txBody>
      </p:sp>
      <p:sp>
        <p:nvSpPr>
          <p:cNvPr id="104958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案例名称：华为公司项目管理实践</a:t>
            </a:r>
            <a:endParaRPr altLang="en-US" lang="zh-CN"/>
          </a:p>
          <a:p>
            <a:r>
              <a:rPr altLang="en-US" lang="zh-CN"/>
              <a:t>案例背景：华为公司是一家全球领先的信息和通信技术（ICT）解决方案供应商，在项目管理方面有着丰富的实践经验。</a:t>
            </a:r>
            <a:endParaRPr altLang="en-US" lang="zh-CN"/>
          </a:p>
          <a:p>
            <a:r>
              <a:rPr altLang="en-US" lang="zh-CN"/>
              <a:t>案例描述：华为公司通过制定明确的项目目标、计划和预算，采用有效的沟通、协调和监控手段，确保项目按时、按质完成。同时，华为还注重项目风险管理，及时识别和应对潜在风险。</a:t>
            </a:r>
            <a:endParaRPr altLang="en-US" lang="zh-CN"/>
          </a:p>
          <a:p>
            <a:r>
              <a:rPr altLang="en-US" lang="zh-CN"/>
              <a:t>案例效果：华为公司的项目管理实践取得了显著成果，不仅提高了项目成功率，还降低了项目成本和时间成本，增强了公司的市场竞争力。  项目管理的成功案例</a:t>
            </a:r>
            <a:endParaRPr altLang="en-US" lang="zh-CN"/>
          </a:p>
          <a:p>
            <a:pPr lvl="1"/>
            <a:r>
              <a:rPr altLang="en-US" lang="zh-CN"/>
              <a:t>项目管理的成功案例</a:t>
            </a:r>
            <a:endParaRPr altLang="en-US" lang="zh-CN"/>
          </a:p>
          <a:p>
            <a:r>
              <a:rPr altLang="en-US" lang="zh-CN"/>
              <a:t>案例名称：阿里巴巴项目管理实践</a:t>
            </a:r>
            <a:endParaRPr altLang="en-US" lang="zh-CN"/>
          </a:p>
          <a:p>
            <a:r>
              <a:rPr altLang="en-US" lang="zh-CN"/>
              <a:t>案例背景：阿里巴巴是一家全球领先的电子商务、互联网和零售企业，在项目管理方面有着独特的实践经验。</a:t>
            </a:r>
            <a:endParaRPr altLang="en-US" lang="zh-CN"/>
          </a:p>
          <a:p>
            <a:r>
              <a:rPr altLang="en-US" lang="zh-CN"/>
              <a:t>案例描述：阿里巴巴注重项目管理的敏捷性和灵活性，采用快速迭代的方式进行项目开发。同时，阿里巴巴还注重团队协作和沟通，确保项目团队成员之间的有效协作。</a:t>
            </a:r>
            <a:endParaRPr altLang="en-US" lang="zh-CN"/>
          </a:p>
          <a:p>
            <a:r>
              <a:rPr altLang="en-US" lang="zh-CN"/>
              <a:t>案例效果：阿里巴巴的项目管理实践取得了显著成果，不仅提高了项目交付速度和质量，还降低了项目成本和风险，增强了公司的创新能力。  以下是用户提供的信息和标题： 我正在写一份主题为“千里江山图诗歌鉴赏”的PPT,现在准备介绍“诗歌鉴赏”,请帮我生成“诗歌的意境”为标题的内容 诗歌的意境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我正在写一份主题为“千里江山图诗歌鉴赏”的PPT,现在准备介绍“诗歌鉴赏”,请帮我生成“诗歌的意境”为标题的内容</a:t>
            </a:r>
            <a:endParaRPr altLang="en-US" lang="zh-CN"/>
          </a:p>
          <a:p>
            <a:pPr lvl="1"/>
            <a:r>
              <a:rPr altLang="en-US" lang="zh-CN"/>
              <a:t>诗歌的意境</a:t>
            </a:r>
            <a:endParaRPr altLang="en-US" lang="zh-CN"/>
          </a:p>
          <a:p>
            <a:r>
              <a:rPr altLang="en-US" lang="zh-CN"/>
              <a:t>雄浑壮阔：展现千里江山雄伟壮观的景象</a:t>
            </a:r>
            <a:endParaRPr altLang="en-US" lang="zh-CN"/>
          </a:p>
          <a:p>
            <a:r>
              <a:rPr altLang="en-US" lang="zh-CN"/>
              <a:t>细腻柔美：刻画山川草木的细节和柔美之感</a:t>
            </a:r>
            <a:endParaRPr altLang="en-US" lang="zh-CN"/>
          </a:p>
          <a:p>
            <a:r>
              <a:rPr altLang="en-US" lang="zh-CN"/>
              <a:t>幽深隐逸：表现山林幽深、隐逸之士的意境</a:t>
            </a:r>
            <a:endParaRPr altLang="en-US" lang="zh-CN"/>
          </a:p>
          <a:p>
            <a:r>
              <a:rPr altLang="en-US" lang="zh-CN"/>
              <a:t>空灵飘渺：营造一种空灵、飘渺的诗意氛围</a:t>
            </a:r>
            <a:endParaRPr altLang="en-US" lang="zh-CN"/>
          </a:p>
          <a:p>
            <a:r>
              <a:rPr altLang="en-US" lang="zh-CN"/>
              <a:t>悲壮慷慨：抒发对国家兴衰、民族命运的悲壮感慨</a:t>
            </a:r>
            <a:endParaRPr altLang="en-US" lang="zh-CN"/>
          </a:p>
          <a:p>
            <a:r>
              <a:rPr altLang="en-US" lang="zh-CN"/>
              <a:t>清新自然：描绘自然景色的清新秀美，表现人与自然的和谐关系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流程改进的必要性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流程改进的定义与目标</a:t>
            </a:r>
            <a:endParaRPr altLang="en-US" lang="zh-CN"/>
          </a:p>
        </p:txBody>
      </p:sp>
      <p:sp>
        <p:nvSpPr>
          <p:cNvPr id="1049716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定义：对现有工作流程进行全面分析，找出存在的问题和瓶颈，通过优化、改进和再造，提高工作效率和质量的过程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目标：提高工作效率、降低成本、增强企业竞争力、提升客户满意度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流程改进的实践方法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标准化流程：将流程标准化，确保每个环节都按照统一的标准进行操作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识别并消除瓶颈：找出流程中的瓶颈环节，通过优化和改进消除它们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简化流程：去除不必要的步骤和环节，使流程更加简洁高效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自动化流程：通过引入自动化工具和技术，提高流程的自动化程度，减少人工干预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持续改进：不断监测和评估流程的效果，及时发现并解决问题，持续改进流程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流程改进的成功案例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案例2：某服务企业通过流程改进提升客户满意度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案例1：某制造企业通过流程改进提高生产效率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案例3：某金融企业通过流程改进降低风险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案例4：某政府机构通过流程改进提高行政效率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项目管理与流程改进的结合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项目管理与流程改进的关系</a:t>
            </a:r>
            <a:endParaRPr altLang="en-US" lang="zh-CN"/>
          </a:p>
        </p:txBody>
      </p:sp>
      <p:sp>
        <p:nvSpPr>
          <p:cNvPr id="10499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项目管理与流程改进的相互促进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项目管理对流程改进的推动作用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流程改进对项目管理的优化作用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项目管理与流程改进的结合实践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项目管理与流程改进的协同作用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项目管理对流程改进的推动作用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流程改进对项目管理的优化作用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协同作用的具体表现和案例分析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如何实现项目管理与流程改进的协同发展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项目管理与流程改进结合的成功案例</a:t>
            </a:r>
            <a:endParaRPr altLang="en-US" lang="zh-CN"/>
          </a:p>
        </p:txBody>
      </p:sp>
      <p:sp>
        <p:nvSpPr>
          <p:cNvPr id="105010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案例名称：华为项目管理优化</a:t>
            </a:r>
            <a:endParaRPr altLang="en-US" lang="zh-CN"/>
          </a:p>
          <a:p>
            <a:r>
              <a:rPr altLang="en-US" lang="zh-CN"/>
              <a:t>案例背景：华为在项目管理中遇到的问题和挑战</a:t>
            </a:r>
            <a:endParaRPr altLang="en-US" lang="zh-CN"/>
          </a:p>
          <a:p>
            <a:r>
              <a:rPr altLang="en-US" lang="zh-CN"/>
              <a:t>流程改进措施：实施项目管理优化方案</a:t>
            </a:r>
            <a:endParaRPr altLang="en-US" lang="zh-CN"/>
          </a:p>
          <a:p>
            <a:r>
              <a:rPr altLang="en-US" lang="zh-CN"/>
              <a:t>成功标准：项目成功率提高，资源利用率提升  我正在写一份主题为“企业管理的项目管理与流程改进”的PPT,现在准备介绍“项目管理与流程改进的结合”,请帮我生成“项目管理与流程改进结合的必要性”为标题的内容 项目管理与流程改进结合的必要性</a:t>
            </a:r>
            <a:endParaRPr altLang="en-US" lang="zh-CN"/>
          </a:p>
          <a:p>
            <a:pPr lvl="1"/>
            <a:r>
              <a:rPr altLang="en-US" lang="zh-CN"/>
              <a:t>我正在写一份主题为“企业管理的项目管理与流程改进”的PPT,现在准备介绍“项目管理与流程改进的结合”,请帮我生成“项目管理与流程改进结合的必要性”为标题的内容</a:t>
            </a:r>
            <a:endParaRPr altLang="en-US" lang="zh-CN"/>
          </a:p>
          <a:p>
            <a:pPr lvl="1"/>
            <a:r>
              <a:rPr altLang="en-US" lang="zh-CN"/>
              <a:t>项目管理与流程改进结合的必要性</a:t>
            </a:r>
            <a:endParaRPr altLang="en-US" lang="zh-CN"/>
          </a:p>
          <a:p>
            <a:r>
              <a:rPr altLang="en-US" lang="zh-CN"/>
              <a:t>提升项目管理效率</a:t>
            </a:r>
            <a:endParaRPr altLang="en-US" lang="zh-CN"/>
          </a:p>
          <a:p>
            <a:r>
              <a:rPr altLang="en-US" lang="zh-CN"/>
              <a:t>优化资源配置</a:t>
            </a:r>
            <a:endParaRPr altLang="en-US" lang="zh-CN"/>
          </a:p>
          <a:p>
            <a:r>
              <a:rPr altLang="en-US" lang="zh-CN"/>
              <a:t>降低项目风险</a:t>
            </a:r>
            <a:endParaRPr altLang="en-US" lang="zh-CN"/>
          </a:p>
          <a:p>
            <a:r>
              <a:rPr altLang="en-US" lang="zh-CN"/>
              <a:t>提高企业核心竞争力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未来展望与挑战</a:t>
            </a:r>
            <a:endParaRPr altLang="en-US" dirty="0" lang="zh-CN"/>
          </a:p>
        </p:txBody>
      </p:sp>
      <p:sp>
        <p:nvSpPr>
          <p:cNvPr id="1050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企业项目管理的发展趋势与挑战</a:t>
            </a:r>
            <a:endParaRPr altLang="en-US" lang="zh-CN"/>
          </a:p>
        </p:txBody>
      </p:sp>
      <p:sp>
        <p:nvSpPr>
          <p:cNvPr id="105023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/>
          </a:bodyPr>
          <a:p>
            <a:r>
              <a:rPr altLang="en-US" lang="zh-CN"/>
              <a:t>发展趋势： a. 数字化转型：利用大数据、人工智能等技术提升项目管理效率 b. 敏捷化发展：适应快速变化的市场环境，提高项目应对能力 c. 专业化细分：针对不同行业和领域，提供定制化的项目管理解决方案 </a:t>
            </a:r>
            <a:endParaRPr altLang="en-US" lang="zh-CN"/>
          </a:p>
          <a:p>
            <a:pPr lvl="1"/>
            <a:r>
              <a:rPr altLang="en-US" lang="zh-CN"/>
              <a:t>a. 数字化转型：利用大数据、人工智能等技术提升项目管理效率</a:t>
            </a:r>
            <a:endParaRPr altLang="en-US" lang="zh-CN"/>
          </a:p>
          <a:p>
            <a:pPr lvl="1"/>
            <a:r>
              <a:rPr altLang="en-US" lang="zh-CN"/>
              <a:t>b. 敏捷化发展：适应快速变化的市场环境，提高项目应对能力</a:t>
            </a:r>
            <a:endParaRPr altLang="en-US" lang="zh-CN"/>
          </a:p>
          <a:p>
            <a:pPr lvl="1"/>
            <a:r>
              <a:rPr altLang="en-US" lang="zh-CN"/>
              <a:t>c. 专业化细分：针对不同行业和领域，提供定制化的项目管理解决方案</a:t>
            </a:r>
            <a:endParaRPr altLang="en-US" lang="zh-CN"/>
          </a:p>
          <a:p>
            <a:r>
              <a:rPr altLang="en-US" lang="zh-CN"/>
              <a:t>挑战： a. 技术更新迅速：需要不断跟进新技术，保持竞争力 b. 人才短缺：培养和引进具备项目管理专业素养的人才 c. 跨部门协作：加强企业内部不同部门之间的沟通与协作，形成项目管理合力 d. 法律法规合规：遵守相关法律法规，确保项目管理的合法性和规范性</a:t>
            </a:r>
            <a:endParaRPr altLang="en-US" lang="zh-CN"/>
          </a:p>
          <a:p>
            <a:pPr lvl="1"/>
            <a:r>
              <a:rPr altLang="en-US" lang="zh-CN"/>
              <a:t>a. 技术更新迅速：需要不断跟进新技术，保持竞争力</a:t>
            </a:r>
            <a:endParaRPr altLang="en-US" lang="zh-CN"/>
          </a:p>
          <a:p>
            <a:pPr lvl="1"/>
            <a:r>
              <a:rPr altLang="en-US" lang="zh-CN"/>
              <a:t>b. 人才短缺：培养和引进具备项目管理专业素养的人才</a:t>
            </a:r>
            <a:endParaRPr altLang="en-US" lang="zh-CN"/>
          </a:p>
          <a:p>
            <a:pPr lvl="1"/>
            <a:r>
              <a:rPr altLang="en-US" lang="zh-CN"/>
              <a:t>c. 跨部门协作：加强企业内部不同部门之间的沟通与协作，形成项目管理合力</a:t>
            </a:r>
            <a:endParaRPr altLang="en-US" lang="zh-CN"/>
          </a:p>
          <a:p>
            <a:pPr lvl="1"/>
            <a:r>
              <a:rPr altLang="en-US" lang="zh-CN"/>
              <a:t>d. 法律法规合规：遵守相关法律法规，确保项目管理的合法性和规范性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流程改进的未来发展方向与挑战</a:t>
            </a:r>
            <a:endParaRPr altLang="en-US" lang="zh-CN"/>
          </a:p>
        </p:txBody>
      </p:sp>
      <p:sp>
        <p:nvSpPr>
          <p:cNvPr id="105027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智能化和自动化：利用先进的技术手段，如人工智能、机器学习等，实现流程的自动化和智能化，提高效率和准确性。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8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29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9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29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30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30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30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31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31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31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31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32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32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32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个性化和定制化：根据不同业务需求和特点，定制化流程设计和改进方案，满足个性化需求。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3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3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跨部门和跨领域：加强跨部门、跨领域的协作和沟通，实现流程的全面优化和改进。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3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3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持续改进和创新：不断寻求改进和创新的机会，推动流程持续优化和发展。  流程改进的挑战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3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流程改进的挑战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技术难题：流程改进需要借助先进的技术手段，但技术的掌握和应用需要一定的时间和成本投入。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4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组织变革：流程改进往往涉及到组织结构和职责的调整，需要克服各种变革阻力。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4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人员培训：新的流程需要员工适应和掌握，人员培训需要投入一定的时间和精力。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5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5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持续改进意识：需要建立持续改进的企业文化，鼓励员工不断寻求改进和创新的机会。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5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2023-12-20T10:15:57Z</dcterms:created>
  <dcterms:modified xsi:type="dcterms:W3CDTF">2023-12-20T10:15:57Z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a5243311c78d4b558e7fa4f1beb7b487_21</vt:lpwstr>
  </property>
</Properties>
</file>