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66" r:id="rId1"/>
    <p:sldMasterId id="2147484803" r:id="rId2"/>
  </p:sldMasterIdLst>
  <p:notesMasterIdLst>
    <p:notesMasterId r:id="rId3"/>
  </p:notesMasterIdLst>
  <p:sldIdLst>
    <p:sldId id="753" r:id="rId4"/>
    <p:sldId id="756" r:id="rId5"/>
    <p:sldId id="759" r:id="rId6"/>
    <p:sldId id="762" r:id="rId7"/>
    <p:sldId id="768" r:id="rId9"/>
    <p:sldId id="771" r:id="rId10"/>
    <p:sldId id="774" r:id="rId11"/>
    <p:sldId id="777" r:id="rId12"/>
    <p:sldId id="783" r:id="rId14"/>
    <p:sldId id="786" r:id="rId15"/>
    <p:sldId id="789" r:id="rId16"/>
    <p:sldId id="792" r:id="rId17"/>
    <p:sldId id="795" r:id="rId18"/>
    <p:sldId id="801" r:id="rId20"/>
    <p:sldId id="804" r:id="rId21"/>
    <p:sldId id="807" r:id="rId22"/>
    <p:sldId id="810" r:id="rId23"/>
    <p:sldId id="816" r:id="rId25"/>
    <p:sldId id="819" r:id="rId26"/>
    <p:sldId id="822" r:id="rId27"/>
    <p:sldId id="825" r:id="rId28"/>
    <p:sldId id="828" r:id="rId29"/>
    <p:sldId id="834" r:id="rId31"/>
    <p:sldId id="837" r:id="rId32"/>
    <p:sldId id="840" r:id="rId33"/>
    <p:sldId id="84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67" r:id="rId1"/>
    <p:sldLayoutId id="2147484768" r:id="rId2"/>
    <p:sldLayoutId id="2147484769" r:id="rId3"/>
    <p:sldLayoutId id="2147484770" r:id="rId4"/>
    <p:sldLayoutId id="2147484771" r:id="rId5"/>
    <p:sldLayoutId id="2147484772" r:id="rId6"/>
    <p:sldLayoutId id="2147484773" r:id="rId7"/>
    <p:sldLayoutId id="2147484774" r:id="rId8"/>
    <p:sldLayoutId id="2147484775" r:id="rId9"/>
    <p:sldLayoutId id="2147484776" r:id="rId10"/>
    <p:sldLayoutId id="21474847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04" r:id="rId1"/>
    <p:sldLayoutId id="2147484805" r:id="rId2"/>
    <p:sldLayoutId id="2147484806" r:id="rId3"/>
    <p:sldLayoutId id="2147484807" r:id="rId4"/>
    <p:sldLayoutId id="2147484808" r:id="rId5"/>
    <p:sldLayoutId id="2147484809" r:id="rId6"/>
    <p:sldLayoutId id="2147484810" r:id="rId7"/>
    <p:sldLayoutId id="2147484811" r:id="rId8"/>
    <p:sldLayoutId id="2147484812" r:id="rId9"/>
    <p:sldLayoutId id="2147484813" r:id="rId10"/>
    <p:sldLayoutId id="21474848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自动驾驶技术将改变交通运输行业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自动驾驶技术的现状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5714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自动驾驶技术对交通运输行业的影响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自动驾驶技术的未来发展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5714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自动驾驶技术对交通运输行业的意义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自动驾驶技术的现状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自动驾驶技术的定义和发展</a:t>
            </a:r>
            <a:endParaRPr altLang="en-US" lang="zh-CN"/>
          </a:p>
        </p:txBody>
      </p:sp>
      <p:sp>
        <p:nvSpPr>
          <p:cNvPr id="10491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自动驾驶技术的分类和特点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自动驾驶技术在交通运输行业的应用现状和前景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自动驾驶技术在交通运输行业的应用</a:t>
            </a:r>
            <a:endParaRPr altLang="en-US" lang="zh-CN"/>
          </a:p>
        </p:txBody>
      </p:sp>
      <p:sp>
        <p:nvSpPr>
          <p:cNvPr id="10492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自动驾驶技术定义与分类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自动驾驶技术在交通运输行业的应用现状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自动驾驶技术对交通运输行业的影响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自动驾驶技术的优势和挑战</a:t>
            </a:r>
            <a:endParaRPr altLang="en-US" lang="zh-CN"/>
          </a:p>
        </p:txBody>
      </p:sp>
      <p:sp>
        <p:nvSpPr>
          <p:cNvPr id="1049284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8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优势：提高交通效率、减少拥堵、降低事故发生率、提升乘客舒适度等。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挑战：技术成熟度、法规政策、社会接受度、成本效益等。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自动驾驶技术对交通运输行业的影响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自动驾驶技术对物流行业的影响</a:t>
            </a:r>
            <a:endParaRPr altLang="en-US" lang="zh-CN"/>
          </a:p>
        </p:txBody>
      </p:sp>
      <p:cxnSp>
        <p:nvCxnSpPr>
          <p:cNvPr id="3145811" name="直接连接符 155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8748966" y="3114066"/>
            <a:ext cx="2635572" cy="435750"/>
          </a:xfrm>
          <a:prstGeom prst="line"/>
          <a:ln w="3175">
            <a:gradFill>
              <a:gsLst>
                <a:gs pos="34000">
                  <a:schemeClr val="accent4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4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3" name="直接连接符 15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108635" y="4551836"/>
            <a:ext cx="2604301" cy="406518"/>
          </a:xfrm>
          <a:prstGeom prst="line"/>
          <a:ln w="3175">
            <a:gradFill>
              <a:gsLst>
                <a:gs pos="34000">
                  <a:schemeClr val="accent1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1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5" name="直接连接符 15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475783" y="2717744"/>
            <a:ext cx="2575070" cy="384765"/>
          </a:xfrm>
          <a:prstGeom prst="line"/>
          <a:ln w="3175">
            <a:gradFill>
              <a:gsLst>
                <a:gs pos="34000">
                  <a:schemeClr val="accent4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4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7" name="直接连接符 15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41570" y="4128323"/>
            <a:ext cx="2620697" cy="413316"/>
          </a:xfrm>
          <a:prstGeom prst="line"/>
          <a:ln w="3175">
            <a:gradFill>
              <a:gsLst>
                <a:gs pos="35000">
                  <a:schemeClr val="accent1">
                    <a:lumMod val="40000"/>
                    <a:lumOff val="60000"/>
                  </a:schemeClr>
                </a:gs>
                <a:gs pos="36000">
                  <a:srgbClr val="FFFFFF"/>
                </a:gs>
                <a:gs pos="62000">
                  <a:srgbClr val="FFFFFF"/>
                </a:gs>
                <a:gs pos="63000">
                  <a:schemeClr val="accent1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464" name="任意多边形: 形状 25"/>
          <p:cNvSpPr/>
          <p:nvPr>
            <p:custDataLst>
              <p:tags r:id="rId5"/>
            </p:custDataLst>
          </p:nvPr>
        </p:nvSpPr>
        <p:spPr>
          <a:xfrm>
            <a:off x="806901" y="2791162"/>
            <a:ext cx="2630134" cy="1643749"/>
          </a:xfrm>
          <a:custGeom>
            <a:avLst/>
            <a:gdLst>
              <a:gd name="connsiteX0" fmla="*/ 2697959 w 2697959"/>
              <a:gd name="connsiteY0" fmla="*/ 0 h 1685925"/>
              <a:gd name="connsiteX1" fmla="*/ 2695580 w 2697959"/>
              <a:gd name="connsiteY1" fmla="*/ 1271588 h 1685925"/>
              <a:gd name="connsiteX2" fmla="*/ 1652286 w 2697959"/>
              <a:gd name="connsiteY2" fmla="*/ 1432664 h 1685925"/>
              <a:gd name="connsiteX3" fmla="*/ 1645164 w 2697959"/>
              <a:gd name="connsiteY3" fmla="*/ 1419543 h 1685925"/>
              <a:gd name="connsiteX4" fmla="*/ 1348979 w 2697959"/>
              <a:gd name="connsiteY4" fmla="*/ 1262063 h 1685925"/>
              <a:gd name="connsiteX5" fmla="*/ 1019862 w 2697959"/>
              <a:gd name="connsiteY5" fmla="*/ 1480217 h 1685925"/>
              <a:gd name="connsiteX6" fmla="*/ 1003531 w 2697959"/>
              <a:gd name="connsiteY6" fmla="*/ 1532827 h 1685925"/>
              <a:gd name="connsiteX7" fmla="*/ 11909 w 2697959"/>
              <a:gd name="connsiteY7" fmla="*/ 1685925 h 1685925"/>
              <a:gd name="connsiteX8" fmla="*/ 0 w 2697959"/>
              <a:gd name="connsiteY8" fmla="*/ 419100 h 1685925"/>
              <a:gd name="connsiteX9" fmla="*/ 2697959 w 2697959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7959" h="1685925">
                <a:moveTo>
                  <a:pt x="2697959" y="0"/>
                </a:moveTo>
                <a:cubicBezTo>
                  <a:pt x="2695579" y="415925"/>
                  <a:pt x="2697960" y="855663"/>
                  <a:pt x="2695580" y="1271588"/>
                </a:cubicBezTo>
                <a:lnTo>
                  <a:pt x="1652286" y="1432664"/>
                </a:lnTo>
                <a:lnTo>
                  <a:pt x="1645164" y="1419543"/>
                </a:lnTo>
                <a:cubicBezTo>
                  <a:pt x="1580975" y="1324531"/>
                  <a:pt x="1472272" y="1262063"/>
                  <a:pt x="1348979" y="1262063"/>
                </a:cubicBezTo>
                <a:cubicBezTo>
                  <a:pt x="1201027" y="1262063"/>
                  <a:pt x="1074086" y="1352017"/>
                  <a:pt x="1019862" y="1480217"/>
                </a:cubicBezTo>
                <a:lnTo>
                  <a:pt x="1003531" y="1532827"/>
                </a:lnTo>
                <a:lnTo>
                  <a:pt x="11909" y="1685925"/>
                </a:lnTo>
                <a:lnTo>
                  <a:pt x="0" y="419100"/>
                </a:lnTo>
                <a:lnTo>
                  <a:pt x="26979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000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107950" compatLnSpc="1" forceAA="0" fromWordArt="0" horzOverflow="overflow" numCol="1" rtlCol="0" spcCol="0" tIns="71755" vert="horz" vertOverflow="overflow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dirty="0" lang="en-US">
                <a:solidFill>
                  <a:schemeClr val="lt1"/>
                </a:solidFill>
                <a:latin typeface="+mj-ea"/>
                <a:ea typeface="+mj-ea"/>
                <a:sym typeface="+mn-ea"/>
              </a:rPr>
              <a:t>降低物流成本：自动驾驶技术能够提高运输效率，减少人力成本和运输时间，从而降低物流成本。 </a:t>
            </a:r>
            <a:endParaRPr altLang="zh-CN" b="1" dirty="0" lang="en-US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66" name="椭圆 160"/>
          <p:cNvSpPr/>
          <p:nvPr>
            <p:custDataLst>
              <p:tags r:id="rId6"/>
            </p:custDataLst>
          </p:nvPr>
        </p:nvSpPr>
        <p:spPr>
          <a:xfrm>
            <a:off x="1810960" y="4058304"/>
            <a:ext cx="622014" cy="622014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chemeClr val="accent1">
                    <a:lumMod val="0"/>
                    <a:lumOff val="100000"/>
                  </a:schemeClr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R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68" name="任意多边形: 形状 43"/>
          <p:cNvSpPr/>
          <p:nvPr>
            <p:custDataLst>
              <p:tags r:id="rId7"/>
            </p:custDataLst>
          </p:nvPr>
        </p:nvSpPr>
        <p:spPr>
          <a:xfrm>
            <a:off x="3462187" y="2791162"/>
            <a:ext cx="2611099" cy="1643749"/>
          </a:xfrm>
          <a:custGeom>
            <a:avLst/>
            <a:gdLst>
              <a:gd name="connsiteX0" fmla="*/ 0 w 2678910"/>
              <a:gd name="connsiteY0" fmla="*/ 0 h 1685925"/>
              <a:gd name="connsiteX1" fmla="*/ 1016889 w 2678910"/>
              <a:gd name="connsiteY1" fmla="*/ 159087 h 1685925"/>
              <a:gd name="connsiteX2" fmla="*/ 1010841 w 2678910"/>
              <a:gd name="connsiteY2" fmla="*/ 219078 h 1685925"/>
              <a:gd name="connsiteX3" fmla="*/ 1368028 w 2678910"/>
              <a:gd name="connsiteY3" fmla="*/ 576265 h 1685925"/>
              <a:gd name="connsiteX4" fmla="*/ 1717958 w 2678910"/>
              <a:gd name="connsiteY4" fmla="*/ 291064 h 1685925"/>
              <a:gd name="connsiteX5" fmla="*/ 1720171 w 2678910"/>
              <a:gd name="connsiteY5" fmla="*/ 269111 h 1685925"/>
              <a:gd name="connsiteX6" fmla="*/ 2678910 w 2678910"/>
              <a:gd name="connsiteY6" fmla="*/ 419100 h 1685925"/>
              <a:gd name="connsiteX7" fmla="*/ 2667085 w 2678910"/>
              <a:gd name="connsiteY7" fmla="*/ 1685925 h 1685925"/>
              <a:gd name="connsiteX8" fmla="*/ 2362 w 2678910"/>
              <a:gd name="connsiteY8" fmla="*/ 1271588 h 1685925"/>
              <a:gd name="connsiteX9" fmla="*/ 0 w 2678910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8910" h="1685925">
                <a:moveTo>
                  <a:pt x="0" y="0"/>
                </a:moveTo>
                <a:lnTo>
                  <a:pt x="1016889" y="159087"/>
                </a:lnTo>
                <a:lnTo>
                  <a:pt x="1010841" y="219078"/>
                </a:lnTo>
                <a:cubicBezTo>
                  <a:pt x="1010841" y="416347"/>
                  <a:pt x="1170759" y="576265"/>
                  <a:pt x="1368028" y="576265"/>
                </a:cubicBezTo>
                <a:cubicBezTo>
                  <a:pt x="1540639" y="576265"/>
                  <a:pt x="1684652" y="453828"/>
                  <a:pt x="1717958" y="291064"/>
                </a:cubicBezTo>
                <a:lnTo>
                  <a:pt x="1720171" y="269111"/>
                </a:lnTo>
                <a:lnTo>
                  <a:pt x="2678910" y="419100"/>
                </a:lnTo>
                <a:lnTo>
                  <a:pt x="2667085" y="1685925"/>
                </a:lnTo>
                <a:lnTo>
                  <a:pt x="2362" y="1271588"/>
                </a:lnTo>
                <a:cubicBezTo>
                  <a:pt x="-1" y="855663"/>
                  <a:pt x="2363" y="415925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numCol="1" rtlCol="0" spcCol="0" tIns="179705" vert="horz" vertOverflow="overflow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提高物流效率：自动驾驶技术能够实现24小时不间断运输，提高物流效率，缩短货物在途时间。 </a:t>
            </a:r>
            <a:endParaRPr altLang="zh-CN" b="1" lang="en-US">
              <a:solidFill>
                <a:schemeClr val="l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70" name="椭圆 162"/>
          <p:cNvSpPr/>
          <p:nvPr>
            <p:custDataLst>
              <p:tags r:id="rId8"/>
            </p:custDataLst>
          </p:nvPr>
        </p:nvSpPr>
        <p:spPr>
          <a:xfrm>
            <a:off x="4479842" y="2693952"/>
            <a:ext cx="622014" cy="622014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chemeClr val="accent4">
                    <a:lumMod val="0"/>
                    <a:lumOff val="10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4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A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72" name="任意多边形: 形状 41"/>
          <p:cNvSpPr/>
          <p:nvPr>
            <p:custDataLst>
              <p:tags r:id="rId9"/>
            </p:custDataLst>
          </p:nvPr>
        </p:nvSpPr>
        <p:spPr>
          <a:xfrm>
            <a:off x="6108635" y="3209237"/>
            <a:ext cx="2611099" cy="1643749"/>
          </a:xfrm>
          <a:custGeom>
            <a:avLst/>
            <a:gdLst>
              <a:gd name="connsiteX0" fmla="*/ 0 w 2678910"/>
              <a:gd name="connsiteY0" fmla="*/ 0 h 1685925"/>
              <a:gd name="connsiteX1" fmla="*/ 2678910 w 2678910"/>
              <a:gd name="connsiteY1" fmla="*/ 419100 h 1685925"/>
              <a:gd name="connsiteX2" fmla="*/ 2667085 w 2678910"/>
              <a:gd name="connsiteY2" fmla="*/ 1685925 h 1685925"/>
              <a:gd name="connsiteX3" fmla="*/ 1695784 w 2678910"/>
              <a:gd name="connsiteY3" fmla="*/ 1534898 h 1685925"/>
              <a:gd name="connsiteX4" fmla="*/ 1696642 w 2678910"/>
              <a:gd name="connsiteY4" fmla="*/ 1526381 h 1685925"/>
              <a:gd name="connsiteX5" fmla="*/ 1339455 w 2678910"/>
              <a:gd name="connsiteY5" fmla="*/ 1169194 h 1685925"/>
              <a:gd name="connsiteX6" fmla="*/ 1010338 w 2678910"/>
              <a:gd name="connsiteY6" fmla="*/ 1387348 h 1685925"/>
              <a:gd name="connsiteX7" fmla="*/ 998206 w 2678910"/>
              <a:gd name="connsiteY7" fmla="*/ 1426432 h 1685925"/>
              <a:gd name="connsiteX8" fmla="*/ 2362 w 2678910"/>
              <a:gd name="connsiteY8" fmla="*/ 1271588 h 1685925"/>
              <a:gd name="connsiteX9" fmla="*/ 0 w 2678910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8910" h="1685925">
                <a:moveTo>
                  <a:pt x="0" y="0"/>
                </a:moveTo>
                <a:lnTo>
                  <a:pt x="2678910" y="419100"/>
                </a:lnTo>
                <a:lnTo>
                  <a:pt x="2667085" y="1685925"/>
                </a:lnTo>
                <a:lnTo>
                  <a:pt x="1695784" y="1534898"/>
                </a:lnTo>
                <a:lnTo>
                  <a:pt x="1696642" y="1526381"/>
                </a:lnTo>
                <a:cubicBezTo>
                  <a:pt x="1696642" y="1329112"/>
                  <a:pt x="1536724" y="1169194"/>
                  <a:pt x="1339455" y="1169194"/>
                </a:cubicBezTo>
                <a:cubicBezTo>
                  <a:pt x="1191503" y="1169194"/>
                  <a:pt x="1064562" y="1259148"/>
                  <a:pt x="1010338" y="1387348"/>
                </a:cubicBezTo>
                <a:lnTo>
                  <a:pt x="998206" y="1426432"/>
                </a:lnTo>
                <a:lnTo>
                  <a:pt x="2362" y="1271588"/>
                </a:lnTo>
                <a:cubicBezTo>
                  <a:pt x="-1" y="855663"/>
                  <a:pt x="2363" y="415925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000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144145" compatLnSpc="1" forceAA="0" fromWordArt="0" horzOverflow="overflow" numCol="1" rtlCol="0" spcCol="0" tIns="71755" vert="horz" vertOverflow="overflow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dirty="0" lang="en-US">
                <a:solidFill>
                  <a:schemeClr val="lt1"/>
                </a:solidFill>
                <a:latin typeface="+mj-ea"/>
                <a:ea typeface="+mj-ea"/>
                <a:sym typeface="+mn-ea"/>
              </a:rPr>
              <a:t>提升物流安全性：自动驾驶技术能够减少人为因素对物流安全的影响，提高物流安全性。 </a:t>
            </a:r>
            <a:endParaRPr altLang="zh-CN" b="1" dirty="0" lang="en-US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74" name="椭圆 164"/>
          <p:cNvSpPr/>
          <p:nvPr>
            <p:custDataLst>
              <p:tags r:id="rId10"/>
            </p:custDataLst>
          </p:nvPr>
        </p:nvSpPr>
        <p:spPr>
          <a:xfrm>
            <a:off x="7103178" y="4385966"/>
            <a:ext cx="622014" cy="622014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chemeClr val="accent1">
                    <a:lumMod val="0"/>
                    <a:lumOff val="100000"/>
                  </a:schemeClr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C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76" name="任意多边形: 形状 37"/>
          <p:cNvSpPr/>
          <p:nvPr>
            <p:custDataLst>
              <p:tags r:id="rId11"/>
            </p:custDataLst>
          </p:nvPr>
        </p:nvSpPr>
        <p:spPr>
          <a:xfrm>
            <a:off x="8754404" y="3213316"/>
            <a:ext cx="2620616" cy="1657344"/>
          </a:xfrm>
          <a:custGeom>
            <a:avLst/>
            <a:gdLst>
              <a:gd name="connsiteX0" fmla="*/ 2688435 w 2688435"/>
              <a:gd name="connsiteY0" fmla="*/ 0 h 1700212"/>
              <a:gd name="connsiteX1" fmla="*/ 2688435 w 2688435"/>
              <a:gd name="connsiteY1" fmla="*/ 1266825 h 1700212"/>
              <a:gd name="connsiteX2" fmla="*/ 0 w 2688435"/>
              <a:gd name="connsiteY2" fmla="*/ 1700212 h 1700212"/>
              <a:gd name="connsiteX3" fmla="*/ 0 w 2688435"/>
              <a:gd name="connsiteY3" fmla="*/ 428625 h 1700212"/>
              <a:gd name="connsiteX4" fmla="*/ 996229 w 2688435"/>
              <a:gd name="connsiteY4" fmla="*/ 269793 h 1700212"/>
              <a:gd name="connsiteX5" fmla="*/ 1010338 w 2688435"/>
              <a:gd name="connsiteY5" fmla="*/ 315245 h 1700212"/>
              <a:gd name="connsiteX6" fmla="*/ 1339455 w 2688435"/>
              <a:gd name="connsiteY6" fmla="*/ 533399 h 1700212"/>
              <a:gd name="connsiteX7" fmla="*/ 1696642 w 2688435"/>
              <a:gd name="connsiteY7" fmla="*/ 176212 h 1700212"/>
              <a:gd name="connsiteX8" fmla="*/ 1694847 w 2688435"/>
              <a:gd name="connsiteY8" fmla="*/ 158411 h 1700212"/>
              <a:gd name="connsiteX9" fmla="*/ 2688435 w 2688435"/>
              <a:gd name="connsiteY9" fmla="*/ 0 h 17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88435" h="1700212">
                <a:moveTo>
                  <a:pt x="2688435" y="0"/>
                </a:moveTo>
                <a:lnTo>
                  <a:pt x="2688435" y="1266825"/>
                </a:lnTo>
                <a:lnTo>
                  <a:pt x="0" y="1700212"/>
                </a:lnTo>
                <a:lnTo>
                  <a:pt x="0" y="428625"/>
                </a:lnTo>
                <a:lnTo>
                  <a:pt x="996229" y="269793"/>
                </a:lnTo>
                <a:lnTo>
                  <a:pt x="1010338" y="315245"/>
                </a:lnTo>
                <a:cubicBezTo>
                  <a:pt x="1064561" y="443445"/>
                  <a:pt x="1191503" y="533399"/>
                  <a:pt x="1339455" y="533399"/>
                </a:cubicBezTo>
                <a:cubicBezTo>
                  <a:pt x="1536724" y="533399"/>
                  <a:pt x="1696642" y="373481"/>
                  <a:pt x="1696642" y="176212"/>
                </a:cubicBezTo>
                <a:lnTo>
                  <a:pt x="1694847" y="158411"/>
                </a:lnTo>
                <a:lnTo>
                  <a:pt x="2688435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numCol="1" rtlCol="0" spcCol="0" tIns="179705" vert="horz" vertOverflow="overflow" wrap="square">
            <a:normAutofit fontScale="10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促进物流行业创新发展：自动驾驶技术的引入将推动物流行业的技术创新和模式创新，为物流行业带来新的发展机遇。</a:t>
            </a:r>
            <a:endParaRPr altLang="zh-CN" b="1" lang="en-US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478" name="椭圆 166"/>
          <p:cNvSpPr/>
          <p:nvPr>
            <p:custDataLst>
              <p:tags r:id="rId12"/>
            </p:custDataLst>
          </p:nvPr>
        </p:nvSpPr>
        <p:spPr>
          <a:xfrm>
            <a:off x="9748947" y="3074638"/>
            <a:ext cx="622014" cy="622014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chemeClr val="accent4">
                    <a:lumMod val="0"/>
                    <a:lumOff val="10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4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I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13"/>
            </p:custDataLst>
          </p:nvPr>
        </p:nvSpPr>
        <p:spPr>
          <a:xfrm>
            <a:off x="608400" y="4759854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14"/>
            </p:custDataLst>
          </p:nvPr>
        </p:nvSpPr>
        <p:spPr>
          <a:xfrm>
            <a:off x="3277282" y="1719123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15"/>
            </p:custDataLst>
          </p:nvPr>
        </p:nvSpPr>
        <p:spPr>
          <a:xfrm>
            <a:off x="5900618" y="5175210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16"/>
            </p:custDataLst>
          </p:nvPr>
        </p:nvSpPr>
        <p:spPr>
          <a:xfrm>
            <a:off x="8551145" y="2063100"/>
            <a:ext cx="3027135" cy="845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自动驾驶技术对出租车行业的影响</a:t>
            </a:r>
            <a:endParaRPr altLang="en-US" lang="zh-CN"/>
          </a:p>
        </p:txBody>
      </p:sp>
      <p:sp>
        <p:nvSpPr>
          <p:cNvPr id="10495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减少人力成本：自动驾驶技术可以减少出租车司机的人力成本，提高运营效率。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提高安全性：自动驾驶技术可以减少人为因素导致的交通事故，提高道路安全。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改善用户体验：自动驾驶技术可以提供更加舒适、便捷的出行体验，提高乘客满意度。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改变商业模式：自动驾驶技术的普及将改变出租车行业的商业模式，推动行业创新和发展。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自动驾驶技术对公共交通系统的影响</a:t>
            </a:r>
            <a:endParaRPr altLang="en-US" lang="zh-CN"/>
          </a:p>
        </p:txBody>
      </p:sp>
      <p:sp>
        <p:nvSpPr>
          <p:cNvPr id="10496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减少交通拥堵：自动驾驶技术能够实现车辆间的协同驾驶，有效减少交通拥堵现象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提高公共交通效率：自动驾驶技术能够优化公共交通路线和调度，提高公共交通的效率和准时性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改善公共交通安全：自动驾驶技术能够减少人为因素导致的交通事故，提高公共交通的安全性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提升公共交通舒适度：自动驾驶技术能够实现车辆的平稳行驶，提高公共交通的舒适度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自动驾驶技术对交通运输行业整体的影响</a:t>
            </a:r>
            <a:endParaRPr altLang="en-US" lang="zh-CN"/>
          </a:p>
        </p:txBody>
      </p:sp>
      <p:sp>
        <p:nvSpPr>
          <p:cNvPr id="10496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提高运输效率：减少人力成本，提高运输速度和效率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降低交通事故发生率：通过精确的传感器和先进的算法，减少人为因素导致的交通事故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优化城市交通规划：通过实时数据分析，帮助城市规划者更好地管理交通流量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促进绿色出行：减少车辆排放，降低空气污染，改善城市环境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自动驾驶技术的未来发展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自动驾驶技术的未来趋势</a:t>
            </a:r>
            <a:endParaRPr altLang="en-US" lang="zh-CN"/>
          </a:p>
        </p:txBody>
      </p:sp>
      <p:sp>
        <p:nvSpPr>
          <p:cNvPr id="10498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自动驾驶技术将逐渐取代传统驾驶方式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自动驾驶技术将提高交通效率和安全性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自动驾驶技术将促进汽车产业的升级和转型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自动驾驶技术将推动交通运输行业的变革和发展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自动驾驶技术的未来挑战和机遇</a:t>
            </a:r>
            <a:endParaRPr altLang="en-US" lang="zh-CN"/>
          </a:p>
        </p:txBody>
      </p:sp>
      <p:sp>
        <p:nvSpPr>
          <p:cNvPr id="1049944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挑战：技术难题、法规限制、道德伦理问题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机遇：提高交通效率、减少事故、创造新的就业机会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自动驾驶技术的未来应用场景</a:t>
            </a:r>
            <a:endParaRPr altLang="en-US" lang="zh-CN"/>
          </a:p>
        </p:txBody>
      </p:sp>
      <p:sp>
        <p:nvSpPr>
          <p:cNvPr id="10500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城市出行：自动驾驶技术将应用于城市出行，包括出租车、网约车、共享汽车等领域，提高出行效率和安全性。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物流配送：自动驾驶技术将应用于物流配送领域，实现无人驾驶配送车，提高配送效率和准确性。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公共交通：自动驾驶技术将应用于公共交通领域，包括公交车、地铁等，提高公共交通的效率和舒适度。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工业应用：自动驾驶技术将应用于工业领域，包括矿山、港口等，提高生产效率和安全性。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自动驾驶技术对交通运输行业的意义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提高交通运输效率</a:t>
            </a:r>
            <a:endParaRPr altLang="en-US" lang="zh-CN"/>
          </a:p>
        </p:txBody>
      </p:sp>
      <p:sp>
        <p:nvSpPr>
          <p:cNvPr id="1050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减少交通拥堵：自动驾驶技术能够实现车辆间的协同驾驶，有效减少交通拥堵现象。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提高运输效率：自动驾驶技术能够实现车辆的自动化和智能化，提高运输效率，降低物流成本。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提升道路安全性：自动驾驶技术能够减少人为因素对交通安全的干扰，降低交通事故发生率。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促进绿色出行：自动驾驶技术能够优化城市交通布局，减少车辆排放对环境的影响，促进绿色出行。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降低交通运输成本</a:t>
            </a:r>
            <a:endParaRPr altLang="en-US" lang="zh-CN"/>
          </a:p>
        </p:txBody>
      </p:sp>
      <p:sp>
        <p:nvSpPr>
          <p:cNvPr id="1050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减少人力成本：自动驾驶技术可以减少对驾驶员的需求，降低人力成本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提高运输效率：自动驾驶技术能够优化路线规划和行驶速度，提高运输效率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减少事故和延误：自动驾驶技术能够减少交通事故和延误，降低运输成本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降低能源消耗：自动驾驶技术能够优化能源消耗，降低运输成本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提高交通运输安全性</a:t>
            </a:r>
            <a:endParaRPr altLang="en-US" lang="zh-CN"/>
          </a:p>
        </p:txBody>
      </p:sp>
      <p:sp>
        <p:nvSpPr>
          <p:cNvPr id="1050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降低交通事故发生率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改善交通环境，提升出行体验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减少人为因素导致的事故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提高交通运行效率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对环境保护的贡献</a:t>
            </a:r>
            <a:endParaRPr altLang="en-US" lang="zh-CN"/>
          </a:p>
        </p:txBody>
      </p:sp>
      <p:sp>
        <p:nvSpPr>
          <p:cNvPr id="10504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减少尾气排放：自动驾驶技术能够优化车辆行驶，减少尾气排放，改善空气质量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节约能源：自动驾驶技术能够更高效地利用能源，减少能源浪费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减少交通事故：自动驾驶技术能够减少交通事故的发生，从而减少对环境的破坏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促进可持续发展：自动驾驶技术能够推动交通运输行业的可持续发展，为环境保护做出贡献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自动驾驶技术将改变交通运输行业</a:t>
            </a:r>
            <a:endParaRPr altLang="en-US" lang="zh-CN"/>
          </a:p>
        </p:txBody>
      </p:sp>
      <p:sp>
        <p:nvSpPr>
          <p:cNvPr id="10505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自动驾驶技术将提高交通运输效率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自动驾驶技术将推动交通运输行业创新发展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自动驾驶技术将改变人们的出行方式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自动驾驶技术将降低交通事故发生率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交通运输行业需要积极应对自动驾驶技术的发展</a:t>
            </a:r>
            <a:endParaRPr altLang="en-US" lang="zh-CN"/>
          </a:p>
        </p:txBody>
      </p:sp>
      <p:sp>
        <p:nvSpPr>
          <p:cNvPr id="10506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自动驾驶技术将改变交通运输行业，提高运输效率和安全性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交通运输行业需要积极应对自动驾驶技术的发展，为未来的发展做好准备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政府和企业需要共同努力，推动自动驾驶技术的普及和应用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交通运输行业需要适应新技术的发展，加强技术研发和人才培养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未来交通运输行业将更加智能化和高效化</a:t>
            </a:r>
            <a:endParaRPr altLang="en-US" lang="zh-CN"/>
          </a:p>
        </p:txBody>
      </p:sp>
      <p:sp>
        <p:nvSpPr>
          <p:cNvPr id="105077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自动驾驶技术将推动交通运输行业的可持续发展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8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自动驾驶技术将促进交通运输行业的创新和发展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自动驾驶技术将改变人们的出行方式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9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自动驾驶技术将提高交通效率和安全性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8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020_1*l_h_i*1_4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8,&quot;pos&quot;:0.6600000262260437,&quot;transparency&quot;:0},{&quot;brightness&quot;:0.6000000238418579,&quot;colorType&quot;:1,&quot;foreColorIndex&quot;:8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020_1*l_h_i*1_3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5,&quot;pos&quot;:0.6600000262260437,&quot;transparency&quot;:0},{&quot;brightness&quot;:0.6000000238418579,&quot;colorType&quot;:1,&quot;foreColorIndex&quot;:5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20_1*l_h_i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8,&quot;pos&quot;:0.6600000262260437,&quot;transparency&quot;:0},{&quot;brightness&quot;:0.6000000238418579,&quot;colorType&quot;:1,&quot;foreColorIndex&quot;:8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20_1*l_h_i*1_1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5,&quot;pos&quot;:0.3499999940395355,&quot;transparency&quot;:0},{&quot;brightness&quot;:0,&quot;colorType&quot;:2,&quot;pos&quot;:0.6200000047683716,&quot;rgb&quot;:&quot;#ffffff&quot;,&quot;transparency&quot;:0},{&quot;brightness&quot;:0.6000000238418579,&quot;colorType&quot;:1,&quot;foreColorIndex&quot;:5,&quot;pos&quot;:0.629999995231628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20_1*l_h_a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谁执行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20_1*l_h_i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1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20_1*l_h_a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谁负责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20_1*l_h_i*1_2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1,&quot;colorType&quot;:1,&quot;foreColorIndex&quot;:8,&quot;pos&quot;:0.3700000047683716,&quot;transparency&quot;:0},{&quot;brightness&quot;:0.800000011920929,&quot;colorType&quot;:1,&quot;foreColorIndex&quot;:8,&quot;pos&quot;:0,&quot;transparency&quot;:0},{&quot;brightness&quot;:1,&quot;colorType&quot;:1,&quot;foreColorIndex&quot;:8,&quot;pos&quot;:1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20_1*l_h_a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咨询谁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20_1*l_h_i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1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20_1*l_h_a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告知谁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20_1*l_h_i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1,&quot;colorType&quot;:1,&quot;foreColorIndex&quot;:8,&quot;pos&quot;:0.3700000047683716,&quot;transparency&quot;:0},{&quot;brightness&quot;:0.800000011920929,&quot;colorType&quot;:1,&quot;foreColorIndex&quot;:8,&quot;pos&quot;:0,&quot;transparency&quot;:0},{&quot;brightness&quot;:1,&quot;colorType&quot;:1,&quot;foreColorIndex&quot;:8,&quot;pos&quot;:1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20_1*l_h_f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20_1*l_h_f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20_1*l_h_f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20_1*l_h_f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3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2023-12-16T23:35:36Z</dcterms:created>
  <dcterms:modified xsi:type="dcterms:W3CDTF">2023-12-16T23:35:36Z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e73374a7f49b45e083ae882150565893_21</vt:lpwstr>
  </property>
</Properties>
</file>