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975" r:id="rId1"/>
    <p:sldMasterId id="2147489012" r:id="rId2"/>
  </p:sldMasterIdLst>
  <p:notesMasterIdLst>
    <p:notesMasterId r:id="rId3"/>
  </p:notesMasterIdLst>
  <p:sldIdLst>
    <p:sldId id="2541" r:id="rId4"/>
    <p:sldId id="2544" r:id="rId5"/>
    <p:sldId id="2547" r:id="rId6"/>
    <p:sldId id="2550" r:id="rId7"/>
    <p:sldId id="2553" r:id="rId8"/>
    <p:sldId id="2556" r:id="rId9"/>
    <p:sldId id="2559" r:id="rId10"/>
    <p:sldId id="2562" r:id="rId11"/>
    <p:sldId id="2565" r:id="rId12"/>
    <p:sldId id="2568" r:id="rId13"/>
    <p:sldId id="2571" r:id="rId14"/>
    <p:sldId id="2574" r:id="rId15"/>
    <p:sldId id="2577" r:id="rId16"/>
    <p:sldId id="2580" r:id="rId17"/>
    <p:sldId id="2583" r:id="rId18"/>
    <p:sldId id="2586" r:id="rId19"/>
    <p:sldId id="2589" r:id="rId20"/>
    <p:sldId id="2592" r:id="rId21"/>
    <p:sldId id="2595" r:id="rId22"/>
    <p:sldId id="2598" r:id="rId23"/>
    <p:sldId id="2601" r:id="rId24"/>
    <p:sldId id="2604" r:id="rId25"/>
    <p:sldId id="2607" r:id="rId26"/>
    <p:sldId id="2610" r:id="rId27"/>
    <p:sldId id="2613"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976" r:id="rId1"/>
    <p:sldLayoutId id="2147488977" r:id="rId2"/>
    <p:sldLayoutId id="2147488978" r:id="rId3"/>
    <p:sldLayoutId id="2147488979" r:id="rId4"/>
    <p:sldLayoutId id="2147488980" r:id="rId5"/>
    <p:sldLayoutId id="2147488981" r:id="rId6"/>
    <p:sldLayoutId id="2147488982" r:id="rId7"/>
    <p:sldLayoutId id="2147488983" r:id="rId8"/>
    <p:sldLayoutId id="2147488984" r:id="rId9"/>
    <p:sldLayoutId id="2147488985" r:id="rId10"/>
    <p:sldLayoutId id="214748898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9013" r:id="rId1"/>
    <p:sldLayoutId id="2147489014" r:id="rId2"/>
    <p:sldLayoutId id="2147489015" r:id="rId3"/>
    <p:sldLayoutId id="2147489016" r:id="rId4"/>
    <p:sldLayoutId id="2147489017" r:id="rId5"/>
    <p:sldLayoutId id="2147489018" r:id="rId6"/>
    <p:sldLayoutId id="2147489019" r:id="rId7"/>
    <p:sldLayoutId id="2147489020" r:id="rId8"/>
    <p:sldLayoutId id="2147489021" r:id="rId9"/>
    <p:sldLayoutId id="2147489022" r:id="rId10"/>
    <p:sldLayoutId id="2147489023"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tags" Target="../tags/tag172.xml"/><Relationship Id="rId18" Type="http://schemas.openxmlformats.org/officeDocument/2006/relationships/tags" Target="../tags/tag173.xml"/><Relationship Id="rId19" Type="http://schemas.openxmlformats.org/officeDocument/2006/relationships/tags" Target="../tags/tag174.xml"/><Relationship Id="rId20" Type="http://schemas.openxmlformats.org/officeDocument/2006/relationships/tags" Target="../tags/tag175.xml"/><Relationship Id="rId21" Type="http://schemas.openxmlformats.org/officeDocument/2006/relationships/tags" Target="../tags/tag176.xml"/><Relationship Id="rId22" Type="http://schemas.openxmlformats.org/officeDocument/2006/relationships/tags" Target="../tags/tag177.xml"/><Relationship Id="rId23" Type="http://schemas.openxmlformats.org/officeDocument/2006/relationships/tags" Target="../tags/tag178.xml"/><Relationship Id="rId24" Type="http://schemas.openxmlformats.org/officeDocument/2006/relationships/tags" Target="../tags/tag179.xml"/><Relationship Id="rId25" Type="http://schemas.openxmlformats.org/officeDocument/2006/relationships/tags" Target="../tags/tag180.xml"/><Relationship Id="rId26" Type="http://schemas.openxmlformats.org/officeDocument/2006/relationships/tags" Target="../tags/tag181.xml"/><Relationship Id="rId27" Type="http://schemas.openxmlformats.org/officeDocument/2006/relationships/tags" Target="../tags/tag182.xml"/><Relationship Id="rId28" Type="http://schemas.openxmlformats.org/officeDocument/2006/relationships/tags" Target="../tags/tag183.xml"/><Relationship Id="rId29" Type="http://schemas.openxmlformats.org/officeDocument/2006/relationships/tags" Target="../tags/tag184.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tags" Target="../tags/tag209.xml"/><Relationship Id="rId14" Type="http://schemas.openxmlformats.org/officeDocument/2006/relationships/tags" Target="../tags/tag210.xml"/><Relationship Id="rId15" Type="http://schemas.openxmlformats.org/officeDocument/2006/relationships/tags" Target="../tags/tag211.xml"/><Relationship Id="rId16" Type="http://schemas.openxmlformats.org/officeDocument/2006/relationships/tags" Target="../tags/tag212.xml"/><Relationship Id="rId17" Type="http://schemas.openxmlformats.org/officeDocument/2006/relationships/tags" Target="../tags/tag213.xml"/><Relationship Id="rId18" Type="http://schemas.openxmlformats.org/officeDocument/2006/relationships/tags" Target="../tags/tag214.xml"/><Relationship Id="rId19" Type="http://schemas.openxmlformats.org/officeDocument/2006/relationships/tags" Target="../tags/tag215.xml"/><Relationship Id="rId20" Type="http://schemas.openxmlformats.org/officeDocument/2006/relationships/tags" Target="../tags/tag216.xml"/><Relationship Id="rId21" Type="http://schemas.openxmlformats.org/officeDocument/2006/relationships/tags" Target="../tags/tag217.xml"/><Relationship Id="rId22" Type="http://schemas.openxmlformats.org/officeDocument/2006/relationships/tags" Target="../tags/tag218.xml"/><Relationship Id="rId23" Type="http://schemas.openxmlformats.org/officeDocument/2006/relationships/tags" Target="../tags/tag219.xml"/><Relationship Id="rId24" Type="http://schemas.openxmlformats.org/officeDocument/2006/relationships/tags" Target="../tags/tag220.xml"/><Relationship Id="rId25" Type="http://schemas.openxmlformats.org/officeDocument/2006/relationships/tags" Target="../tags/tag221.xml"/><Relationship Id="rId26" Type="http://schemas.openxmlformats.org/officeDocument/2006/relationships/tags" Target="../tags/tag222.xml"/><Relationship Id="rId27" Type="http://schemas.openxmlformats.org/officeDocument/2006/relationships/tags" Target="../tags/tag223.xml"/><Relationship Id="rId28" Type="http://schemas.openxmlformats.org/officeDocument/2006/relationships/tags" Target="../tags/tag224.xml"/><Relationship Id="rId29" Type="http://schemas.openxmlformats.org/officeDocument/2006/relationships/tags" Target="../tags/tag225.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tags" Target="../tags/tag243.xml"/><Relationship Id="rId16" Type="http://schemas.openxmlformats.org/officeDocument/2006/relationships/tags" Target="../tags/tag244.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tags" Target="../tags/tag285.xml"/><Relationship Id="rId18" Type="http://schemas.openxmlformats.org/officeDocument/2006/relationships/tags" Target="../tags/tag286.xml"/><Relationship Id="rId19" Type="http://schemas.openxmlformats.org/officeDocument/2006/relationships/tags" Target="../tags/tag287.xml"/><Relationship Id="rId20" Type="http://schemas.openxmlformats.org/officeDocument/2006/relationships/tags" Target="../tags/tag288.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tags" Target="../tags/tag328.xml"/><Relationship Id="rId14" Type="http://schemas.openxmlformats.org/officeDocument/2006/relationships/tags" Target="../tags/tag329.xml"/><Relationship Id="rId15" Type="http://schemas.openxmlformats.org/officeDocument/2006/relationships/tags" Target="../tags/tag330.xml"/><Relationship Id="rId16" Type="http://schemas.openxmlformats.org/officeDocument/2006/relationships/tags" Target="../tags/tag331.xml"/><Relationship Id="rId17" Type="http://schemas.openxmlformats.org/officeDocument/2006/relationships/tags" Target="../tags/tag332.xml"/><Relationship Id="rId18" Type="http://schemas.openxmlformats.org/officeDocument/2006/relationships/tags" Target="../tags/tag333.xml"/><Relationship Id="rId19" Type="http://schemas.openxmlformats.org/officeDocument/2006/relationships/tags" Target="../tags/tag334.xml"/><Relationship Id="rId20" Type="http://schemas.openxmlformats.org/officeDocument/2006/relationships/tags" Target="../tags/tag335.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tags" Target="../tags/tag348.xml"/><Relationship Id="rId14" Type="http://schemas.openxmlformats.org/officeDocument/2006/relationships/tags" Target="../tags/tag349.xml"/><Relationship Id="rId15" Type="http://schemas.openxmlformats.org/officeDocument/2006/relationships/tags" Target="../tags/tag350.xml"/><Relationship Id="rId16" Type="http://schemas.openxmlformats.org/officeDocument/2006/relationships/tags" Target="../tags/tag351.xml"/><Relationship Id="rId17" Type="http://schemas.openxmlformats.org/officeDocument/2006/relationships/tags" Target="../tags/tag352.xml"/><Relationship Id="rId18" Type="http://schemas.openxmlformats.org/officeDocument/2006/relationships/tags" Target="../tags/tag353.xml"/><Relationship Id="rId19" Type="http://schemas.openxmlformats.org/officeDocument/2006/relationships/tags" Target="../tags/tag354.xml"/><Relationship Id="rId20" Type="http://schemas.openxmlformats.org/officeDocument/2006/relationships/tags" Target="../tags/tag355.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tags" Target="../tags/tag377.xml"/><Relationship Id="rId16" Type="http://schemas.openxmlformats.org/officeDocument/2006/relationships/tags" Target="../tags/tag378.xml"/><Relationship Id="rId17" Type="http://schemas.openxmlformats.org/officeDocument/2006/relationships/tags" Target="../tags/tag379.xml"/><Relationship Id="rId18" Type="http://schemas.openxmlformats.org/officeDocument/2006/relationships/tags" Target="../tags/tag380.xml"/><Relationship Id="rId19" Type="http://schemas.openxmlformats.org/officeDocument/2006/relationships/tags" Target="../tags/tag381.xml"/><Relationship Id="rId20" Type="http://schemas.openxmlformats.org/officeDocument/2006/relationships/tags" Target="../tags/tag382.xml"/><Relationship Id="rId21" Type="http://schemas.openxmlformats.org/officeDocument/2006/relationships/tags" Target="../tags/tag383.xml"/><Relationship Id="rId22" Type="http://schemas.openxmlformats.org/officeDocument/2006/relationships/tags" Target="../tags/tag384.xml"/><Relationship Id="rId23" Type="http://schemas.openxmlformats.org/officeDocument/2006/relationships/tags" Target="../tags/tag385.xml"/><Relationship Id="rId24" Type="http://schemas.openxmlformats.org/officeDocument/2006/relationships/tags" Target="../tags/tag386.xml"/><Relationship Id="rId25" Type="http://schemas.openxmlformats.org/officeDocument/2006/relationships/tags" Target="../tags/tag387.xml"/><Relationship Id="rId26" Type="http://schemas.openxmlformats.org/officeDocument/2006/relationships/tags" Target="../tags/tag388.xml"/><Relationship Id="rId27" Type="http://schemas.openxmlformats.org/officeDocument/2006/relationships/tags" Target="../tags/tag389.xml"/><Relationship Id="rId28" Type="http://schemas.openxmlformats.org/officeDocument/2006/relationships/tags" Target="../tags/tag390.xml"/><Relationship Id="rId29" Type="http://schemas.openxmlformats.org/officeDocument/2006/relationships/tags" Target="../tags/tag391.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tags" Target="../tags/tag404.xml"/><Relationship Id="rId14" Type="http://schemas.openxmlformats.org/officeDocument/2006/relationships/tags" Target="../tags/tag405.xml"/><Relationship Id="rId15" Type="http://schemas.openxmlformats.org/officeDocument/2006/relationships/tags" Target="../tags/tag406.xml"/><Relationship Id="rId16" Type="http://schemas.openxmlformats.org/officeDocument/2006/relationships/tags" Target="../tags/tag407.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p>
            <a:r>
              <a:rPr altLang="en-US" dirty="0" lang="zh-CN"/>
              <a:t>初中教育中的思维导图教学法</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206476"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206625"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思维导图教学法概述</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940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3"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思维导图在初中教育中的应用</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482410" y="282216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482330" y="329057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思维导图教学法的实施步骤</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216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3775460" y="483683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a:t>
            </a:r>
            <a:r>
              <a:rPr altLang="zh-CN" b="1" dirty="0" sz="1400" lang="en-US">
                <a:solidFill>
                  <a:schemeClr val="bg1"/>
                </a:solidFill>
                <a:latin typeface="+mj-ea"/>
                <a:ea typeface="+mj-ea"/>
                <a:cs typeface="MiSans Normal" panose="00000500000000000000" charset="-122"/>
              </a:rPr>
              <a:t>our</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3775710" y="530542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思维导图教学法的实践案例</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18"/>
          <p:cNvCxnSpPr>
            <a:cxnSpLocks/>
          </p:cNvCxnSpPr>
          <p:nvPr>
            <p:custDataLst>
              <p:tags r:id="rId13"/>
            </p:custDataLst>
          </p:nvPr>
        </p:nvCxnSpPr>
        <p:spPr>
          <a:xfrm>
            <a:off x="3509259" y="485580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6913427" y="481787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6913245" y="528637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思维导图教学法的挑战与展望</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33"/>
          <p:cNvCxnSpPr>
            <a:cxnSpLocks/>
          </p:cNvCxnSpPr>
          <p:nvPr>
            <p:custDataLst>
              <p:tags r:id="rId16"/>
            </p:custDataLst>
          </p:nvPr>
        </p:nvCxnSpPr>
        <p:spPr>
          <a:xfrm>
            <a:off x="6647226" y="483684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58"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0" name="标题 5"/>
          <p:cNvSpPr>
            <a:spLocks noGrp="1"/>
          </p:cNvSpPr>
          <p:nvPr>
            <p:ph type="title" idx="1"/>
            <p:custDataLst>
              <p:tags r:id="rId2"/>
            </p:custDataLst>
          </p:nvPr>
        </p:nvSpPr>
        <p:spPr/>
        <p:txBody>
          <a:bodyPr>
            <a:normAutofit/>
          </a:bodyPr>
          <a:p>
            <a:r>
              <a:rPr altLang="en-US" lang="zh-CN"/>
              <a:t>思维导图教学法概述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6" name="标题 2"/>
          <p:cNvSpPr>
            <a:spLocks noGrp="1"/>
          </p:cNvSpPr>
          <p:nvPr>
            <p:ph type="title" idx="1"/>
          </p:nvPr>
        </p:nvSpPr>
        <p:spPr/>
        <p:txBody>
          <a:bodyPr/>
          <a:p>
            <a:r>
              <a:rPr altLang="en-US" lang="zh-CN"/>
              <a:t>定义与起源</a:t>
            </a:r>
            <a:endParaRPr altLang="en-US" lang="zh-CN"/>
          </a:p>
        </p:txBody>
      </p:sp>
      <p:sp>
        <p:nvSpPr>
          <p:cNvPr id="104889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定义：思维导图教学法是一种利用思维导图进行知识可视化和思维引导的教学方法</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发展历程：经过多年的发展和完善，思维导图教学法已经成为一种广泛应用于教育领域的教学方法</a:t>
            </a:r>
            <a:endParaRPr dirty="0" sz="2000" err="1">
              <a:solidFill>
                <a:schemeClr val="tx1">
                  <a:lumMod val="75000"/>
                  <a:lumOff val="25000"/>
                </a:schemeClr>
              </a:solidFill>
              <a:latin typeface="+mn-ea"/>
              <a:ea typeface="+mn-ea"/>
              <a:cs typeface="+mn-ea"/>
              <a:sym typeface="+mn-lt"/>
            </a:endParaRPr>
          </a:p>
        </p:txBody>
      </p:sp>
      <p:sp>
        <p:nvSpPr>
          <p:cNvPr id="104891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2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核心理念：通过思维导图的绘制，帮助学生建立知识体系，提高学习效率和思维能力</a:t>
            </a:r>
            <a:endParaRPr dirty="0" err="1">
              <a:solidFill>
                <a:schemeClr val="tx1">
                  <a:lumMod val="75000"/>
                  <a:lumOff val="25000"/>
                </a:schemeClr>
              </a:solidFill>
              <a:latin typeface="+mn-ea"/>
              <a:ea typeface="+mn-ea"/>
              <a:cs typeface="+mn-ea"/>
              <a:sym typeface="+mn-lt"/>
            </a:endParaRPr>
          </a:p>
        </p:txBody>
      </p:sp>
      <p:sp>
        <p:nvSpPr>
          <p:cNvPr id="1048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起源：起源于20世纪70年代，由英国心理学家托尼·巴赞提出，最初用于记忆和笔记</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6" name="标题 2"/>
          <p:cNvSpPr>
            <a:spLocks noGrp="1"/>
          </p:cNvSpPr>
          <p:nvPr>
            <p:ph type="title" idx="1"/>
          </p:nvPr>
        </p:nvSpPr>
        <p:spPr/>
        <p:txBody>
          <a:bodyPr/>
          <a:p>
            <a:r>
              <a:rPr altLang="en-US" lang="zh-CN"/>
              <a:t>思维导图教学法的原理</a:t>
            </a:r>
            <a:endParaRPr altLang="en-US" lang="zh-CN"/>
          </a:p>
        </p:txBody>
      </p:sp>
      <p:sp>
        <p:nvSpPr>
          <p:cNvPr id="104897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原理：利用图形、符号和文字等元素构建知识结构，帮助学生理解和记忆信息。</a:t>
            </a:r>
            <a:endParaRPr altLang="en-US" dirty="0" sz="2000" lang="zh-CN" spc="150">
              <a:solidFill>
                <a:schemeClr val="tx1">
                  <a:lumMod val="85000"/>
                  <a:lumOff val="15000"/>
                </a:schemeClr>
              </a:solidFill>
              <a:latin typeface="+mn-ea"/>
              <a:sym typeface="+mn-ea"/>
            </a:endParaRPr>
          </a:p>
        </p:txBody>
      </p:sp>
      <p:sp>
        <p:nvSpPr>
          <p:cNvPr id="104898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特点：可视化、层次化、关联化，强调左右脑结合，发挥创造力与记忆力。</a:t>
            </a:r>
            <a:endParaRPr altLang="en-US" dirty="0" sz="2000" lang="zh-CN" spc="150">
              <a:solidFill>
                <a:schemeClr val="tx1">
                  <a:lumMod val="85000"/>
                  <a:lumOff val="15000"/>
                </a:schemeClr>
              </a:solidFill>
              <a:latin typeface="+mn-ea"/>
              <a:sym typeface="+mn-ea"/>
            </a:endParaRPr>
          </a:p>
        </p:txBody>
      </p:sp>
      <p:sp>
        <p:nvSpPr>
          <p:cNvPr id="104899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实施步骤：确定中心主题、绘制主干、添加分支、完善细节，形成完整的知识体系。</a:t>
            </a:r>
            <a:endParaRPr altLang="en-US" dirty="0" sz="2000" lang="zh-CN" spc="150">
              <a:solidFill>
                <a:schemeClr val="tx1">
                  <a:lumMod val="85000"/>
                  <a:lumOff val="15000"/>
                </a:schemeClr>
              </a:solidFill>
              <a:latin typeface="+mn-ea"/>
              <a:sym typeface="+mn-ea"/>
            </a:endParaRPr>
          </a:p>
        </p:txBody>
      </p:sp>
      <p:sp>
        <p:nvSpPr>
          <p:cNvPr id="104899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优势：提高学习效率、增强记忆力、培养创新思维、促进学生主动学习。</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0" name="标题 2"/>
          <p:cNvSpPr>
            <a:spLocks noGrp="1"/>
          </p:cNvSpPr>
          <p:nvPr>
            <p:ph type="title" idx="1"/>
          </p:nvPr>
        </p:nvSpPr>
        <p:spPr/>
        <p:txBody>
          <a:bodyPr/>
          <a:p>
            <a:r>
              <a:rPr altLang="en-US" lang="zh-CN"/>
              <a:t>思维导图教学法的优势</a:t>
            </a:r>
            <a:endParaRPr altLang="en-US" lang="zh-CN"/>
          </a:p>
        </p:txBody>
      </p:sp>
      <p:sp>
        <p:nvSpPr>
          <p:cNvPr id="104904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5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激发学生的学习兴趣和积极性</a:t>
            </a:r>
            <a:endParaRPr altLang="en-US" dirty="0" sz="2400" lang="zh-CN">
              <a:latin typeface="+mn-ea"/>
              <a:ea typeface="+mn-ea"/>
            </a:endParaRPr>
          </a:p>
        </p:txBody>
      </p:sp>
      <p:sp>
        <p:nvSpPr>
          <p:cNvPr id="104906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培养学生的团队协作和沟通能力</a:t>
            </a:r>
            <a:endParaRPr altLang="en-US" dirty="0" sz="2400" lang="zh-CN">
              <a:latin typeface="+mn-ea"/>
              <a:ea typeface="+mn-ea"/>
            </a:endParaRPr>
          </a:p>
        </p:txBody>
      </p:sp>
      <p:sp>
        <p:nvSpPr>
          <p:cNvPr id="104906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帮助学生理解和记忆知识点</a:t>
            </a:r>
            <a:endParaRPr altLang="en-US" dirty="0" sz="2400" lang="zh-CN">
              <a:latin typeface="+mn-ea"/>
              <a:ea typeface="+mn-ea"/>
            </a:endParaRPr>
          </a:p>
        </p:txBody>
      </p:sp>
      <p:sp>
        <p:nvSpPr>
          <p:cNvPr id="104906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提高学生的思维能力和创新能力</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104" name="文本占位符 4"/>
          <p:cNvSpPr>
            <a:spLocks noGrp="1"/>
          </p:cNvSpPr>
          <p:nvPr>
            <p:ph type="body" idx="2"/>
            <p:custDataLst>
              <p:tags r:id="rId1"/>
            </p:custDataLst>
          </p:nvPr>
        </p:nvSpPr>
        <p:spPr/>
        <p:txBody>
          <a:bodyPr/>
          <a:p>
            <a:r>
              <a:rPr altLang="en-US" lang="zh-CN"/>
              <a:t>Part Two</a:t>
            </a:r>
            <a:endParaRPr altLang="en-US" lang="zh-CN"/>
          </a:p>
        </p:txBody>
      </p:sp>
      <p:sp>
        <p:nvSpPr>
          <p:cNvPr id="1049106" name="标题 5"/>
          <p:cNvSpPr>
            <a:spLocks noGrp="1"/>
          </p:cNvSpPr>
          <p:nvPr>
            <p:ph type="title" idx="1"/>
            <p:custDataLst>
              <p:tags r:id="rId2"/>
            </p:custDataLst>
          </p:nvPr>
        </p:nvSpPr>
        <p:spPr/>
        <p:txBody>
          <a:bodyPr>
            <a:normAutofit fontScale="90000"/>
          </a:bodyPr>
          <a:p>
            <a:r>
              <a:rPr altLang="en-US" lang="zh-CN"/>
              <a:t>思维导图在初中教育中的应用</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2" name="标题 2"/>
          <p:cNvSpPr>
            <a:spLocks noGrp="1"/>
          </p:cNvSpPr>
          <p:nvPr>
            <p:ph type="title" idx="1"/>
          </p:nvPr>
        </p:nvSpPr>
        <p:spPr/>
        <p:txBody>
          <a:bodyPr/>
          <a:p>
            <a:r>
              <a:rPr altLang="en-US" lang="zh-CN"/>
              <a:t>学科领域应用</a:t>
            </a:r>
            <a:endParaRPr altLang="en-US" lang="zh-CN"/>
          </a:p>
        </p:txBody>
      </p:sp>
      <p:sp>
        <p:nvSpPr>
          <p:cNvPr id="104914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语文：帮助学生梳理文章结构，加深对文章的理解</a:t>
            </a:r>
            <a:endParaRPr altLang="en-US" dirty="0" sz="1200" lang="zh-CN" spc="150">
              <a:solidFill>
                <a:schemeClr val="tx1">
                  <a:lumMod val="65000"/>
                  <a:lumOff val="35000"/>
                </a:schemeClr>
              </a:solidFill>
              <a:latin typeface="+mn-ea"/>
              <a:sym typeface="+mn-ea"/>
            </a:endParaRPr>
          </a:p>
        </p:txBody>
      </p:sp>
      <p:sp>
        <p:nvSpPr>
          <p:cNvPr id="104918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物理：通过思维导图理解复杂的物理概念和原理</a:t>
            </a:r>
            <a:endParaRPr altLang="en-US" dirty="0" sz="1200" lang="zh-CN" spc="150">
              <a:solidFill>
                <a:schemeClr val="tx1">
                  <a:lumMod val="65000"/>
                  <a:lumOff val="35000"/>
                </a:schemeClr>
              </a:solidFill>
              <a:latin typeface="+mn-ea"/>
              <a:sym typeface="+mn-ea"/>
            </a:endParaRPr>
          </a:p>
        </p:txBody>
      </p:sp>
      <p:sp>
        <p:nvSpPr>
          <p:cNvPr id="104918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英语：记忆单词和语法规则，提高英语学习的效率</a:t>
            </a:r>
            <a:endParaRPr altLang="en-US" dirty="0" sz="1200" lang="zh-CN" spc="150">
              <a:solidFill>
                <a:schemeClr val="tx1">
                  <a:lumMod val="65000"/>
                  <a:lumOff val="35000"/>
                </a:schemeClr>
              </a:solidFill>
              <a:latin typeface="+mn-ea"/>
              <a:sym typeface="+mn-ea"/>
            </a:endParaRPr>
          </a:p>
        </p:txBody>
      </p:sp>
      <p:sp>
        <p:nvSpPr>
          <p:cNvPr id="104918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数学：展示解题思路，帮助学生理解抽象的数学概念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6" name="标题 2"/>
          <p:cNvSpPr>
            <a:spLocks noGrp="1"/>
          </p:cNvSpPr>
          <p:nvPr>
            <p:ph type="title" idx="1"/>
          </p:nvPr>
        </p:nvSpPr>
        <p:spPr/>
        <p:txBody>
          <a:bodyPr/>
          <a:p>
            <a:r>
              <a:rPr altLang="en-US" lang="zh-CN"/>
              <a:t>提升学习效率</a:t>
            </a:r>
            <a:endParaRPr altLang="en-US" lang="zh-CN"/>
          </a:p>
        </p:txBody>
      </p:sp>
      <p:sp>
        <p:nvSpPr>
          <p:cNvPr id="104922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提高学生的思维能力和创新能力</a:t>
            </a:r>
            <a:endParaRPr altLang="en-US" dirty="0" sz="2400" lang="zh-CN">
              <a:latin typeface="+mn-ea"/>
              <a:ea typeface="+mn-ea"/>
            </a:endParaRPr>
          </a:p>
        </p:txBody>
      </p:sp>
      <p:sp>
        <p:nvSpPr>
          <p:cNvPr id="104924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促进学生的自主学习和合作学习</a:t>
            </a:r>
            <a:endParaRPr altLang="en-US" dirty="0" sz="2400" lang="zh-CN">
              <a:latin typeface="+mn-ea"/>
              <a:ea typeface="+mn-ea"/>
            </a:endParaRPr>
          </a:p>
        </p:txBody>
      </p:sp>
      <p:sp>
        <p:nvSpPr>
          <p:cNvPr id="104924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帮助学生更好地理解和记忆知识</a:t>
            </a:r>
            <a:endParaRPr altLang="en-US" dirty="0" sz="2400" lang="zh-CN">
              <a:latin typeface="+mn-ea"/>
              <a:ea typeface="+mn-ea"/>
            </a:endParaRPr>
          </a:p>
        </p:txBody>
      </p:sp>
      <p:sp>
        <p:nvSpPr>
          <p:cNvPr id="104925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激发学生的学习兴趣和积极性</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0" name="标题 2"/>
          <p:cNvSpPr>
            <a:spLocks noGrp="1"/>
          </p:cNvSpPr>
          <p:nvPr>
            <p:ph type="title" idx="1"/>
          </p:nvPr>
        </p:nvSpPr>
        <p:spPr/>
        <p:txBody>
          <a:bodyPr/>
          <a:p>
            <a:r>
              <a:rPr altLang="en-US" lang="zh-CN"/>
              <a:t>培养学生思维能力</a:t>
            </a:r>
            <a:endParaRPr altLang="en-US" lang="zh-CN"/>
          </a:p>
        </p:txBody>
      </p:sp>
      <p:sp>
        <p:nvSpPr>
          <p:cNvPr id="104929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9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9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9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8"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思维导图教学法能够帮助学生建立知识体系，提高记忆力和理解能力。</a:t>
            </a:r>
            <a:endParaRPr altLang="en-US" dirty="0" sz="1200" lang="zh-CN" spc="150">
              <a:solidFill>
                <a:schemeClr val="tx1">
                  <a:lumMod val="65000"/>
                  <a:lumOff val="35000"/>
                </a:schemeClr>
              </a:solidFill>
              <a:latin typeface="+mn-ea"/>
              <a:sym typeface="+mn-ea"/>
            </a:endParaRPr>
          </a:p>
        </p:txBody>
      </p:sp>
      <p:sp>
        <p:nvSpPr>
          <p:cNvPr id="104933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思维导图教学法能够帮助学生培养团队协作能力，增强沟通能力。</a:t>
            </a:r>
            <a:endParaRPr altLang="en-US" dirty="0" sz="1200" lang="zh-CN" spc="150">
              <a:solidFill>
                <a:schemeClr val="tx1">
                  <a:lumMod val="65000"/>
                  <a:lumOff val="35000"/>
                </a:schemeClr>
              </a:solidFill>
              <a:latin typeface="+mn-ea"/>
              <a:sym typeface="+mn-ea"/>
            </a:endParaRPr>
          </a:p>
        </p:txBody>
      </p:sp>
      <p:sp>
        <p:nvSpPr>
          <p:cNvPr id="104933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思维导图教学法能够帮助学生培养自主学习能力，提高学习效率。</a:t>
            </a:r>
            <a:endParaRPr altLang="en-US" dirty="0" sz="1200" lang="zh-CN" spc="150">
              <a:solidFill>
                <a:schemeClr val="tx1">
                  <a:lumMod val="65000"/>
                  <a:lumOff val="35000"/>
                </a:schemeClr>
              </a:solidFill>
              <a:latin typeface="+mn-ea"/>
              <a:sym typeface="+mn-ea"/>
            </a:endParaRPr>
          </a:p>
        </p:txBody>
      </p:sp>
      <p:sp>
        <p:nvSpPr>
          <p:cNvPr id="104933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通过思维导图的创作，可以激发学生的创造力，培养其创新思维。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9" name=""/>
        <p:cNvGrpSpPr/>
        <p:nvPr/>
      </p:nvGrpSpPr>
      <p:grpSpPr>
        <a:xfrm>
          <a:off x="0" y="0"/>
          <a:ext cx="0" cy="0"/>
          <a:chOff x="0" y="0"/>
          <a:chExt cx="0" cy="0"/>
        </a:xfrm>
      </p:grpSpPr>
      <p:sp>
        <p:nvSpPr>
          <p:cNvPr id="1049374"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76" name="标题 5"/>
          <p:cNvSpPr>
            <a:spLocks noGrp="1"/>
          </p:cNvSpPr>
          <p:nvPr>
            <p:ph type="title" idx="1"/>
            <p:custDataLst>
              <p:tags r:id="rId2"/>
            </p:custDataLst>
          </p:nvPr>
        </p:nvSpPr>
        <p:spPr/>
        <p:txBody>
          <a:bodyPr>
            <a:normAutofit fontScale="90000"/>
          </a:bodyPr>
          <a:p>
            <a:r>
              <a:rPr altLang="en-US" lang="zh-CN"/>
              <a:t>思维导图教学法的实施步骤</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2" name="标题 2"/>
          <p:cNvSpPr>
            <a:spLocks noGrp="1"/>
          </p:cNvSpPr>
          <p:nvPr>
            <p:ph type="title" idx="1"/>
          </p:nvPr>
        </p:nvSpPr>
        <p:spPr/>
        <p:txBody>
          <a:bodyPr/>
          <a:p>
            <a:r>
              <a:rPr altLang="en-US" lang="zh-CN"/>
              <a:t>确定教学目标</a:t>
            </a:r>
            <a:endParaRPr altLang="en-US" lang="zh-CN"/>
          </a:p>
        </p:txBody>
      </p:sp>
      <p:sp>
        <p:nvSpPr>
          <p:cNvPr id="10494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教学目标应注重学生的实际需求，根据学生的年龄、认知水平和学习风格等因素制定。</a:t>
            </a:r>
            <a:endParaRPr altLang="zh-CN" dirty="0" lang="en-US">
              <a:solidFill>
                <a:schemeClr val="dk1">
                  <a:lumMod val="80000"/>
                  <a:lumOff val="20000"/>
                </a:schemeClr>
              </a:solidFill>
              <a:latin typeface="+mn-ea"/>
              <a:sym typeface="+mn-ea"/>
            </a:endParaRPr>
          </a:p>
        </p:txBody>
      </p:sp>
      <p:sp>
        <p:nvSpPr>
          <p:cNvPr id="10494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确定教学目标是思维导图教学法实施的第一步，需要明确课程的教学目标和学习目标。</a:t>
            </a:r>
            <a:endParaRPr altLang="en-US" dirty="0" lang="zh-CN">
              <a:solidFill>
                <a:schemeClr val="dk1">
                  <a:lumMod val="80000"/>
                  <a:lumOff val="20000"/>
                </a:schemeClr>
              </a:solidFill>
              <a:latin typeface="+mn-ea"/>
              <a:sym typeface="+mn-ea"/>
            </a:endParaRPr>
          </a:p>
        </p:txBody>
      </p:sp>
      <p:sp>
        <p:nvSpPr>
          <p:cNvPr id="10494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教学目标应具有可操作性，能够指导思维导图的制作和教学活动的开展。</a:t>
            </a:r>
            <a:endParaRPr altLang="en-US" dirty="0" sz="1600" lang="zh-CN">
              <a:solidFill>
                <a:schemeClr val="dk1">
                  <a:lumMod val="80000"/>
                  <a:lumOff val="20000"/>
                </a:schemeClr>
              </a:solidFill>
              <a:latin typeface="+mn-ea"/>
              <a:sym typeface="+mn-ea"/>
            </a:endParaRPr>
          </a:p>
        </p:txBody>
      </p:sp>
      <p:sp>
        <p:nvSpPr>
          <p:cNvPr id="10494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教学目标应与课程大纲和教材内容相符合，确保教学内容的完整性和系统性。</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84" name="标题 2"/>
          <p:cNvSpPr>
            <a:spLocks noGrp="1"/>
          </p:cNvSpPr>
          <p:nvPr>
            <p:ph type="title" idx="1"/>
          </p:nvPr>
        </p:nvSpPr>
        <p:spPr/>
        <p:txBody>
          <a:bodyPr/>
          <a:p>
            <a:r>
              <a:rPr altLang="en-US" lang="zh-CN"/>
              <a:t>设计思维导图</a:t>
            </a:r>
            <a:endParaRPr altLang="en-US" lang="zh-CN"/>
          </a:p>
        </p:txBody>
      </p:sp>
      <p:sp>
        <p:nvSpPr>
          <p:cNvPr id="104948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确定主题和子主题</a:t>
            </a:r>
            <a:endParaRPr altLang="en-US" dirty="0" sz="2000" lang="zh-CN" spc="150">
              <a:solidFill>
                <a:schemeClr val="tx1">
                  <a:lumMod val="85000"/>
                  <a:lumOff val="15000"/>
                </a:schemeClr>
              </a:solidFill>
              <a:latin typeface="+mn-ea"/>
              <a:sym typeface="+mn-ea"/>
            </a:endParaRPr>
          </a:p>
        </p:txBody>
      </p:sp>
      <p:sp>
        <p:nvSpPr>
          <p:cNvPr id="104949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整理信息并添加细节</a:t>
            </a:r>
            <a:endParaRPr altLang="en-US" dirty="0" sz="2000" lang="zh-CN" spc="150">
              <a:solidFill>
                <a:schemeClr val="tx1">
                  <a:lumMod val="85000"/>
                  <a:lumOff val="15000"/>
                </a:schemeClr>
              </a:solidFill>
              <a:latin typeface="+mn-ea"/>
              <a:sym typeface="+mn-ea"/>
            </a:endParaRPr>
          </a:p>
        </p:txBody>
      </p:sp>
      <p:sp>
        <p:nvSpPr>
          <p:cNvPr id="104949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使用图形和颜色进行美化</a:t>
            </a:r>
            <a:endParaRPr altLang="en-US" dirty="0" sz="2000" lang="zh-CN" spc="150">
              <a:solidFill>
                <a:schemeClr val="tx1">
                  <a:lumMod val="85000"/>
                  <a:lumOff val="15000"/>
                </a:schemeClr>
              </a:solidFill>
              <a:latin typeface="+mn-ea"/>
              <a:sym typeface="+mn-ea"/>
            </a:endParaRPr>
          </a:p>
        </p:txBody>
      </p:sp>
      <p:sp>
        <p:nvSpPr>
          <p:cNvPr id="104950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调整布局和层次结构</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8" name="标题 2"/>
          <p:cNvSpPr>
            <a:spLocks noGrp="1"/>
          </p:cNvSpPr>
          <p:nvPr>
            <p:ph type="title" idx="1"/>
          </p:nvPr>
        </p:nvSpPr>
        <p:spPr/>
        <p:txBody>
          <a:bodyPr/>
          <a:p>
            <a:r>
              <a:rPr altLang="en-US" lang="zh-CN"/>
              <a:t>教授与学习过程</a:t>
            </a:r>
            <a:endParaRPr altLang="en-US" lang="zh-CN"/>
          </a:p>
        </p:txBody>
      </p:sp>
      <p:sp>
        <p:nvSpPr>
          <p:cNvPr id="10495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教授过程：教师引导学生自主制作思维导图，培养其思维能力和创造力</a:t>
            </a:r>
            <a:endParaRPr altLang="en-US" dirty="0" sz="2400" lang="zh-CN">
              <a:latin typeface="+mn-ea"/>
              <a:ea typeface="+mn-ea"/>
            </a:endParaRPr>
          </a:p>
        </p:txBody>
      </p:sp>
      <p:sp>
        <p:nvSpPr>
          <p:cNvPr id="10495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学习过程：学生通过小组讨论、比较和评选，提高思维导图的制作水平和应用能力</a:t>
            </a:r>
            <a:endParaRPr altLang="en-US" dirty="0" sz="2400" lang="zh-CN">
              <a:latin typeface="+mn-ea"/>
              <a:ea typeface="+mn-ea"/>
            </a:endParaRPr>
          </a:p>
        </p:txBody>
      </p:sp>
      <p:sp>
        <p:nvSpPr>
          <p:cNvPr id="10495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教授过程：教师向学生介绍思维导图的概念、原理和制作方法</a:t>
            </a:r>
            <a:endParaRPr altLang="en-US" dirty="0" sz="2400" lang="zh-CN">
              <a:latin typeface="+mn-ea"/>
              <a:ea typeface="+mn-ea"/>
            </a:endParaRPr>
          </a:p>
        </p:txBody>
      </p:sp>
      <p:sp>
        <p:nvSpPr>
          <p:cNvPr id="10495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学习过程：学生通过制作思维导图，加深对知识点的理解和记忆</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12" name="标题 2"/>
          <p:cNvSpPr>
            <a:spLocks noGrp="1"/>
          </p:cNvSpPr>
          <p:nvPr>
            <p:ph type="title" idx="1"/>
          </p:nvPr>
        </p:nvSpPr>
        <p:spPr/>
        <p:txBody>
          <a:bodyPr/>
          <a:p>
            <a:r>
              <a:rPr altLang="en-US" lang="zh-CN"/>
              <a:t>评估与反馈</a:t>
            </a:r>
            <a:endParaRPr altLang="en-US" lang="zh-CN"/>
          </a:p>
        </p:txBody>
      </p:sp>
      <p:sp>
        <p:nvSpPr>
          <p:cNvPr id="1049614" name="椭圆 28"/>
          <p:cNvSpPr/>
          <p:nvPr>
            <p:custDataLst>
              <p:tags r:id="rId1"/>
            </p:custDataLst>
          </p:nvPr>
        </p:nvSpPr>
        <p:spPr>
          <a:xfrm>
            <a:off x="9411472" y="2880369"/>
            <a:ext cx="1979261" cy="197926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6" name="椭圆 29"/>
          <p:cNvSpPr/>
          <p:nvPr>
            <p:custDataLst>
              <p:tags r:id="rId2"/>
            </p:custDataLst>
          </p:nvPr>
        </p:nvSpPr>
        <p:spPr>
          <a:xfrm>
            <a:off x="9632661" y="2919777"/>
            <a:ext cx="267196" cy="2671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8" name="正文"/>
          <p:cNvSpPr txBox="1"/>
          <p:nvPr>
            <p:custDataLst>
              <p:tags r:id="rId3"/>
            </p:custDataLst>
          </p:nvPr>
        </p:nvSpPr>
        <p:spPr>
          <a:xfrm>
            <a:off x="9677789"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给予学生反馈和指导</a:t>
            </a:r>
            <a:endParaRPr altLang="en-US" dirty="0" sz="1200" lang="zh-CN" spc="150">
              <a:solidFill>
                <a:srgbClr val="FFFFFF"/>
              </a:solidFill>
              <a:latin typeface="+mn-ea"/>
              <a:sym typeface="+mn-ea"/>
            </a:endParaRPr>
          </a:p>
        </p:txBody>
      </p:sp>
      <p:sp>
        <p:nvSpPr>
          <p:cNvPr id="1049620" name="弧形 58"/>
          <p:cNvSpPr/>
          <p:nvPr>
            <p:custDataLst>
              <p:tags r:id="rId4"/>
            </p:custDataLst>
          </p:nvPr>
        </p:nvSpPr>
        <p:spPr>
          <a:xfrm>
            <a:off x="9224606" y="2693503"/>
            <a:ext cx="2353539" cy="2353539"/>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22" name="椭圆 30"/>
          <p:cNvSpPr/>
          <p:nvPr>
            <p:custDataLst>
              <p:tags r:id="rId5"/>
            </p:custDataLst>
          </p:nvPr>
        </p:nvSpPr>
        <p:spPr>
          <a:xfrm>
            <a:off x="7574586" y="2880369"/>
            <a:ext cx="1979261" cy="197926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4" name="椭圆 31"/>
          <p:cNvSpPr/>
          <p:nvPr>
            <p:custDataLst>
              <p:tags r:id="rId6"/>
            </p:custDataLst>
          </p:nvPr>
        </p:nvSpPr>
        <p:spPr>
          <a:xfrm>
            <a:off x="7836453" y="2919777"/>
            <a:ext cx="267196" cy="2671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6" name="正文"/>
          <p:cNvSpPr txBox="1"/>
          <p:nvPr>
            <p:custDataLst>
              <p:tags r:id="rId7"/>
            </p:custDataLst>
          </p:nvPr>
        </p:nvSpPr>
        <p:spPr>
          <a:xfrm>
            <a:off x="7881581"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评估学生的学习成果</a:t>
            </a:r>
            <a:endParaRPr altLang="en-US" dirty="0" sz="1200" lang="zh-CN" spc="150">
              <a:solidFill>
                <a:schemeClr val="tx1">
                  <a:lumMod val="65000"/>
                  <a:lumOff val="35000"/>
                </a:schemeClr>
              </a:solidFill>
              <a:latin typeface="+mn-ea"/>
              <a:sym typeface="+mn-ea"/>
            </a:endParaRPr>
          </a:p>
        </p:txBody>
      </p:sp>
      <p:sp>
        <p:nvSpPr>
          <p:cNvPr id="1049628" name="弧形 57"/>
          <p:cNvSpPr/>
          <p:nvPr>
            <p:custDataLst>
              <p:tags r:id="rId8"/>
            </p:custDataLst>
          </p:nvPr>
        </p:nvSpPr>
        <p:spPr>
          <a:xfrm>
            <a:off x="608400" y="2693503"/>
            <a:ext cx="2353539" cy="2353539"/>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30" name="椭圆 22"/>
          <p:cNvSpPr/>
          <p:nvPr>
            <p:custDataLst>
              <p:tags r:id="rId9"/>
            </p:custDataLst>
          </p:nvPr>
        </p:nvSpPr>
        <p:spPr>
          <a:xfrm>
            <a:off x="5925201" y="2880369"/>
            <a:ext cx="1979261" cy="197926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2" name="椭圆 23"/>
          <p:cNvSpPr/>
          <p:nvPr>
            <p:custDataLst>
              <p:tags r:id="rId10"/>
            </p:custDataLst>
          </p:nvPr>
        </p:nvSpPr>
        <p:spPr>
          <a:xfrm>
            <a:off x="6186433" y="2919777"/>
            <a:ext cx="267196" cy="2671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4" name="正文"/>
          <p:cNvSpPr txBox="1"/>
          <p:nvPr>
            <p:custDataLst>
              <p:tags r:id="rId11"/>
            </p:custDataLst>
          </p:nvPr>
        </p:nvSpPr>
        <p:spPr>
          <a:xfrm>
            <a:off x="6232197"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指导学生应用思维导图进行学习</a:t>
            </a:r>
            <a:endParaRPr altLang="en-US" dirty="0" sz="1200" lang="zh-CN" spc="150">
              <a:solidFill>
                <a:srgbClr val="FFFFFF"/>
              </a:solidFill>
              <a:latin typeface="+mn-ea"/>
              <a:sym typeface="+mn-ea"/>
            </a:endParaRPr>
          </a:p>
        </p:txBody>
      </p:sp>
      <p:sp>
        <p:nvSpPr>
          <p:cNvPr id="1049636" name="椭圆 24"/>
          <p:cNvSpPr/>
          <p:nvPr>
            <p:custDataLst>
              <p:tags r:id="rId12"/>
            </p:custDataLst>
          </p:nvPr>
        </p:nvSpPr>
        <p:spPr>
          <a:xfrm>
            <a:off x="4275817" y="2880369"/>
            <a:ext cx="1979261" cy="197926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椭圆 25"/>
          <p:cNvSpPr/>
          <p:nvPr>
            <p:custDataLst>
              <p:tags r:id="rId13"/>
            </p:custDataLst>
          </p:nvPr>
        </p:nvSpPr>
        <p:spPr>
          <a:xfrm>
            <a:off x="4537049" y="2919777"/>
            <a:ext cx="267196" cy="2671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0" name="正文"/>
          <p:cNvSpPr txBox="1"/>
          <p:nvPr>
            <p:custDataLst>
              <p:tags r:id="rId14"/>
            </p:custDataLst>
          </p:nvPr>
        </p:nvSpPr>
        <p:spPr>
          <a:xfrm>
            <a:off x="4582812"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教授学生思维导图制作技巧</a:t>
            </a:r>
            <a:endParaRPr altLang="en-US" dirty="0" sz="1200" lang="zh-CN" spc="150">
              <a:solidFill>
                <a:schemeClr val="tx1">
                  <a:lumMod val="65000"/>
                  <a:lumOff val="35000"/>
                </a:schemeClr>
              </a:solidFill>
              <a:latin typeface="+mn-ea"/>
              <a:sym typeface="+mn-ea"/>
            </a:endParaRPr>
          </a:p>
        </p:txBody>
      </p:sp>
      <p:sp>
        <p:nvSpPr>
          <p:cNvPr id="1049642" name="椭圆 7"/>
          <p:cNvSpPr/>
          <p:nvPr>
            <p:custDataLst>
              <p:tags r:id="rId15"/>
            </p:custDataLst>
          </p:nvPr>
        </p:nvSpPr>
        <p:spPr>
          <a:xfrm>
            <a:off x="2625797" y="2880369"/>
            <a:ext cx="1979261" cy="197926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4" name="椭圆 9"/>
          <p:cNvSpPr/>
          <p:nvPr>
            <p:custDataLst>
              <p:tags r:id="rId16"/>
            </p:custDataLst>
          </p:nvPr>
        </p:nvSpPr>
        <p:spPr>
          <a:xfrm>
            <a:off x="2887665" y="2919777"/>
            <a:ext cx="267196" cy="2671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正文"/>
          <p:cNvSpPr txBox="1"/>
          <p:nvPr>
            <p:custDataLst>
              <p:tags r:id="rId17"/>
            </p:custDataLst>
          </p:nvPr>
        </p:nvSpPr>
        <p:spPr>
          <a:xfrm>
            <a:off x="2932792"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设计思维导图教学计划</a:t>
            </a:r>
            <a:endParaRPr altLang="en-US" dirty="0" sz="1200" lang="zh-CN" spc="150">
              <a:solidFill>
                <a:srgbClr val="FFFFFF"/>
              </a:solidFill>
              <a:latin typeface="+mn-ea"/>
              <a:sym typeface="+mn-ea"/>
            </a:endParaRPr>
          </a:p>
        </p:txBody>
      </p:sp>
      <p:sp>
        <p:nvSpPr>
          <p:cNvPr id="1049648" name="椭圆 5"/>
          <p:cNvSpPr/>
          <p:nvPr>
            <p:custDataLst>
              <p:tags r:id="rId18"/>
            </p:custDataLst>
          </p:nvPr>
        </p:nvSpPr>
        <p:spPr>
          <a:xfrm>
            <a:off x="789546" y="2880369"/>
            <a:ext cx="1979261" cy="197926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0" name="椭圆 4"/>
          <p:cNvSpPr/>
          <p:nvPr>
            <p:custDataLst>
              <p:tags r:id="rId19"/>
            </p:custDataLst>
          </p:nvPr>
        </p:nvSpPr>
        <p:spPr>
          <a:xfrm>
            <a:off x="1050778" y="2919777"/>
            <a:ext cx="267196" cy="2671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2" name="正文"/>
          <p:cNvSpPr txBox="1"/>
          <p:nvPr>
            <p:custDataLst>
              <p:tags r:id="rId20"/>
            </p:custDataLst>
          </p:nvPr>
        </p:nvSpPr>
        <p:spPr>
          <a:xfrm>
            <a:off x="1096541" y="3451775"/>
            <a:ext cx="1365152" cy="93902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评估学生的学习需求和目标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69" name=""/>
        <p:cNvGrpSpPr/>
        <p:nvPr/>
      </p:nvGrpSpPr>
      <p:grpSpPr>
        <a:xfrm>
          <a:off x="0" y="0"/>
          <a:ext cx="0" cy="0"/>
          <a:chOff x="0" y="0"/>
          <a:chExt cx="0" cy="0"/>
        </a:xfrm>
      </p:grpSpPr>
      <p:sp>
        <p:nvSpPr>
          <p:cNvPr id="1049692" name="文本占位符 4"/>
          <p:cNvSpPr>
            <a:spLocks noGrp="1"/>
          </p:cNvSpPr>
          <p:nvPr>
            <p:ph type="body" idx="2"/>
            <p:custDataLst>
              <p:tags r:id="rId1"/>
            </p:custDataLst>
          </p:nvPr>
        </p:nvSpPr>
        <p:spPr/>
        <p:txBody>
          <a:bodyPr/>
          <a:p>
            <a:r>
              <a:rPr altLang="en-US" lang="zh-CN"/>
              <a:t>Part Four</a:t>
            </a:r>
            <a:endParaRPr altLang="en-US" lang="zh-CN"/>
          </a:p>
        </p:txBody>
      </p:sp>
      <p:sp>
        <p:nvSpPr>
          <p:cNvPr id="1049694" name="标题 5"/>
          <p:cNvSpPr>
            <a:spLocks noGrp="1"/>
          </p:cNvSpPr>
          <p:nvPr>
            <p:ph type="title" idx="1"/>
            <p:custDataLst>
              <p:tags r:id="rId2"/>
            </p:custDataLst>
          </p:nvPr>
        </p:nvSpPr>
        <p:spPr/>
        <p:txBody>
          <a:bodyPr>
            <a:normAutofit fontScale="90000"/>
          </a:bodyPr>
          <a:p>
            <a:r>
              <a:rPr altLang="en-US" lang="zh-CN"/>
              <a:t>思维导图教学法的实践案例</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0" name="标题 2"/>
          <p:cNvSpPr>
            <a:spLocks noGrp="1"/>
          </p:cNvSpPr>
          <p:nvPr>
            <p:ph type="title" idx="1"/>
          </p:nvPr>
        </p:nvSpPr>
        <p:spPr/>
        <p:txBody>
          <a:bodyPr/>
          <a:p>
            <a:r>
              <a:rPr altLang="en-US" lang="zh-CN"/>
              <a:t>初中数学课程中的应用</a:t>
            </a:r>
            <a:endParaRPr altLang="en-US" lang="zh-CN"/>
          </a:p>
        </p:txBody>
      </p:sp>
      <p:sp>
        <p:nvSpPr>
          <p:cNvPr id="104973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案例实施：教师引导学生使用思维导图进行知识点梳理、解题思路总结</a:t>
            </a:r>
            <a:endParaRPr altLang="en-US" dirty="0" sz="2400" lang="zh-CN">
              <a:latin typeface="+mn-ea"/>
              <a:ea typeface="+mn-ea"/>
            </a:endParaRPr>
          </a:p>
        </p:txBody>
      </p:sp>
      <p:sp>
        <p:nvSpPr>
          <p:cNvPr id="104975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案例效果：学生数学成绩明显提高，思维能力得到有效提升</a:t>
            </a:r>
            <a:endParaRPr altLang="en-US" dirty="0" sz="2400" lang="zh-CN">
              <a:latin typeface="+mn-ea"/>
              <a:ea typeface="+mn-ea"/>
            </a:endParaRPr>
          </a:p>
        </p:txBody>
      </p:sp>
      <p:sp>
        <p:nvSpPr>
          <p:cNvPr id="104975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案例名称：初中数学课程中思维导图教学法的实践</a:t>
            </a:r>
            <a:endParaRPr altLang="en-US" dirty="0" sz="2400" lang="zh-CN">
              <a:latin typeface="+mn-ea"/>
              <a:ea typeface="+mn-ea"/>
            </a:endParaRPr>
          </a:p>
        </p:txBody>
      </p:sp>
      <p:sp>
        <p:nvSpPr>
          <p:cNvPr id="104975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案例目标：通过思维导图教学法提高初中生的数学思维能力</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4" name="标题 2"/>
          <p:cNvSpPr>
            <a:spLocks noGrp="1"/>
          </p:cNvSpPr>
          <p:nvPr>
            <p:ph type="title" idx="1"/>
          </p:nvPr>
        </p:nvSpPr>
        <p:spPr/>
        <p:txBody>
          <a:bodyPr/>
          <a:p>
            <a:r>
              <a:rPr altLang="en-US" lang="zh-CN"/>
              <a:t>初中英语课程中的应用</a:t>
            </a:r>
            <a:endParaRPr altLang="en-US" lang="zh-CN"/>
          </a:p>
        </p:txBody>
      </p:sp>
      <p:sp>
        <p:nvSpPr>
          <p:cNvPr id="10497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案例背景：介绍初中英语课程中存在的问题和挑战</a:t>
            </a:r>
            <a:endParaRPr altLang="en-US" dirty="0" sz="2000" lang="zh-CN" spc="150">
              <a:solidFill>
                <a:schemeClr val="tx1">
                  <a:lumMod val="85000"/>
                  <a:lumOff val="15000"/>
                </a:schemeClr>
              </a:solidFill>
              <a:latin typeface="+mn-ea"/>
              <a:sym typeface="+mn-ea"/>
            </a:endParaRPr>
          </a:p>
        </p:txBody>
      </p:sp>
      <p:sp>
        <p:nvSpPr>
          <p:cNvPr id="10498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思维导图设计：详细描述如何针对初中英语课程设计思维导图</a:t>
            </a:r>
            <a:endParaRPr altLang="en-US" dirty="0" sz="2000" lang="zh-CN" spc="150">
              <a:solidFill>
                <a:schemeClr val="tx1">
                  <a:lumMod val="85000"/>
                  <a:lumOff val="15000"/>
                </a:schemeClr>
              </a:solidFill>
              <a:latin typeface="+mn-ea"/>
              <a:sym typeface="+mn-ea"/>
            </a:endParaRPr>
          </a:p>
        </p:txBody>
      </p:sp>
      <p:sp>
        <p:nvSpPr>
          <p:cNvPr id="10498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实施过程：具体介绍如何在初中英语课程中运用思维导图教学法</a:t>
            </a:r>
            <a:endParaRPr altLang="en-US" dirty="0" sz="2000" lang="zh-CN" spc="150">
              <a:solidFill>
                <a:schemeClr val="tx1">
                  <a:lumMod val="85000"/>
                  <a:lumOff val="15000"/>
                </a:schemeClr>
              </a:solidFill>
              <a:latin typeface="+mn-ea"/>
              <a:sym typeface="+mn-ea"/>
            </a:endParaRPr>
          </a:p>
        </p:txBody>
      </p:sp>
      <p:sp>
        <p:nvSpPr>
          <p:cNvPr id="10498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教学效果：分析思维导图教学法在初中英语课程中的效果和作用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8" name="标题 2"/>
          <p:cNvSpPr>
            <a:spLocks noGrp="1"/>
          </p:cNvSpPr>
          <p:nvPr>
            <p:ph type="title" idx="1"/>
          </p:nvPr>
        </p:nvSpPr>
        <p:spPr/>
        <p:txBody>
          <a:bodyPr/>
          <a:p>
            <a:r>
              <a:rPr altLang="en-US" lang="zh-CN"/>
              <a:t>初中物理课程中的应用</a:t>
            </a:r>
            <a:endParaRPr altLang="en-US" lang="zh-CN"/>
          </a:p>
        </p:txBody>
      </p:sp>
      <p:sp>
        <p:nvSpPr>
          <p:cNvPr id="104986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案例名称：光的反射和折射</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案例效果：提高了学生的学习效果和兴趣</a:t>
            </a:r>
            <a:endParaRPr dirty="0" sz="2000" err="1">
              <a:solidFill>
                <a:schemeClr val="tx1">
                  <a:lumMod val="75000"/>
                  <a:lumOff val="25000"/>
                </a:schemeClr>
              </a:solidFill>
              <a:latin typeface="+mn-ea"/>
              <a:ea typeface="+mn-ea"/>
              <a:cs typeface="+mn-ea"/>
              <a:sym typeface="+mn-lt"/>
            </a:endParaRPr>
          </a:p>
        </p:txBody>
      </p:sp>
      <p:sp>
        <p:nvSpPr>
          <p:cNvPr id="104988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8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案例总结：思维导图教学法在物理课程中具有实际应用价值</a:t>
            </a:r>
            <a:endParaRPr dirty="0" sz="2000" err="1">
              <a:solidFill>
                <a:schemeClr val="tx1">
                  <a:lumMod val="75000"/>
                  <a:lumOff val="25000"/>
                </a:schemeClr>
              </a:solidFill>
              <a:latin typeface="+mn-ea"/>
              <a:ea typeface="+mn-ea"/>
              <a:cs typeface="+mn-ea"/>
              <a:sym typeface="+mn-lt"/>
            </a:endParaRPr>
          </a:p>
        </p:txBody>
      </p:sp>
      <p:sp>
        <p:nvSpPr>
          <p:cNvPr id="10498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案例描述：如何利用思维导图帮助学生理解光的反射和折射原理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38" name="标题 2"/>
          <p:cNvSpPr>
            <a:spLocks noGrp="1"/>
          </p:cNvSpPr>
          <p:nvPr>
            <p:ph type="title" idx="1"/>
          </p:nvPr>
        </p:nvSpPr>
        <p:spPr/>
        <p:txBody>
          <a:bodyPr/>
          <a:p>
            <a:r>
              <a:rPr altLang="en-US" lang="zh-CN"/>
              <a:t>初中历史课程中的应用</a:t>
            </a:r>
            <a:endParaRPr altLang="en-US" lang="zh-CN"/>
          </a:p>
        </p:txBody>
      </p:sp>
      <p:sp>
        <p:nvSpPr>
          <p:cNvPr id="10499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案例名称：初中历史课程中思维导图教学法的实践</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案例实施：教师引导学生使用思维导图整理历史事件和知识点，进行小组讨论和分享</a:t>
            </a:r>
            <a:endParaRPr dirty="0" sz="2000" err="1">
              <a:solidFill>
                <a:schemeClr val="tx1">
                  <a:lumMod val="75000"/>
                  <a:lumOff val="25000"/>
                </a:schemeClr>
              </a:solidFill>
              <a:latin typeface="+mn-ea"/>
              <a:ea typeface="+mn-ea"/>
              <a:cs typeface="+mn-ea"/>
              <a:sym typeface="+mn-lt"/>
            </a:endParaRPr>
          </a:p>
        </p:txBody>
      </p:sp>
      <p:sp>
        <p:nvSpPr>
          <p:cNvPr id="10499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案例效果：学生能够更好地掌握历史知识，提高学习效果和兴趣</a:t>
            </a:r>
            <a:endParaRPr dirty="0" sz="2000" err="1">
              <a:solidFill>
                <a:schemeClr val="tx1">
                  <a:lumMod val="75000"/>
                  <a:lumOff val="25000"/>
                </a:schemeClr>
              </a:solidFill>
              <a:latin typeface="+mn-ea"/>
              <a:ea typeface="+mn-ea"/>
              <a:cs typeface="+mn-ea"/>
              <a:sym typeface="+mn-lt"/>
            </a:endParaRPr>
          </a:p>
        </p:txBody>
      </p:sp>
      <p:sp>
        <p:nvSpPr>
          <p:cNvPr id="10499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案例目标：通过思维导图教学法提高学生对历史知识的理解和记忆能力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9" name=""/>
        <p:cNvGrpSpPr/>
        <p:nvPr/>
      </p:nvGrpSpPr>
      <p:grpSpPr>
        <a:xfrm>
          <a:off x="0" y="0"/>
          <a:ext cx="0" cy="0"/>
          <a:chOff x="0" y="0"/>
          <a:chExt cx="0" cy="0"/>
        </a:xfrm>
      </p:grpSpPr>
      <p:sp>
        <p:nvSpPr>
          <p:cNvPr id="1050018" name="文本占位符 4"/>
          <p:cNvSpPr>
            <a:spLocks noGrp="1"/>
          </p:cNvSpPr>
          <p:nvPr>
            <p:ph type="body" idx="2"/>
            <p:custDataLst>
              <p:tags r:id="rId1"/>
            </p:custDataLst>
          </p:nvPr>
        </p:nvSpPr>
        <p:spPr/>
        <p:txBody>
          <a:bodyPr/>
          <a:p>
            <a:r>
              <a:rPr altLang="en-US" lang="zh-CN"/>
              <a:t>Part Five</a:t>
            </a:r>
            <a:endParaRPr altLang="en-US" lang="zh-CN"/>
          </a:p>
        </p:txBody>
      </p:sp>
      <p:sp>
        <p:nvSpPr>
          <p:cNvPr id="1050020" name="标题 5"/>
          <p:cNvSpPr>
            <a:spLocks noGrp="1"/>
          </p:cNvSpPr>
          <p:nvPr>
            <p:ph type="title" idx="1"/>
            <p:custDataLst>
              <p:tags r:id="rId2"/>
            </p:custDataLst>
          </p:nvPr>
        </p:nvSpPr>
        <p:spPr/>
        <p:txBody>
          <a:bodyPr>
            <a:normAutofit fontScale="90000"/>
          </a:bodyPr>
          <a:p>
            <a:r>
              <a:rPr altLang="en-US" lang="zh-CN"/>
              <a:t>思维导图教学法的挑战与展望</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56" name="标题 2"/>
          <p:cNvSpPr>
            <a:spLocks noGrp="1"/>
          </p:cNvSpPr>
          <p:nvPr>
            <p:ph type="title" idx="1"/>
          </p:nvPr>
        </p:nvSpPr>
        <p:spPr/>
        <p:txBody>
          <a:bodyPr/>
          <a:p>
            <a:r>
              <a:rPr altLang="en-US" lang="zh-CN"/>
              <a:t>面临的挑战</a:t>
            </a:r>
            <a:endParaRPr altLang="en-US" lang="zh-CN"/>
          </a:p>
        </p:txBody>
      </p:sp>
      <p:sp>
        <p:nvSpPr>
          <p:cNvPr id="105005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教师技能培训不足</a:t>
            </a:r>
            <a:endParaRPr altLang="en-US" dirty="0" sz="1200" lang="zh-CN" spc="150">
              <a:solidFill>
                <a:schemeClr val="tx1">
                  <a:lumMod val="65000"/>
                  <a:lumOff val="35000"/>
                </a:schemeClr>
              </a:solidFill>
              <a:latin typeface="+mn-ea"/>
              <a:sym typeface="+mn-ea"/>
            </a:endParaRPr>
          </a:p>
        </p:txBody>
      </p:sp>
      <p:sp>
        <p:nvSpPr>
          <p:cNvPr id="105006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缺乏统一的教学标准和评价体系</a:t>
            </a:r>
            <a:endParaRPr altLang="en-US" dirty="0" sz="1200" lang="zh-CN" spc="150">
              <a:solidFill>
                <a:schemeClr val="tx1">
                  <a:lumMod val="65000"/>
                  <a:lumOff val="35000"/>
                </a:schemeClr>
              </a:solidFill>
              <a:latin typeface="+mn-ea"/>
              <a:sym typeface="+mn-ea"/>
            </a:endParaRPr>
          </a:p>
        </p:txBody>
      </p:sp>
      <p:sp>
        <p:nvSpPr>
          <p:cNvPr id="105006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学生个体差异大，难以满足所有学生的学习需求</a:t>
            </a:r>
            <a:endParaRPr altLang="en-US" dirty="0" sz="1200" lang="zh-CN" spc="150">
              <a:solidFill>
                <a:schemeClr val="tx1">
                  <a:lumMod val="65000"/>
                  <a:lumOff val="35000"/>
                </a:schemeClr>
              </a:solidFill>
              <a:latin typeface="+mn-ea"/>
              <a:sym typeface="+mn-ea"/>
            </a:endParaRPr>
          </a:p>
        </p:txBody>
      </p:sp>
      <p:sp>
        <p:nvSpPr>
          <p:cNvPr id="105006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思维导图软件成本较高，普及难度大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04" name="标题 2"/>
          <p:cNvSpPr>
            <a:spLocks noGrp="1"/>
          </p:cNvSpPr>
          <p:nvPr>
            <p:ph type="title" idx="1"/>
          </p:nvPr>
        </p:nvSpPr>
        <p:spPr/>
        <p:txBody>
          <a:bodyPr/>
          <a:p>
            <a:r>
              <a:rPr altLang="en-US" lang="zh-CN"/>
              <a:t>未来发展方向</a:t>
            </a:r>
            <a:endParaRPr altLang="en-US" lang="zh-CN"/>
          </a:p>
        </p:txBody>
      </p:sp>
      <p:sp>
        <p:nvSpPr>
          <p:cNvPr id="105010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5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结合人工智能技术，实现个性化推荐学习资源</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注重培养学生的创新能力和实践能力，提升学生的综合素质</a:t>
            </a:r>
            <a:endParaRPr altLang="en-US" dirty="0" sz="1200" lang="zh-CN" spc="150">
              <a:solidFill>
                <a:schemeClr val="tx1">
                  <a:lumMod val="65000"/>
                  <a:lumOff val="35000"/>
                </a:schemeClr>
              </a:solidFill>
              <a:latin typeface="+mn-ea"/>
              <a:sym typeface="+mn-ea"/>
            </a:endParaRPr>
          </a:p>
        </p:txBody>
      </p:sp>
      <p:sp>
        <p:nvSpPr>
          <p:cNvPr id="1050146"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探索线上与线下相结合的教学模式，提高教学质量和效果</a:t>
            </a:r>
            <a:endParaRPr altLang="en-US" dirty="0" sz="1200" lang="zh-CN" spc="150">
              <a:solidFill>
                <a:schemeClr val="tx1">
                  <a:lumMod val="65000"/>
                  <a:lumOff val="35000"/>
                </a:schemeClr>
              </a:solidFill>
              <a:latin typeface="+mn-ea"/>
              <a:sym typeface="+mn-ea"/>
            </a:endParaRPr>
          </a:p>
        </p:txBody>
      </p:sp>
      <p:sp>
        <p:nvSpPr>
          <p:cNvPr id="105014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强化跨学科整合，提高思维导图的实用性和应用范围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88" name="标题 2"/>
          <p:cNvSpPr>
            <a:spLocks noGrp="1"/>
          </p:cNvSpPr>
          <p:nvPr>
            <p:ph type="title" idx="1"/>
          </p:nvPr>
        </p:nvSpPr>
        <p:spPr/>
        <p:txBody>
          <a:bodyPr/>
          <a:p>
            <a:r>
              <a:rPr altLang="en-US" lang="zh-CN"/>
              <a:t>提升教学质量的方法</a:t>
            </a:r>
            <a:endParaRPr altLang="en-US" lang="zh-CN"/>
          </a:p>
        </p:txBody>
      </p:sp>
      <p:sp>
        <p:nvSpPr>
          <p:cNvPr id="105019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强化学生参与：引导学生积极参与思维导图制作，提高学习效果。</a:t>
            </a:r>
            <a:endParaRPr altLang="zh-CN" dirty="0" lang="en-US">
              <a:solidFill>
                <a:schemeClr val="dk1">
                  <a:lumMod val="80000"/>
                  <a:lumOff val="20000"/>
                </a:schemeClr>
              </a:solidFill>
              <a:latin typeface="+mn-ea"/>
              <a:sym typeface="+mn-ea"/>
            </a:endParaRPr>
          </a:p>
        </p:txBody>
      </p:sp>
      <p:sp>
        <p:nvSpPr>
          <p:cNvPr id="105019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提升教师技能：培训教师掌握思维导图教学法，提高教学水平。</a:t>
            </a:r>
            <a:endParaRPr altLang="en-US" dirty="0" lang="zh-CN">
              <a:solidFill>
                <a:schemeClr val="dk1">
                  <a:lumMod val="80000"/>
                  <a:lumOff val="20000"/>
                </a:schemeClr>
              </a:solidFill>
              <a:latin typeface="+mn-ea"/>
              <a:sym typeface="+mn-ea"/>
            </a:endParaRPr>
          </a:p>
        </p:txBody>
      </p:sp>
      <p:sp>
        <p:nvSpPr>
          <p:cNvPr id="105020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创新教学方式：结合思维导图教学法，探索更多元化的教学方式。</a:t>
            </a:r>
            <a:endParaRPr altLang="en-US" dirty="0" lang="zh-CN">
              <a:solidFill>
                <a:schemeClr val="dk1">
                  <a:lumMod val="80000"/>
                  <a:lumOff val="20000"/>
                </a:schemeClr>
              </a:solidFill>
              <a:latin typeface="+mn-ea"/>
              <a:sym typeface="+mn-ea"/>
            </a:endParaRPr>
          </a:p>
        </p:txBody>
      </p:sp>
      <p:sp>
        <p:nvSpPr>
          <p:cNvPr id="105021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完善教学资源：提供丰富的教学资源和工具，支持思维导图教学法的实施。</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41" name=""/>
        <p:cNvGrpSpPr/>
        <p:nvPr/>
      </p:nvGrpSpPr>
      <p:grpSpPr>
        <a:xfrm>
          <a:off x="0" y="0"/>
          <a:ext cx="0" cy="0"/>
          <a:chOff x="0" y="0"/>
          <a:chExt cx="0" cy="0"/>
        </a:xfrm>
      </p:grpSpPr>
      <p:sp>
        <p:nvSpPr>
          <p:cNvPr id="1050260" name="标题 2"/>
          <p:cNvSpPr>
            <a:spLocks noGrp="1"/>
          </p:cNvSpPr>
          <p:nvPr>
            <p:ph type="title" idx="2"/>
            <p:custDataLst>
              <p:tags r:id="rId1"/>
            </p:custDataLst>
          </p:nvPr>
        </p:nvSpPr>
        <p:spPr/>
        <p:txBody>
          <a:bodyPr/>
          <a:p>
            <a:r>
              <a:rPr altLang="en-US" lang="zh-CN"/>
              <a:t>感谢观看</a:t>
            </a:r>
            <a:endParaRPr altLang="en-US" lang="zh-CN"/>
          </a:p>
        </p:txBody>
      </p:sp>
      <p:sp>
        <p:nvSpPr>
          <p:cNvPr id="1050262"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5*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5*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5*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5*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5*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5*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SLIDE_ID" val="custom202302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55.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2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447_5*l_h_i*1_6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47_5*l_h_i*1_6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47_5*l_h_f*1_6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5*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447_5*l_h_i*1_5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47_5*l_h_i*1_5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7_5*l_h_f*1_5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5*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5*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5*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5*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5*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5*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5*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5*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5*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5*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5*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5*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5*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9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5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40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410.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2024-01-01T07:46:26Z</dcterms:created>
  <dcterms:modified xsi:type="dcterms:W3CDTF">2024-01-01T07:46:26Z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ea964e60a86b429eaf2efcb20c4c374e_21</vt:lpwstr>
  </property>
</Properties>
</file>