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457" r:id="rId1"/>
    <p:sldMasterId id="2147502494" r:id="rId2"/>
  </p:sldMasterIdLst>
  <p:notesMasterIdLst>
    <p:notesMasterId r:id="rId3"/>
  </p:notesMasterIdLst>
  <p:sldIdLst>
    <p:sldId id="9014" r:id="rId4"/>
    <p:sldId id="9017" r:id="rId5"/>
    <p:sldId id="9020" r:id="rId6"/>
    <p:sldId id="9023" r:id="rId7"/>
    <p:sldId id="9026" r:id="rId8"/>
    <p:sldId id="9029" r:id="rId9"/>
    <p:sldId id="9032" r:id="rId10"/>
    <p:sldId id="9035" r:id="rId11"/>
    <p:sldId id="9038" r:id="rId12"/>
    <p:sldId id="9041" r:id="rId13"/>
    <p:sldId id="9044" r:id="rId14"/>
    <p:sldId id="9047" r:id="rId15"/>
    <p:sldId id="9050" r:id="rId16"/>
    <p:sldId id="9053" r:id="rId17"/>
    <p:sldId id="9056" r:id="rId18"/>
    <p:sldId id="9059" r:id="rId19"/>
    <p:sldId id="9062" r:id="rId20"/>
    <p:sldId id="9065" r:id="rId21"/>
    <p:sldId id="9068" r:id="rId22"/>
    <p:sldId id="9071" r:id="rId23"/>
    <p:sldId id="9074" r:id="rId24"/>
    <p:sldId id="9077" r:id="rId25"/>
    <p:sldId id="9080" r:id="rId26"/>
    <p:sldId id="9083" r:id="rId27"/>
    <p:sldId id="9086" r:id="rId28"/>
    <p:sldId id="9089" r:id="rId29"/>
    <p:sldId id="9092" r:id="rId30"/>
    <p:sldId id="9095" r:id="rId31"/>
    <p:sldId id="9098" r:id="rId32"/>
    <p:sldId id="9101" r:id="rId33"/>
    <p:sldId id="9104" r:id="rId34"/>
    <p:sldId id="9107" r:id="rId35"/>
    <p:sldId id="9110" r:id="rId36"/>
    <p:sldId id="911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458" r:id="rId1"/>
    <p:sldLayoutId id="2147502459" r:id="rId2"/>
    <p:sldLayoutId id="2147502460" r:id="rId3"/>
    <p:sldLayoutId id="2147502461" r:id="rId4"/>
    <p:sldLayoutId id="2147502462" r:id="rId5"/>
    <p:sldLayoutId id="2147502463" r:id="rId6"/>
    <p:sldLayoutId id="2147502464" r:id="rId7"/>
    <p:sldLayoutId id="2147502465" r:id="rId8"/>
    <p:sldLayoutId id="2147502466" r:id="rId9"/>
    <p:sldLayoutId id="2147502467" r:id="rId10"/>
    <p:sldLayoutId id="214750246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495" r:id="rId1"/>
    <p:sldLayoutId id="2147502496" r:id="rId2"/>
    <p:sldLayoutId id="2147502497" r:id="rId3"/>
    <p:sldLayoutId id="2147502498" r:id="rId4"/>
    <p:sldLayoutId id="2147502499" r:id="rId5"/>
    <p:sldLayoutId id="2147502500" r:id="rId6"/>
    <p:sldLayoutId id="2147502501" r:id="rId7"/>
    <p:sldLayoutId id="2147502502" r:id="rId8"/>
    <p:sldLayoutId id="2147502503" r:id="rId9"/>
    <p:sldLayoutId id="2147502504" r:id="rId10"/>
    <p:sldLayoutId id="214750250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tags" Target="../tags/tag251.xml"/><Relationship Id="rId22" Type="http://schemas.openxmlformats.org/officeDocument/2006/relationships/tags" Target="../tags/tag252.xml"/><Relationship Id="rId23" Type="http://schemas.openxmlformats.org/officeDocument/2006/relationships/tags" Target="../tags/tag253.xml"/><Relationship Id="rId24" Type="http://schemas.openxmlformats.org/officeDocument/2006/relationships/tags" Target="../tags/tag254.xml"/><Relationship Id="rId25" Type="http://schemas.openxmlformats.org/officeDocument/2006/relationships/tags" Target="../tags/tag255.xml"/><Relationship Id="rId26" Type="http://schemas.openxmlformats.org/officeDocument/2006/relationships/tags" Target="../tags/tag256.xml"/><Relationship Id="rId27" Type="http://schemas.openxmlformats.org/officeDocument/2006/relationships/tags" Target="../tags/tag257.xml"/><Relationship Id="rId28" Type="http://schemas.openxmlformats.org/officeDocument/2006/relationships/tags" Target="../tags/tag258.xml"/><Relationship Id="rId29" Type="http://schemas.openxmlformats.org/officeDocument/2006/relationships/tags" Target="../tags/tag259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2024年新能源行业科技创新方案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新能源行业科技创新背景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新能源技术研发与创新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新能源基础设施建设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新能源市场拓展与商业模式创新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新能源行业人才培养与交流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新能源行业科技创新的挑战与机遇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新能源行业科技创新背景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全球气候变化挑战</a:t>
            </a:r>
            <a:endParaRPr altLang="en-US" lang="zh-CN"/>
          </a:p>
        </p:txBody>
      </p:sp>
      <p:sp>
        <p:nvSpPr>
          <p:cNvPr id="10488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各国政府加大政策支持，推动新能源产业发展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全球气温持续上升，极端气候事件频发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科技创新成为应对气候变化的关键手段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新能源行业在减少碳排放、改善环境质量方面发挥重要作用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能源危机与可持续发展需求</a:t>
            </a:r>
            <a:endParaRPr altLang="en-US" lang="zh-CN"/>
          </a:p>
        </p:txBody>
      </p:sp>
      <p:sp>
        <p:nvSpPr>
          <p:cNvPr id="10488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当前能源危机：传统能源资源日益枯竭，能源安全问题凸显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可持续发展需求：应对环境问题、气候变化，推动经济绿色低碳发展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新能源行业科技创新：提高能源利用效率，降低环境污染，促进可持续发展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未来展望：新能源行业科技创新将为人类带来更加美好的未来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科技创新推动新能源行业发展</a:t>
            </a:r>
            <a:endParaRPr altLang="en-US" lang="zh-CN"/>
          </a:p>
        </p:txBody>
      </p:sp>
      <p:sp>
        <p:nvSpPr>
          <p:cNvPr id="10489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科技创新在新能源行业中的重要性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2024年新能源行业科技创新的主要方向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科技创新对新能源行业发展的影响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新能源行业科技创新的未来展望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2024年新能源行业科技创新趋势</a:t>
            </a:r>
            <a:endParaRPr altLang="en-US" lang="zh-CN"/>
          </a:p>
        </p:txBody>
      </p:sp>
      <p:sp>
        <p:nvSpPr>
          <p:cNvPr id="10490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全球能源危机加速新能源行业发展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技术进步推动新能源科技创新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政策支持为新能源行业科技创新提供有力保障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新能源汽车市场蓬勃发展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新能源技术研发与创新</a:t>
            </a:r>
            <a:endParaRPr altLang="en-US" lang="zh-CN"/>
          </a:p>
        </p:txBody>
      </p:sp>
      <p:sp>
        <p:nvSpPr>
          <p:cNvPr id="10490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太阳能光伏技术</a:t>
            </a:r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简介：太阳能光伏技术是一种利用太阳能转换成电能的绿色能源技术，具有环保、可持续等优点。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技术原理：通过光伏效应将太阳能转换成直流电，再通过逆变器转换成交流电，可直接供给负载使用或并入电网。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优势：太阳能光伏技术具有清洁、可再生、永不枯竭等优点，能有效缓解能源危机，减少环境污染。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发展趋势：随着技术的不断进步和产业规模的不断扩大，太阳能光伏技术将更加成熟、成本更低、效率更高，成为未来新能源发展的重点方向之一。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风能技术</a:t>
            </a:r>
            <a:endParaRPr altLang="en-US" lang="zh-CN"/>
          </a:p>
        </p:txBody>
      </p:sp>
      <p:sp>
        <p:nvSpPr>
          <p:cNvPr id="10491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风能技术创新成果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风能技术未来发展趋势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风能技术发展现状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风能技术研发重点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储能技术</a:t>
            </a:r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储能技术是新能源技术的重要组成部分，具有调节能源供需平衡、提高能源利用效率的重要作用。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当前储能技术主要包括物理储能、化学储能和电磁储能等，其中化学储能是应用最广泛、发展最迅速的一种。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储能技术可以应用于电力系统、交通、工业等领域，对于提高能源利用效率、降低能源消耗、减少环境污染等方面具有重要意义。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未来储能技术的发展方向包括提高储能密度、降低成本、提高安全性和环保性等方面，将为新能源行业的发展提供更加有力的支撑。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氢能技术</a:t>
            </a:r>
            <a:endParaRPr altLang="en-US" lang="zh-CN"/>
          </a:p>
        </p:txBody>
      </p:sp>
      <p:sp>
        <p:nvSpPr>
          <p:cNvPr id="10492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简介：氢能技术是一种清洁、高效、可再生的能源技术，通过氢气的制取、储存、运输和应用，实现能源的可持续发展。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研发重点：提高氢气的制取效率、降低成本、开发高效安全的储存和运输技术、拓展应用领域。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创新方向：探索新型的电解水制氢技术、开发高能量密度的氢燃料电池、研究氢能与其他能源的互补应用。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未来展望：随着技术的不断进步和应用领域的拓展，氢能技术有望成为未来新能源的重要组成部分，为人类创造更加清洁、可持续的能源未来。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核能技术</a:t>
            </a:r>
            <a:endParaRPr altLang="en-US" lang="zh-CN"/>
          </a:p>
        </p:txBody>
      </p:sp>
      <p:sp>
        <p:nvSpPr>
          <p:cNvPr id="10492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核裂变技术：利用重核分裂产生能量，已应用于核电站等领域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核聚变技术：利用轻核聚变产生能量，被认为是未来清洁能源的重要方向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核能技术的发展前景：随着科技的不断进步，核能技术将更加安全、高效、环保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核能技术在新能源领域的应用：除了核电站外，核能技术还可应用于船舶、航天等新能源领域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新能源基础设施建设</a:t>
            </a:r>
            <a:endParaRPr altLang="en-US" lang="zh-CN"/>
          </a:p>
        </p:txBody>
      </p:sp>
      <p:sp>
        <p:nvSpPr>
          <p:cNvPr id="10493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智能电网建设</a:t>
            </a:r>
            <a:endParaRPr altLang="en-US" lang="zh-CN"/>
          </a:p>
        </p:txBody>
      </p:sp>
      <p:sp>
        <p:nvSpPr>
          <p:cNvPr id="10493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定义：智能电网是一种基于自动化、数字化和智能化的电网管理系统，能够实现高效、安全和可靠的电力输送和分配。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目的：支持新能源的发展，提高电力系统的效率和可靠性，降低能源损失和碳排放。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技术应用：利用物联网、大数据、云计算等先进技术，实现电网的智能化管理和运营。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未来发展：随着新能源行业的快速发展，智能电网建设将成为新能源基础设施建设的重要组成部分，为未来的可持续发展提供有力支撑。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充电设施建设</a:t>
            </a:r>
            <a:endParaRPr altLang="en-US" lang="zh-CN"/>
          </a:p>
        </p:txBody>
      </p:sp>
      <p:sp>
        <p:nvSpPr>
          <p:cNvPr id="10494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建设方式：政府引导，企业为主体，鼓励社会资本参与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建设目标：到2024年，全国新能源汽车充电桩数量达到100万个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建设重点：城市公共充电站、居民小区充电桩、高速公路服务区充电站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技术创新：采用智能充电技术，提高充电效率和安全性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分布式能源系统建设</a:t>
            </a:r>
            <a:endParaRPr altLang="en-US" lang="zh-CN"/>
          </a:p>
        </p:txBody>
      </p:sp>
      <p:sp>
        <p:nvSpPr>
          <p:cNvPr id="10494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定义：分布式能源系统是一种分散式的能源供应系统，通过冷热电联产等方式实现能源的梯级利用和优化配置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优势：节能、环保、高效、可靠，能够提高能源利用效率和能源安全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建设方式：采用微电网、智能电网等先进技术，实现能源的分散式供应和智能化管理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应用场景：适用于工业园区、居民区、商业区等各类场所，能够满足多样化的能源需求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新能源汽车及充电设施互联互通</a:t>
            </a:r>
            <a:endParaRPr altLang="en-US" lang="zh-CN"/>
          </a:p>
        </p:txBody>
      </p:sp>
      <p:sp>
        <p:nvSpPr>
          <p:cNvPr id="10495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定义：新能源汽车及充电设施互联互通是指不同品牌、型号的新能源汽车和充电设施之间实现信息共享和互操作的技术。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目的：提高充电便利性和用户体验，降低充电设施建设和运营成本，促进新能源汽车行业的可持续发展。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技术方案：采用统一的通信协议和数据接口标准，建立新能源汽车及充电设施的信息服务平台，实现信息交互和资源共享。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实施效果：提高充电设施的利用率，降低建设和运营成本，增强新能源汽车的市场竞争力，推动新能源汽车行业的快速发展。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新能源市场拓展与商业模式创新</a:t>
            </a:r>
            <a:endParaRPr altLang="en-US" lang="zh-CN"/>
          </a:p>
        </p:txBody>
      </p:sp>
      <p:sp>
        <p:nvSpPr>
          <p:cNvPr id="10495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新能源产业政策与市场机遇</a:t>
            </a:r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政策支持：国家出台了一系列政策，鼓励新能源产业的发展，包括补贴、税收优惠等。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市场机遇：随着环保意识的提高和能源结构的转型，新能源市场需求不断增长，为产业发展提供了广阔的市场空间。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技术创新：新能源产业的发展需要不断的技术创新，包括电池技术、太阳能技术等，以提高能源利用效率和降低成本。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商业模式创新：新能源产业需要探索新的商业模式，如能源互联网、共享经济等，以实现可持续发展和商业价值。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新能源企业商业模式创新</a:t>
            </a:r>
            <a:endParaRPr altLang="en-US" lang="zh-CN"/>
          </a:p>
        </p:txBody>
      </p:sp>
      <p:sp>
        <p:nvSpPr>
          <p:cNvPr id="10496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能源服务：提供能源审计、节能改造等服务，满足客户个性化需求。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能源储存与运输：利用先进电池技术，提高能源储存和运输效率。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智能电网：结合物联网技术，实现电网的智能化管理。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能源金融：开展绿色金融业务，为新能源项目提供融资支持。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新能源项目融资方案</a:t>
            </a:r>
            <a:endParaRPr altLang="en-US" lang="zh-CN"/>
          </a:p>
        </p:txBody>
      </p:sp>
      <p:sp>
        <p:nvSpPr>
          <p:cNvPr id="10496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融资渠道：银行贷款、股权融资、债券发行等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资金使用计划：制定详细的资金使用计划，确保资金的有效利用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风险控制：建立风险评估体系，确保项目融资安全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融资成本：比较不同融资方式的成本，选择最优方案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国际新能源市场拓展策略</a:t>
            </a:r>
            <a:endParaRPr altLang="en-US" lang="zh-CN"/>
          </a:p>
        </p:txBody>
      </p:sp>
      <p:sp>
        <p:nvSpPr>
          <p:cNvPr id="10497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了解国际市场需求和趋势，制定针对性的产品研发和推广计划。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加强与国际合作伙伴的沟通和合作，共同开拓市场。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提高品牌知名度和影响力，吸引更多国际客户。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关注国际政策法规和标准，确保产品符合相关要求并获得认证。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新能源行业人才培养与交流</a:t>
            </a:r>
            <a:endParaRPr altLang="en-US" lang="zh-CN"/>
          </a:p>
        </p:txBody>
      </p:sp>
      <p:sp>
        <p:nvSpPr>
          <p:cNvPr id="1049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新能源高等教育与人才培养</a:t>
            </a:r>
            <a:endParaRPr altLang="en-US" lang="zh-CN"/>
          </a:p>
        </p:txBody>
      </p:sp>
      <p:sp>
        <p:nvSpPr>
          <p:cNvPr id="10498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新能源行业对人才需求的现状和趋势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新能源专业在高等教育中的设置和发展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高校与企业合作培养新能源人才的方式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新能源人才培养的国际交流与合作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企业与高校合作培养人才</a:t>
            </a:r>
            <a:endParaRPr altLang="en-US" lang="zh-CN"/>
          </a:p>
        </p:txBody>
      </p:sp>
      <p:sp>
        <p:nvSpPr>
          <p:cNvPr id="10499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共同制定人才培养方案和课程设置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建立产学研一体化人才培养模式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高校教师和企业导师联合授课，强化实践技能培养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开展校企合作项目，提升学生实际操作能力和创新能力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国际新能源技术交流与合作</a:t>
            </a:r>
            <a:endParaRPr altLang="en-US" lang="zh-CN"/>
          </a:p>
        </p:txBody>
      </p:sp>
      <p:sp>
        <p:nvSpPr>
          <p:cNvPr id="10499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各国政府合作：共同制定新能源技术标准和政策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企业合作：开展技术研发、项目投资和市场营销合作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学术交流：举办学术会议、研讨会和论坛，分享研究成果和经验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人才培养：加强国际间的人才交流和培训，提高新能源技术水平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新能源行业职业发展前景</a:t>
            </a:r>
            <a:endParaRPr altLang="en-US" lang="zh-CN"/>
          </a:p>
        </p:txBody>
      </p:sp>
      <p:sp>
        <p:nvSpPr>
          <p:cNvPr id="105003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人才需求：随着新能源行业的快速发展，对专业人才的需求持续增长。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职业发展方向：涵盖科研、技术、管理等多个领域，为从业者提供广阔的职业发展空间。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培训与交流机会：政府和企业将加大对新能源人才培训和交流的支持力度，提高从业者的专业素养和技能水平。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薪资待遇：随着新能源行业的崛起，相关职位的薪资待遇也水涨船高，吸引更多的人才加入。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新能源行业科技创新的挑战与机遇</a:t>
            </a:r>
            <a:endParaRPr altLang="en-US" lang="zh-CN"/>
          </a:p>
        </p:txBody>
      </p:sp>
      <p:sp>
        <p:nvSpPr>
          <p:cNvPr id="10500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新能源技术研发的风险与挑战</a:t>
            </a:r>
            <a:endParaRPr altLang="en-US" lang="zh-CN"/>
          </a:p>
        </p:txBody>
      </p:sp>
      <p:sp>
        <p:nvSpPr>
          <p:cNvPr id="10500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技术成熟度：新能源技术尚未完全成熟，存在技术瓶颈和不确定性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投资成本：新能源技术研发需要大量资金投入，存在投资风险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政策环境：政策变化和不确定性对新能源技术研发产生影响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市场竞争：新能源行业竞争激烈，技术研发面临激烈的市场竞争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基础设施建设与运营的挑战与机遇</a:t>
            </a:r>
            <a:endParaRPr altLang="en-US" lang="zh-CN"/>
          </a:p>
        </p:txBody>
      </p:sp>
      <p:sp>
        <p:nvSpPr>
          <p:cNvPr id="10501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机遇：政策支持，政府补贴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挑战：资金投入大，回报周期长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挑战：技术难度高，需要专业人才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机遇：市场需求增长，商业前景广阔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市场拓展与商业模式创新的挑战与机遇</a:t>
            </a:r>
            <a:endParaRPr altLang="en-US" lang="zh-CN"/>
          </a:p>
        </p:txBody>
      </p:sp>
      <p:sp>
        <p:nvSpPr>
          <p:cNvPr id="10502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新能源行业市场不断扩大，企业需要不断创新以适应市场需求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政策支持是新能源企业发展的机遇，需要抓住政策红利，实现快速发展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新能源企业需要面对国内外竞争对手的挑战，需要不断提升自身竞争力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商业模式创新是新能源企业发展的关键，需要不断探索和实践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人才培养与交流的挑战与机遇</a:t>
            </a:r>
            <a:endParaRPr altLang="en-US" lang="zh-CN"/>
          </a:p>
        </p:txBody>
      </p:sp>
      <p:sp>
        <p:nvSpPr>
          <p:cNvPr id="10503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挑战：缺乏具备专业知识和技能的培训师和教材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机遇：通过与高校、研究机构合作，共同培养专业人才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挑战：缺乏有效的交流平台和渠道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机遇：利用互联网、大数据等技术手段，搭建线上交流平台，促进信息共享和经验交流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5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2024-01-05T20:43:00Z</dcterms:created>
  <dcterms:modified xsi:type="dcterms:W3CDTF">2024-01-05T20:43:00Z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945c8802bf6849318a5524e91d237c2f_21</vt:lpwstr>
  </property>
</Properties>
</file>