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9085" r:id="rId1"/>
    <p:sldMasterId id="2147509122" r:id="rId2"/>
  </p:sldMasterIdLst>
  <p:notesMasterIdLst>
    <p:notesMasterId r:id="rId3"/>
  </p:notesMasterIdLst>
  <p:sldIdLst>
    <p:sldId id="11409" r:id="rId4"/>
    <p:sldId id="11412" r:id="rId5"/>
    <p:sldId id="11415" r:id="rId6"/>
    <p:sldId id="11418" r:id="rId7"/>
    <p:sldId id="11421" r:id="rId8"/>
    <p:sldId id="11424" r:id="rId9"/>
    <p:sldId id="11427" r:id="rId10"/>
    <p:sldId id="11430" r:id="rId11"/>
    <p:sldId id="11433" r:id="rId12"/>
    <p:sldId id="11436" r:id="rId13"/>
    <p:sldId id="11439" r:id="rId14"/>
    <p:sldId id="11442" r:id="rId15"/>
    <p:sldId id="11445" r:id="rId16"/>
    <p:sldId id="11448" r:id="rId17"/>
    <p:sldId id="11451" r:id="rId18"/>
    <p:sldId id="11454" r:id="rId19"/>
    <p:sldId id="11457" r:id="rId20"/>
    <p:sldId id="11460" r:id="rId21"/>
    <p:sldId id="11463" r:id="rId22"/>
    <p:sldId id="11466" r:id="rId23"/>
    <p:sldId id="11469" r:id="rId24"/>
    <p:sldId id="11472" r:id="rId25"/>
    <p:sldId id="11475"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9086" r:id="rId1"/>
    <p:sldLayoutId id="2147509087" r:id="rId2"/>
    <p:sldLayoutId id="2147509088" r:id="rId3"/>
    <p:sldLayoutId id="2147509089" r:id="rId4"/>
    <p:sldLayoutId id="2147509090" r:id="rId5"/>
    <p:sldLayoutId id="2147509091" r:id="rId6"/>
    <p:sldLayoutId id="2147509092" r:id="rId7"/>
    <p:sldLayoutId id="2147509093" r:id="rId8"/>
    <p:sldLayoutId id="2147509094" r:id="rId9"/>
    <p:sldLayoutId id="2147509095" r:id="rId10"/>
    <p:sldLayoutId id="214750909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9123" r:id="rId1"/>
    <p:sldLayoutId id="2147509124" r:id="rId2"/>
    <p:sldLayoutId id="2147509125" r:id="rId3"/>
    <p:sldLayoutId id="2147509126" r:id="rId4"/>
    <p:sldLayoutId id="2147509127" r:id="rId5"/>
    <p:sldLayoutId id="2147509128" r:id="rId6"/>
    <p:sldLayoutId id="2147509129" r:id="rId7"/>
    <p:sldLayoutId id="2147509130" r:id="rId8"/>
    <p:sldLayoutId id="2147509131" r:id="rId9"/>
    <p:sldLayoutId id="2147509132" r:id="rId10"/>
    <p:sldLayoutId id="2147509133"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tags" Target="../tags/tag107.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tags" Target="../tags/tag170.xml"/><Relationship Id="rId18" Type="http://schemas.openxmlformats.org/officeDocument/2006/relationships/tags" Target="../tags/tag171.xml"/><Relationship Id="rId19" Type="http://schemas.openxmlformats.org/officeDocument/2006/relationships/tags" Target="../tags/tag172.xml"/><Relationship Id="rId20" Type="http://schemas.openxmlformats.org/officeDocument/2006/relationships/tags" Target="../tags/tag17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学校双减成功案例与经验分享报告总结</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双减政策的背景与意义</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学校双减成功案例分享</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双减成功经验总结</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双减政策的挑战与对策</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展望未来双减工作的发展</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双减政策的背景与意义</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双减政策的出台背景</a:t>
            </a:r>
            <a:endParaRPr altLang="en-US" lang="zh-CN"/>
          </a:p>
        </p:txBody>
      </p:sp>
      <p:sp>
        <p:nvSpPr>
          <p:cNvPr id="104884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4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5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5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5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5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5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6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6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促进基础教育高质量发展</a:t>
            </a:r>
            <a:endParaRPr altLang="en-US" dirty="0" sz="2400" lang="zh-CN">
              <a:latin typeface="+mn-ea"/>
              <a:ea typeface="+mn-ea"/>
            </a:endParaRPr>
          </a:p>
        </p:txBody>
      </p:sp>
      <p:sp>
        <p:nvSpPr>
          <p:cNvPr id="104886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促进未成年人健康成长</a:t>
            </a:r>
            <a:endParaRPr altLang="en-US" dirty="0" sz="2400" lang="zh-CN">
              <a:latin typeface="+mn-ea"/>
              <a:ea typeface="+mn-ea"/>
            </a:endParaRPr>
          </a:p>
        </p:txBody>
      </p:sp>
      <p:sp>
        <p:nvSpPr>
          <p:cNvPr id="104886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减轻学生过重作业负担</a:t>
            </a:r>
            <a:endParaRPr altLang="en-US" dirty="0" sz="2400" lang="zh-CN">
              <a:latin typeface="+mn-ea"/>
              <a:ea typeface="+mn-ea"/>
            </a:endParaRPr>
          </a:p>
        </p:txBody>
      </p:sp>
      <p:sp>
        <p:nvSpPr>
          <p:cNvPr id="104886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减轻学生校外培训负担</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双减政策的目的和意义</a:t>
            </a:r>
            <a:endParaRPr altLang="en-US" lang="zh-CN"/>
          </a:p>
        </p:txBody>
      </p:sp>
      <p:sp>
        <p:nvSpPr>
          <p:cNvPr id="1048904" name="弧形 58"/>
          <p:cNvSpPr/>
          <p:nvPr>
            <p:custDataLst>
              <p:tags r:id="rId1"/>
            </p:custDataLst>
          </p:nvPr>
        </p:nvSpPr>
        <p:spPr>
          <a:xfrm>
            <a:off x="8244348" y="2216274"/>
            <a:ext cx="3110172" cy="3110172"/>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06" name="弧形 57"/>
          <p:cNvSpPr/>
          <p:nvPr>
            <p:custDataLst>
              <p:tags r:id="rId2"/>
            </p:custDataLst>
          </p:nvPr>
        </p:nvSpPr>
        <p:spPr>
          <a:xfrm>
            <a:off x="1524000" y="2216274"/>
            <a:ext cx="3110172" cy="3110172"/>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08" name="椭圆 22"/>
          <p:cNvSpPr/>
          <p:nvPr>
            <p:custDataLst>
              <p:tags r:id="rId3"/>
            </p:custDataLst>
          </p:nvPr>
        </p:nvSpPr>
        <p:spPr>
          <a:xfrm>
            <a:off x="855008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0" name="椭圆 23"/>
          <p:cNvSpPr/>
          <p:nvPr>
            <p:custDataLst>
              <p:tags r:id="rId4"/>
            </p:custDataLst>
          </p:nvPr>
        </p:nvSpPr>
        <p:spPr>
          <a:xfrm>
            <a:off x="8896140"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2" name="正文"/>
          <p:cNvSpPr txBox="1"/>
          <p:nvPr>
            <p:custDataLst>
              <p:tags r:id="rId5"/>
            </p:custDataLst>
          </p:nvPr>
        </p:nvSpPr>
        <p:spPr>
          <a:xfrm>
            <a:off x="8955776"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培养创新精神和实践能力，促进学生全面发展</a:t>
            </a:r>
            <a:endParaRPr altLang="en-US" dirty="0" sz="1200" lang="zh-CN" spc="150">
              <a:solidFill>
                <a:srgbClr val="FFFFFF"/>
              </a:solidFill>
              <a:latin typeface="+mn-ea"/>
              <a:sym typeface="+mn-ea"/>
            </a:endParaRPr>
          </a:p>
        </p:txBody>
      </p:sp>
      <p:sp>
        <p:nvSpPr>
          <p:cNvPr id="1048914" name="椭圆 24"/>
          <p:cNvSpPr/>
          <p:nvPr>
            <p:custDataLst>
              <p:tags r:id="rId6"/>
            </p:custDataLst>
          </p:nvPr>
        </p:nvSpPr>
        <p:spPr>
          <a:xfrm>
            <a:off x="6370445"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6" name="椭圆 25"/>
          <p:cNvSpPr/>
          <p:nvPr>
            <p:custDataLst>
              <p:tags r:id="rId7"/>
            </p:custDataLst>
          </p:nvPr>
        </p:nvSpPr>
        <p:spPr>
          <a:xfrm>
            <a:off x="6715660"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8" name="正文"/>
          <p:cNvSpPr txBox="1"/>
          <p:nvPr>
            <p:custDataLst>
              <p:tags r:id="rId8"/>
            </p:custDataLst>
          </p:nvPr>
        </p:nvSpPr>
        <p:spPr>
          <a:xfrm>
            <a:off x="677613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优化教育生态，提高教育质量</a:t>
            </a:r>
            <a:endParaRPr altLang="en-US" dirty="0" sz="1200" lang="zh-CN" spc="150">
              <a:solidFill>
                <a:schemeClr val="tx1">
                  <a:lumMod val="65000"/>
                  <a:lumOff val="35000"/>
                </a:schemeClr>
              </a:solidFill>
              <a:latin typeface="+mn-ea"/>
              <a:sym typeface="+mn-ea"/>
            </a:endParaRPr>
          </a:p>
        </p:txBody>
      </p:sp>
      <p:sp>
        <p:nvSpPr>
          <p:cNvPr id="1048920" name="椭圆 7"/>
          <p:cNvSpPr/>
          <p:nvPr>
            <p:custDataLst>
              <p:tags r:id="rId9"/>
            </p:custDataLst>
          </p:nvPr>
        </p:nvSpPr>
        <p:spPr>
          <a:xfrm>
            <a:off x="419080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椭圆 9"/>
          <p:cNvSpPr/>
          <p:nvPr>
            <p:custDataLst>
              <p:tags r:id="rId10"/>
            </p:custDataLst>
          </p:nvPr>
        </p:nvSpPr>
        <p:spPr>
          <a:xfrm>
            <a:off x="4536019"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4" name="正文"/>
          <p:cNvSpPr txBox="1"/>
          <p:nvPr>
            <p:custDataLst>
              <p:tags r:id="rId11"/>
            </p:custDataLst>
          </p:nvPr>
        </p:nvSpPr>
        <p:spPr>
          <a:xfrm>
            <a:off x="459649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推进教育公平，防止过度竞争和焦虑</a:t>
            </a:r>
            <a:endParaRPr altLang="en-US" dirty="0" sz="1200" lang="zh-CN" spc="150">
              <a:solidFill>
                <a:srgbClr val="FFFFFF"/>
              </a:solidFill>
              <a:latin typeface="+mn-ea"/>
              <a:sym typeface="+mn-ea"/>
            </a:endParaRPr>
          </a:p>
        </p:txBody>
      </p:sp>
      <p:sp>
        <p:nvSpPr>
          <p:cNvPr id="1048926" name="椭圆 5"/>
          <p:cNvSpPr/>
          <p:nvPr>
            <p:custDataLst>
              <p:tags r:id="rId12"/>
            </p:custDataLst>
          </p:nvPr>
        </p:nvSpPr>
        <p:spPr>
          <a:xfrm>
            <a:off x="1763382"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8" name="椭圆 4"/>
          <p:cNvSpPr/>
          <p:nvPr>
            <p:custDataLst>
              <p:tags r:id="rId13"/>
            </p:custDataLst>
          </p:nvPr>
        </p:nvSpPr>
        <p:spPr>
          <a:xfrm>
            <a:off x="2108597"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0" name="正文"/>
          <p:cNvSpPr txBox="1"/>
          <p:nvPr>
            <p:custDataLst>
              <p:tags r:id="rId14"/>
            </p:custDataLst>
          </p:nvPr>
        </p:nvSpPr>
        <p:spPr>
          <a:xfrm>
            <a:off x="2169073"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减轻学生课业负担，促进青少年身心健康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4" name="标题"/>
          <p:cNvSpPr>
            <a:spLocks noGrp="1"/>
          </p:cNvSpPr>
          <p:nvPr>
            <p:ph type="title"/>
            <p:custDataLst>
              <p:tags r:id="rId1"/>
            </p:custDataLst>
          </p:nvPr>
        </p:nvSpPr>
        <p:spPr>
          <a:xfrm>
            <a:off x="1526400" y="3381109"/>
            <a:ext cx="9144000" cy="1152000"/>
          </a:xfrm>
        </p:spPr>
        <p:txBody>
          <a:bodyPr/>
          <a:p>
            <a:r>
              <a:rPr altLang="en-US" dirty="0" lang="zh-CN"/>
              <a:t>学校双减成功案例分享</a:t>
            </a:r>
            <a:endParaRPr altLang="en-US" dirty="0" lang="zh-CN"/>
          </a:p>
        </p:txBody>
      </p:sp>
      <p:sp>
        <p:nvSpPr>
          <p:cNvPr id="1048966"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2" name="标题 1"/>
          <p:cNvSpPr>
            <a:spLocks noGrp="1"/>
          </p:cNvSpPr>
          <p:nvPr>
            <p:ph type="title"/>
          </p:nvPr>
        </p:nvSpPr>
        <p:spPr/>
        <p:txBody>
          <a:bodyPr/>
          <a:p>
            <a:r>
              <a:rPr altLang="en-US" lang="zh-CN"/>
              <a:t>案例一：某小学的双减实践</a:t>
            </a:r>
            <a:endParaRPr altLang="en-US" lang="zh-CN"/>
          </a:p>
        </p:txBody>
      </p:sp>
      <p:sp>
        <p:nvSpPr>
          <p:cNvPr id="104899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9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案例背景：某小学在双减政策下积极探索减负提质的方法</a:t>
            </a:r>
            <a:endParaRPr altLang="en-US" dirty="0" sz="2000" lang="zh-CN" spc="200">
              <a:solidFill>
                <a:schemeClr val="tx1">
                  <a:lumMod val="85000"/>
                  <a:lumOff val="15000"/>
                </a:schemeClr>
              </a:solidFill>
              <a:latin typeface="+mn-ea"/>
              <a:sym typeface="+mn-ea"/>
            </a:endParaRPr>
          </a:p>
        </p:txBody>
      </p:sp>
      <p:sp>
        <p:nvSpPr>
          <p:cNvPr id="104900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实施措施：通过优化课程设置、减轻作业负担、开展课外活动等方式落实双减政策</a:t>
            </a:r>
            <a:endParaRPr altLang="en-US" dirty="0" sz="2000" lang="zh-CN" spc="200">
              <a:solidFill>
                <a:schemeClr val="tx1">
                  <a:lumMod val="85000"/>
                  <a:lumOff val="15000"/>
                </a:schemeClr>
              </a:solidFill>
              <a:latin typeface="+mn-ea"/>
              <a:sym typeface="+mn-ea"/>
            </a:endParaRPr>
          </a:p>
        </p:txBody>
      </p:sp>
      <p:sp>
        <p:nvSpPr>
          <p:cNvPr id="104900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0"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实施效果：学生负担明显减轻，综合素质得到提高，学校教学质量稳步提升</a:t>
            </a:r>
            <a:endParaRPr altLang="en-US" dirty="0" sz="2000" lang="zh-CN" spc="200">
              <a:solidFill>
                <a:schemeClr val="tx1">
                  <a:lumMod val="85000"/>
                  <a:lumOff val="15000"/>
                </a:schemeClr>
              </a:solidFill>
              <a:latin typeface="+mn-ea"/>
              <a:sym typeface="+mn-ea"/>
            </a:endParaRPr>
          </a:p>
        </p:txBody>
      </p:sp>
      <p:sp>
        <p:nvSpPr>
          <p:cNvPr id="104901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经验总结：该校双减实践的成功在于注重学生全面发展，强化学校与家庭、社会的协同合作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0" name="标题 1"/>
          <p:cNvSpPr>
            <a:spLocks noGrp="1"/>
          </p:cNvSpPr>
          <p:nvPr>
            <p:ph type="title"/>
          </p:nvPr>
        </p:nvSpPr>
        <p:spPr/>
        <p:txBody>
          <a:bodyPr/>
          <a:p>
            <a:r>
              <a:rPr altLang="en-US" lang="zh-CN"/>
              <a:t>案例二：某中学的双减实践</a:t>
            </a:r>
            <a:endParaRPr altLang="en-US" lang="zh-CN"/>
          </a:p>
        </p:txBody>
      </p:sp>
      <p:sp>
        <p:nvSpPr>
          <p:cNvPr id="104905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5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背景介绍：某中学在双减政策下积极探索减负增效的实践路径。</a:t>
            </a:r>
            <a:endParaRPr altLang="en-US" dirty="0" sz="2000" lang="zh-CN" spc="200">
              <a:solidFill>
                <a:schemeClr val="tx1">
                  <a:lumMod val="85000"/>
                  <a:lumOff val="15000"/>
                </a:schemeClr>
              </a:solidFill>
              <a:latin typeface="+mn-ea"/>
              <a:sym typeface="+mn-ea"/>
            </a:endParaRPr>
          </a:p>
        </p:txBody>
      </p:sp>
      <p:sp>
        <p:nvSpPr>
          <p:cNvPr id="104905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具体措施：通过优化课程设置、提高课堂教学质量、控制作业量等措施减轻学生负担。</a:t>
            </a:r>
            <a:endParaRPr altLang="en-US" dirty="0" sz="2000" lang="zh-CN" spc="200">
              <a:solidFill>
                <a:schemeClr val="tx1">
                  <a:lumMod val="85000"/>
                  <a:lumOff val="15000"/>
                </a:schemeClr>
              </a:solidFill>
              <a:latin typeface="+mn-ea"/>
              <a:sym typeface="+mn-ea"/>
            </a:endParaRPr>
          </a:p>
        </p:txBody>
      </p:sp>
      <p:sp>
        <p:nvSpPr>
          <p:cNvPr id="104906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实施效果：学生课业负担明显减轻，综合素质得到提高，学校教学质量稳步提升。</a:t>
            </a:r>
            <a:endParaRPr altLang="en-US" dirty="0" sz="2000" lang="zh-CN" spc="200">
              <a:solidFill>
                <a:schemeClr val="tx1">
                  <a:lumMod val="85000"/>
                  <a:lumOff val="15000"/>
                </a:schemeClr>
              </a:solidFill>
              <a:latin typeface="+mn-ea"/>
              <a:sym typeface="+mn-ea"/>
            </a:endParaRPr>
          </a:p>
        </p:txBody>
      </p:sp>
      <p:sp>
        <p:nvSpPr>
          <p:cNvPr id="104907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7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经验总结：该校双减实践的成功经验在于全校师生的共同努力和有效的管理机制。</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8" name="标题 1"/>
          <p:cNvSpPr>
            <a:spLocks noGrp="1"/>
          </p:cNvSpPr>
          <p:nvPr>
            <p:ph type="title"/>
          </p:nvPr>
        </p:nvSpPr>
        <p:spPr/>
        <p:txBody>
          <a:bodyPr/>
          <a:p>
            <a:r>
              <a:rPr altLang="en-US" lang="zh-CN"/>
              <a:t>案例三：某教育培训机构的双减转型</a:t>
            </a:r>
            <a:endParaRPr altLang="en-US" lang="zh-CN"/>
          </a:p>
        </p:txBody>
      </p:sp>
      <p:sp>
        <p:nvSpPr>
          <p:cNvPr id="104911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实施过程：逐步推进转型计划，遇到困难及时调整，保持与家长的良好沟通</a:t>
            </a:r>
            <a:endParaRPr altLang="zh-CN" dirty="0" lang="en-US">
              <a:solidFill>
                <a:schemeClr val="dk1">
                  <a:lumMod val="80000"/>
                  <a:lumOff val="20000"/>
                </a:schemeClr>
              </a:solidFill>
              <a:latin typeface="+mn-ea"/>
              <a:sym typeface="+mn-ea"/>
            </a:endParaRPr>
          </a:p>
        </p:txBody>
      </p:sp>
      <p:sp>
        <p:nvSpPr>
          <p:cNvPr id="104911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案例背景：某教育培训机构在双减政策下，面临转型的压力与机遇</a:t>
            </a:r>
            <a:endParaRPr altLang="en-US" dirty="0" lang="zh-CN">
              <a:solidFill>
                <a:schemeClr val="dk1">
                  <a:lumMod val="80000"/>
                  <a:lumOff val="20000"/>
                </a:schemeClr>
              </a:solidFill>
              <a:latin typeface="+mn-ea"/>
              <a:sym typeface="+mn-ea"/>
            </a:endParaRPr>
          </a:p>
        </p:txBody>
      </p:sp>
      <p:sp>
        <p:nvSpPr>
          <p:cNvPr id="104912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转型策略：调整课程设置，优化师资队伍，提升教学质量</a:t>
            </a:r>
            <a:endParaRPr altLang="en-US" dirty="0" lang="zh-CN">
              <a:solidFill>
                <a:schemeClr val="dk1">
                  <a:lumMod val="80000"/>
                  <a:lumOff val="20000"/>
                </a:schemeClr>
              </a:solidFill>
              <a:latin typeface="+mn-ea"/>
              <a:sym typeface="+mn-ea"/>
            </a:endParaRPr>
          </a:p>
        </p:txBody>
      </p:sp>
      <p:sp>
        <p:nvSpPr>
          <p:cNvPr id="104913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成果与影响：成功完成转型，获得学生和家长的认可，提升了品牌影响力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4" name="标题"/>
          <p:cNvSpPr>
            <a:spLocks noGrp="1"/>
          </p:cNvSpPr>
          <p:nvPr>
            <p:ph type="title"/>
            <p:custDataLst>
              <p:tags r:id="rId1"/>
            </p:custDataLst>
          </p:nvPr>
        </p:nvSpPr>
        <p:spPr>
          <a:xfrm>
            <a:off x="1526400" y="3381109"/>
            <a:ext cx="9144000" cy="1152000"/>
          </a:xfrm>
        </p:spPr>
        <p:txBody>
          <a:bodyPr/>
          <a:p>
            <a:r>
              <a:rPr altLang="en-US" dirty="0" lang="zh-CN"/>
              <a:t>双减成功经验总结</a:t>
            </a:r>
            <a:endParaRPr altLang="en-US" dirty="0" lang="zh-CN"/>
          </a:p>
        </p:txBody>
      </p:sp>
      <p:sp>
        <p:nvSpPr>
          <p:cNvPr id="104917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强化学校教育主阵地作用</a:t>
            </a:r>
            <a:endParaRPr altLang="en-US" lang="zh-CN"/>
          </a:p>
        </p:txBody>
      </p:sp>
      <p:sp>
        <p:nvSpPr>
          <p:cNvPr id="1049204"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优化课程设置，减轻学生负担</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加强作业管理，控制作业总量和时长</a:t>
            </a:r>
            <a:endParaRPr dirty="0" sz="2000" err="1">
              <a:solidFill>
                <a:schemeClr val="tx1">
                  <a:lumMod val="75000"/>
                  <a:lumOff val="25000"/>
                </a:schemeClr>
              </a:solidFill>
              <a:latin typeface="+mn-ea"/>
              <a:ea typeface="+mn-ea"/>
              <a:cs typeface="+mn-ea"/>
              <a:sym typeface="+mn-lt"/>
            </a:endParaRPr>
          </a:p>
        </p:txBody>
      </p:sp>
      <p:sp>
        <p:nvSpPr>
          <p:cNvPr id="1049224"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0"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开展丰富多彩的课后服务，满足学生个性化需求</a:t>
            </a:r>
            <a:endParaRPr dirty="0" sz="2000" err="1">
              <a:solidFill>
                <a:schemeClr val="tx1">
                  <a:lumMod val="75000"/>
                  <a:lumOff val="25000"/>
                </a:schemeClr>
              </a:solidFill>
              <a:latin typeface="+mn-ea"/>
              <a:ea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提高课堂教学质量，激发学生兴趣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优化作业布置和课后服务</a:t>
            </a:r>
            <a:endParaRPr altLang="en-US" lang="zh-CN"/>
          </a:p>
        </p:txBody>
      </p:sp>
      <p:sp>
        <p:nvSpPr>
          <p:cNvPr id="104927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作业布置：减少作业量，提高作业质量</a:t>
            </a:r>
            <a:endParaRPr altLang="en-US" dirty="0" sz="2000" lang="zh-CN" spc="150">
              <a:solidFill>
                <a:schemeClr val="tx1">
                  <a:lumMod val="75000"/>
                  <a:lumOff val="25000"/>
                </a:schemeClr>
              </a:solidFill>
              <a:latin typeface="+mn-ea"/>
              <a:sym typeface="+mn-ea"/>
            </a:endParaRPr>
          </a:p>
        </p:txBody>
      </p:sp>
      <p:sp>
        <p:nvSpPr>
          <p:cNvPr id="104928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课后服务：开展丰富多彩的课外活动，促进学生全面发展</a:t>
            </a:r>
            <a:endParaRPr altLang="en-US" dirty="0" sz="2000" lang="zh-CN" spc="150">
              <a:solidFill>
                <a:schemeClr val="tx1">
                  <a:lumMod val="75000"/>
                  <a:lumOff val="25000"/>
                </a:schemeClr>
              </a:solidFill>
              <a:latin typeface="+mn-ea"/>
              <a:sym typeface="+mn-ea"/>
            </a:endParaRPr>
          </a:p>
        </p:txBody>
      </p:sp>
      <p:sp>
        <p:nvSpPr>
          <p:cNvPr id="104928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实施效果：减轻学生负担，提高学习效率</a:t>
            </a:r>
            <a:endParaRPr altLang="en-US" dirty="0" sz="2000" lang="zh-CN" spc="150">
              <a:solidFill>
                <a:schemeClr val="tx1">
                  <a:lumMod val="75000"/>
                  <a:lumOff val="25000"/>
                </a:schemeClr>
              </a:solidFill>
              <a:latin typeface="+mn-ea"/>
              <a:sym typeface="+mn-ea"/>
            </a:endParaRPr>
          </a:p>
        </p:txBody>
      </p:sp>
      <p:sp>
        <p:nvSpPr>
          <p:cNvPr id="104929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经验总结：优化作业布置和课后服务是双减政策的重要举措</a:t>
            </a:r>
            <a:endParaRPr altLang="en-US" dirty="0" sz="2000" lang="zh-CN" spc="150">
              <a:solidFill>
                <a:schemeClr val="tx1">
                  <a:lumMod val="75000"/>
                  <a:lumOff val="25000"/>
                </a:schemeClr>
              </a:solidFill>
              <a:latin typeface="+mn-ea"/>
              <a:sym typeface="+mn-ea"/>
            </a:endParaRPr>
          </a:p>
        </p:txBody>
      </p:sp>
      <p:sp>
        <p:nvSpPr>
          <p:cNvPr id="104930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1"/>
          <p:cNvSpPr>
            <a:spLocks noGrp="1"/>
          </p:cNvSpPr>
          <p:nvPr>
            <p:ph type="title"/>
          </p:nvPr>
        </p:nvSpPr>
        <p:spPr/>
        <p:txBody>
          <a:bodyPr/>
          <a:p>
            <a:r>
              <a:rPr altLang="en-US" lang="zh-CN"/>
              <a:t>提升课堂教学质量</a:t>
            </a:r>
            <a:endParaRPr altLang="en-US" lang="zh-CN"/>
          </a:p>
        </p:txBody>
      </p:sp>
      <p:sp>
        <p:nvSpPr>
          <p:cNvPr id="104933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优化课程设置：结合学生需求，合理安排课程内容和教学方式</a:t>
            </a:r>
            <a:endParaRPr altLang="en-US" dirty="0" sz="1200" lang="zh-CN" spc="150">
              <a:solidFill>
                <a:schemeClr val="tx1">
                  <a:lumMod val="85000"/>
                  <a:lumOff val="15000"/>
                </a:schemeClr>
              </a:solidFill>
              <a:latin typeface="+mn-ea"/>
              <a:sym typeface="+mn-ea"/>
            </a:endParaRPr>
          </a:p>
        </p:txBody>
      </p:sp>
      <p:sp>
        <p:nvSpPr>
          <p:cNvPr id="104933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强化教师培训：提升教师的教学水平和专业素养，确保教学质量</a:t>
            </a:r>
            <a:endParaRPr altLang="en-US" dirty="0" sz="1200" lang="zh-CN" spc="150">
              <a:solidFill>
                <a:schemeClr val="tx1">
                  <a:lumMod val="85000"/>
                  <a:lumOff val="15000"/>
                </a:schemeClr>
              </a:solidFill>
              <a:latin typeface="+mn-ea"/>
              <a:sym typeface="+mn-ea"/>
            </a:endParaRPr>
          </a:p>
        </p:txBody>
      </p:sp>
      <p:sp>
        <p:nvSpPr>
          <p:cNvPr id="104934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创新教学方法：采用多样化的教学手段，如小组讨论、互动游戏等，激发学生的学习兴趣和积极性</a:t>
            </a:r>
            <a:endParaRPr altLang="en-US" dirty="0" sz="1200" lang="zh-CN" spc="150">
              <a:solidFill>
                <a:schemeClr val="tx1">
                  <a:lumMod val="85000"/>
                  <a:lumOff val="15000"/>
                </a:schemeClr>
              </a:solidFill>
              <a:latin typeface="+mn-ea"/>
              <a:sym typeface="+mn-ea"/>
            </a:endParaRPr>
          </a:p>
        </p:txBody>
      </p:sp>
      <p:sp>
        <p:nvSpPr>
          <p:cNvPr id="104935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完善教学评价：建立科学的教学评价体系，及时反馈教学问题并调整教学策略</a:t>
            </a:r>
            <a:endParaRPr altLang="en-US" dirty="0" sz="1200" lang="zh-CN" spc="150">
              <a:solidFill>
                <a:schemeClr val="tx1">
                  <a:lumMod val="85000"/>
                  <a:lumOff val="15000"/>
                </a:schemeClr>
              </a:solidFill>
              <a:latin typeface="+mn-ea"/>
              <a:sym typeface="+mn-ea"/>
            </a:endParaRPr>
          </a:p>
        </p:txBody>
      </p:sp>
      <p:sp>
        <p:nvSpPr>
          <p:cNvPr id="104935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加强家校共育和校外监管</a:t>
            </a:r>
            <a:endParaRPr altLang="en-US" lang="zh-CN"/>
          </a:p>
        </p:txBody>
      </p:sp>
      <p:sp>
        <p:nvSpPr>
          <p:cNvPr id="104939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建立家校共育机制，加强家长和学校的沟通与合作，共同推进减负工作。</a:t>
            </a:r>
            <a:endParaRPr altLang="en-US" dirty="0" sz="2000" lang="zh-CN" spc="150">
              <a:solidFill>
                <a:schemeClr val="tx1">
                  <a:lumMod val="85000"/>
                  <a:lumOff val="15000"/>
                </a:schemeClr>
              </a:solidFill>
              <a:latin typeface="+mn-ea"/>
              <a:sym typeface="+mn-ea"/>
            </a:endParaRPr>
          </a:p>
        </p:txBody>
      </p:sp>
      <p:sp>
        <p:nvSpPr>
          <p:cNvPr id="104940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加强对校外培训机构的监管，规范其办学行为，避免超前、超纲教学。</a:t>
            </a:r>
            <a:endParaRPr altLang="en-US" dirty="0" sz="2000" lang="zh-CN" spc="150">
              <a:solidFill>
                <a:schemeClr val="tx1">
                  <a:lumMod val="85000"/>
                  <a:lumOff val="15000"/>
                </a:schemeClr>
              </a:solidFill>
              <a:latin typeface="+mn-ea"/>
              <a:sym typeface="+mn-ea"/>
            </a:endParaRPr>
          </a:p>
        </p:txBody>
      </p:sp>
      <p:sp>
        <p:nvSpPr>
          <p:cNvPr id="104940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建立学生课业负担监测和反馈机制，及时发现并解决减负工作中存在的问题。</a:t>
            </a:r>
            <a:endParaRPr altLang="en-US" dirty="0" sz="2000" lang="zh-CN" spc="150">
              <a:solidFill>
                <a:schemeClr val="tx1">
                  <a:lumMod val="85000"/>
                  <a:lumOff val="15000"/>
                </a:schemeClr>
              </a:solidFill>
              <a:latin typeface="+mn-ea"/>
              <a:sym typeface="+mn-ea"/>
            </a:endParaRPr>
          </a:p>
        </p:txBody>
      </p:sp>
      <p:sp>
        <p:nvSpPr>
          <p:cNvPr id="104941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加强对教师和学生的教育培训，提高其减负意识和能力，促进减负工作的顺利实施。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0" name="标题"/>
          <p:cNvSpPr>
            <a:spLocks noGrp="1"/>
          </p:cNvSpPr>
          <p:nvPr>
            <p:ph type="title"/>
            <p:custDataLst>
              <p:tags r:id="rId1"/>
            </p:custDataLst>
          </p:nvPr>
        </p:nvSpPr>
        <p:spPr>
          <a:xfrm>
            <a:off x="1526400" y="3381109"/>
            <a:ext cx="9144000" cy="1152000"/>
          </a:xfrm>
        </p:spPr>
        <p:txBody>
          <a:bodyPr/>
          <a:p>
            <a:r>
              <a:rPr altLang="en-US" dirty="0" lang="zh-CN"/>
              <a:t>双减政策的挑战与对策</a:t>
            </a:r>
            <a:endParaRPr altLang="en-US" dirty="0" lang="zh-CN"/>
          </a:p>
        </p:txBody>
      </p:sp>
      <p:sp>
        <p:nvSpPr>
          <p:cNvPr id="1049452"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面临的挑战</a:t>
            </a:r>
            <a:endParaRPr altLang="en-US" lang="zh-CN"/>
          </a:p>
        </p:txBody>
      </p:sp>
      <p:sp>
        <p:nvSpPr>
          <p:cNvPr id="1049480"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4"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6"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8"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0"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2"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4"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6"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家长对“减负”的担忧和焦虑</a:t>
            </a:r>
            <a:endParaRPr altLang="en-US" dirty="0" sz="2400" lang="zh-CN">
              <a:latin typeface="+mn-ea"/>
              <a:ea typeface="+mn-ea"/>
            </a:endParaRPr>
          </a:p>
        </p:txBody>
      </p:sp>
      <p:sp>
        <p:nvSpPr>
          <p:cNvPr id="1049498"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保障学生的身心健康和学习效果</a:t>
            </a:r>
            <a:endParaRPr altLang="en-US" dirty="0" sz="2400" lang="zh-CN">
              <a:latin typeface="+mn-ea"/>
              <a:ea typeface="+mn-ea"/>
            </a:endParaRPr>
          </a:p>
        </p:txBody>
      </p:sp>
      <p:sp>
        <p:nvSpPr>
          <p:cNvPr id="1049500"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学科类培训机构的转型与升级</a:t>
            </a:r>
            <a:endParaRPr altLang="en-US" dirty="0" sz="2400" lang="zh-CN">
              <a:latin typeface="+mn-ea"/>
              <a:ea typeface="+mn-ea"/>
            </a:endParaRPr>
          </a:p>
        </p:txBody>
      </p:sp>
      <p:sp>
        <p:nvSpPr>
          <p:cNvPr id="1049502"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提升学校教学质量和教师能力</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对策和建议</a:t>
            </a:r>
            <a:endParaRPr altLang="en-US" lang="zh-CN"/>
          </a:p>
        </p:txBody>
      </p:sp>
      <p:sp>
        <p:nvSpPr>
          <p:cNvPr id="104953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4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强化学校管理，提高教学质量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4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优化作业设计，减轻学生负担</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5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5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开展课外活动，促进学生全面发展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5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5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加强家校沟通，共同推进双减工作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4" name="标题"/>
          <p:cNvSpPr>
            <a:spLocks noGrp="1"/>
          </p:cNvSpPr>
          <p:nvPr>
            <p:ph type="title"/>
            <p:custDataLst>
              <p:tags r:id="rId1"/>
            </p:custDataLst>
          </p:nvPr>
        </p:nvSpPr>
        <p:spPr>
          <a:xfrm>
            <a:off x="1526400" y="3381109"/>
            <a:ext cx="9144000" cy="1152000"/>
          </a:xfrm>
        </p:spPr>
        <p:txBody>
          <a:bodyPr/>
          <a:p>
            <a:r>
              <a:rPr altLang="en-US" dirty="0" lang="zh-CN"/>
              <a:t>展望未来双减工作的发展</a:t>
            </a:r>
            <a:endParaRPr altLang="en-US" dirty="0" lang="zh-CN"/>
          </a:p>
        </p:txBody>
      </p:sp>
      <p:sp>
        <p:nvSpPr>
          <p:cNvPr id="1049596"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完善政策体系和监管机制</a:t>
            </a:r>
            <a:endParaRPr altLang="en-US" lang="zh-CN"/>
          </a:p>
        </p:txBody>
      </p:sp>
      <p:sp>
        <p:nvSpPr>
          <p:cNvPr id="104962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2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政策体系：制定更加科学、合理的双减政策，确保政策的有效性和可持续性</a:t>
            </a:r>
            <a:endParaRPr altLang="en-US" dirty="0" sz="2000" lang="zh-CN" spc="200">
              <a:solidFill>
                <a:schemeClr val="tx1">
                  <a:lumMod val="85000"/>
                  <a:lumOff val="15000"/>
                </a:schemeClr>
              </a:solidFill>
              <a:latin typeface="+mn-ea"/>
              <a:sym typeface="+mn-ea"/>
            </a:endParaRPr>
          </a:p>
        </p:txBody>
      </p:sp>
      <p:sp>
        <p:nvSpPr>
          <p:cNvPr id="104963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监管机制：建立完善的监管体系，加强对校外培训机构的监管力度，确保其合规运营</a:t>
            </a:r>
            <a:endParaRPr altLang="en-US" dirty="0" sz="2000" lang="zh-CN" spc="200">
              <a:solidFill>
                <a:schemeClr val="tx1">
                  <a:lumMod val="85000"/>
                  <a:lumOff val="15000"/>
                </a:schemeClr>
              </a:solidFill>
              <a:latin typeface="+mn-ea"/>
              <a:sym typeface="+mn-ea"/>
            </a:endParaRPr>
          </a:p>
        </p:txBody>
      </p:sp>
      <p:sp>
        <p:nvSpPr>
          <p:cNvPr id="104963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0"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政策宣传与普及：加强双减政策的宣传和普及工作，提高家长和学生的认识和理解</a:t>
            </a:r>
            <a:endParaRPr altLang="en-US" dirty="0" sz="2000" lang="zh-CN" spc="200">
              <a:solidFill>
                <a:schemeClr val="tx1">
                  <a:lumMod val="85000"/>
                  <a:lumOff val="15000"/>
                </a:schemeClr>
              </a:solidFill>
              <a:latin typeface="+mn-ea"/>
              <a:sym typeface="+mn-ea"/>
            </a:endParaRPr>
          </a:p>
        </p:txBody>
      </p:sp>
      <p:sp>
        <p:nvSpPr>
          <p:cNvPr id="104964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评估与反馈：定期对双减政策进行评估和反馈，及时调整和完善政策体系和监管机制</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加强教师队伍建设</a:t>
            </a:r>
            <a:endParaRPr altLang="en-US" lang="zh-CN"/>
          </a:p>
        </p:txBody>
      </p:sp>
      <p:sp>
        <p:nvSpPr>
          <p:cNvPr id="104968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培养专业素养：提高教师的教育教学能力，加强学科专业知识的培训和学习。</a:t>
            </a:r>
            <a:endParaRPr altLang="en-US" dirty="0" sz="1200" lang="zh-CN" spc="150">
              <a:solidFill>
                <a:schemeClr val="tx1">
                  <a:lumMod val="65000"/>
                  <a:lumOff val="35000"/>
                </a:schemeClr>
              </a:solidFill>
              <a:latin typeface="+mn-ea"/>
              <a:sym typeface="+mn-ea"/>
            </a:endParaRPr>
          </a:p>
        </p:txBody>
      </p:sp>
      <p:sp>
        <p:nvSpPr>
          <p:cNvPr id="104968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强化师德师风：加强教师职业道德教育，树立良好的师德师风，提高教师的职业素养。</a:t>
            </a:r>
            <a:endParaRPr altLang="en-US" dirty="0" sz="1200" lang="zh-CN" spc="150">
              <a:solidFill>
                <a:schemeClr val="tx1">
                  <a:lumMod val="65000"/>
                  <a:lumOff val="35000"/>
                </a:schemeClr>
              </a:solidFill>
              <a:latin typeface="+mn-ea"/>
              <a:sym typeface="+mn-ea"/>
            </a:endParaRPr>
          </a:p>
        </p:txBody>
      </p:sp>
      <p:sp>
        <p:nvSpPr>
          <p:cNvPr id="104968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创新教师评价机制：建立科学的教师评价体系，注重过程评价和结果评价的有机结合，激发教师的工作热情和创新精神。</a:t>
            </a:r>
            <a:endParaRPr altLang="en-US" dirty="0" sz="1200" lang="zh-CN" spc="150">
              <a:solidFill>
                <a:schemeClr val="tx1">
                  <a:lumMod val="65000"/>
                  <a:lumOff val="35000"/>
                </a:schemeClr>
              </a:solidFill>
              <a:latin typeface="+mn-ea"/>
              <a:sym typeface="+mn-ea"/>
            </a:endParaRPr>
          </a:p>
        </p:txBody>
      </p:sp>
      <p:sp>
        <p:nvSpPr>
          <p:cNvPr id="104968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促进教师专业发展：鼓励教师积极参与教育教学研究，提高教师的专业素养和教育教学能力，为双减工作的深入推进提供有力保障。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推进教育信息化和智能化</a:t>
            </a:r>
            <a:endParaRPr altLang="en-US" lang="zh-CN"/>
          </a:p>
        </p:txBody>
      </p:sp>
      <p:sp>
        <p:nvSpPr>
          <p:cNvPr id="104972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利用信息技术手段，提高教学质量和效率，减轻学生负担。</a:t>
            </a:r>
            <a:endParaRPr altLang="en-US" dirty="0" sz="2000" lang="zh-CN" spc="150">
              <a:solidFill>
                <a:schemeClr val="tx1">
                  <a:lumMod val="75000"/>
                  <a:lumOff val="25000"/>
                </a:schemeClr>
              </a:solidFill>
              <a:latin typeface="+mn-ea"/>
              <a:sym typeface="+mn-ea"/>
            </a:endParaRPr>
          </a:p>
        </p:txBody>
      </p:sp>
      <p:sp>
        <p:nvSpPr>
          <p:cNvPr id="104972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借助人工智能技术，个性化教学和辅导，满足学生个性化需求。</a:t>
            </a:r>
            <a:endParaRPr altLang="en-US" dirty="0" sz="2000" lang="zh-CN" spc="150">
              <a:solidFill>
                <a:schemeClr val="tx1">
                  <a:lumMod val="75000"/>
                  <a:lumOff val="25000"/>
                </a:schemeClr>
              </a:solidFill>
              <a:latin typeface="+mn-ea"/>
              <a:sym typeface="+mn-ea"/>
            </a:endParaRPr>
          </a:p>
        </p:txBody>
      </p:sp>
      <p:sp>
        <p:nvSpPr>
          <p:cNvPr id="104973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推进在线教育资源建设，打破地域限制，让优质教育资源惠及更多学生。</a:t>
            </a:r>
            <a:endParaRPr altLang="en-US" dirty="0" sz="2000" lang="zh-CN" spc="150">
              <a:solidFill>
                <a:schemeClr val="tx1">
                  <a:lumMod val="75000"/>
                  <a:lumOff val="25000"/>
                </a:schemeClr>
              </a:solidFill>
              <a:latin typeface="+mn-ea"/>
              <a:sym typeface="+mn-ea"/>
            </a:endParaRPr>
          </a:p>
        </p:txBody>
      </p:sp>
      <p:sp>
        <p:nvSpPr>
          <p:cNvPr id="104974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建立信息化评价机制，科学评估学生的学习情况和效果，为教学提供有力支持。</a:t>
            </a:r>
            <a:endParaRPr altLang="en-US" dirty="0" sz="2000" lang="zh-CN" spc="150">
              <a:solidFill>
                <a:schemeClr val="tx1">
                  <a:lumMod val="75000"/>
                  <a:lumOff val="25000"/>
                </a:schemeClr>
              </a:solidFill>
              <a:latin typeface="+mn-ea"/>
              <a:sym typeface="+mn-ea"/>
            </a:endParaRPr>
          </a:p>
        </p:txBody>
      </p:sp>
      <p:sp>
        <p:nvSpPr>
          <p:cNvPr id="104974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促进教育公平和提高教育质量</a:t>
            </a:r>
            <a:endParaRPr altLang="en-US" lang="zh-CN"/>
          </a:p>
        </p:txBody>
      </p:sp>
      <p:sp>
        <p:nvSpPr>
          <p:cNvPr id="104978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优化教育资源配置，缩小城乡、区域和校际差距</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完善作业考试辅导制度，减轻学生课业负担</a:t>
            </a:r>
            <a:endParaRPr dirty="0" sz="200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促进家校社协同育人，形成良好的教育生态</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强化学校教育主阵地作用，提升课堂教学质量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4"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856"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290.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2024-01-05T05:24:48Z</dcterms:created>
  <dcterms:modified xsi:type="dcterms:W3CDTF">2024-01-05T05:24:48Z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bf48f9ee491e4640a41fd8a16255fbd7_21</vt:lpwstr>
  </property>
</Properties>
</file>