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745" r:id="rId1"/>
    <p:sldMasterId id="2147486782" r:id="rId2"/>
  </p:sldMasterIdLst>
  <p:notesMasterIdLst>
    <p:notesMasterId r:id="rId3"/>
  </p:notesMasterIdLst>
  <p:sldIdLst>
    <p:sldId id="1588" r:id="rId4"/>
    <p:sldId id="1591" r:id="rId5"/>
    <p:sldId id="1594" r:id="rId6"/>
    <p:sldId id="1597" r:id="rId7"/>
    <p:sldId id="1600" r:id="rId8"/>
    <p:sldId id="1603" r:id="rId9"/>
    <p:sldId id="1606" r:id="rId10"/>
    <p:sldId id="1609" r:id="rId11"/>
    <p:sldId id="1612" r:id="rId12"/>
    <p:sldId id="1615" r:id="rId13"/>
    <p:sldId id="1618" r:id="rId14"/>
    <p:sldId id="1621" r:id="rId15"/>
    <p:sldId id="1624" r:id="rId16"/>
    <p:sldId id="1627" r:id="rId17"/>
    <p:sldId id="1630" r:id="rId18"/>
    <p:sldId id="1633" r:id="rId19"/>
    <p:sldId id="1636" r:id="rId20"/>
    <p:sldId id="1639" r:id="rId21"/>
    <p:sldId id="1642" r:id="rId22"/>
    <p:sldId id="1645" r:id="rId23"/>
    <p:sldId id="1648" r:id="rId24"/>
    <p:sldId id="1651" r:id="rId25"/>
    <p:sldId id="1654" r:id="rId26"/>
    <p:sldId id="1657"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746" r:id="rId1"/>
    <p:sldLayoutId id="2147486747" r:id="rId2"/>
    <p:sldLayoutId id="2147486748" r:id="rId3"/>
    <p:sldLayoutId id="2147486749" r:id="rId4"/>
    <p:sldLayoutId id="2147486750" r:id="rId5"/>
    <p:sldLayoutId id="2147486751" r:id="rId6"/>
    <p:sldLayoutId id="2147486752" r:id="rId7"/>
    <p:sldLayoutId id="2147486753" r:id="rId8"/>
    <p:sldLayoutId id="2147486754" r:id="rId9"/>
    <p:sldLayoutId id="2147486755" r:id="rId10"/>
    <p:sldLayoutId id="214748675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6783" r:id="rId1"/>
    <p:sldLayoutId id="2147486784" r:id="rId2"/>
    <p:sldLayoutId id="2147486785" r:id="rId3"/>
    <p:sldLayoutId id="2147486786" r:id="rId4"/>
    <p:sldLayoutId id="2147486787" r:id="rId5"/>
    <p:sldLayoutId id="2147486788" r:id="rId6"/>
    <p:sldLayoutId id="2147486789" r:id="rId7"/>
    <p:sldLayoutId id="2147486790" r:id="rId8"/>
    <p:sldLayoutId id="2147486791" r:id="rId9"/>
    <p:sldLayoutId id="2147486792" r:id="rId10"/>
    <p:sldLayoutId id="2147486793"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初中教育中的团队合作与沟通能力培养</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团队合作与沟通能力的定义和重要性</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初中教育中团队合作能力的培养</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初中教育中沟通能力的培养</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团队合作与沟通能力的关系及其在初中教育中的相互影响</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初中教育中团队合作与沟通能力培养的案例分析</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结论和建议</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0000"/>
          </a:bodyPr>
          <a:p>
            <a:r>
              <a:rPr altLang="en-US" lang="zh-CN"/>
              <a:t>团队合作与沟通能力的定义和重要性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团队合作与沟通能力的定义</a:t>
            </a:r>
            <a:endParaRPr altLang="en-US" lang="zh-CN"/>
          </a:p>
        </p:txBody>
      </p:sp>
      <p:sp>
        <p:nvSpPr>
          <p:cNvPr id="1048902" name="五边形 2"/>
          <p:cNvSpPr/>
          <p:nvPr>
            <p:custDataLst>
              <p:tags r:id="rId1"/>
            </p:custDataLst>
          </p:nvPr>
        </p:nvSpPr>
        <p:spPr>
          <a:xfrm rot="16200000" flipH="1">
            <a:off x="3917832" y="1290127"/>
            <a:ext cx="984694" cy="286357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4" name="五边形 3"/>
          <p:cNvSpPr/>
          <p:nvPr>
            <p:custDataLst>
              <p:tags r:id="rId2"/>
            </p:custDataLst>
          </p:nvPr>
        </p:nvSpPr>
        <p:spPr>
          <a:xfrm rot="16200000" flipH="1">
            <a:off x="3944066" y="4481696"/>
            <a:ext cx="936089" cy="2571100"/>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任意多边形 4"/>
          <p:cNvSpPr/>
          <p:nvPr>
            <p:custDataLst>
              <p:tags r:id="rId3"/>
            </p:custDataLst>
          </p:nvPr>
        </p:nvSpPr>
        <p:spPr>
          <a:xfrm>
            <a:off x="3125699" y="2226227"/>
            <a:ext cx="2571100" cy="388011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8" name="任意多边形 5"/>
          <p:cNvSpPr/>
          <p:nvPr>
            <p:custDataLst>
              <p:tags r:id="rId4"/>
            </p:custDataLst>
          </p:nvPr>
        </p:nvSpPr>
        <p:spPr>
          <a:xfrm flipV="1">
            <a:off x="2978533" y="1490400"/>
            <a:ext cx="2863575" cy="1376896"/>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125699" y="3042675"/>
            <a:ext cx="2571100" cy="2316523"/>
          </a:xfrm>
          <a:prstGeom prst="rect"/>
          <a:noFill/>
          <a:ln>
            <a:noFill/>
          </a:ln>
        </p:spPr>
        <p:txBody>
          <a:bodyPr wrap="square">
            <a:normAutofit fontScale="9090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团队合作能力：指在团队工作中，个体之间相互协作、共同完成任务的能力。</a:t>
            </a:r>
            <a:endPar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12" name="五边形 9"/>
          <p:cNvSpPr/>
          <p:nvPr>
            <p:custDataLst>
              <p:tags r:id="rId6"/>
            </p:custDataLst>
          </p:nvPr>
        </p:nvSpPr>
        <p:spPr>
          <a:xfrm rot="16200000" flipH="1">
            <a:off x="7284080" y="1305484"/>
            <a:ext cx="984694" cy="286357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4" name="五边形 10"/>
          <p:cNvSpPr/>
          <p:nvPr>
            <p:custDataLst>
              <p:tags r:id="rId7"/>
            </p:custDataLst>
          </p:nvPr>
        </p:nvSpPr>
        <p:spPr>
          <a:xfrm rot="16200000" flipH="1">
            <a:off x="7309034" y="4496412"/>
            <a:ext cx="936089" cy="2571100"/>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6" name="任意多边形 11"/>
          <p:cNvSpPr/>
          <p:nvPr>
            <p:custDataLst>
              <p:tags r:id="rId8"/>
            </p:custDataLst>
          </p:nvPr>
        </p:nvSpPr>
        <p:spPr>
          <a:xfrm>
            <a:off x="6491946" y="2240943"/>
            <a:ext cx="2571100" cy="388011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18" name="任意多边形 12"/>
          <p:cNvSpPr/>
          <p:nvPr>
            <p:custDataLst>
              <p:tags r:id="rId9"/>
            </p:custDataLst>
          </p:nvPr>
        </p:nvSpPr>
        <p:spPr>
          <a:xfrm flipV="1">
            <a:off x="6344781" y="1505756"/>
            <a:ext cx="2863575" cy="1376896"/>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91946" y="3042675"/>
            <a:ext cx="2571100" cy="2316523"/>
          </a:xfrm>
          <a:prstGeom prst="rect"/>
          <a:noFill/>
          <a:ln>
            <a:noFill/>
          </a:ln>
        </p:spPr>
        <p:txBody>
          <a:bodyPr wrap="square">
            <a:normAutofit fontScale="775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沟通能力：指在人际交往中，个体运用语言、非语言手段进行信息交流、表达情感、达成共识的能力。</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0" name="标题 2"/>
          <p:cNvSpPr>
            <a:spLocks noGrp="1"/>
          </p:cNvSpPr>
          <p:nvPr>
            <p:ph type="title" idx="1"/>
          </p:nvPr>
        </p:nvSpPr>
        <p:spPr/>
        <p:txBody>
          <a:bodyPr/>
          <a:p>
            <a:r>
              <a:rPr altLang="en-US" lang="zh-CN"/>
              <a:t>团队合作与沟通能力在初中教育中的重要性</a:t>
            </a:r>
            <a:endParaRPr altLang="en-US" lang="zh-CN"/>
          </a:p>
        </p:txBody>
      </p:sp>
      <p:sp>
        <p:nvSpPr>
          <p:cNvPr id="10489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团队合作与沟通能力在初中教育中的重要性还体现在培养学生的社会适应能力上，有助于学生更好地适应未来的社会生活和工作。</a:t>
            </a:r>
            <a:endParaRPr altLang="zh-CN" dirty="0" lang="en-US">
              <a:solidFill>
                <a:schemeClr val="dk1">
                  <a:lumMod val="80000"/>
                  <a:lumOff val="20000"/>
                </a:schemeClr>
              </a:solidFill>
              <a:latin typeface="+mn-ea"/>
              <a:sym typeface="+mn-ea"/>
            </a:endParaRPr>
          </a:p>
        </p:txBody>
      </p:sp>
      <p:sp>
        <p:nvSpPr>
          <p:cNvPr id="10489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团队合作与沟通能力是初中教育中的重要目标之一，有助于培养学生的合作精神和沟通能力，提高学习效果。</a:t>
            </a:r>
            <a:endParaRPr altLang="en-US" dirty="0" lang="zh-CN">
              <a:solidFill>
                <a:schemeClr val="dk1">
                  <a:lumMod val="80000"/>
                  <a:lumOff val="20000"/>
                </a:schemeClr>
              </a:solidFill>
              <a:latin typeface="+mn-ea"/>
              <a:sym typeface="+mn-ea"/>
            </a:endParaRPr>
          </a:p>
        </p:txBody>
      </p:sp>
      <p:sp>
        <p:nvSpPr>
          <p:cNvPr id="10489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在初中教育中，团队合作与沟通能力是实现有效学习的重要手段，有助于学生更好地理解和掌握知识，提高学习效率。</a:t>
            </a:r>
            <a:endParaRPr altLang="en-US" dirty="0" lang="zh-CN">
              <a:solidFill>
                <a:schemeClr val="dk1">
                  <a:lumMod val="80000"/>
                  <a:lumOff val="20000"/>
                </a:schemeClr>
              </a:solidFill>
              <a:latin typeface="+mn-ea"/>
              <a:sym typeface="+mn-ea"/>
            </a:endParaRPr>
          </a:p>
        </p:txBody>
      </p:sp>
      <p:sp>
        <p:nvSpPr>
          <p:cNvPr id="10489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团队合作与沟通能力在初中教育中的培养需要教师采取多种手段和方法，如小组讨论、合作学习等，以提高学生的合作精神和沟通能力。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89" name=""/>
        <p:cNvGrpSpPr/>
        <p:nvPr/>
      </p:nvGrpSpPr>
      <p:grpSpPr>
        <a:xfrm>
          <a:off x="0" y="0"/>
          <a:ext cx="0" cy="0"/>
          <a:chOff x="0" y="0"/>
          <a:chExt cx="0" cy="0"/>
        </a:xfrm>
      </p:grpSpPr>
      <p:sp>
        <p:nvSpPr>
          <p:cNvPr id="1049032" name="文本占位符 4"/>
          <p:cNvSpPr>
            <a:spLocks noGrp="1"/>
          </p:cNvSpPr>
          <p:nvPr>
            <p:ph type="body" idx="2"/>
            <p:custDataLst>
              <p:tags r:id="rId1"/>
            </p:custDataLst>
          </p:nvPr>
        </p:nvSpPr>
        <p:spPr/>
        <p:txBody>
          <a:bodyPr/>
          <a:p>
            <a:r>
              <a:rPr altLang="en-US" lang="zh-CN"/>
              <a:t>Part Two</a:t>
            </a:r>
            <a:endParaRPr altLang="en-US" lang="zh-CN"/>
          </a:p>
        </p:txBody>
      </p:sp>
      <p:sp>
        <p:nvSpPr>
          <p:cNvPr id="1049034" name="标题 5"/>
          <p:cNvSpPr>
            <a:spLocks noGrp="1"/>
          </p:cNvSpPr>
          <p:nvPr>
            <p:ph type="title" idx="1"/>
            <p:custDataLst>
              <p:tags r:id="rId2"/>
            </p:custDataLst>
          </p:nvPr>
        </p:nvSpPr>
        <p:spPr/>
        <p:txBody>
          <a:bodyPr>
            <a:normAutofit fontScale="90000"/>
          </a:bodyPr>
          <a:p>
            <a:r>
              <a:rPr altLang="en-US" lang="zh-CN"/>
              <a:t>初中教育中团队合作能力的培养</a:t>
            </a:r>
            <a:endParaRPr altLang="en-US" lang="zh-CN"/>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2"/>
          <p:cNvSpPr>
            <a:spLocks noGrp="1"/>
          </p:cNvSpPr>
          <p:nvPr>
            <p:ph type="title" idx="1"/>
          </p:nvPr>
        </p:nvSpPr>
        <p:spPr/>
        <p:txBody>
          <a:bodyPr/>
          <a:p>
            <a:r>
              <a:rPr altLang="en-US" lang="zh-CN"/>
              <a:t>课堂活动的设计与实施</a:t>
            </a:r>
            <a:endParaRPr altLang="en-US" lang="zh-CN"/>
          </a:p>
        </p:txBody>
      </p:sp>
      <p:sp>
        <p:nvSpPr>
          <p:cNvPr id="104907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设计课堂活动：根据学生年龄和兴趣，设计有趣的团队合作游戏和任务，如小组讨论、角色扮演、拼图游戏等。</a:t>
            </a:r>
            <a:endParaRPr altLang="en-US" dirty="0" sz="1200" lang="zh-CN" spc="150">
              <a:solidFill>
                <a:schemeClr val="tx1">
                  <a:lumMod val="65000"/>
                  <a:lumOff val="35000"/>
                </a:schemeClr>
              </a:solidFill>
              <a:latin typeface="+mn-ea"/>
              <a:sym typeface="+mn-ea"/>
            </a:endParaRPr>
          </a:p>
        </p:txBody>
      </p:sp>
      <p:sp>
        <p:nvSpPr>
          <p:cNvPr id="104907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实施课堂活动：在活动中，教师应给予学生充分的指导和支持，确保每个学生都能积极参与并从中受益。</a:t>
            </a:r>
            <a:endParaRPr altLang="en-US" dirty="0" sz="1200" lang="zh-CN" spc="150">
              <a:solidFill>
                <a:schemeClr val="tx1">
                  <a:lumMod val="65000"/>
                  <a:lumOff val="35000"/>
                </a:schemeClr>
              </a:solidFill>
              <a:latin typeface="+mn-ea"/>
              <a:sym typeface="+mn-ea"/>
            </a:endParaRPr>
          </a:p>
        </p:txBody>
      </p:sp>
      <p:sp>
        <p:nvSpPr>
          <p:cNvPr id="104907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评估课堂活动：活动结束后，教师应及时评估活动效果，总结经验教训，以便更好地改进未来的教学活动。</a:t>
            </a:r>
            <a:endParaRPr altLang="en-US" dirty="0" sz="1200" lang="zh-CN" spc="150">
              <a:solidFill>
                <a:schemeClr val="tx1">
                  <a:lumMod val="65000"/>
                  <a:lumOff val="35000"/>
                </a:schemeClr>
              </a:solidFill>
              <a:latin typeface="+mn-ea"/>
              <a:sym typeface="+mn-ea"/>
            </a:endParaRPr>
          </a:p>
        </p:txBody>
      </p:sp>
      <p:sp>
        <p:nvSpPr>
          <p:cNvPr id="104907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课堂活动的意义：通过团队合作的课堂活动，可以培养学生的沟通能力和团队合作精神，提高学生的综合素质。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2"/>
          <p:cNvSpPr>
            <a:spLocks noGrp="1"/>
          </p:cNvSpPr>
          <p:nvPr>
            <p:ph type="title" idx="1"/>
          </p:nvPr>
        </p:nvSpPr>
        <p:spPr/>
        <p:txBody>
          <a:bodyPr/>
          <a:p>
            <a:r>
              <a:rPr altLang="en-US" lang="zh-CN"/>
              <a:t>课外团队项目的组织与实践</a:t>
            </a:r>
            <a:endParaRPr altLang="en-US" lang="zh-CN"/>
          </a:p>
        </p:txBody>
      </p:sp>
      <p:sp>
        <p:nvSpPr>
          <p:cNvPr id="10491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4"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组织课外团队项目的目的：培养学生的团队合作能力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项目的选择：结合学生的兴趣和实际需求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项目的实施：学生自主分工、协作完成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项目的评价：注重过程和成果的双重评价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2" name="标题 2"/>
          <p:cNvSpPr>
            <a:spLocks noGrp="1"/>
          </p:cNvSpPr>
          <p:nvPr>
            <p:ph type="title" idx="1"/>
          </p:nvPr>
        </p:nvSpPr>
        <p:spPr/>
        <p:txBody>
          <a:bodyPr/>
          <a:p>
            <a:r>
              <a:rPr altLang="en-US" lang="zh-CN"/>
              <a:t>教师对学生团队合作的引导与支持</a:t>
            </a:r>
            <a:endParaRPr altLang="en-US" lang="zh-CN"/>
          </a:p>
        </p:txBody>
      </p:sp>
      <p:sp>
        <p:nvSpPr>
          <p:cNvPr id="10491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设定明确的目标和期望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提供有效的指导和反馈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激发学生的主动性和参与度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培养学生的沟通和协作技巧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1" name=""/>
        <p:cNvGrpSpPr/>
        <p:nvPr/>
      </p:nvGrpSpPr>
      <p:grpSpPr>
        <a:xfrm>
          <a:off x="0" y="0"/>
          <a:ext cx="0" cy="0"/>
          <a:chOff x="0" y="0"/>
          <a:chExt cx="0" cy="0"/>
        </a:xfrm>
      </p:grpSpPr>
      <p:sp>
        <p:nvSpPr>
          <p:cNvPr id="1049246"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248" name="标题 5"/>
          <p:cNvSpPr>
            <a:spLocks noGrp="1"/>
          </p:cNvSpPr>
          <p:nvPr>
            <p:ph type="title" idx="1"/>
            <p:custDataLst>
              <p:tags r:id="rId2"/>
            </p:custDataLst>
          </p:nvPr>
        </p:nvSpPr>
        <p:spPr/>
        <p:txBody>
          <a:bodyPr>
            <a:normAutofit fontScale="90000"/>
          </a:bodyPr>
          <a:p>
            <a:r>
              <a:rPr altLang="en-US" lang="zh-CN"/>
              <a:t>初中教育中沟通能力的培养</a:t>
            </a:r>
            <a:endParaRPr altLang="en-US" lang="zh-CN"/>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2"/>
          <p:cNvSpPr>
            <a:spLocks noGrp="1"/>
          </p:cNvSpPr>
          <p:nvPr>
            <p:ph type="title" idx="1"/>
          </p:nvPr>
        </p:nvSpPr>
        <p:spPr/>
        <p:txBody>
          <a:bodyPr/>
          <a:p>
            <a:r>
              <a:rPr altLang="en-US" lang="zh-CN"/>
              <a:t>课堂讨论与发言的技巧</a:t>
            </a:r>
            <a:endParaRPr altLang="en-US" lang="zh-CN"/>
          </a:p>
        </p:txBody>
      </p:sp>
      <p:sp>
        <p:nvSpPr>
          <p:cNvPr id="10492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清晰表达：有条理地陈述自己的想法，不使用攻击性语言</a:t>
            </a:r>
            <a:endParaRPr altLang="en-US" sz="1400" lang="zh-CN" spc="150">
              <a:solidFill>
                <a:schemeClr val="tx1"/>
              </a:solidFill>
              <a:effectLst/>
              <a:latin typeface="+mn-ea"/>
              <a:sym typeface="+mn-ea"/>
            </a:endParaRPr>
          </a:p>
        </p:txBody>
      </p:sp>
      <p:sp>
        <p:nvSpPr>
          <p:cNvPr id="10492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积极倾听：尊重他人观点，不打断他人发言</a:t>
            </a:r>
            <a:endParaRPr altLang="en-US" dirty="0" sz="1400" lang="zh-CN" spc="150">
              <a:solidFill>
                <a:schemeClr val="tx1"/>
              </a:solidFill>
              <a:effectLst/>
              <a:latin typeface="+mn-ea"/>
              <a:sym typeface="+mn-ea"/>
            </a:endParaRPr>
          </a:p>
        </p:txBody>
      </p:sp>
      <p:sp>
        <p:nvSpPr>
          <p:cNvPr id="10492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提问与回答：积极参与讨论，提出有价值的问题，回答问题时提供充分理由</a:t>
            </a:r>
            <a:endParaRPr altLang="en-US" sz="1400" lang="zh-CN" spc="150">
              <a:solidFill>
                <a:schemeClr val="tx1"/>
              </a:solidFill>
              <a:effectLst/>
              <a:latin typeface="+mn-ea"/>
              <a:sym typeface="+mn-ea"/>
            </a:endParaRPr>
          </a:p>
        </p:txBody>
      </p:sp>
      <p:sp>
        <p:nvSpPr>
          <p:cNvPr id="10493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反馈与总结：对他人的观点给予及时反馈，总结讨论成果</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0" name="标题 2"/>
          <p:cNvSpPr>
            <a:spLocks noGrp="1"/>
          </p:cNvSpPr>
          <p:nvPr>
            <p:ph type="title" idx="1"/>
          </p:nvPr>
        </p:nvSpPr>
        <p:spPr/>
        <p:txBody>
          <a:bodyPr/>
          <a:p>
            <a:r>
              <a:rPr altLang="en-US" lang="zh-CN"/>
              <a:t>书面表达能力培养</a:t>
            </a:r>
            <a:endParaRPr altLang="en-US" lang="zh-CN"/>
          </a:p>
        </p:txBody>
      </p:sp>
      <p:sp>
        <p:nvSpPr>
          <p:cNvPr id="104934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定义：书面表达能力是指通过文字表达思想、观点和情感的能力。</a:t>
            </a:r>
            <a:endParaRPr altLang="en-US" dirty="0" sz="1200" lang="zh-CN" spc="150">
              <a:solidFill>
                <a:schemeClr val="tx1">
                  <a:lumMod val="65000"/>
                  <a:lumOff val="35000"/>
                </a:schemeClr>
              </a:solidFill>
              <a:latin typeface="+mn-ea"/>
              <a:sym typeface="+mn-ea"/>
            </a:endParaRPr>
          </a:p>
        </p:txBody>
      </p:sp>
      <p:sp>
        <p:nvSpPr>
          <p:cNvPr id="104934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培养方法：通过写作练习、阅读理解、写作技巧指导等方式进行培养。</a:t>
            </a:r>
            <a:endParaRPr altLang="en-US" dirty="0" sz="1200" lang="zh-CN" spc="150">
              <a:solidFill>
                <a:schemeClr val="tx1">
                  <a:lumMod val="65000"/>
                  <a:lumOff val="35000"/>
                </a:schemeClr>
              </a:solidFill>
              <a:latin typeface="+mn-ea"/>
              <a:sym typeface="+mn-ea"/>
            </a:endParaRPr>
          </a:p>
        </p:txBody>
      </p:sp>
      <p:sp>
        <p:nvSpPr>
          <p:cNvPr id="104934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初中阶段要求：要求学生能够清晰、准确地表达自己的观点，掌握基本的写作技巧和规范，能够写出结构完整的文章。</a:t>
            </a:r>
            <a:endParaRPr altLang="en-US" dirty="0" sz="1200" lang="zh-CN" spc="150">
              <a:solidFill>
                <a:schemeClr val="tx1">
                  <a:lumMod val="65000"/>
                  <a:lumOff val="35000"/>
                </a:schemeClr>
              </a:solidFill>
              <a:latin typeface="+mn-ea"/>
              <a:sym typeface="+mn-ea"/>
            </a:endParaRPr>
          </a:p>
        </p:txBody>
      </p:sp>
      <p:sp>
        <p:nvSpPr>
          <p:cNvPr id="104934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实际应用：在日常生活中，书面表达能力是必不可少的，如写邮件、写报告、写论文等。在初中教育中，书面表达能力的培养有助于提高学生的综合素质和未来职业发展。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标题 2"/>
          <p:cNvSpPr>
            <a:spLocks noGrp="1"/>
          </p:cNvSpPr>
          <p:nvPr>
            <p:ph type="title" idx="1"/>
          </p:nvPr>
        </p:nvSpPr>
        <p:spPr/>
        <p:txBody>
          <a:bodyPr/>
          <a:p>
            <a:r>
              <a:rPr altLang="en-US" lang="zh-CN"/>
              <a:t>教师与学生沟通的方式与技巧</a:t>
            </a:r>
            <a:endParaRPr altLang="en-US" lang="zh-CN"/>
          </a:p>
        </p:txBody>
      </p:sp>
      <p:sp>
        <p:nvSpPr>
          <p:cNvPr id="10493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建立信任：教师与学生之间应建立互信关系，让学生感受到教师的关心与支持。</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倾听技巧：教师需要耐心倾听学生的想法和意见，理解学生的感受和需求。</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6"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表达方式：教师需要用清晰、简洁的语言表达自己的观点和要求，避免使用过于复杂或抽象的词汇。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2"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非语言沟通：教师需要注意自己的肢体语言和面部表情，以及语气和音调的变化，增强沟通效果。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53" name=""/>
        <p:cNvGrpSpPr/>
        <p:nvPr/>
      </p:nvGrpSpPr>
      <p:grpSpPr>
        <a:xfrm>
          <a:off x="0" y="0"/>
          <a:ext cx="0" cy="0"/>
          <a:chOff x="0" y="0"/>
          <a:chExt cx="0" cy="0"/>
        </a:xfrm>
      </p:grpSpPr>
      <p:sp>
        <p:nvSpPr>
          <p:cNvPr id="1049452" name="文本占位符 4"/>
          <p:cNvSpPr>
            <a:spLocks noGrp="1"/>
          </p:cNvSpPr>
          <p:nvPr>
            <p:ph type="body" idx="2"/>
            <p:custDataLst>
              <p:tags r:id="rId1"/>
            </p:custDataLst>
          </p:nvPr>
        </p:nvSpPr>
        <p:spPr/>
        <p:txBody>
          <a:bodyPr/>
          <a:p>
            <a:r>
              <a:rPr altLang="en-US" lang="zh-CN"/>
              <a:t>Part Four</a:t>
            </a:r>
            <a:endParaRPr altLang="en-US" lang="zh-CN"/>
          </a:p>
        </p:txBody>
      </p:sp>
      <p:sp>
        <p:nvSpPr>
          <p:cNvPr id="1049454" name="标题 5"/>
          <p:cNvSpPr>
            <a:spLocks noGrp="1"/>
          </p:cNvSpPr>
          <p:nvPr>
            <p:ph type="title" idx="1"/>
            <p:custDataLst>
              <p:tags r:id="rId2"/>
            </p:custDataLst>
          </p:nvPr>
        </p:nvSpPr>
        <p:spPr/>
        <p:txBody>
          <a:bodyPr>
            <a:normAutofit fontScale="90000"/>
          </a:bodyPr>
          <a:p>
            <a:r>
              <a:rPr altLang="en-US" lang="zh-CN"/>
              <a:t>团队合作与沟通能力的关系及其在初中教育中的相互影响</a:t>
            </a:r>
            <a:endParaRPr altLang="en-US" lang="zh-CN"/>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0" name="标题 2"/>
          <p:cNvSpPr>
            <a:spLocks noGrp="1"/>
          </p:cNvSpPr>
          <p:nvPr>
            <p:ph type="title" idx="1"/>
          </p:nvPr>
        </p:nvSpPr>
        <p:spPr/>
        <p:txBody>
          <a:bodyPr/>
          <a:p>
            <a:r>
              <a:rPr altLang="en-US" lang="zh-CN"/>
              <a:t>团队合作与沟通能力相互影响的关系</a:t>
            </a:r>
            <a:endParaRPr altLang="en-US" lang="zh-CN"/>
          </a:p>
        </p:txBody>
      </p:sp>
      <p:sp>
        <p:nvSpPr>
          <p:cNvPr id="104949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团队合作能力是沟通能力的基础，良好的沟通能力有助于提升团队合作效率。</a:t>
            </a:r>
            <a:endParaRPr altLang="en-US" dirty="0" sz="1200" lang="zh-CN" spc="150">
              <a:solidFill>
                <a:schemeClr val="tx1">
                  <a:lumMod val="65000"/>
                  <a:lumOff val="35000"/>
                </a:schemeClr>
              </a:solidFill>
              <a:latin typeface="+mn-ea"/>
              <a:sym typeface="+mn-ea"/>
            </a:endParaRPr>
          </a:p>
        </p:txBody>
      </p:sp>
      <p:sp>
        <p:nvSpPr>
          <p:cNvPr id="104949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初中教育中的团队合作与沟通能力培养相互促进，有助于提高学生的综合素质。</a:t>
            </a:r>
            <a:endParaRPr altLang="en-US" dirty="0" sz="1200" lang="zh-CN" spc="150">
              <a:solidFill>
                <a:schemeClr val="tx1">
                  <a:lumMod val="65000"/>
                  <a:lumOff val="35000"/>
                </a:schemeClr>
              </a:solidFill>
              <a:latin typeface="+mn-ea"/>
              <a:sym typeface="+mn-ea"/>
            </a:endParaRPr>
          </a:p>
        </p:txBody>
      </p:sp>
      <p:sp>
        <p:nvSpPr>
          <p:cNvPr id="104949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有效的沟通是团队合作的基石，良好的团队合作有助于增强沟通能力。</a:t>
            </a:r>
            <a:endParaRPr altLang="en-US" dirty="0" sz="1200" lang="zh-CN" spc="150">
              <a:solidFill>
                <a:schemeClr val="tx1">
                  <a:lumMod val="65000"/>
                  <a:lumOff val="35000"/>
                </a:schemeClr>
              </a:solidFill>
              <a:latin typeface="+mn-ea"/>
              <a:sym typeface="+mn-ea"/>
            </a:endParaRPr>
          </a:p>
        </p:txBody>
      </p:sp>
      <p:sp>
        <p:nvSpPr>
          <p:cNvPr id="104949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在初中教育中，应注重培养学生的团队合作与沟通能力，以促进学生的全面发展。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8" name="标题 2"/>
          <p:cNvSpPr>
            <a:spLocks noGrp="1"/>
          </p:cNvSpPr>
          <p:nvPr>
            <p:ph type="title" idx="1"/>
          </p:nvPr>
        </p:nvSpPr>
        <p:spPr/>
        <p:txBody>
          <a:bodyPr/>
          <a:p>
            <a:r>
              <a:rPr altLang="en-US" lang="zh-CN"/>
              <a:t>初中教育中如何同时培养团队合作与沟通能力</a:t>
            </a:r>
            <a:endParaRPr altLang="en-US" lang="zh-CN"/>
          </a:p>
        </p:txBody>
      </p:sp>
      <p:sp>
        <p:nvSpPr>
          <p:cNvPr id="10495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团队合作与沟通能力在初中教育中的重要性</a:t>
            </a:r>
            <a:endParaRPr altLang="en-US" dirty="0" sz="2000" lang="zh-CN" spc="150">
              <a:solidFill>
                <a:schemeClr val="tx1">
                  <a:lumMod val="85000"/>
                  <a:lumOff val="15000"/>
                </a:schemeClr>
              </a:solidFill>
              <a:latin typeface="+mn-ea"/>
              <a:sym typeface="+mn-ea"/>
            </a:endParaRPr>
          </a:p>
        </p:txBody>
      </p:sp>
      <p:sp>
        <p:nvSpPr>
          <p:cNvPr id="10495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团队合作与沟通能力相互影响的关系</a:t>
            </a:r>
            <a:endParaRPr altLang="en-US" dirty="0" sz="2000" lang="zh-CN" spc="150">
              <a:solidFill>
                <a:schemeClr val="tx1">
                  <a:lumMod val="85000"/>
                  <a:lumOff val="15000"/>
                </a:schemeClr>
              </a:solidFill>
              <a:latin typeface="+mn-ea"/>
              <a:sym typeface="+mn-ea"/>
            </a:endParaRPr>
          </a:p>
        </p:txBody>
      </p:sp>
      <p:sp>
        <p:nvSpPr>
          <p:cNvPr id="10495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如何在初中教育中同时培养团队合作与沟通能力的方法和策略</a:t>
            </a:r>
            <a:endParaRPr altLang="en-US" dirty="0" sz="2000" lang="zh-CN" spc="150">
              <a:solidFill>
                <a:schemeClr val="tx1">
                  <a:lumMod val="85000"/>
                  <a:lumOff val="15000"/>
                </a:schemeClr>
              </a:solidFill>
              <a:latin typeface="+mn-ea"/>
              <a:sym typeface="+mn-ea"/>
            </a:endParaRPr>
          </a:p>
        </p:txBody>
      </p:sp>
      <p:sp>
        <p:nvSpPr>
          <p:cNvPr id="10495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实际案例分析：成功培养团队合作与沟通能力的初中教育实践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77" name=""/>
        <p:cNvGrpSpPr/>
        <p:nvPr/>
      </p:nvGrpSpPr>
      <p:grpSpPr>
        <a:xfrm>
          <a:off x="0" y="0"/>
          <a:ext cx="0" cy="0"/>
          <a:chOff x="0" y="0"/>
          <a:chExt cx="0" cy="0"/>
        </a:xfrm>
      </p:grpSpPr>
      <p:sp>
        <p:nvSpPr>
          <p:cNvPr id="1049602" name="文本占位符 4"/>
          <p:cNvSpPr>
            <a:spLocks noGrp="1"/>
          </p:cNvSpPr>
          <p:nvPr>
            <p:ph type="body" idx="2"/>
            <p:custDataLst>
              <p:tags r:id="rId1"/>
            </p:custDataLst>
          </p:nvPr>
        </p:nvSpPr>
        <p:spPr/>
        <p:txBody>
          <a:bodyPr/>
          <a:p>
            <a:r>
              <a:rPr altLang="en-US" lang="zh-CN"/>
              <a:t>Part Five</a:t>
            </a:r>
            <a:endParaRPr altLang="en-US" lang="zh-CN"/>
          </a:p>
        </p:txBody>
      </p:sp>
      <p:sp>
        <p:nvSpPr>
          <p:cNvPr id="1049604" name="标题 5"/>
          <p:cNvSpPr>
            <a:spLocks noGrp="1"/>
          </p:cNvSpPr>
          <p:nvPr>
            <p:ph type="title" idx="1"/>
            <p:custDataLst>
              <p:tags r:id="rId2"/>
            </p:custDataLst>
          </p:nvPr>
        </p:nvSpPr>
        <p:spPr/>
        <p:txBody>
          <a:bodyPr>
            <a:normAutofit fontScale="90000"/>
          </a:bodyPr>
          <a:p>
            <a:r>
              <a:rPr altLang="en-US" lang="zh-CN"/>
              <a:t>初中教育中团队合作与沟通能力培养的案例分析</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2"/>
          <p:cNvSpPr>
            <a:spLocks noGrp="1"/>
          </p:cNvSpPr>
          <p:nvPr>
            <p:ph type="title" idx="1"/>
          </p:nvPr>
        </p:nvSpPr>
        <p:spPr/>
        <p:txBody>
          <a:bodyPr/>
          <a:p>
            <a:r>
              <a:rPr altLang="en-US" lang="zh-CN"/>
              <a:t>成功案例介绍与分析</a:t>
            </a:r>
            <a:endParaRPr altLang="en-US" lang="zh-CN"/>
          </a:p>
        </p:txBody>
      </p:sp>
      <p:sp>
        <p:nvSpPr>
          <p:cNvPr id="104964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案例名称：初中物理实验课程中的团队合作</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案例分析：通过实验课程中的团队合作，学生学会了分工合作、沟通交流和解决问题的方法，提高了综合素质</a:t>
            </a:r>
            <a:endParaRPr dirty="0" sz="2000" err="1">
              <a:solidFill>
                <a:schemeClr val="tx1">
                  <a:lumMod val="75000"/>
                  <a:lumOff val="25000"/>
                </a:schemeClr>
              </a:solidFill>
              <a:latin typeface="+mn-ea"/>
              <a:ea typeface="+mn-ea"/>
              <a:cs typeface="+mn-ea"/>
              <a:sym typeface="+mn-lt"/>
            </a:endParaRPr>
          </a:p>
        </p:txBody>
      </p:sp>
      <p:sp>
        <p:nvSpPr>
          <p:cNvPr id="104966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6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案例总结：成功案例表明，初中教育中的团队合作与沟通能力培养对于学生的成长和发展具有重要意义</a:t>
            </a:r>
            <a:endParaRPr dirty="0" sz="2000" err="1">
              <a:solidFill>
                <a:schemeClr val="tx1">
                  <a:lumMod val="75000"/>
                  <a:lumOff val="25000"/>
                </a:schemeClr>
              </a:solidFill>
              <a:latin typeface="+mn-ea"/>
              <a:ea typeface="+mn-ea"/>
              <a:cs typeface="+mn-ea"/>
              <a:sym typeface="+mn-lt"/>
            </a:endParaRPr>
          </a:p>
        </p:txBody>
      </p:sp>
      <p:sp>
        <p:nvSpPr>
          <p:cNvPr id="10496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案例简介：学生在物理实验课程中通过小组合作完成实验任务，培养了团队合作和沟通能力</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0" name="标题 2"/>
          <p:cNvSpPr>
            <a:spLocks noGrp="1"/>
          </p:cNvSpPr>
          <p:nvPr>
            <p:ph type="title" idx="1"/>
          </p:nvPr>
        </p:nvSpPr>
        <p:spPr/>
        <p:txBody>
          <a:bodyPr/>
          <a:p>
            <a:r>
              <a:rPr altLang="en-US" lang="zh-CN"/>
              <a:t>失败案例介绍与分析</a:t>
            </a:r>
            <a:endParaRPr altLang="en-US" lang="zh-CN"/>
          </a:p>
        </p:txBody>
      </p:sp>
      <p:sp>
        <p:nvSpPr>
          <p:cNvPr id="10497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案例二：某初中学生在团队比赛中因个人情绪问题影响了团队沟通，导致比赛失利</a:t>
            </a:r>
            <a:endParaRPr altLang="en-US" sz="1400" lang="zh-CN" spc="150">
              <a:solidFill>
                <a:schemeClr val="tx1"/>
              </a:solidFill>
              <a:effectLst/>
              <a:latin typeface="+mn-ea"/>
              <a:sym typeface="+mn-ea"/>
            </a:endParaRPr>
          </a:p>
        </p:txBody>
      </p:sp>
      <p:sp>
        <p:nvSpPr>
          <p:cNvPr id="10497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案例一：某初中班级在团队合作项目中出现了沟通障碍，导致项目进展缓慢</a:t>
            </a:r>
            <a:endParaRPr altLang="en-US" dirty="0" sz="1400" lang="zh-CN" spc="150">
              <a:solidFill>
                <a:schemeClr val="tx1"/>
              </a:solidFill>
              <a:effectLst/>
              <a:latin typeface="+mn-ea"/>
              <a:sym typeface="+mn-ea"/>
            </a:endParaRPr>
          </a:p>
        </p:txBody>
      </p:sp>
      <p:sp>
        <p:nvSpPr>
          <p:cNvPr id="10497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案例三：某初中班级在集体活动中出现了分工不均，部分学生感到不满，影响了团队合作</a:t>
            </a:r>
            <a:endParaRPr altLang="en-US" sz="1400" lang="zh-CN" spc="150">
              <a:solidFill>
                <a:schemeClr val="tx1"/>
              </a:solidFill>
              <a:effectLst/>
              <a:latin typeface="+mn-ea"/>
              <a:sym typeface="+mn-ea"/>
            </a:endParaRPr>
          </a:p>
        </p:txBody>
      </p:sp>
      <p:sp>
        <p:nvSpPr>
          <p:cNvPr id="10497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案例四：某初中学生在小组讨论中过于坚持己见，未能充分听取他人意见，导致讨论效果不佳</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6" name="标题 2"/>
          <p:cNvSpPr>
            <a:spLocks noGrp="1"/>
          </p:cNvSpPr>
          <p:nvPr>
            <p:ph type="title" idx="1"/>
          </p:nvPr>
        </p:nvSpPr>
        <p:spPr/>
        <p:txBody>
          <a:bodyPr/>
          <a:p>
            <a:r>
              <a:rPr altLang="en-US" lang="zh-CN"/>
              <a:t>案例启示与建议</a:t>
            </a:r>
            <a:endParaRPr altLang="en-US" lang="zh-CN"/>
          </a:p>
        </p:txBody>
      </p:sp>
      <p:sp>
        <p:nvSpPr>
          <p:cNvPr id="104977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团队合作与沟通能力的培养需要长期坚持，需要学校、家庭、社会等多方面的支持和配合。</a:t>
            </a:r>
            <a:endParaRPr altLang="en-US" dirty="0" sz="2000" lang="zh-CN" spc="150">
              <a:solidFill>
                <a:schemeClr val="tx1">
                  <a:lumMod val="85000"/>
                  <a:lumOff val="15000"/>
                </a:schemeClr>
              </a:solidFill>
              <a:latin typeface="+mn-ea"/>
              <a:sym typeface="+mn-ea"/>
            </a:endParaRPr>
          </a:p>
        </p:txBody>
      </p:sp>
      <p:sp>
        <p:nvSpPr>
          <p:cNvPr id="104978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案例中的成功经验可以借鉴，但也需要结合实际情况进行调整和改进。</a:t>
            </a:r>
            <a:endParaRPr altLang="en-US" dirty="0" sz="2000" lang="zh-CN" spc="150">
              <a:solidFill>
                <a:schemeClr val="tx1">
                  <a:lumMod val="85000"/>
                  <a:lumOff val="15000"/>
                </a:schemeClr>
              </a:solidFill>
              <a:latin typeface="+mn-ea"/>
              <a:sym typeface="+mn-ea"/>
            </a:endParaRPr>
          </a:p>
        </p:txBody>
      </p:sp>
      <p:sp>
        <p:nvSpPr>
          <p:cNvPr id="104979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培养学生的团队合作与沟通能力需要注重实践和体验，让学生在亲身参与中获得成长和进步。</a:t>
            </a:r>
            <a:endParaRPr altLang="en-US" dirty="0" sz="2000" lang="zh-CN" spc="150">
              <a:solidFill>
                <a:schemeClr val="tx1">
                  <a:lumMod val="85000"/>
                  <a:lumOff val="15000"/>
                </a:schemeClr>
              </a:solidFill>
              <a:latin typeface="+mn-ea"/>
              <a:sym typeface="+mn-ea"/>
            </a:endParaRPr>
          </a:p>
        </p:txBody>
      </p:sp>
      <p:sp>
        <p:nvSpPr>
          <p:cNvPr id="104979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教师需要注重引导和启发，帮助学生掌握正确的沟通技巧和方法，提高学生的团队合作意识和能力。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9" name=""/>
        <p:cNvGrpSpPr/>
        <p:nvPr/>
      </p:nvGrpSpPr>
      <p:grpSpPr>
        <a:xfrm>
          <a:off x="0" y="0"/>
          <a:ext cx="0" cy="0"/>
          <a:chOff x="0" y="0"/>
          <a:chExt cx="0" cy="0"/>
        </a:xfrm>
      </p:grpSpPr>
      <p:sp>
        <p:nvSpPr>
          <p:cNvPr id="1049840" name="文本占位符 4"/>
          <p:cNvSpPr>
            <a:spLocks noGrp="1"/>
          </p:cNvSpPr>
          <p:nvPr>
            <p:ph type="body" idx="2"/>
            <p:custDataLst>
              <p:tags r:id="rId1"/>
            </p:custDataLst>
          </p:nvPr>
        </p:nvSpPr>
        <p:spPr/>
        <p:txBody>
          <a:bodyPr/>
          <a:p>
            <a:r>
              <a:rPr altLang="en-US" lang="zh-CN"/>
              <a:t>Part Six</a:t>
            </a:r>
            <a:endParaRPr altLang="en-US" lang="zh-CN"/>
          </a:p>
        </p:txBody>
      </p:sp>
      <p:sp>
        <p:nvSpPr>
          <p:cNvPr id="1049842" name="标题 5"/>
          <p:cNvSpPr>
            <a:spLocks noGrp="1"/>
          </p:cNvSpPr>
          <p:nvPr>
            <p:ph type="title" idx="1"/>
            <p:custDataLst>
              <p:tags r:id="rId2"/>
            </p:custDataLst>
          </p:nvPr>
        </p:nvSpPr>
        <p:spPr/>
        <p:txBody>
          <a:bodyPr>
            <a:normAutofit/>
          </a:bodyPr>
          <a:p>
            <a:r>
              <a:rPr altLang="en-US" lang="zh-CN"/>
              <a:t>结论和建议</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8" name="标题 2"/>
          <p:cNvSpPr>
            <a:spLocks noGrp="1"/>
          </p:cNvSpPr>
          <p:nvPr>
            <p:ph type="title" idx="1"/>
          </p:nvPr>
        </p:nvSpPr>
        <p:spPr/>
        <p:txBody>
          <a:bodyPr/>
          <a:p>
            <a:r>
              <a:rPr altLang="en-US" lang="zh-CN"/>
              <a:t>对初中教育中团队合作与沟通能力培养的总结</a:t>
            </a:r>
            <a:endParaRPr altLang="en-US" lang="zh-CN"/>
          </a:p>
        </p:txBody>
      </p:sp>
      <p:sp>
        <p:nvSpPr>
          <p:cNvPr id="104988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团队合作与沟通能力在初中教育中的重要性</a:t>
            </a:r>
            <a:endParaRPr altLang="en-US" dirty="0" sz="2000" lang="zh-CN" spc="150">
              <a:solidFill>
                <a:schemeClr val="tx1">
                  <a:lumMod val="85000"/>
                  <a:lumOff val="15000"/>
                </a:schemeClr>
              </a:solidFill>
              <a:latin typeface="+mn-ea"/>
              <a:sym typeface="+mn-ea"/>
            </a:endParaRPr>
          </a:p>
        </p:txBody>
      </p:sp>
      <p:sp>
        <p:nvSpPr>
          <p:cNvPr id="104988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当前初中教育中团队合作与沟通能力的现状和问题</a:t>
            </a:r>
            <a:endParaRPr altLang="en-US" dirty="0" sz="2000" lang="zh-CN" spc="150">
              <a:solidFill>
                <a:schemeClr val="tx1">
                  <a:lumMod val="85000"/>
                  <a:lumOff val="15000"/>
                </a:schemeClr>
              </a:solidFill>
              <a:latin typeface="+mn-ea"/>
              <a:sym typeface="+mn-ea"/>
            </a:endParaRPr>
          </a:p>
        </p:txBody>
      </p:sp>
      <p:sp>
        <p:nvSpPr>
          <p:cNvPr id="104989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提升初中教育中团队合作与沟通能力的有效途径</a:t>
            </a:r>
            <a:endParaRPr altLang="en-US" dirty="0" sz="2000" lang="zh-CN" spc="150">
              <a:solidFill>
                <a:schemeClr val="tx1">
                  <a:lumMod val="85000"/>
                  <a:lumOff val="15000"/>
                </a:schemeClr>
              </a:solidFill>
              <a:latin typeface="+mn-ea"/>
              <a:sym typeface="+mn-ea"/>
            </a:endParaRPr>
          </a:p>
        </p:txBody>
      </p:sp>
      <p:sp>
        <p:nvSpPr>
          <p:cNvPr id="104989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未来初中教育中团队合作与沟通能力培养的展望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2" name="标题 2"/>
          <p:cNvSpPr>
            <a:spLocks noGrp="1"/>
          </p:cNvSpPr>
          <p:nvPr>
            <p:ph type="title" idx="1"/>
          </p:nvPr>
        </p:nvSpPr>
        <p:spPr/>
        <p:txBody>
          <a:bodyPr/>
          <a:p>
            <a:r>
              <a:rPr altLang="en-US" lang="zh-CN"/>
              <a:t>对未来初中教育的建议</a:t>
            </a:r>
            <a:endParaRPr altLang="en-US" lang="zh-CN"/>
          </a:p>
        </p:txBody>
      </p:sp>
      <p:sp>
        <p:nvSpPr>
          <p:cNvPr id="104994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4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强化团队合作意识，注重培养学生的沟通协作能力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5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开展多样化的团队活动，鼓励学生积极参与</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5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建立有效的激励机制，激发学生的团队合作热情</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6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加强教师培训，提高教师的团队合作和沟通能力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006" name="标题 2"/>
          <p:cNvSpPr>
            <a:spLocks noGrp="1"/>
          </p:cNvSpPr>
          <p:nvPr>
            <p:ph type="title" idx="2"/>
            <p:custDataLst>
              <p:tags r:id="rId1"/>
            </p:custDataLst>
          </p:nvPr>
        </p:nvSpPr>
        <p:spPr/>
        <p:txBody>
          <a:bodyPr/>
          <a:p>
            <a:r>
              <a:rPr altLang="en-US" lang="zh-CN"/>
              <a:t>感谢观看</a:t>
            </a:r>
            <a:endParaRPr altLang="en-US" lang="zh-CN"/>
          </a:p>
        </p:txBody>
      </p:sp>
      <p:sp>
        <p:nvSpPr>
          <p:cNvPr id="1050008"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9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1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6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2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287.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2024-01-01T07:31:28Z</dcterms:created>
  <dcterms:modified xsi:type="dcterms:W3CDTF">2024-01-01T07:31:28Z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dfdd601755224d76b92e690629775bed_21</vt:lpwstr>
  </property>
</Properties>
</file>