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651" r:id="rId1"/>
    <p:sldMasterId id="2147490688" r:id="rId2"/>
  </p:sldMasterIdLst>
  <p:notesMasterIdLst>
    <p:notesMasterId r:id="rId3"/>
  </p:notesMasterIdLst>
  <p:sldIdLst>
    <p:sldId id="3337" r:id="rId4"/>
    <p:sldId id="3340" r:id="rId5"/>
    <p:sldId id="3343" r:id="rId6"/>
    <p:sldId id="3346" r:id="rId7"/>
    <p:sldId id="3349" r:id="rId8"/>
    <p:sldId id="3352" r:id="rId9"/>
    <p:sldId id="3355" r:id="rId10"/>
    <p:sldId id="3358" r:id="rId11"/>
    <p:sldId id="3361" r:id="rId12"/>
    <p:sldId id="3364" r:id="rId13"/>
    <p:sldId id="3367" r:id="rId14"/>
    <p:sldId id="3370" r:id="rId15"/>
    <p:sldId id="3373" r:id="rId16"/>
    <p:sldId id="3376" r:id="rId17"/>
    <p:sldId id="3379" r:id="rId18"/>
    <p:sldId id="3382" r:id="rId19"/>
    <p:sldId id="3385" r:id="rId20"/>
    <p:sldId id="3388" r:id="rId21"/>
    <p:sldId id="3391" r:id="rId22"/>
    <p:sldId id="3394" r:id="rId23"/>
    <p:sldId id="3397" r:id="rId24"/>
    <p:sldId id="3400" r:id="rId25"/>
    <p:sldId id="3403" r:id="rId26"/>
    <p:sldId id="3406" r:id="rId27"/>
    <p:sldId id="3409" r:id="rId28"/>
    <p:sldId id="3412" r:id="rId29"/>
    <p:sldId id="3415" r:id="rId30"/>
    <p:sldId id="3418" r:id="rId31"/>
    <p:sldId id="3421" r:id="rId32"/>
    <p:sldId id="3424" r:id="rId33"/>
    <p:sldId id="3427" r:id="rId34"/>
    <p:sldId id="3430" r:id="rId35"/>
    <p:sldId id="3433"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image" Target="../media/image2.png"/><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4.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tags" Target="../tags/tag68.xml"/><Relationship Id="rId12" Type="http://schemas.openxmlformats.org/officeDocument/2006/relationships/tags" Target="../tags/tag69.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背景"/>
          <p:cNvPicPr>
            <a:picLocks noChangeAspect="1"/>
          </p:cNvPicPr>
          <p:nvPr userDrawn="1">
            <p:custDataLst>
              <p:tags r:id="rId1"/>
            </p:custDataLst>
          </p:nvPr>
        </p:nvPicPr>
        <p:blipFill>
          <a:blip xmlns:r="http://schemas.openxmlformats.org/officeDocument/2006/relationships" r:embed="rId2"/>
          <a:srcRect l="8797"/>
          <a:stretch>
            <a:fillRect/>
          </a:stretch>
        </p:blipFill>
        <p:spPr>
          <a:xfrm>
            <a:off x="0" y="0"/>
            <a:ext cx="12192000" cy="6858000"/>
          </a:xfrm>
          <a:prstGeom prst="rect"/>
        </p:spPr>
      </p:pic>
      <p:sp>
        <p:nvSpPr>
          <p:cNvPr id="1048670" name="标题 1"/>
          <p:cNvSpPr>
            <a:spLocks noGrp="1"/>
          </p:cNvSpPr>
          <p:nvPr>
            <p:ph type="ctrTitle" hasCustomPrompt="1"/>
            <p:custDataLst>
              <p:tags r:id="rId3"/>
            </p:custDataLst>
          </p:nvPr>
        </p:nvSpPr>
        <p:spPr>
          <a:xfrm>
            <a:off x="5587365" y="1017905"/>
            <a:ext cx="5766435" cy="2159000"/>
          </a:xfrm>
        </p:spPr>
        <p:txBody>
          <a:bodyPr anchor="b">
            <a:normAutofit/>
          </a:bodyPr>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672" name="副标题 2"/>
          <p:cNvSpPr>
            <a:spLocks noGrp="1"/>
          </p:cNvSpPr>
          <p:nvPr>
            <p:ph type="subTitle" idx="1"/>
            <p:custDataLst>
              <p:tags r:id="rId4"/>
            </p:custDataLst>
          </p:nvPr>
        </p:nvSpPr>
        <p:spPr>
          <a:xfrm>
            <a:off x="5586730" y="3231515"/>
            <a:ext cx="5767070" cy="751205"/>
          </a:xfrm>
        </p:spPr>
        <p:txBody>
          <a:bodyPr anchor="ctr" anchorCtr="0">
            <a:normAutofit/>
          </a:bodyPr>
          <a:lstStyle>
            <a:lvl1pPr algn="r" indent="0" marL="0">
              <a:lnSpc>
                <a:spcPct val="100000"/>
              </a:lnSpc>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5586730" y="473710"/>
            <a:ext cx="5767705" cy="504190"/>
          </a:xfrm>
        </p:spPr>
        <p:txBody>
          <a:bodyPr anchor="ctr">
            <a:normAutofit/>
          </a:bodyPr>
          <a:lstStyle>
            <a:lvl1pPr algn="r" indent="0" marL="0">
              <a:lnSpc>
                <a:spcPct val="100000"/>
              </a:lnSpc>
              <a:buNone/>
              <a:defRPr b="1" sz="1800">
                <a:solidFill>
                  <a:schemeClr val="accent1"/>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8303260" y="4082415"/>
            <a:ext cx="3050540"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5588000" y="4081780"/>
            <a:ext cx="2714625"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署名占位符</a:t>
            </a:r>
            <a:endParaRPr altLang="en-US" dirty="0" lang="zh-CN"/>
          </a:p>
        </p:txBody>
      </p:sp>
      <p:sp>
        <p:nvSpPr>
          <p:cNvPr id="1048686" name="椭圆 8"/>
          <p:cNvSpPr/>
          <p:nvPr userDrawn="1">
            <p:custDataLst>
              <p:tags r:id="rId11"/>
            </p:custDataLst>
          </p:nvPr>
        </p:nvSpPr>
        <p:spPr>
          <a:xfrm rot="5400000" flipH="1">
            <a:off x="111163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8" name="椭圆 10"/>
          <p:cNvSpPr/>
          <p:nvPr userDrawn="1">
            <p:custDataLst>
              <p:tags r:id="rId12"/>
            </p:custDataLst>
          </p:nvPr>
        </p:nvSpPr>
        <p:spPr>
          <a:xfrm rot="5400000" flipH="1">
            <a:off x="108927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90" name="椭圆 11"/>
          <p:cNvSpPr/>
          <p:nvPr userDrawn="1">
            <p:custDataLst>
              <p:tags r:id="rId13"/>
            </p:custDataLst>
          </p:nvPr>
        </p:nvSpPr>
        <p:spPr>
          <a:xfrm rot="5400000" flipH="1">
            <a:off x="106686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5" descr="C:\Users\wps\Desktop\商务-读书_01(2).png商务-读书_01(2)"/>
          <p:cNvPicPr>
            <a:picLocks noChangeAspect="1"/>
          </p:cNvPicPr>
          <p:nvPr userDrawn="1">
            <p:custDataLst>
              <p:tags r:id="rId1"/>
            </p:custDataLst>
          </p:nvPr>
        </p:nvPicPr>
        <p:blipFill>
          <a:blip xmlns:r="http://schemas.openxmlformats.org/officeDocument/2006/relationships" r:embed="rId2"/>
          <a:srcRect/>
          <a:stretch>
            <a:fillRect/>
          </a:stretch>
        </p:blipFill>
        <p:spPr>
          <a:xfrm>
            <a:off x="0" y="0"/>
            <a:ext cx="12192000" cy="6858000"/>
          </a:xfrm>
          <a:prstGeom prst="rect"/>
        </p:spPr>
      </p:pic>
      <p:sp>
        <p:nvSpPr>
          <p:cNvPr id="1048702" name="标题 1"/>
          <p:cNvSpPr>
            <a:spLocks noGrp="1"/>
          </p:cNvSpPr>
          <p:nvPr>
            <p:ph type="title" hasCustomPrompt="1"/>
            <p:custDataLst>
              <p:tags r:id="rId3"/>
            </p:custDataLst>
          </p:nvPr>
        </p:nvSpPr>
        <p:spPr>
          <a:xfrm>
            <a:off x="839153" y="453300"/>
            <a:ext cx="10513695" cy="1081405"/>
          </a:xfrm>
        </p:spPr>
        <p:txBody>
          <a:bodyPr anchor="b">
            <a:normAutofit/>
          </a:bodyPr>
          <a:lstStyle>
            <a:lvl1pPr algn="ctr">
              <a:defRPr sz="6000">
                <a:solidFill>
                  <a:schemeClr val="accent1">
                    <a:alpha val="60000"/>
                  </a:schemeClr>
                </a:solidFill>
              </a:defRPr>
            </a:lvl1pPr>
          </a:lstStyle>
          <a:p>
            <a:r>
              <a:rPr altLang="en-US" dirty="0" lang="zh-CN"/>
              <a:t>标题</a:t>
            </a:r>
            <a:endParaRPr altLang="en-US" dirty="0" lang="zh-CN"/>
          </a:p>
        </p:txBody>
      </p:sp>
      <p:sp>
        <p:nvSpPr>
          <p:cNvPr id="1048704"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7"/>
          <p:cNvSpPr>
            <a:spLocks noGrp="1"/>
          </p:cNvSpPr>
          <p:nvPr>
            <p:ph type="ftr" sz="quarter" idx="11"/>
            <p:custDataLst>
              <p:tags r:id="rId5"/>
            </p:custDataLst>
          </p:nvPr>
        </p:nvSpPr>
        <p:spPr/>
        <p:txBody>
          <a:bodyPr/>
          <a:p>
            <a:endParaRPr altLang="en-US" lang="zh-CN"/>
          </a:p>
        </p:txBody>
      </p:sp>
      <p:sp>
        <p:nvSpPr>
          <p:cNvPr id="1048708"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descr="商务-读书_01(1)"/>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标题 1"/>
          <p:cNvSpPr>
            <a:spLocks noGrp="1"/>
          </p:cNvSpPr>
          <p:nvPr>
            <p:ph type="title"/>
            <p:custDataLst>
              <p:tags r:id="rId3"/>
            </p:custDataLst>
          </p:nvPr>
        </p:nvSpPr>
        <p:spPr>
          <a:xfrm>
            <a:off x="769620" y="2511425"/>
            <a:ext cx="10652760" cy="1697355"/>
          </a:xfrm>
        </p:spPr>
        <p:txBody>
          <a:bodyPr anchor="t" anchorCtr="0" tIns="144145"/>
          <a:lstStyle>
            <a:lvl1pPr algn="ctr">
              <a:defRPr sz="5400">
                <a:solidFill>
                  <a:schemeClr val="tx1"/>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5"/>
            </p:custDataLst>
          </p:nvPr>
        </p:nvSpPr>
        <p:spPr/>
        <p:txBody>
          <a:bodyPr/>
          <a:p>
            <a:endParaRPr altLang="en-US" lang="zh-CN"/>
          </a:p>
        </p:txBody>
      </p:sp>
      <p:sp>
        <p:nvSpPr>
          <p:cNvPr id="104871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7"/>
            </p:custDataLst>
          </p:nvPr>
        </p:nvSpPr>
        <p:spPr>
          <a:xfrm>
            <a:off x="769938" y="1246505"/>
            <a:ext cx="10652125" cy="2004060"/>
          </a:xfrm>
        </p:spPr>
        <p:txBody>
          <a:bodyPr anchor="b" anchorCtr="0">
            <a:noAutofit/>
          </a:bodyPr>
          <a:lstStyle>
            <a:lvl1pPr algn="ctr" indent="0" marL="0">
              <a:buNone/>
              <a:defRPr b="1" sz="11500">
                <a:ln>
                  <a:gradFill>
                    <a:gsLst>
                      <a:gs pos="0">
                        <a:schemeClr val="accent1">
                          <a:lumMod val="60000"/>
                          <a:lumOff val="40000"/>
                        </a:schemeClr>
                      </a:gs>
                      <a:gs pos="100000">
                        <a:schemeClr val="accent1">
                          <a:lumMod val="60000"/>
                          <a:lumOff val="40000"/>
                          <a:alpha val="0"/>
                        </a:schemeClr>
                      </a:gs>
                    </a:gsLst>
                    <a:lin ang="5400000" scaled="1"/>
                  </a:gradFill>
                </a:ln>
                <a:no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descr="商务-读书_03"/>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hasCustomPrompt="1"/>
            <p:custDataLst>
              <p:tags r:id="rId3"/>
            </p:custDataLst>
          </p:nvPr>
        </p:nvSpPr>
        <p:spPr>
          <a:xfrm>
            <a:off x="5579110" y="1732280"/>
            <a:ext cx="5621655" cy="1800225"/>
          </a:xfrm>
        </p:spPr>
        <p:txBody>
          <a:bodyPr anchor="b"/>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5578475" y="660400"/>
            <a:ext cx="5622925" cy="1071880"/>
          </a:xfrm>
        </p:spPr>
        <p:txBody>
          <a:bodyPr anchor="t" anchorCtr="0" bIns="0" lIns="0" rIns="0" rtlCol="0" tIns="179705"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公司名占位符</a:t>
            </a:r>
            <a:endParaRPr>
              <a:sym typeface="+mn-ea"/>
            </a:endParaRPr>
          </a:p>
        </p:txBody>
      </p:sp>
      <p:sp>
        <p:nvSpPr>
          <p:cNvPr id="1048790" name="文本占位符 13"/>
          <p:cNvSpPr>
            <a:spLocks noGrp="1"/>
          </p:cNvSpPr>
          <p:nvPr>
            <p:ph type="body" sz="quarter" idx="14" hasCustomPrompt="1"/>
            <p:custDataLst>
              <p:tags r:id="rId8"/>
            </p:custDataLst>
          </p:nvPr>
        </p:nvSpPr>
        <p:spPr>
          <a:xfrm>
            <a:off x="8321675" y="3835400"/>
            <a:ext cx="2879725"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日期时间占位符</a:t>
            </a:r>
            <a:endParaRPr>
              <a:sym typeface="+mn-ea"/>
            </a:endParaRPr>
          </a:p>
        </p:txBody>
      </p:sp>
      <p:sp>
        <p:nvSpPr>
          <p:cNvPr id="1048792" name="文本占位符 23"/>
          <p:cNvSpPr>
            <a:spLocks noGrp="1"/>
          </p:cNvSpPr>
          <p:nvPr>
            <p:ph type="body" sz="quarter" idx="17" hasCustomPrompt="1"/>
            <p:custDataLst>
              <p:tags r:id="rId9"/>
            </p:custDataLst>
          </p:nvPr>
        </p:nvSpPr>
        <p:spPr>
          <a:xfrm>
            <a:off x="5578475" y="3835400"/>
            <a:ext cx="2743200"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署名占位符</a:t>
            </a:r>
            <a:endParaRPr>
              <a:sym typeface="+mn-ea"/>
            </a:endParaRPr>
          </a:p>
        </p:txBody>
      </p:sp>
      <p:sp>
        <p:nvSpPr>
          <p:cNvPr id="1048794" name="椭圆 8"/>
          <p:cNvSpPr/>
          <p:nvPr userDrawn="1">
            <p:custDataLst>
              <p:tags r:id="rId10"/>
            </p:custDataLst>
          </p:nvPr>
        </p:nvSpPr>
        <p:spPr>
          <a:xfrm rot="5400000" flipH="1">
            <a:off x="109639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6" name="椭圆 10"/>
          <p:cNvSpPr/>
          <p:nvPr userDrawn="1">
            <p:custDataLst>
              <p:tags r:id="rId11"/>
            </p:custDataLst>
          </p:nvPr>
        </p:nvSpPr>
        <p:spPr>
          <a:xfrm rot="5400000" flipH="1">
            <a:off x="107403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8" name="椭圆 11"/>
          <p:cNvSpPr/>
          <p:nvPr userDrawn="1">
            <p:custDataLst>
              <p:tags r:id="rId12"/>
            </p:custDataLst>
          </p:nvPr>
        </p:nvSpPr>
        <p:spPr>
          <a:xfrm rot="5400000" flipH="1">
            <a:off x="105162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0.xml"/><Relationship Id="rId13" Type="http://schemas.openxmlformats.org/officeDocument/2006/relationships/image" Target="../media/image5.png"/><Relationship Id="rId14" Type="http://schemas.openxmlformats.org/officeDocument/2006/relationships/tags" Target="../tags/tag71.xml"/><Relationship Id="rId15" Type="http://schemas.openxmlformats.org/officeDocument/2006/relationships/tags" Target="../tags/tag72.xml"/><Relationship Id="rId16" Type="http://schemas.openxmlformats.org/officeDocument/2006/relationships/tags" Target="../tags/tag73.xml"/><Relationship Id="rId17" Type="http://schemas.openxmlformats.org/officeDocument/2006/relationships/tags" Target="../tags/tag74.xml"/><Relationship Id="rId18" Type="http://schemas.openxmlformats.org/officeDocument/2006/relationships/tags" Target="../tags/tag75.xml"/><Relationship Id="rId19" Type="http://schemas.openxmlformats.org/officeDocument/2006/relationships/tags" Target="../tags/tag7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652" r:id="rId1"/>
    <p:sldLayoutId id="2147490653" r:id="rId2"/>
    <p:sldLayoutId id="2147490654" r:id="rId3"/>
    <p:sldLayoutId id="2147490655" r:id="rId4"/>
    <p:sldLayoutId id="2147490656" r:id="rId5"/>
    <p:sldLayoutId id="2147490657" r:id="rId6"/>
    <p:sldLayoutId id="2147490658" r:id="rId7"/>
    <p:sldLayoutId id="2147490659" r:id="rId8"/>
    <p:sldLayoutId id="2147490660" r:id="rId9"/>
    <p:sldLayoutId id="2147490661" r:id="rId10"/>
    <p:sldLayoutId id="214749066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商务-读书_04"/>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0689" r:id="rId1"/>
    <p:sldLayoutId id="2147490690" r:id="rId2"/>
    <p:sldLayoutId id="2147490691" r:id="rId3"/>
    <p:sldLayoutId id="2147490692" r:id="rId4"/>
    <p:sldLayoutId id="2147490693" r:id="rId5"/>
    <p:sldLayoutId id="2147490694" r:id="rId6"/>
    <p:sldLayoutId id="2147490695" r:id="rId7"/>
    <p:sldLayoutId id="2147490696" r:id="rId8"/>
    <p:sldLayoutId id="2147490697" r:id="rId9"/>
    <p:sldLayoutId id="2147490698" r:id="rId10"/>
    <p:sldLayoutId id="2147490699" r:id="rId11"/>
  </p:sldLayoutIdLst>
  <p:txStyles>
    <p:titleStyle>
      <a:lvl1pPr algn="l" defTabSz="914400" eaLnBrk="1" hangingPunct="1" latinLnBrk="0" rtl="0">
        <a:lnSpc>
          <a:spcPct val="100000"/>
        </a:lnSpc>
        <a:spcBef>
          <a:spcPct val="0"/>
        </a:spcBef>
        <a:buNone/>
        <a:defRPr b="1" sz="44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tags" Target="../tags/tag81.xml"/><Relationship Id="rId6" Type="http://schemas.openxmlformats.org/officeDocument/2006/relationships/tags" Target="../tags/tag82.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4.xml"/><Relationship Id="rId2" Type="http://schemas.openxmlformats.org/officeDocument/2006/relationships/tags" Target="../tags/tag105.xml"/><Relationship Id="rId3" Type="http://schemas.openxmlformats.org/officeDocument/2006/relationships/tags" Target="../tags/tag106.xml"/><Relationship Id="rId4" Type="http://schemas.openxmlformats.org/officeDocument/2006/relationships/tags" Target="../tags/tag107.xml"/><Relationship Id="rId5" Type="http://schemas.openxmlformats.org/officeDocument/2006/relationships/tags" Target="../tags/tag108.xml"/><Relationship Id="rId6" Type="http://schemas.openxmlformats.org/officeDocument/2006/relationships/tags" Target="../tags/tag109.xml"/><Relationship Id="rId7" Type="http://schemas.openxmlformats.org/officeDocument/2006/relationships/tags" Target="../tags/tag110.xml"/><Relationship Id="rId8" Type="http://schemas.openxmlformats.org/officeDocument/2006/relationships/tags" Target="../tags/tag111.xml"/><Relationship Id="rId9" Type="http://schemas.openxmlformats.org/officeDocument/2006/relationships/tags" Target="../tags/tag112.xml"/><Relationship Id="rId10" Type="http://schemas.openxmlformats.org/officeDocument/2006/relationships/tags" Target="../tags/tag113.xml"/><Relationship Id="rId11" Type="http://schemas.openxmlformats.org/officeDocument/2006/relationships/tags" Target="../tags/tag114.xml"/><Relationship Id="rId12" Type="http://schemas.openxmlformats.org/officeDocument/2006/relationships/tags" Target="../tags/tag11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tags" Target="../tags/tag128.xml"/><Relationship Id="rId14" Type="http://schemas.openxmlformats.org/officeDocument/2006/relationships/tags" Target="../tags/tag129.xml"/><Relationship Id="rId15" Type="http://schemas.openxmlformats.org/officeDocument/2006/relationships/tags" Target="../tags/tag130.xml"/><Relationship Id="rId16" Type="http://schemas.openxmlformats.org/officeDocument/2006/relationships/tags" Target="../tags/tag131.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tags" Target="../tags/tag144.xml"/><Relationship Id="rId14" Type="http://schemas.openxmlformats.org/officeDocument/2006/relationships/tags" Target="../tags/tag145.xml"/><Relationship Id="rId15" Type="http://schemas.openxmlformats.org/officeDocument/2006/relationships/tags" Target="../tags/tag146.xml"/><Relationship Id="rId16" Type="http://schemas.openxmlformats.org/officeDocument/2006/relationships/tags" Target="../tags/tag147.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tags" Target="../tags/tag175.xml"/><Relationship Id="rId14" Type="http://schemas.openxmlformats.org/officeDocument/2006/relationships/tags" Target="../tags/tag176.xml"/><Relationship Id="rId15" Type="http://schemas.openxmlformats.org/officeDocument/2006/relationships/tags" Target="../tags/tag177.xml"/><Relationship Id="rId16" Type="http://schemas.openxmlformats.org/officeDocument/2006/relationships/tags" Target="../tags/tag178.xml"/><Relationship Id="rId17" Type="http://schemas.openxmlformats.org/officeDocument/2006/relationships/tags" Target="../tags/tag179.xml"/><Relationship Id="rId18" Type="http://schemas.openxmlformats.org/officeDocument/2006/relationships/tags" Target="../tags/tag180.xml"/><Relationship Id="rId19" Type="http://schemas.openxmlformats.org/officeDocument/2006/relationships/tags" Target="../tags/tag181.xml"/><Relationship Id="rId20" Type="http://schemas.openxmlformats.org/officeDocument/2006/relationships/tags" Target="../tags/tag182.xml"/><Relationship Id="rId21" Type="http://schemas.openxmlformats.org/officeDocument/2006/relationships/tags" Target="../tags/tag183.xml"/><Relationship Id="rId22" Type="http://schemas.openxmlformats.org/officeDocument/2006/relationships/tags" Target="../tags/tag184.xml"/><Relationship Id="rId23" Type="http://schemas.openxmlformats.org/officeDocument/2006/relationships/tags" Target="../tags/tag185.xml"/><Relationship Id="rId24" Type="http://schemas.openxmlformats.org/officeDocument/2006/relationships/tags" Target="../tags/tag186.xml"/><Relationship Id="rId25" Type="http://schemas.openxmlformats.org/officeDocument/2006/relationships/tags" Target="../tags/tag187.xml"/><Relationship Id="rId26" Type="http://schemas.openxmlformats.org/officeDocument/2006/relationships/tags" Target="../tags/tag188.xml"/><Relationship Id="rId27" Type="http://schemas.openxmlformats.org/officeDocument/2006/relationships/tags" Target="../tags/tag189.xml"/><Relationship Id="rId28" Type="http://schemas.openxmlformats.org/officeDocument/2006/relationships/tags" Target="../tags/tag190.xml"/><Relationship Id="rId29" Type="http://schemas.openxmlformats.org/officeDocument/2006/relationships/tags" Target="../tags/tag191.xml"/><Relationship Id="rId3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tags" Target="../tags/tag204.xml"/><Relationship Id="rId14" Type="http://schemas.openxmlformats.org/officeDocument/2006/relationships/tags" Target="../tags/tag205.xml"/><Relationship Id="rId15" Type="http://schemas.openxmlformats.org/officeDocument/2006/relationships/tags" Target="../tags/tag206.xml"/><Relationship Id="rId16" Type="http://schemas.openxmlformats.org/officeDocument/2006/relationships/tags" Target="../tags/tag207.xml"/><Relationship Id="rId17" Type="http://schemas.openxmlformats.org/officeDocument/2006/relationships/tags" Target="../tags/tag208.xml"/><Relationship Id="rId18" Type="http://schemas.openxmlformats.org/officeDocument/2006/relationships/tags" Target="../tags/tag209.xml"/><Relationship Id="rId19" Type="http://schemas.openxmlformats.org/officeDocument/2006/relationships/tags" Target="../tags/tag210.xml"/><Relationship Id="rId20" Type="http://schemas.openxmlformats.org/officeDocument/2006/relationships/tags" Target="../tags/tag211.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tags" Target="../tags/tag278.xml"/><Relationship Id="rId14" Type="http://schemas.openxmlformats.org/officeDocument/2006/relationships/tags" Target="../tags/tag279.xml"/><Relationship Id="rId1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tags" Target="../tags/tag292.xml"/><Relationship Id="rId14" Type="http://schemas.openxmlformats.org/officeDocument/2006/relationships/tags" Target="../tags/tag293.xml"/><Relationship Id="rId15" Type="http://schemas.openxmlformats.org/officeDocument/2006/relationships/tags" Target="../tags/tag294.xml"/><Relationship Id="rId16" Type="http://schemas.openxmlformats.org/officeDocument/2006/relationships/tags" Target="../tags/tag295.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tags" Target="../tags/tag332.xml"/><Relationship Id="rId7" Type="http://schemas.openxmlformats.org/officeDocument/2006/relationships/tags" Target="../tags/tag333.xml"/><Relationship Id="rId8" Type="http://schemas.openxmlformats.org/officeDocument/2006/relationships/tags" Target="../tags/tag334.xml"/><Relationship Id="rId9" Type="http://schemas.openxmlformats.org/officeDocument/2006/relationships/tags" Target="../tags/tag335.xml"/><Relationship Id="rId10" Type="http://schemas.openxmlformats.org/officeDocument/2006/relationships/tags" Target="../tags/tag336.xml"/><Relationship Id="rId11" Type="http://schemas.openxmlformats.org/officeDocument/2006/relationships/tags" Target="../tags/tag337.xml"/><Relationship Id="rId12" Type="http://schemas.openxmlformats.org/officeDocument/2006/relationships/tags" Target="../tags/tag338.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tags" Target="../tags/tag355.xml"/><Relationship Id="rId6" Type="http://schemas.openxmlformats.org/officeDocument/2006/relationships/tags" Target="../tags/tag356.xml"/><Relationship Id="rId7" Type="http://schemas.openxmlformats.org/officeDocument/2006/relationships/tags" Target="../tags/tag357.xml"/><Relationship Id="rId8" Type="http://schemas.openxmlformats.org/officeDocument/2006/relationships/tags" Target="../tags/tag358.xml"/><Relationship Id="rId9" Type="http://schemas.openxmlformats.org/officeDocument/2006/relationships/tags" Target="../tags/tag359.xml"/><Relationship Id="rId10" Type="http://schemas.openxmlformats.org/officeDocument/2006/relationships/tags" Target="../tags/tag360.xml"/><Relationship Id="rId11" Type="http://schemas.openxmlformats.org/officeDocument/2006/relationships/tags" Target="../tags/tag361.xml"/><Relationship Id="rId12" Type="http://schemas.openxmlformats.org/officeDocument/2006/relationships/tags" Target="../tags/tag362.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366.xml"/><Relationship Id="rId2" Type="http://schemas.openxmlformats.org/officeDocument/2006/relationships/tags" Target="../tags/tag367.xml"/><Relationship Id="rId3" Type="http://schemas.openxmlformats.org/officeDocument/2006/relationships/tags" Target="../tags/tag368.xml"/><Relationship Id="rId4" Type="http://schemas.openxmlformats.org/officeDocument/2006/relationships/tags" Target="../tags/tag369.xml"/><Relationship Id="rId5" Type="http://schemas.openxmlformats.org/officeDocument/2006/relationships/tags" Target="../tags/tag370.xml"/><Relationship Id="rId6" Type="http://schemas.openxmlformats.org/officeDocument/2006/relationships/tags" Target="../tags/tag371.xml"/><Relationship Id="rId7" Type="http://schemas.openxmlformats.org/officeDocument/2006/relationships/tags" Target="../tags/tag372.xml"/><Relationship Id="rId8" Type="http://schemas.openxmlformats.org/officeDocument/2006/relationships/tags" Target="../tags/tag373.xml"/><Relationship Id="rId9" Type="http://schemas.openxmlformats.org/officeDocument/2006/relationships/tags" Target="../tags/tag374.xml"/><Relationship Id="rId10" Type="http://schemas.openxmlformats.org/officeDocument/2006/relationships/tags" Target="../tags/tag375.xml"/><Relationship Id="rId11" Type="http://schemas.openxmlformats.org/officeDocument/2006/relationships/tags" Target="../tags/tag376.xml"/><Relationship Id="rId12" Type="http://schemas.openxmlformats.org/officeDocument/2006/relationships/tags" Target="../tags/tag377.xml"/><Relationship Id="rId13" Type="http://schemas.openxmlformats.org/officeDocument/2006/relationships/tags" Target="../tags/tag378.xml"/><Relationship Id="rId14" Type="http://schemas.openxmlformats.org/officeDocument/2006/relationships/tags" Target="../tags/tag379.xml"/><Relationship Id="rId15" Type="http://schemas.openxmlformats.org/officeDocument/2006/relationships/tags" Target="../tags/tag380.xml"/><Relationship Id="rId16" Type="http://schemas.openxmlformats.org/officeDocument/2006/relationships/tags" Target="../tags/tag381.xml"/><Relationship Id="rId17" Type="http://schemas.openxmlformats.org/officeDocument/2006/relationships/tags" Target="../tags/tag382.xml"/><Relationship Id="rId18" Type="http://schemas.openxmlformats.org/officeDocument/2006/relationships/tags" Target="../tags/tag383.xml"/><Relationship Id="rId19" Type="http://schemas.openxmlformats.org/officeDocument/2006/relationships/tags" Target="../tags/tag384.xml"/><Relationship Id="rId20" Type="http://schemas.openxmlformats.org/officeDocument/2006/relationships/tags" Target="../tags/tag385.xml"/><Relationship Id="rId21" Type="http://schemas.openxmlformats.org/officeDocument/2006/relationships/tags" Target="../tags/tag386.xml"/><Relationship Id="rId22" Type="http://schemas.openxmlformats.org/officeDocument/2006/relationships/tags" Target="../tags/tag387.xml"/><Relationship Id="rId23" Type="http://schemas.openxmlformats.org/officeDocument/2006/relationships/tags" Target="../tags/tag388.xml"/><Relationship Id="rId24" Type="http://schemas.openxmlformats.org/officeDocument/2006/relationships/tags" Target="../tags/tag389.xml"/><Relationship Id="rId25" Type="http://schemas.openxmlformats.org/officeDocument/2006/relationships/tags" Target="../tags/tag390.xml"/><Relationship Id="rId26" Type="http://schemas.openxmlformats.org/officeDocument/2006/relationships/tags" Target="../tags/tag391.xml"/><Relationship Id="rId27" Type="http://schemas.openxmlformats.org/officeDocument/2006/relationships/tags" Target="../tags/tag392.xml"/><Relationship Id="rId28" Type="http://schemas.openxmlformats.org/officeDocument/2006/relationships/tags" Target="../tags/tag393.xml"/><Relationship Id="rId29" Type="http://schemas.openxmlformats.org/officeDocument/2006/relationships/tags" Target="../tags/tag394.xml"/><Relationship Id="rId30"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95.xml"/><Relationship Id="rId2" Type="http://schemas.openxmlformats.org/officeDocument/2006/relationships/tags" Target="../tags/tag396.xml"/><Relationship Id="rId3" Type="http://schemas.openxmlformats.org/officeDocument/2006/relationships/tags" Target="../tags/tag397.xml"/><Relationship Id="rId4" Type="http://schemas.openxmlformats.org/officeDocument/2006/relationships/tags" Target="../tags/tag398.xml"/><Relationship Id="rId5" Type="http://schemas.openxmlformats.org/officeDocument/2006/relationships/tags" Target="../tags/tag399.xml"/><Relationship Id="rId6" Type="http://schemas.openxmlformats.org/officeDocument/2006/relationships/tags" Target="../tags/tag400.xml"/><Relationship Id="rId7" Type="http://schemas.openxmlformats.org/officeDocument/2006/relationships/tags" Target="../tags/tag401.xml"/><Relationship Id="rId8" Type="http://schemas.openxmlformats.org/officeDocument/2006/relationships/tags" Target="../tags/tag402.xml"/><Relationship Id="rId9" Type="http://schemas.openxmlformats.org/officeDocument/2006/relationships/tags" Target="../tags/tag403.xml"/><Relationship Id="rId10" Type="http://schemas.openxmlformats.org/officeDocument/2006/relationships/tags" Target="../tags/tag404.xml"/><Relationship Id="rId11" Type="http://schemas.openxmlformats.org/officeDocument/2006/relationships/tags" Target="../tags/tag405.xml"/><Relationship Id="rId12" Type="http://schemas.openxmlformats.org/officeDocument/2006/relationships/tags" Target="../tags/tag406.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07.xml"/><Relationship Id="rId2" Type="http://schemas.openxmlformats.org/officeDocument/2006/relationships/tags" Target="../tags/tag408.xml"/><Relationship Id="rId3" Type="http://schemas.openxmlformats.org/officeDocument/2006/relationships/tags" Target="../tags/tag409.xml"/><Relationship Id="rId4" Type="http://schemas.openxmlformats.org/officeDocument/2006/relationships/tags" Target="../tags/tag410.xml"/><Relationship Id="rId5" Type="http://schemas.openxmlformats.org/officeDocument/2006/relationships/tags" Target="../tags/tag411.xml"/><Relationship Id="rId6" Type="http://schemas.openxmlformats.org/officeDocument/2006/relationships/tags" Target="../tags/tag412.xml"/><Relationship Id="rId7" Type="http://schemas.openxmlformats.org/officeDocument/2006/relationships/tags" Target="../tags/tag413.xml"/><Relationship Id="rId8" Type="http://schemas.openxmlformats.org/officeDocument/2006/relationships/tags" Target="../tags/tag414.xml"/><Relationship Id="rId9"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15.xml"/><Relationship Id="rId2" Type="http://schemas.openxmlformats.org/officeDocument/2006/relationships/tags" Target="../tags/tag416.xml"/><Relationship Id="rId3" Type="http://schemas.openxmlformats.org/officeDocument/2006/relationships/tags" Target="../tags/tag417.xml"/><Relationship Id="rId4" Type="http://schemas.openxmlformats.org/officeDocument/2006/relationships/tags" Target="../tags/tag418.xml"/><Relationship Id="rId5" Type="http://schemas.openxmlformats.org/officeDocument/2006/relationships/tags" Target="../tags/tag419.xml"/><Relationship Id="rId6" Type="http://schemas.openxmlformats.org/officeDocument/2006/relationships/tags" Target="../tags/tag420.xml"/><Relationship Id="rId7" Type="http://schemas.openxmlformats.org/officeDocument/2006/relationships/tags" Target="../tags/tag421.xml"/><Relationship Id="rId8" Type="http://schemas.openxmlformats.org/officeDocument/2006/relationships/tags" Target="../tags/tag422.xml"/><Relationship Id="rId9" Type="http://schemas.openxmlformats.org/officeDocument/2006/relationships/tags" Target="../tags/tag423.xml"/><Relationship Id="rId10" Type="http://schemas.openxmlformats.org/officeDocument/2006/relationships/tags" Target="../tags/tag424.xml"/><Relationship Id="rId11" Type="http://schemas.openxmlformats.org/officeDocument/2006/relationships/tags" Target="../tags/tag425.xml"/><Relationship Id="rId12" Type="http://schemas.openxmlformats.org/officeDocument/2006/relationships/tags" Target="../tags/tag426.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27.xml"/><Relationship Id="rId2" Type="http://schemas.openxmlformats.org/officeDocument/2006/relationships/tags" Target="../tags/tag428.xml"/><Relationship Id="rId3" Type="http://schemas.openxmlformats.org/officeDocument/2006/relationships/tags" Target="../tags/tag429.xml"/><Relationship Id="rId4" Type="http://schemas.openxmlformats.org/officeDocument/2006/relationships/tags" Target="../tags/tag430.xml"/><Relationship Id="rId5" Type="http://schemas.openxmlformats.org/officeDocument/2006/relationships/tags" Target="../tags/tag431.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solidFill>
                  <a:schemeClr val="lt1">
                    <a:lumMod val="100000"/>
                  </a:schemeClr>
                </a:solidFill>
              </a:rPr>
              <a:t>2024初中教育前沿趋势</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p:txBody>
          <a:bodyPr/>
          <a:p>
            <a:r>
              <a:rPr altLang="en-US" lang="zh-CN">
                <a:solidFill>
                  <a:schemeClr val="lt1">
                    <a:lumMod val="100000"/>
                  </a:schemeClr>
                </a:solidFill>
              </a:rPr>
              <a:t>xxx,a click to unlimited possibilities</a:t>
            </a:r>
            <a:endParaRPr altLang="en-US" lang="zh-CN">
              <a:solidFill>
                <a:schemeClr val="lt1">
                  <a:lumMod val="100000"/>
                </a:schemeClr>
              </a:solidFill>
            </a:endParaRPr>
          </a:p>
        </p:txBody>
      </p:sp>
      <p:sp>
        <p:nvSpPr>
          <p:cNvPr id="1048652" name="公司名"/>
          <p:cNvSpPr>
            <a:spLocks noGrp="1"/>
          </p:cNvSpPr>
          <p:nvPr>
            <p:ph type="body" sz="quarter" idx="13"/>
            <p:custDataLst>
              <p:tags r:id="rId3"/>
            </p:custDataLst>
          </p:nvPr>
        </p:nvSpPr>
        <p:spPr/>
        <p:txBody>
          <a:bodyPr/>
          <a:p>
            <a:r>
              <a:rPr altLang="zh-CN" lang="en-US"/>
              <a:t>YOUR LOGO</a:t>
            </a:r>
            <a:endParaRPr altLang="zh-CN" lang="en-US"/>
          </a:p>
        </p:txBody>
      </p:sp>
      <p:sp>
        <p:nvSpPr>
          <p:cNvPr id="1048654" name="日期时间"/>
          <p:cNvSpPr>
            <a:spLocks noGrp="1"/>
          </p:cNvSpPr>
          <p:nvPr>
            <p:ph type="body" sz="quarter" idx="14"/>
            <p:custDataLst>
              <p:tags r:id="rId4"/>
            </p:custDataLst>
          </p:nvPr>
        </p:nvSpPr>
        <p:spPr/>
        <p:txBody>
          <a:bodyPr/>
          <a:p>
            <a:r>
              <a:rPr altLang="en-US" lang="zh-CN"/>
              <a:t>汇报时间：</a:t>
            </a:r>
            <a:r>
              <a:rPr altLang="zh-CN" lang="en-US"/>
              <a:t>20X-XX-XX</a:t>
            </a:r>
            <a:endParaRPr altLang="zh-CN" lang="en-US"/>
          </a:p>
        </p:txBody>
      </p:sp>
      <p:sp>
        <p:nvSpPr>
          <p:cNvPr id="1048656" name="署名"/>
          <p:cNvSpPr>
            <a:spLocks noGrp="1"/>
          </p:cNvSpPr>
          <p:nvPr>
            <p:ph type="body" sz="quarter" idx="17"/>
            <p:custDataLst>
              <p:tags r:id="rId5"/>
            </p:custDataLst>
          </p:nvPr>
        </p:nvSpPr>
        <p:spPr/>
        <p:txBody>
          <a:bodyPr/>
          <a:p>
            <a:r>
              <a:rPr altLang="en-US" lang="zh-CN"/>
              <a:t>汇报人：</a:t>
            </a:r>
            <a:r>
              <a:rPr altLang="zh-CN" lang="en-US"/>
              <a:t>xxx</a:t>
            </a:r>
            <a:endParaRPr altLang="en-US"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p:cNvSpPr>
            <a:spLocks noGrp="1"/>
          </p:cNvSpPr>
          <p:nvPr>
            <p:ph type="title"/>
            <p:custDataLst>
              <p:tags r:id="rId1"/>
            </p:custDataLst>
          </p:nvPr>
        </p:nvSpPr>
        <p:spPr/>
        <p:txBody>
          <a:bodyPr/>
          <a:p>
            <a:r>
              <a:rPr altLang="zh-CN" lang="en-US"/>
              <a:t>目录</a:t>
            </a:r>
            <a:endParaRPr altLang="zh-CN" lang="en-US"/>
          </a:p>
        </p:txBody>
      </p:sp>
      <p:sp>
        <p:nvSpPr>
          <p:cNvPr id="1048824" name="序号"/>
          <p:cNvSpPr txBox="1"/>
          <p:nvPr>
            <p:custDataLst>
              <p:tags r:id="rId2"/>
            </p:custDataLst>
          </p:nvPr>
        </p:nvSpPr>
        <p:spPr>
          <a:xfrm>
            <a:off x="11715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01</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26" name="项标题"/>
          <p:cNvSpPr txBox="1"/>
          <p:nvPr>
            <p:custDataLst>
              <p:tags r:id="rId3"/>
            </p:custDataLst>
          </p:nvPr>
        </p:nvSpPr>
        <p:spPr>
          <a:xfrm>
            <a:off x="1171575" y="2767965"/>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初中教育政策与改革</a:t>
            </a:r>
            <a:endParaRPr altLang="en-US" b="1" dirty="0" sz="1900" lang="zh-CN" spc="300">
              <a:solidFill>
                <a:schemeClr val="lt1">
                  <a:lumMod val="100000"/>
                </a:schemeClr>
              </a:solidFill>
              <a:latin typeface="+mj-ea"/>
              <a:ea typeface="+mj-ea"/>
            </a:endParaRPr>
          </a:p>
        </p:txBody>
      </p:sp>
      <p:sp>
        <p:nvSpPr>
          <p:cNvPr id="1048828" name="序号"/>
          <p:cNvSpPr txBox="1"/>
          <p:nvPr>
            <p:custDataLst>
              <p:tags r:id="rId4"/>
            </p:custDataLst>
          </p:nvPr>
        </p:nvSpPr>
        <p:spPr>
          <a:xfrm>
            <a:off x="487362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02</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0" name="项标题"/>
          <p:cNvSpPr txBox="1"/>
          <p:nvPr>
            <p:custDataLst>
              <p:tags r:id="rId5"/>
            </p:custDataLst>
          </p:nvPr>
        </p:nvSpPr>
        <p:spPr>
          <a:xfrm>
            <a:off x="4873625" y="2767965"/>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数字化教育在初中阶段的实践</a:t>
            </a:r>
            <a:endParaRPr altLang="en-US" b="1" dirty="0" sz="1900" lang="zh-CN" spc="300">
              <a:solidFill>
                <a:schemeClr val="lt1">
                  <a:lumMod val="100000"/>
                </a:schemeClr>
              </a:solidFill>
              <a:latin typeface="+mj-ea"/>
              <a:ea typeface="+mj-ea"/>
            </a:endParaRPr>
          </a:p>
        </p:txBody>
      </p:sp>
      <p:sp>
        <p:nvSpPr>
          <p:cNvPr id="1048832" name="序号"/>
          <p:cNvSpPr txBox="1"/>
          <p:nvPr>
            <p:custDataLst>
              <p:tags r:id="rId6"/>
            </p:custDataLst>
          </p:nvPr>
        </p:nvSpPr>
        <p:spPr>
          <a:xfrm>
            <a:off x="85756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03</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4" name="项标题"/>
          <p:cNvSpPr txBox="1"/>
          <p:nvPr>
            <p:custDataLst>
              <p:tags r:id="rId7"/>
            </p:custDataLst>
          </p:nvPr>
        </p:nvSpPr>
        <p:spPr>
          <a:xfrm>
            <a:off x="8575675" y="2767965"/>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个性化教育与人才培养模式创新</a:t>
            </a:r>
            <a:endParaRPr altLang="en-US" b="1" dirty="0" sz="1900" lang="zh-CN" spc="300">
              <a:solidFill>
                <a:schemeClr val="lt1">
                  <a:lumMod val="100000"/>
                </a:schemeClr>
              </a:solidFill>
              <a:latin typeface="+mj-ea"/>
              <a:ea typeface="+mj-ea"/>
            </a:endParaRPr>
          </a:p>
        </p:txBody>
      </p:sp>
      <p:sp>
        <p:nvSpPr>
          <p:cNvPr id="1048836" name="序号"/>
          <p:cNvSpPr txBox="1"/>
          <p:nvPr>
            <p:custDataLst>
              <p:tags r:id="rId8"/>
            </p:custDataLst>
          </p:nvPr>
        </p:nvSpPr>
        <p:spPr>
          <a:xfrm>
            <a:off x="11715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04</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8" name="项标题"/>
          <p:cNvSpPr txBox="1"/>
          <p:nvPr>
            <p:custDataLst>
              <p:tags r:id="rId9"/>
            </p:custDataLst>
          </p:nvPr>
        </p:nvSpPr>
        <p:spPr>
          <a:xfrm>
            <a:off x="1171575" y="4497070"/>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教师专业发展与队伍建设</a:t>
            </a:r>
            <a:endParaRPr altLang="en-US" b="1" dirty="0" sz="1900" lang="zh-CN" spc="300">
              <a:solidFill>
                <a:schemeClr val="lt1">
                  <a:lumMod val="100000"/>
                </a:schemeClr>
              </a:solidFill>
              <a:latin typeface="+mj-ea"/>
              <a:ea typeface="+mj-ea"/>
            </a:endParaRPr>
          </a:p>
        </p:txBody>
      </p:sp>
      <p:sp>
        <p:nvSpPr>
          <p:cNvPr id="1048840" name="序号"/>
          <p:cNvSpPr txBox="1"/>
          <p:nvPr>
            <p:custDataLst>
              <p:tags r:id="rId10"/>
            </p:custDataLst>
          </p:nvPr>
        </p:nvSpPr>
        <p:spPr>
          <a:xfrm>
            <a:off x="487362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05</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2" name="项标题"/>
          <p:cNvSpPr txBox="1"/>
          <p:nvPr>
            <p:custDataLst>
              <p:tags r:id="rId11"/>
            </p:custDataLst>
          </p:nvPr>
        </p:nvSpPr>
        <p:spPr>
          <a:xfrm>
            <a:off x="4873625" y="4497070"/>
            <a:ext cx="2447925" cy="720090"/>
          </a:xfrm>
          <a:prstGeom prst="rect"/>
          <a:noFill/>
        </p:spPr>
        <p:txBody>
          <a:bodyPr anchor="t" anchorCtr="0" bIns="0" lIns="0" rIns="0" rtlCol="0" tIns="0" wrap="square">
            <a:normAutofit fontScale="88333"/>
          </a:bodyPr>
          <a:p>
            <a:pPr algn="ctr">
              <a:lnSpc>
                <a:spcPct val="100000"/>
              </a:lnSpc>
            </a:pPr>
            <a:r>
              <a:rPr altLang="en-US" b="1" dirty="0" sz="2400" lang="zh-CN" spc="300">
                <a:solidFill>
                  <a:schemeClr val="lt1">
                    <a:lumMod val="100000"/>
                  </a:schemeClr>
                </a:solidFill>
                <a:latin typeface="+mj-ea"/>
                <a:ea typeface="+mj-ea"/>
              </a:rPr>
              <a:t>家庭教育在初中教育中的地位与作用</a:t>
            </a:r>
            <a:endParaRPr altLang="en-US" b="1" dirty="0" sz="2400" lang="zh-CN" spc="300">
              <a:solidFill>
                <a:schemeClr val="lt1">
                  <a:lumMod val="100000"/>
                </a:schemeClr>
              </a:solidFill>
              <a:latin typeface="+mj-ea"/>
              <a:ea typeface="+mj-ea"/>
            </a:endParaRPr>
          </a:p>
        </p:txBody>
      </p:sp>
      <p:sp>
        <p:nvSpPr>
          <p:cNvPr id="1048844" name="序号"/>
          <p:cNvSpPr txBox="1"/>
          <p:nvPr>
            <p:custDataLst>
              <p:tags r:id="rId12"/>
            </p:custDataLst>
          </p:nvPr>
        </p:nvSpPr>
        <p:spPr>
          <a:xfrm>
            <a:off x="85756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06</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6" name="项标题"/>
          <p:cNvSpPr txBox="1"/>
          <p:nvPr>
            <p:custDataLst>
              <p:tags r:id="rId13"/>
            </p:custDataLst>
          </p:nvPr>
        </p:nvSpPr>
        <p:spPr>
          <a:xfrm>
            <a:off x="8575675" y="4497070"/>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国际初中教育的比较与借鉴</a:t>
            </a:r>
            <a:endParaRPr altLang="en-US" b="1" dirty="0" sz="1900" lang="zh-CN" spc="300">
              <a:solidFill>
                <a:schemeClr val="lt1">
                  <a:lumMod val="100000"/>
                </a:schemeClr>
              </a:solidFill>
              <a:latin typeface="+mj-ea"/>
              <a:ea typeface="+mj-ea"/>
            </a:endParaRPr>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6" name="标题"/>
          <p:cNvSpPr>
            <a:spLocks noGrp="1"/>
          </p:cNvSpPr>
          <p:nvPr>
            <p:ph type="title"/>
            <p:custDataLst>
              <p:tags r:id="rId1"/>
            </p:custDataLst>
          </p:nvPr>
        </p:nvSpPr>
        <p:spPr/>
        <p:txBody>
          <a:bodyPr/>
          <a:p>
            <a:r>
              <a:rPr altLang="en-US" dirty="0" lang="zh-CN">
                <a:solidFill>
                  <a:schemeClr val="lt1">
                    <a:lumMod val="100000"/>
                  </a:schemeClr>
                </a:solidFill>
              </a:rPr>
              <a:t>初中教育政策与改革</a:t>
            </a:r>
            <a:endParaRPr altLang="en-US" dirty="0" lang="zh-CN">
              <a:solidFill>
                <a:schemeClr val="lt1">
                  <a:lumMod val="100000"/>
                </a:schemeClr>
              </a:solidFill>
            </a:endParaRPr>
          </a:p>
        </p:txBody>
      </p:sp>
      <p:sp>
        <p:nvSpPr>
          <p:cNvPr id="1048878" name="节编号"/>
          <p:cNvSpPr>
            <a:spLocks noGrp="1"/>
          </p:cNvSpPr>
          <p:nvPr>
            <p:ph type="body" sz="quarter" idx="13"/>
            <p:custDataLst>
              <p:tags r:id="rId2"/>
            </p:custDataLst>
          </p:nvPr>
        </p:nvSpPr>
        <p:spPr/>
        <p:txBody>
          <a:bodyPr/>
          <a:p>
            <a:r>
              <a:rPr altLang="en-US" dirty="0" lang="zh-CN"/>
              <a:t>01</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2" name="标题 1"/>
          <p:cNvSpPr>
            <a:spLocks noGrp="1"/>
          </p:cNvSpPr>
          <p:nvPr>
            <p:ph type="title"/>
          </p:nvPr>
        </p:nvSpPr>
        <p:spPr/>
        <p:txBody>
          <a:bodyPr/>
          <a:p>
            <a:r>
              <a:rPr altLang="en-US" lang="zh-CN"/>
              <a:t>政策背景与目标</a:t>
            </a:r>
            <a:endParaRPr altLang="en-US" lang="zh-CN"/>
          </a:p>
        </p:txBody>
      </p:sp>
      <p:sp>
        <p:nvSpPr>
          <p:cNvPr id="104891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政策背景：随着社会经济的发展，教育改革不断深入，初中教育政策与改革成为教育领域关注的重点。</a:t>
            </a:r>
            <a:endParaRPr altLang="en-US" dirty="0" sz="1200" lang="zh-CN" spc="150">
              <a:solidFill>
                <a:schemeClr val="tx1">
                  <a:lumMod val="65000"/>
                  <a:lumOff val="35000"/>
                </a:schemeClr>
              </a:solidFill>
              <a:latin typeface="+mn-ea"/>
              <a:sym typeface="+mn-ea"/>
            </a:endParaRPr>
          </a:p>
        </p:txBody>
      </p:sp>
      <p:sp>
        <p:nvSpPr>
          <p:cNvPr id="104891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政策目标：提高初中教育质量，促进教育公平，培养具有创新精神和实践能力的人才。</a:t>
            </a:r>
            <a:endParaRPr altLang="en-US" dirty="0" sz="1200" lang="zh-CN" spc="150">
              <a:solidFill>
                <a:schemeClr val="tx1">
                  <a:lumMod val="65000"/>
                  <a:lumOff val="35000"/>
                </a:schemeClr>
              </a:solidFill>
              <a:latin typeface="+mn-ea"/>
              <a:sym typeface="+mn-ea"/>
            </a:endParaRPr>
          </a:p>
        </p:txBody>
      </p:sp>
      <p:sp>
        <p:nvSpPr>
          <p:cNvPr id="104891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政策措施：加强课程建设，推进素质教育，优化教育资源配置，提高教师素质等。</a:t>
            </a:r>
            <a:endParaRPr altLang="en-US" dirty="0" sz="1200" lang="zh-CN" spc="150">
              <a:solidFill>
                <a:schemeClr val="tx1">
                  <a:lumMod val="65000"/>
                  <a:lumOff val="35000"/>
                </a:schemeClr>
              </a:solidFill>
              <a:latin typeface="+mn-ea"/>
              <a:sym typeface="+mn-ea"/>
            </a:endParaRPr>
          </a:p>
        </p:txBody>
      </p:sp>
      <p:sp>
        <p:nvSpPr>
          <p:cNvPr id="104892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政策效果：初中教育政策与改革取得了一定的成效，提高了教育质量，促进了教育公平。</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54" name="标题 1"/>
          <p:cNvSpPr>
            <a:spLocks noGrp="1"/>
          </p:cNvSpPr>
          <p:nvPr>
            <p:ph type="title"/>
          </p:nvPr>
        </p:nvSpPr>
        <p:spPr/>
        <p:txBody>
          <a:bodyPr/>
          <a:p>
            <a:r>
              <a:rPr altLang="en-US" lang="zh-CN"/>
              <a:t>改革内容与措施</a:t>
            </a:r>
            <a:endParaRPr altLang="en-US" lang="zh-CN"/>
          </a:p>
        </p:txBody>
      </p:sp>
      <p:sp>
        <p:nvSpPr>
          <p:cNvPr id="104895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5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6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6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6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6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6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7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7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优化课程设置，更新教学内容和方法</a:t>
            </a:r>
            <a:endParaRPr altLang="en-US" dirty="0" sz="2400" lang="zh-CN">
              <a:latin typeface="+mn-ea"/>
              <a:ea typeface="+mn-ea"/>
            </a:endParaRPr>
          </a:p>
        </p:txBody>
      </p:sp>
      <p:sp>
        <p:nvSpPr>
          <p:cNvPr id="104897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完善考试评价制度，注重学生的实际能力和素质</a:t>
            </a:r>
            <a:endParaRPr altLang="en-US" dirty="0" sz="2400" lang="zh-CN">
              <a:latin typeface="+mn-ea"/>
              <a:ea typeface="+mn-ea"/>
            </a:endParaRPr>
          </a:p>
        </p:txBody>
      </p:sp>
      <p:sp>
        <p:nvSpPr>
          <p:cNvPr id="104897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推进素质教育，注重学生综合素质的培养</a:t>
            </a:r>
            <a:endParaRPr altLang="en-US" dirty="0" sz="2400" lang="zh-CN">
              <a:latin typeface="+mn-ea"/>
              <a:ea typeface="+mn-ea"/>
            </a:endParaRPr>
          </a:p>
        </p:txBody>
      </p:sp>
      <p:sp>
        <p:nvSpPr>
          <p:cNvPr id="104897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加强学校管理，提高教育教学质量</a:t>
            </a:r>
            <a:endParaRPr altLang="en-US" dirty="0" sz="2400" lang="zh-CN">
              <a:latin typeface="+mn-ea"/>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2" name="标题 1"/>
          <p:cNvSpPr>
            <a:spLocks noGrp="1"/>
          </p:cNvSpPr>
          <p:nvPr>
            <p:ph type="title"/>
          </p:nvPr>
        </p:nvSpPr>
        <p:spPr/>
        <p:txBody>
          <a:bodyPr/>
          <a:p>
            <a:r>
              <a:rPr altLang="en-US" lang="zh-CN"/>
              <a:t>改革成效与影响</a:t>
            </a:r>
            <a:endParaRPr altLang="en-US" lang="zh-CN"/>
          </a:p>
        </p:txBody>
      </p:sp>
      <p:sp>
        <p:nvSpPr>
          <p:cNvPr id="104901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加强了教师队伍建设，提高了教师素质</a:t>
            </a:r>
            <a:endParaRPr altLang="zh-CN" dirty="0" lang="en-US">
              <a:solidFill>
                <a:schemeClr val="dk1">
                  <a:lumMod val="80000"/>
                  <a:lumOff val="20000"/>
                </a:schemeClr>
              </a:solidFill>
              <a:latin typeface="+mn-ea"/>
              <a:sym typeface="+mn-ea"/>
            </a:endParaRPr>
          </a:p>
        </p:txBody>
      </p:sp>
      <p:sp>
        <p:nvSpPr>
          <p:cNvPr id="104902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提高了教育公平性，缩小了城乡教育差距</a:t>
            </a:r>
            <a:endParaRPr altLang="en-US" dirty="0" lang="zh-CN">
              <a:solidFill>
                <a:schemeClr val="dk1">
                  <a:lumMod val="80000"/>
                  <a:lumOff val="20000"/>
                </a:schemeClr>
              </a:solidFill>
              <a:latin typeface="+mn-ea"/>
              <a:sym typeface="+mn-ea"/>
            </a:endParaRPr>
          </a:p>
        </p:txBody>
      </p:sp>
      <p:sp>
        <p:nvSpPr>
          <p:cNvPr id="104903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激发了学生的学习积极性，提高了教学质量</a:t>
            </a:r>
            <a:endParaRPr altLang="en-US" dirty="0" lang="zh-CN">
              <a:solidFill>
                <a:schemeClr val="dk1">
                  <a:lumMod val="80000"/>
                  <a:lumOff val="20000"/>
                </a:schemeClr>
              </a:solidFill>
              <a:latin typeface="+mn-ea"/>
              <a:sym typeface="+mn-ea"/>
            </a:endParaRPr>
          </a:p>
        </p:txBody>
      </p:sp>
      <p:sp>
        <p:nvSpPr>
          <p:cNvPr id="104903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促进了教育信息化发展，优化了教育资源配置</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8" name="标题 1"/>
          <p:cNvSpPr>
            <a:spLocks noGrp="1"/>
          </p:cNvSpPr>
          <p:nvPr>
            <p:ph type="title"/>
          </p:nvPr>
        </p:nvSpPr>
        <p:spPr/>
        <p:txBody>
          <a:bodyPr/>
          <a:p>
            <a:r>
              <a:rPr altLang="en-US" lang="zh-CN"/>
              <a:t>未来政策走向</a:t>
            </a:r>
            <a:endParaRPr altLang="en-US" lang="zh-CN"/>
          </a:p>
        </p:txBody>
      </p:sp>
      <p:sp>
        <p:nvSpPr>
          <p:cNvPr id="104908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加强学校管理，提高教育质量</a:t>
            </a:r>
            <a:endParaRPr altLang="zh-CN" dirty="0" lang="en-US">
              <a:solidFill>
                <a:schemeClr val="dk1">
                  <a:lumMod val="80000"/>
                  <a:lumOff val="20000"/>
                </a:schemeClr>
              </a:solidFill>
              <a:latin typeface="+mn-ea"/>
              <a:sym typeface="+mn-ea"/>
            </a:endParaRPr>
          </a:p>
        </p:txBody>
      </p:sp>
      <p:sp>
        <p:nvSpPr>
          <p:cNvPr id="104908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增加素质教育内容，注重学生综合素质培养</a:t>
            </a:r>
            <a:endParaRPr altLang="en-US" dirty="0" lang="zh-CN">
              <a:solidFill>
                <a:schemeClr val="dk1">
                  <a:lumMod val="80000"/>
                  <a:lumOff val="20000"/>
                </a:schemeClr>
              </a:solidFill>
              <a:latin typeface="+mn-ea"/>
              <a:sym typeface="+mn-ea"/>
            </a:endParaRPr>
          </a:p>
        </p:txBody>
      </p:sp>
      <p:sp>
        <p:nvSpPr>
          <p:cNvPr id="104909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推进中考改革，完善考试评价制度</a:t>
            </a:r>
            <a:endParaRPr altLang="en-US" dirty="0" lang="zh-CN">
              <a:solidFill>
                <a:schemeClr val="dk1">
                  <a:lumMod val="80000"/>
                  <a:lumOff val="20000"/>
                </a:schemeClr>
              </a:solidFill>
              <a:latin typeface="+mn-ea"/>
              <a:sym typeface="+mn-ea"/>
            </a:endParaRPr>
          </a:p>
        </p:txBody>
      </p:sp>
      <p:sp>
        <p:nvSpPr>
          <p:cNvPr id="104910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鼓励社会力量参与办学，扩大优质教育资源</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4" name="标题"/>
          <p:cNvSpPr>
            <a:spLocks noGrp="1"/>
          </p:cNvSpPr>
          <p:nvPr>
            <p:ph type="title"/>
            <p:custDataLst>
              <p:tags r:id="rId1"/>
            </p:custDataLst>
          </p:nvPr>
        </p:nvSpPr>
        <p:spPr/>
        <p:txBody>
          <a:bodyPr/>
          <a:p>
            <a:r>
              <a:rPr altLang="en-US" dirty="0" lang="zh-CN">
                <a:solidFill>
                  <a:schemeClr val="lt1">
                    <a:lumMod val="100000"/>
                  </a:schemeClr>
                </a:solidFill>
              </a:rPr>
              <a:t>数字化教育在初中阶段的实践</a:t>
            </a:r>
            <a:endParaRPr altLang="en-US" dirty="0" lang="zh-CN">
              <a:solidFill>
                <a:schemeClr val="lt1">
                  <a:lumMod val="100000"/>
                </a:schemeClr>
              </a:solidFill>
            </a:endParaRPr>
          </a:p>
        </p:txBody>
      </p:sp>
      <p:sp>
        <p:nvSpPr>
          <p:cNvPr id="1049146" name="节编号"/>
          <p:cNvSpPr>
            <a:spLocks noGrp="1"/>
          </p:cNvSpPr>
          <p:nvPr>
            <p:ph type="body" sz="quarter" idx="13"/>
            <p:custDataLst>
              <p:tags r:id="rId2"/>
            </p:custDataLst>
          </p:nvPr>
        </p:nvSpPr>
        <p:spPr/>
        <p:txBody>
          <a:bodyPr/>
          <a:p>
            <a:r>
              <a:rPr altLang="en-US" dirty="0" lang="zh-CN"/>
              <a:t>02</a:t>
            </a:r>
            <a:endParaRPr altLang="en-US" dirty="0"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0" name="标题 1"/>
          <p:cNvSpPr>
            <a:spLocks noGrp="1"/>
          </p:cNvSpPr>
          <p:nvPr>
            <p:ph type="title"/>
          </p:nvPr>
        </p:nvSpPr>
        <p:spPr/>
        <p:txBody>
          <a:bodyPr/>
          <a:p>
            <a:r>
              <a:rPr altLang="en-US" lang="zh-CN"/>
              <a:t>数字化教育资源建设</a:t>
            </a:r>
            <a:endParaRPr altLang="en-US" lang="zh-CN"/>
          </a:p>
        </p:txBody>
      </p:sp>
      <p:sp>
        <p:nvSpPr>
          <p:cNvPr id="104918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8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数字化教育资源在初中阶段的普及程度</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8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9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数字化教育资源在初中阶段的实践案例</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9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9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数字化教育资源在初中阶段的教学效果</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9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0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数字化教育资源在初中阶段的未来发展趋势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8" name="标题 1"/>
          <p:cNvSpPr>
            <a:spLocks noGrp="1"/>
          </p:cNvSpPr>
          <p:nvPr>
            <p:ph type="title"/>
          </p:nvPr>
        </p:nvSpPr>
        <p:spPr/>
        <p:txBody>
          <a:bodyPr/>
          <a:p>
            <a:r>
              <a:rPr altLang="en-US" lang="zh-CN"/>
              <a:t>数字化教育在初中课堂的应用</a:t>
            </a:r>
            <a:endParaRPr altLang="en-US" lang="zh-CN"/>
          </a:p>
        </p:txBody>
      </p:sp>
      <p:sp>
        <p:nvSpPr>
          <p:cNvPr id="104924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4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4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4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4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5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5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6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6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数字化教育资源在初中课堂的应用</a:t>
            </a:r>
            <a:endParaRPr altLang="en-US" dirty="0" sz="1200" lang="zh-CN" spc="150">
              <a:solidFill>
                <a:schemeClr val="tx1">
                  <a:lumMod val="65000"/>
                  <a:lumOff val="35000"/>
                </a:schemeClr>
              </a:solidFill>
              <a:latin typeface="+mn-ea"/>
              <a:sym typeface="+mn-ea"/>
            </a:endParaRPr>
          </a:p>
        </p:txBody>
      </p:sp>
      <p:sp>
        <p:nvSpPr>
          <p:cNvPr id="104927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数字化教育在初中课堂中的未来发展趋势</a:t>
            </a:r>
            <a:endParaRPr altLang="en-US" dirty="0" sz="1200" lang="zh-CN" spc="150">
              <a:solidFill>
                <a:schemeClr val="tx1">
                  <a:lumMod val="65000"/>
                  <a:lumOff val="35000"/>
                </a:schemeClr>
              </a:solidFill>
              <a:latin typeface="+mn-ea"/>
              <a:sym typeface="+mn-ea"/>
            </a:endParaRPr>
          </a:p>
        </p:txBody>
      </p:sp>
      <p:sp>
        <p:nvSpPr>
          <p:cNvPr id="104928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数字化教育在初中课堂中的优势与挑战</a:t>
            </a:r>
            <a:endParaRPr altLang="en-US" dirty="0" sz="1200" lang="zh-CN" spc="150">
              <a:solidFill>
                <a:schemeClr val="tx1">
                  <a:lumMod val="65000"/>
                  <a:lumOff val="35000"/>
                </a:schemeClr>
              </a:solidFill>
              <a:latin typeface="+mn-ea"/>
              <a:sym typeface="+mn-ea"/>
            </a:endParaRPr>
          </a:p>
        </p:txBody>
      </p:sp>
      <p:sp>
        <p:nvSpPr>
          <p:cNvPr id="104928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数字化教育在初中阶段的实践案例</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16" name="标题 1"/>
          <p:cNvSpPr>
            <a:spLocks noGrp="1"/>
          </p:cNvSpPr>
          <p:nvPr>
            <p:ph type="title"/>
          </p:nvPr>
        </p:nvSpPr>
        <p:spPr/>
        <p:txBody>
          <a:bodyPr/>
          <a:p>
            <a:r>
              <a:rPr altLang="en-US" lang="zh-CN"/>
              <a:t>数字化教育在初中评价体系的实践</a:t>
            </a:r>
            <a:endParaRPr altLang="en-US" lang="zh-CN"/>
          </a:p>
        </p:txBody>
      </p:sp>
      <p:sp>
        <p:nvSpPr>
          <p:cNvPr id="104931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数字化教育在初中阶段的应用场景</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数字化教育在初中评价体系中的实践效果</a:t>
            </a:r>
            <a:endParaRPr dirty="0" sz="2000" err="1">
              <a:solidFill>
                <a:schemeClr val="tx1">
                  <a:lumMod val="75000"/>
                  <a:lumOff val="25000"/>
                </a:schemeClr>
              </a:solidFill>
              <a:latin typeface="+mn-ea"/>
              <a:ea typeface="+mn-ea"/>
              <a:cs typeface="+mn-ea"/>
              <a:sym typeface="+mn-lt"/>
            </a:endParaRPr>
          </a:p>
        </p:txBody>
      </p:sp>
      <p:sp>
        <p:nvSpPr>
          <p:cNvPr id="104933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4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数字化教育在初中评价体系中的实践挑战与展望</a:t>
            </a:r>
            <a:endParaRPr dirty="0" sz="2000" err="1">
              <a:solidFill>
                <a:schemeClr val="tx1">
                  <a:lumMod val="75000"/>
                  <a:lumOff val="25000"/>
                </a:schemeClr>
              </a:solidFill>
              <a:latin typeface="+mn-ea"/>
              <a:ea typeface="+mn-ea"/>
              <a:cs typeface="+mn-ea"/>
              <a:sym typeface="+mn-lt"/>
            </a:endParaRPr>
          </a:p>
        </p:txBody>
      </p:sp>
      <p:sp>
        <p:nvSpPr>
          <p:cNvPr id="10493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数字化教育在初中评价体系中的实践案例</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90" name="标题 1"/>
          <p:cNvSpPr>
            <a:spLocks noGrp="1"/>
          </p:cNvSpPr>
          <p:nvPr>
            <p:ph type="title"/>
          </p:nvPr>
        </p:nvSpPr>
        <p:spPr/>
        <p:txBody>
          <a:bodyPr/>
          <a:p>
            <a:r>
              <a:rPr altLang="en-US" lang="zh-CN"/>
              <a:t>未来数字化教育在初中阶段的发展趋势</a:t>
            </a:r>
            <a:endParaRPr altLang="en-US" lang="zh-CN"/>
          </a:p>
        </p:txBody>
      </p:sp>
      <p:sp>
        <p:nvSpPr>
          <p:cNvPr id="104939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0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个性化学习成为主流：借助大数据和人工智能技术，教育平台能够根据学生的学习情况提供个性化的学习方案，提高学习效率。</a:t>
            </a:r>
            <a:endParaRPr altLang="en-US" sz="1400" lang="zh-CN" spc="150">
              <a:solidFill>
                <a:schemeClr val="tx1"/>
              </a:solidFill>
              <a:effectLst/>
              <a:latin typeface="+mn-ea"/>
              <a:sym typeface="+mn-ea"/>
            </a:endParaRPr>
          </a:p>
        </p:txBody>
      </p:sp>
      <p:sp>
        <p:nvSpPr>
          <p:cNvPr id="104940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数字化教育资源日益丰富：随着技术的发展，将会有更多的数字化教育资源可供选择，满足不同学生的学习需求。</a:t>
            </a:r>
            <a:endParaRPr altLang="en-US" dirty="0" sz="1400" lang="zh-CN" spc="150">
              <a:solidFill>
                <a:schemeClr val="tx1"/>
              </a:solidFill>
              <a:effectLst/>
              <a:latin typeface="+mn-ea"/>
              <a:sym typeface="+mn-ea"/>
            </a:endParaRPr>
          </a:p>
        </p:txBody>
      </p:sp>
      <p:sp>
        <p:nvSpPr>
          <p:cNvPr id="104940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远程教育进一步普及：在疫情等特殊情况下，远程教育成为了重要的教学方式，未来有望进一步普及。</a:t>
            </a:r>
            <a:endParaRPr altLang="en-US" sz="1400" lang="zh-CN" spc="150">
              <a:solidFill>
                <a:schemeClr val="tx1"/>
              </a:solidFill>
              <a:effectLst/>
              <a:latin typeface="+mn-ea"/>
              <a:sym typeface="+mn-ea"/>
            </a:endParaRPr>
          </a:p>
        </p:txBody>
      </p:sp>
      <p:sp>
        <p:nvSpPr>
          <p:cNvPr id="104940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数字化教育工具的应用：数字化教育工具能够帮助学生更好地理解抽象概念，提高学习兴趣和动力。</a:t>
            </a:r>
            <a:endParaRPr altLang="en-US" sz="1400" lang="zh-CN" spc="150">
              <a:solidFill>
                <a:schemeClr val="tx1"/>
              </a:solidFill>
              <a:effectLst/>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40" name="标题"/>
          <p:cNvSpPr>
            <a:spLocks noGrp="1"/>
          </p:cNvSpPr>
          <p:nvPr>
            <p:ph type="title"/>
            <p:custDataLst>
              <p:tags r:id="rId1"/>
            </p:custDataLst>
          </p:nvPr>
        </p:nvSpPr>
        <p:spPr/>
        <p:txBody>
          <a:bodyPr/>
          <a:p>
            <a:r>
              <a:rPr altLang="en-US" dirty="0" lang="zh-CN">
                <a:solidFill>
                  <a:schemeClr val="lt1">
                    <a:lumMod val="100000"/>
                  </a:schemeClr>
                </a:solidFill>
              </a:rPr>
              <a:t>个性化教育与人才培养模式创新</a:t>
            </a:r>
            <a:endParaRPr altLang="en-US" dirty="0" lang="zh-CN">
              <a:solidFill>
                <a:schemeClr val="lt1">
                  <a:lumMod val="100000"/>
                </a:schemeClr>
              </a:solidFill>
            </a:endParaRPr>
          </a:p>
        </p:txBody>
      </p:sp>
      <p:sp>
        <p:nvSpPr>
          <p:cNvPr id="1049442" name="节编号"/>
          <p:cNvSpPr>
            <a:spLocks noGrp="1"/>
          </p:cNvSpPr>
          <p:nvPr>
            <p:ph type="body" sz="quarter" idx="13"/>
            <p:custDataLst>
              <p:tags r:id="rId2"/>
            </p:custDataLst>
          </p:nvPr>
        </p:nvSpPr>
        <p:spPr/>
        <p:txBody>
          <a:bodyPr/>
          <a:p>
            <a:r>
              <a:rPr altLang="en-US" dirty="0" lang="zh-CN"/>
              <a:t>03</a:t>
            </a:r>
            <a:endParaRPr altLang="en-US" dirty="0"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76" name="标题 1"/>
          <p:cNvSpPr>
            <a:spLocks noGrp="1"/>
          </p:cNvSpPr>
          <p:nvPr>
            <p:ph type="title"/>
          </p:nvPr>
        </p:nvSpPr>
        <p:spPr/>
        <p:txBody>
          <a:bodyPr/>
          <a:p>
            <a:r>
              <a:rPr altLang="en-US" lang="zh-CN"/>
              <a:t>个性化教育在初中阶段的实践</a:t>
            </a:r>
            <a:endParaRPr altLang="en-US" lang="zh-CN"/>
          </a:p>
        </p:txBody>
      </p:sp>
      <p:sp>
        <p:nvSpPr>
          <p:cNvPr id="104947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个性化教育理念在初中课程设置中的应用</a:t>
            </a:r>
            <a:endParaRPr altLang="en-US" dirty="0" sz="2000" lang="zh-CN" spc="150">
              <a:solidFill>
                <a:schemeClr val="tx1">
                  <a:lumMod val="75000"/>
                  <a:lumOff val="25000"/>
                </a:schemeClr>
              </a:solidFill>
              <a:latin typeface="+mn-ea"/>
              <a:sym typeface="+mn-ea"/>
            </a:endParaRPr>
          </a:p>
        </p:txBody>
      </p:sp>
      <p:sp>
        <p:nvSpPr>
          <p:cNvPr id="104948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8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初中教师如何实施个性化教育，满足学生个性化需求</a:t>
            </a:r>
            <a:endParaRPr altLang="en-US" dirty="0" sz="2000" lang="zh-CN" spc="150">
              <a:solidFill>
                <a:schemeClr val="tx1">
                  <a:lumMod val="75000"/>
                  <a:lumOff val="25000"/>
                </a:schemeClr>
              </a:solidFill>
              <a:latin typeface="+mn-ea"/>
              <a:sym typeface="+mn-ea"/>
            </a:endParaRPr>
          </a:p>
        </p:txBody>
      </p:sp>
      <p:sp>
        <p:nvSpPr>
          <p:cNvPr id="104948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9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初中阶段个性化教育评价体系的建立与实施</a:t>
            </a:r>
            <a:endParaRPr altLang="en-US" dirty="0" sz="2000" lang="zh-CN" spc="150">
              <a:solidFill>
                <a:schemeClr val="tx1">
                  <a:lumMod val="75000"/>
                  <a:lumOff val="25000"/>
                </a:schemeClr>
              </a:solidFill>
              <a:latin typeface="+mn-ea"/>
              <a:sym typeface="+mn-ea"/>
            </a:endParaRPr>
          </a:p>
        </p:txBody>
      </p:sp>
      <p:sp>
        <p:nvSpPr>
          <p:cNvPr id="104949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9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初中教育与人才培养模式创新的关系</a:t>
            </a:r>
            <a:endParaRPr altLang="en-US" dirty="0" sz="2000" lang="zh-CN" spc="150">
              <a:solidFill>
                <a:schemeClr val="tx1">
                  <a:lumMod val="75000"/>
                  <a:lumOff val="25000"/>
                </a:schemeClr>
              </a:solidFill>
              <a:latin typeface="+mn-ea"/>
              <a:sym typeface="+mn-ea"/>
            </a:endParaRPr>
          </a:p>
        </p:txBody>
      </p:sp>
      <p:sp>
        <p:nvSpPr>
          <p:cNvPr id="104950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34" name="标题 1"/>
          <p:cNvSpPr>
            <a:spLocks noGrp="1"/>
          </p:cNvSpPr>
          <p:nvPr>
            <p:ph type="title"/>
          </p:nvPr>
        </p:nvSpPr>
        <p:spPr/>
        <p:txBody>
          <a:bodyPr/>
          <a:p>
            <a:r>
              <a:rPr altLang="en-US" lang="zh-CN"/>
              <a:t>人才培养模式在初中阶段的创新</a:t>
            </a:r>
            <a:endParaRPr altLang="en-US" lang="zh-CN"/>
          </a:p>
        </p:txBody>
      </p:sp>
      <p:sp>
        <p:nvSpPr>
          <p:cNvPr id="104953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个性化教育：根据学生兴趣和特长，制定个性化教育方案，促进学生全面发展。</a:t>
            </a:r>
            <a:endParaRPr altLang="en-US" dirty="0" sz="1200" lang="zh-CN" spc="150">
              <a:solidFill>
                <a:schemeClr val="tx1">
                  <a:lumMod val="85000"/>
                  <a:lumOff val="15000"/>
                </a:schemeClr>
              </a:solidFill>
              <a:latin typeface="+mn-ea"/>
              <a:sym typeface="+mn-ea"/>
            </a:endParaRPr>
          </a:p>
        </p:txBody>
      </p:sp>
      <p:sp>
        <p:nvSpPr>
          <p:cNvPr id="104953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创新能力培养：注重培养学生的创新思维和实践能力，鼓励学生参与创新项目和竞赛。</a:t>
            </a:r>
            <a:endParaRPr altLang="en-US" dirty="0" sz="1200" lang="zh-CN" spc="150">
              <a:solidFill>
                <a:schemeClr val="tx1">
                  <a:lumMod val="85000"/>
                  <a:lumOff val="15000"/>
                </a:schemeClr>
              </a:solidFill>
              <a:latin typeface="+mn-ea"/>
              <a:sym typeface="+mn-ea"/>
            </a:endParaRPr>
          </a:p>
        </p:txBody>
      </p:sp>
      <p:sp>
        <p:nvSpPr>
          <p:cNvPr id="104954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校企合作：与企业合作，共同制定人才培养方案，提供实践机会，增强学生实际操作能力。</a:t>
            </a:r>
            <a:endParaRPr altLang="en-US" dirty="0" sz="1200" lang="zh-CN" spc="150">
              <a:solidFill>
                <a:schemeClr val="tx1">
                  <a:lumMod val="85000"/>
                  <a:lumOff val="15000"/>
                </a:schemeClr>
              </a:solidFill>
              <a:latin typeface="+mn-ea"/>
              <a:sym typeface="+mn-ea"/>
            </a:endParaRPr>
          </a:p>
        </p:txBody>
      </p:sp>
      <p:sp>
        <p:nvSpPr>
          <p:cNvPr id="104955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跨学科融合：打破传统学科界限，实现跨学科融合，拓宽学生知识面和视野。</a:t>
            </a:r>
            <a:endParaRPr altLang="en-US" dirty="0" sz="1200" lang="zh-CN" spc="150">
              <a:solidFill>
                <a:schemeClr val="tx1">
                  <a:lumMod val="85000"/>
                  <a:lumOff val="15000"/>
                </a:schemeClr>
              </a:solidFill>
              <a:latin typeface="+mn-ea"/>
              <a:sym typeface="+mn-ea"/>
            </a:endParaRPr>
          </a:p>
        </p:txBody>
      </p:sp>
      <p:sp>
        <p:nvSpPr>
          <p:cNvPr id="104955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92" name="标题 1"/>
          <p:cNvSpPr>
            <a:spLocks noGrp="1"/>
          </p:cNvSpPr>
          <p:nvPr>
            <p:ph type="title"/>
          </p:nvPr>
        </p:nvSpPr>
        <p:spPr/>
        <p:txBody>
          <a:bodyPr/>
          <a:p>
            <a:r>
              <a:rPr altLang="en-US" lang="zh-CN"/>
              <a:t>创新人才培养模式在初中阶段的效果评估</a:t>
            </a:r>
            <a:endParaRPr altLang="en-US" lang="zh-CN"/>
          </a:p>
        </p:txBody>
      </p:sp>
      <p:sp>
        <p:nvSpPr>
          <p:cNvPr id="104959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提升学生综合素质：个性化教育注重培养学生的兴趣、特长和创造力，促进学生全面发展。</a:t>
            </a:r>
            <a:endParaRPr altLang="en-US" dirty="0" sz="1200" lang="zh-CN" spc="150">
              <a:solidFill>
                <a:schemeClr val="tx1">
                  <a:lumMod val="85000"/>
                  <a:lumOff val="15000"/>
                </a:schemeClr>
              </a:solidFill>
              <a:latin typeface="+mn-ea"/>
              <a:sym typeface="+mn-ea"/>
            </a:endParaRPr>
          </a:p>
        </p:txBody>
      </p:sp>
      <p:sp>
        <p:nvSpPr>
          <p:cNvPr id="104959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增强学生自主学习能力：创新人才培养模式强调学生的主体地位，引导学生自主学习、自主探究。</a:t>
            </a:r>
            <a:endParaRPr altLang="en-US" dirty="0" sz="1200" lang="zh-CN" spc="150">
              <a:solidFill>
                <a:schemeClr val="tx1">
                  <a:lumMod val="85000"/>
                  <a:lumOff val="15000"/>
                </a:schemeClr>
              </a:solidFill>
              <a:latin typeface="+mn-ea"/>
              <a:sym typeface="+mn-ea"/>
            </a:endParaRPr>
          </a:p>
        </p:txBody>
      </p:sp>
      <p:sp>
        <p:nvSpPr>
          <p:cNvPr id="104960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优化教育资源配置：通过创新人才培养模式，实现教育资源的合理配置和有效利用，提高教育效率。</a:t>
            </a:r>
            <a:endParaRPr altLang="en-US" dirty="0" sz="1200" lang="zh-CN" spc="150">
              <a:solidFill>
                <a:schemeClr val="tx1">
                  <a:lumMod val="85000"/>
                  <a:lumOff val="15000"/>
                </a:schemeClr>
              </a:solidFill>
              <a:latin typeface="+mn-ea"/>
              <a:sym typeface="+mn-ea"/>
            </a:endParaRPr>
          </a:p>
        </p:txBody>
      </p:sp>
      <p:sp>
        <p:nvSpPr>
          <p:cNvPr id="104960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1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1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促进教育公平：个性化教育与人才培养模式的创新有助于打破传统教育模式的局限，让每个学生都能得到适合自己的教育机会。</a:t>
            </a:r>
            <a:endParaRPr altLang="en-US" dirty="0" sz="1200" lang="zh-CN" spc="150">
              <a:solidFill>
                <a:schemeClr val="tx1">
                  <a:lumMod val="85000"/>
                  <a:lumOff val="15000"/>
                </a:schemeClr>
              </a:solidFill>
              <a:latin typeface="+mn-ea"/>
              <a:sym typeface="+mn-ea"/>
            </a:endParaRPr>
          </a:p>
        </p:txBody>
      </p:sp>
      <p:sp>
        <p:nvSpPr>
          <p:cNvPr id="104961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1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50" name="标题 1"/>
          <p:cNvSpPr>
            <a:spLocks noGrp="1"/>
          </p:cNvSpPr>
          <p:nvPr>
            <p:ph type="title"/>
          </p:nvPr>
        </p:nvSpPr>
        <p:spPr/>
        <p:txBody>
          <a:bodyPr>
            <a:normAutofit fontScale="90000"/>
          </a:bodyPr>
          <a:p>
            <a:r>
              <a:rPr altLang="en-US" lang="zh-CN"/>
              <a:t>未来个性化教育与人才培养模式创新的发展趋势</a:t>
            </a:r>
            <a:endParaRPr altLang="en-US" lang="zh-CN"/>
          </a:p>
        </p:txBody>
      </p:sp>
      <p:sp>
        <p:nvSpPr>
          <p:cNvPr id="104965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人工智能与大数据技术的应用将进一步推动个性化教育的发展，实现精准教学和个性化学习。</a:t>
            </a:r>
            <a:endParaRPr altLang="en-US" dirty="0" sz="1200" lang="zh-CN" spc="150">
              <a:solidFill>
                <a:schemeClr val="tx1">
                  <a:lumMod val="65000"/>
                  <a:lumOff val="35000"/>
                </a:schemeClr>
              </a:solidFill>
              <a:latin typeface="+mn-ea"/>
              <a:sym typeface="+mn-ea"/>
            </a:endParaRPr>
          </a:p>
        </p:txBody>
      </p:sp>
      <p:sp>
        <p:nvSpPr>
          <p:cNvPr id="104965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跨学科融合将成为人才培养模式创新的重要方向，培养具备综合素质和创新能力的人才。</a:t>
            </a:r>
            <a:endParaRPr altLang="en-US" dirty="0" sz="1200" lang="zh-CN" spc="150">
              <a:solidFill>
                <a:schemeClr val="tx1">
                  <a:lumMod val="65000"/>
                  <a:lumOff val="35000"/>
                </a:schemeClr>
              </a:solidFill>
              <a:latin typeface="+mn-ea"/>
              <a:sym typeface="+mn-ea"/>
            </a:endParaRPr>
          </a:p>
        </p:txBody>
      </p:sp>
      <p:sp>
        <p:nvSpPr>
          <p:cNvPr id="104965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在线教育将继续发挥重要作用，打破地域和时间限制，提供更多优质教育资源。</a:t>
            </a:r>
            <a:endParaRPr altLang="en-US" dirty="0" sz="1200" lang="zh-CN" spc="150">
              <a:solidFill>
                <a:schemeClr val="tx1">
                  <a:lumMod val="65000"/>
                  <a:lumOff val="35000"/>
                </a:schemeClr>
              </a:solidFill>
              <a:latin typeface="+mn-ea"/>
              <a:sym typeface="+mn-ea"/>
            </a:endParaRPr>
          </a:p>
        </p:txBody>
      </p:sp>
      <p:sp>
        <p:nvSpPr>
          <p:cNvPr id="104965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实践教育和产教融合将进一步加强，为学生提供更多实践机会和职业发展路径。</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92" name="标题"/>
          <p:cNvSpPr>
            <a:spLocks noGrp="1"/>
          </p:cNvSpPr>
          <p:nvPr>
            <p:ph type="title"/>
            <p:custDataLst>
              <p:tags r:id="rId1"/>
            </p:custDataLst>
          </p:nvPr>
        </p:nvSpPr>
        <p:spPr/>
        <p:txBody>
          <a:bodyPr/>
          <a:p>
            <a:r>
              <a:rPr altLang="en-US" dirty="0" lang="zh-CN">
                <a:solidFill>
                  <a:schemeClr val="lt1">
                    <a:lumMod val="100000"/>
                  </a:schemeClr>
                </a:solidFill>
              </a:rPr>
              <a:t>教师专业发展与队伍建设</a:t>
            </a:r>
            <a:endParaRPr altLang="en-US" dirty="0" lang="zh-CN">
              <a:solidFill>
                <a:schemeClr val="lt1">
                  <a:lumMod val="100000"/>
                </a:schemeClr>
              </a:solidFill>
            </a:endParaRPr>
          </a:p>
        </p:txBody>
      </p:sp>
      <p:sp>
        <p:nvSpPr>
          <p:cNvPr id="1049694" name="节编号"/>
          <p:cNvSpPr>
            <a:spLocks noGrp="1"/>
          </p:cNvSpPr>
          <p:nvPr>
            <p:ph type="body" sz="quarter" idx="13"/>
            <p:custDataLst>
              <p:tags r:id="rId2"/>
            </p:custDataLst>
          </p:nvPr>
        </p:nvSpPr>
        <p:spPr/>
        <p:txBody>
          <a:bodyPr/>
          <a:p>
            <a:r>
              <a:rPr altLang="en-US" dirty="0" lang="zh-CN"/>
              <a:t>04</a:t>
            </a:r>
            <a:endParaRPr altLang="en-US" dirty="0"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28" name="标题 1"/>
          <p:cNvSpPr>
            <a:spLocks noGrp="1"/>
          </p:cNvSpPr>
          <p:nvPr>
            <p:ph type="title"/>
          </p:nvPr>
        </p:nvSpPr>
        <p:spPr/>
        <p:txBody>
          <a:bodyPr/>
          <a:p>
            <a:r>
              <a:rPr altLang="en-US" lang="zh-CN"/>
              <a:t>教师专业发展现状与问题</a:t>
            </a:r>
            <a:endParaRPr altLang="en-US" lang="zh-CN"/>
          </a:p>
        </p:txBody>
      </p:sp>
      <p:sp>
        <p:nvSpPr>
          <p:cNvPr id="104973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3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3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教师职业倦怠问题严重</a:t>
            </a:r>
            <a:endParaRPr altLang="en-US" dirty="0" sz="1200" lang="zh-CN" spc="150">
              <a:solidFill>
                <a:srgbClr val="FFFFFF"/>
              </a:solidFill>
              <a:latin typeface="+mn-ea"/>
              <a:sym typeface="+mn-ea"/>
            </a:endParaRPr>
          </a:p>
        </p:txBody>
      </p:sp>
      <p:sp>
        <p:nvSpPr>
          <p:cNvPr id="104974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教师培训体系不完善</a:t>
            </a:r>
            <a:endParaRPr altLang="en-US" dirty="0" sz="1200" lang="zh-CN" spc="150">
              <a:solidFill>
                <a:schemeClr val="tx1">
                  <a:lumMod val="65000"/>
                  <a:lumOff val="35000"/>
                </a:schemeClr>
              </a:solidFill>
              <a:latin typeface="+mn-ea"/>
              <a:sym typeface="+mn-ea"/>
            </a:endParaRPr>
          </a:p>
        </p:txBody>
      </p:sp>
      <p:sp>
        <p:nvSpPr>
          <p:cNvPr id="104974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教师队伍整体素质参差不齐</a:t>
            </a:r>
            <a:endParaRPr altLang="en-US" dirty="0" sz="1200" lang="zh-CN" spc="150">
              <a:solidFill>
                <a:srgbClr val="FFFFFF"/>
              </a:solidFill>
              <a:latin typeface="+mn-ea"/>
              <a:sym typeface="+mn-ea"/>
            </a:endParaRPr>
          </a:p>
        </p:txBody>
      </p:sp>
      <p:sp>
        <p:nvSpPr>
          <p:cNvPr id="104975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当前教师专业发展面临的挑战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90" name="标题 1"/>
          <p:cNvSpPr>
            <a:spLocks noGrp="1"/>
          </p:cNvSpPr>
          <p:nvPr>
            <p:ph type="title"/>
          </p:nvPr>
        </p:nvSpPr>
        <p:spPr/>
        <p:txBody>
          <a:bodyPr/>
          <a:p>
            <a:r>
              <a:rPr altLang="en-US" lang="zh-CN"/>
              <a:t>教师专业发展政策与实践</a:t>
            </a:r>
            <a:endParaRPr altLang="en-US" lang="zh-CN"/>
          </a:p>
        </p:txBody>
      </p:sp>
      <p:sp>
        <p:nvSpPr>
          <p:cNvPr id="104979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实践探索：开展多种形式的教师专业发展实践探索，促进教师成长</a:t>
            </a:r>
            <a:endParaRPr altLang="zh-CN" dirty="0" lang="en-US">
              <a:solidFill>
                <a:schemeClr val="dk1">
                  <a:lumMod val="80000"/>
                  <a:lumOff val="20000"/>
                </a:schemeClr>
              </a:solidFill>
              <a:latin typeface="+mn-ea"/>
              <a:sym typeface="+mn-ea"/>
            </a:endParaRPr>
          </a:p>
        </p:txBody>
      </p:sp>
      <p:sp>
        <p:nvSpPr>
          <p:cNvPr id="104980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政策支持：政府出台相关政策，鼓励教师专业发展</a:t>
            </a:r>
            <a:endParaRPr altLang="en-US" dirty="0" lang="zh-CN">
              <a:solidFill>
                <a:schemeClr val="dk1">
                  <a:lumMod val="80000"/>
                  <a:lumOff val="20000"/>
                </a:schemeClr>
              </a:solidFill>
              <a:latin typeface="+mn-ea"/>
              <a:sym typeface="+mn-ea"/>
            </a:endParaRPr>
          </a:p>
        </p:txBody>
      </p:sp>
      <p:sp>
        <p:nvSpPr>
          <p:cNvPr id="104980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培训体系：建立完善的教师培训体系，提升教师专业素养</a:t>
            </a:r>
            <a:endParaRPr altLang="en-US" dirty="0" lang="zh-CN">
              <a:solidFill>
                <a:schemeClr val="dk1">
                  <a:lumMod val="80000"/>
                  <a:lumOff val="20000"/>
                </a:schemeClr>
              </a:solidFill>
              <a:latin typeface="+mn-ea"/>
              <a:sym typeface="+mn-ea"/>
            </a:endParaRPr>
          </a:p>
        </p:txBody>
      </p:sp>
      <p:sp>
        <p:nvSpPr>
          <p:cNvPr id="104981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教师评价：建立科学的教师评价体系，激发教师专业发展的动力与热情</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56" name="标题 1"/>
          <p:cNvSpPr>
            <a:spLocks noGrp="1"/>
          </p:cNvSpPr>
          <p:nvPr>
            <p:ph type="title"/>
          </p:nvPr>
        </p:nvSpPr>
        <p:spPr/>
        <p:txBody>
          <a:bodyPr/>
          <a:p>
            <a:r>
              <a:rPr altLang="en-US" lang="zh-CN"/>
              <a:t>教师队伍建设策略与实践</a:t>
            </a:r>
            <a:endParaRPr altLang="en-US" lang="zh-CN"/>
          </a:p>
        </p:txBody>
      </p:sp>
      <p:sp>
        <p:nvSpPr>
          <p:cNvPr id="104985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建立完善的教师培训体系，提高教师专业素养和教学能力。</a:t>
            </a:r>
            <a:endParaRPr altLang="en-US" dirty="0" sz="1200" lang="zh-CN" spc="150">
              <a:solidFill>
                <a:schemeClr val="tx1">
                  <a:lumMod val="65000"/>
                  <a:lumOff val="35000"/>
                </a:schemeClr>
              </a:solidFill>
              <a:latin typeface="+mn-ea"/>
              <a:sym typeface="+mn-ea"/>
            </a:endParaRPr>
          </a:p>
        </p:txBody>
      </p:sp>
      <p:sp>
        <p:nvSpPr>
          <p:cNvPr id="104986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加强师德师风建设，树立教师良好形象和价值观。</a:t>
            </a:r>
            <a:endParaRPr altLang="en-US" dirty="0" sz="1200" lang="zh-CN" spc="150">
              <a:solidFill>
                <a:schemeClr val="tx1">
                  <a:lumMod val="65000"/>
                  <a:lumOff val="35000"/>
                </a:schemeClr>
              </a:solidFill>
              <a:latin typeface="+mn-ea"/>
              <a:sym typeface="+mn-ea"/>
            </a:endParaRPr>
          </a:p>
        </p:txBody>
      </p:sp>
      <p:sp>
        <p:nvSpPr>
          <p:cNvPr id="104986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实施教师激励计划，提高教师工作积极性和职业荣誉感。</a:t>
            </a:r>
            <a:endParaRPr altLang="en-US" dirty="0" sz="1200" lang="zh-CN" spc="150">
              <a:solidFill>
                <a:schemeClr val="tx1">
                  <a:lumMod val="65000"/>
                  <a:lumOff val="35000"/>
                </a:schemeClr>
              </a:solidFill>
              <a:latin typeface="+mn-ea"/>
              <a:sym typeface="+mn-ea"/>
            </a:endParaRPr>
          </a:p>
        </p:txBody>
      </p:sp>
      <p:sp>
        <p:nvSpPr>
          <p:cNvPr id="104986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建立教师交流平台，促进教师之间的合作与共同成长。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98" name="标题 1"/>
          <p:cNvSpPr>
            <a:spLocks noGrp="1"/>
          </p:cNvSpPr>
          <p:nvPr>
            <p:ph type="title"/>
          </p:nvPr>
        </p:nvSpPr>
        <p:spPr/>
        <p:txBody>
          <a:bodyPr/>
          <a:p>
            <a:r>
              <a:rPr altLang="en-US" lang="zh-CN"/>
              <a:t>未来教师专业发展与队伍建设的发展趋势</a:t>
            </a:r>
            <a:endParaRPr altLang="en-US" lang="zh-CN"/>
          </a:p>
        </p:txBody>
      </p:sp>
      <p:sp>
        <p:nvSpPr>
          <p:cNvPr id="104990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数字化教育能力提升：随着科技的发展，教师需要掌握更多的数字化教育技能，如在线课程设计、数字化教学资源开发等。</a:t>
            </a:r>
            <a:endParaRPr altLang="en-US" dirty="0" sz="1200" lang="zh-CN" spc="150">
              <a:solidFill>
                <a:schemeClr val="tx1">
                  <a:lumMod val="85000"/>
                  <a:lumOff val="15000"/>
                </a:schemeClr>
              </a:solidFill>
              <a:latin typeface="+mn-ea"/>
              <a:sym typeface="+mn-ea"/>
            </a:endParaRPr>
          </a:p>
        </p:txBody>
      </p:sp>
      <p:sp>
        <p:nvSpPr>
          <p:cNvPr id="104990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持续专业发展：教师需要不断学习和进修，以适应教育领域的新变化和新技术，提升自身的教学水平和专业素养。</a:t>
            </a:r>
            <a:endParaRPr altLang="en-US" dirty="0" sz="1200" lang="zh-CN" spc="150">
              <a:solidFill>
                <a:schemeClr val="tx1">
                  <a:lumMod val="85000"/>
                  <a:lumOff val="15000"/>
                </a:schemeClr>
              </a:solidFill>
              <a:latin typeface="+mn-ea"/>
              <a:sym typeface="+mn-ea"/>
            </a:endParaRPr>
          </a:p>
        </p:txBody>
      </p:sp>
      <p:sp>
        <p:nvSpPr>
          <p:cNvPr id="104990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教师评价改革：未来教师评价将更加注重学生的实际学习成果和教师的教育教学效果，促使教师更加关注学生的学习需求和成长。</a:t>
            </a:r>
            <a:endParaRPr altLang="en-US" dirty="0" sz="1200" lang="zh-CN" spc="150">
              <a:solidFill>
                <a:schemeClr val="tx1">
                  <a:lumMod val="85000"/>
                  <a:lumOff val="15000"/>
                </a:schemeClr>
              </a:solidFill>
              <a:latin typeface="+mn-ea"/>
              <a:sym typeface="+mn-ea"/>
            </a:endParaRPr>
          </a:p>
        </p:txBody>
      </p:sp>
      <p:sp>
        <p:nvSpPr>
          <p:cNvPr id="104991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教师队伍结构优化：未来教师队伍将更加多元化和包容性，吸引更多优秀人才投身于教育事业，提升教师队伍的整体素质。</a:t>
            </a:r>
            <a:endParaRPr altLang="en-US" dirty="0" sz="1200" lang="zh-CN" spc="150">
              <a:solidFill>
                <a:schemeClr val="tx1">
                  <a:lumMod val="85000"/>
                  <a:lumOff val="15000"/>
                </a:schemeClr>
              </a:solidFill>
              <a:latin typeface="+mn-ea"/>
              <a:sym typeface="+mn-ea"/>
            </a:endParaRPr>
          </a:p>
        </p:txBody>
      </p:sp>
      <p:sp>
        <p:nvSpPr>
          <p:cNvPr id="104992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56" name="标题"/>
          <p:cNvSpPr>
            <a:spLocks noGrp="1"/>
          </p:cNvSpPr>
          <p:nvPr>
            <p:ph type="title"/>
            <p:custDataLst>
              <p:tags r:id="rId1"/>
            </p:custDataLst>
          </p:nvPr>
        </p:nvSpPr>
        <p:spPr/>
        <p:txBody>
          <a:bodyPr>
            <a:normAutofit fontScale="97407"/>
          </a:bodyPr>
          <a:p>
            <a:r>
              <a:rPr altLang="en-US" dirty="0" lang="zh-CN">
                <a:solidFill>
                  <a:schemeClr val="lt1">
                    <a:lumMod val="100000"/>
                  </a:schemeClr>
                </a:solidFill>
              </a:rPr>
              <a:t>家庭教育在初中教育中的地位与作用</a:t>
            </a:r>
            <a:endParaRPr altLang="en-US" dirty="0" lang="zh-CN">
              <a:solidFill>
                <a:schemeClr val="lt1">
                  <a:lumMod val="100000"/>
                </a:schemeClr>
              </a:solidFill>
            </a:endParaRPr>
          </a:p>
        </p:txBody>
      </p:sp>
      <p:sp>
        <p:nvSpPr>
          <p:cNvPr id="1049958" name="节编号"/>
          <p:cNvSpPr>
            <a:spLocks noGrp="1"/>
          </p:cNvSpPr>
          <p:nvPr>
            <p:ph type="body" sz="quarter" idx="13"/>
            <p:custDataLst>
              <p:tags r:id="rId2"/>
            </p:custDataLst>
          </p:nvPr>
        </p:nvSpPr>
        <p:spPr/>
        <p:txBody>
          <a:bodyPr/>
          <a:p>
            <a:r>
              <a:rPr altLang="en-US" dirty="0" lang="zh-CN"/>
              <a:t>05</a:t>
            </a:r>
            <a:endParaRPr altLang="en-US" dirty="0"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92" name="标题 1"/>
          <p:cNvSpPr>
            <a:spLocks noGrp="1"/>
          </p:cNvSpPr>
          <p:nvPr>
            <p:ph type="title"/>
          </p:nvPr>
        </p:nvSpPr>
        <p:spPr/>
        <p:txBody>
          <a:bodyPr/>
          <a:p>
            <a:r>
              <a:rPr altLang="en-US" lang="zh-CN"/>
              <a:t>家庭教育现状与问题</a:t>
            </a:r>
            <a:endParaRPr altLang="en-US" lang="zh-CN"/>
          </a:p>
        </p:txBody>
      </p:sp>
      <p:sp>
        <p:nvSpPr>
          <p:cNvPr id="104999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9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9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家庭教育在初中教育中的重要地位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0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0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0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家庭教育存在的问题</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0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0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1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家庭教育对初中生的影响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1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1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1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家庭教育的发展趋势</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50" name="标题 1"/>
          <p:cNvSpPr>
            <a:spLocks noGrp="1"/>
          </p:cNvSpPr>
          <p:nvPr>
            <p:ph type="title"/>
          </p:nvPr>
        </p:nvSpPr>
        <p:spPr/>
        <p:txBody>
          <a:bodyPr/>
          <a:p>
            <a:r>
              <a:rPr altLang="en-US" lang="zh-CN"/>
              <a:t>家庭教育政策与实践</a:t>
            </a:r>
            <a:endParaRPr altLang="en-US" lang="zh-CN"/>
          </a:p>
        </p:txBody>
      </p:sp>
      <p:sp>
        <p:nvSpPr>
          <p:cNvPr id="105005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家庭教育政策：国家出台相关政策，强调家庭教育与学校教育的紧密结合</a:t>
            </a:r>
            <a:endParaRPr altLang="en-US" dirty="0" sz="1200" lang="zh-CN" spc="150">
              <a:solidFill>
                <a:schemeClr val="tx1">
                  <a:lumMod val="85000"/>
                  <a:lumOff val="15000"/>
                </a:schemeClr>
              </a:solidFill>
              <a:latin typeface="+mn-ea"/>
              <a:sym typeface="+mn-ea"/>
            </a:endParaRPr>
          </a:p>
        </p:txBody>
      </p:sp>
      <p:sp>
        <p:nvSpPr>
          <p:cNvPr id="105005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5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5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家庭教育实践：家长积极参与学校教育，与教师合作，共同关注孩子的成长</a:t>
            </a:r>
            <a:endParaRPr altLang="en-US" dirty="0" sz="1200" lang="zh-CN" spc="150">
              <a:solidFill>
                <a:schemeClr val="tx1">
                  <a:lumMod val="85000"/>
                  <a:lumOff val="15000"/>
                </a:schemeClr>
              </a:solidFill>
              <a:latin typeface="+mn-ea"/>
              <a:sym typeface="+mn-ea"/>
            </a:endParaRPr>
          </a:p>
        </p:txBody>
      </p:sp>
      <p:sp>
        <p:nvSpPr>
          <p:cNvPr id="105006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6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6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家庭教育作用：培养孩子的良好习惯、品德和价值观，促进其全面发展</a:t>
            </a:r>
            <a:endParaRPr altLang="en-US" dirty="0" sz="1200" lang="zh-CN" spc="150">
              <a:solidFill>
                <a:schemeClr val="tx1">
                  <a:lumMod val="85000"/>
                  <a:lumOff val="15000"/>
                </a:schemeClr>
              </a:solidFill>
              <a:latin typeface="+mn-ea"/>
              <a:sym typeface="+mn-ea"/>
            </a:endParaRPr>
          </a:p>
        </p:txBody>
      </p:sp>
      <p:sp>
        <p:nvSpPr>
          <p:cNvPr id="105006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6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家庭教育地位：在教育体系中占据重要地位，对孩子的成长产生深远影响</a:t>
            </a:r>
            <a:endParaRPr altLang="en-US" dirty="0" sz="1200" lang="zh-CN" spc="150">
              <a:solidFill>
                <a:schemeClr val="tx1">
                  <a:lumMod val="85000"/>
                  <a:lumOff val="15000"/>
                </a:schemeClr>
              </a:solidFill>
              <a:latin typeface="+mn-ea"/>
              <a:sym typeface="+mn-ea"/>
            </a:endParaRPr>
          </a:p>
        </p:txBody>
      </p:sp>
      <p:sp>
        <p:nvSpPr>
          <p:cNvPr id="105007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08" name="标题 1"/>
          <p:cNvSpPr>
            <a:spLocks noGrp="1"/>
          </p:cNvSpPr>
          <p:nvPr>
            <p:ph type="title"/>
          </p:nvPr>
        </p:nvSpPr>
        <p:spPr/>
        <p:txBody>
          <a:bodyPr/>
          <a:p>
            <a:r>
              <a:rPr altLang="en-US" lang="zh-CN"/>
              <a:t>家庭教育在初中评价体系的实践</a:t>
            </a:r>
            <a:endParaRPr altLang="en-US" lang="zh-CN"/>
          </a:p>
        </p:txBody>
      </p:sp>
      <p:sp>
        <p:nvSpPr>
          <p:cNvPr id="105011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1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11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家庭教育的评价标准：关注学生的个性发展与综合素质</a:t>
            </a:r>
            <a:endParaRPr altLang="en-US" dirty="0" sz="2000" lang="zh-CN" spc="200">
              <a:solidFill>
                <a:schemeClr val="tx1">
                  <a:lumMod val="85000"/>
                  <a:lumOff val="15000"/>
                </a:schemeClr>
              </a:solidFill>
              <a:latin typeface="+mn-ea"/>
              <a:sym typeface="+mn-ea"/>
            </a:endParaRPr>
          </a:p>
        </p:txBody>
      </p:sp>
      <p:sp>
        <p:nvSpPr>
          <p:cNvPr id="105011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1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2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家庭教育的评价方式：多元化评价，包括家长、教师、学生等多方参与</a:t>
            </a:r>
            <a:endParaRPr altLang="en-US" dirty="0" sz="2000" lang="zh-CN" spc="200">
              <a:solidFill>
                <a:schemeClr val="tx1">
                  <a:lumMod val="85000"/>
                  <a:lumOff val="15000"/>
                </a:schemeClr>
              </a:solidFill>
              <a:latin typeface="+mn-ea"/>
              <a:sym typeface="+mn-ea"/>
            </a:endParaRPr>
          </a:p>
        </p:txBody>
      </p:sp>
      <p:sp>
        <p:nvSpPr>
          <p:cNvPr id="105012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2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2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家庭教育评价的实践案例：分享成功经验，提高家庭教育质量</a:t>
            </a:r>
            <a:endParaRPr altLang="en-US" dirty="0" sz="2000" lang="zh-CN" spc="200">
              <a:solidFill>
                <a:schemeClr val="tx1">
                  <a:lumMod val="85000"/>
                  <a:lumOff val="15000"/>
                </a:schemeClr>
              </a:solidFill>
              <a:latin typeface="+mn-ea"/>
              <a:sym typeface="+mn-ea"/>
            </a:endParaRPr>
          </a:p>
        </p:txBody>
      </p:sp>
      <p:sp>
        <p:nvSpPr>
          <p:cNvPr id="105012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3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3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家庭教育评价的未来发展：加强家校合作，共同推进初中教育改革</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66" name="标题 1"/>
          <p:cNvSpPr>
            <a:spLocks noGrp="1"/>
          </p:cNvSpPr>
          <p:nvPr>
            <p:ph type="title"/>
          </p:nvPr>
        </p:nvSpPr>
        <p:spPr/>
        <p:txBody>
          <a:bodyPr/>
          <a:p>
            <a:r>
              <a:rPr altLang="en-US" lang="zh-CN"/>
              <a:t>未来家庭教育的发展趋势</a:t>
            </a:r>
            <a:endParaRPr altLang="en-US" lang="zh-CN"/>
          </a:p>
        </p:txBody>
      </p:sp>
      <p:sp>
        <p:nvSpPr>
          <p:cNvPr id="105016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7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家庭教育将更加注重培养孩子的综合素质，包括品德、知识和技能等方面的全面发展。</a:t>
            </a:r>
            <a:endParaRPr altLang="en-US" dirty="0" sz="2000" lang="zh-CN" spc="150">
              <a:solidFill>
                <a:schemeClr val="tx1">
                  <a:lumMod val="85000"/>
                  <a:lumOff val="15000"/>
                </a:schemeClr>
              </a:solidFill>
              <a:latin typeface="+mn-ea"/>
              <a:sym typeface="+mn-ea"/>
            </a:endParaRPr>
          </a:p>
        </p:txBody>
      </p:sp>
      <p:sp>
        <p:nvSpPr>
          <p:cNvPr id="105017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随着科技的不断进步，家庭教育将更加注重数字化、智能化技术的应用，以提高教育效果和孩子的兴趣。</a:t>
            </a:r>
            <a:endParaRPr altLang="en-US" dirty="0" sz="2000" lang="zh-CN" spc="150">
              <a:solidFill>
                <a:schemeClr val="tx1">
                  <a:lumMod val="85000"/>
                  <a:lumOff val="15000"/>
                </a:schemeClr>
              </a:solidFill>
              <a:latin typeface="+mn-ea"/>
              <a:sym typeface="+mn-ea"/>
            </a:endParaRPr>
          </a:p>
        </p:txBody>
      </p:sp>
      <p:sp>
        <p:nvSpPr>
          <p:cNvPr id="105018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家庭教育将更加注重与学校、社区等其他教育机构的合作，共同推进孩子的全面发展。</a:t>
            </a:r>
            <a:endParaRPr altLang="en-US" dirty="0" sz="2000" lang="zh-CN" spc="150">
              <a:solidFill>
                <a:schemeClr val="tx1">
                  <a:lumMod val="85000"/>
                  <a:lumOff val="15000"/>
                </a:schemeClr>
              </a:solidFill>
              <a:latin typeface="+mn-ea"/>
              <a:sym typeface="+mn-ea"/>
            </a:endParaRPr>
          </a:p>
        </p:txBody>
      </p:sp>
      <p:sp>
        <p:nvSpPr>
          <p:cNvPr id="105018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家庭教育将更加注重个性化教育，根据孩子的兴趣、特长和需求，制定个性化的教育计划和方案。</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24" name="标题"/>
          <p:cNvSpPr>
            <a:spLocks noGrp="1"/>
          </p:cNvSpPr>
          <p:nvPr>
            <p:ph type="title"/>
            <p:custDataLst>
              <p:tags r:id="rId1"/>
            </p:custDataLst>
          </p:nvPr>
        </p:nvSpPr>
        <p:spPr/>
        <p:txBody>
          <a:bodyPr/>
          <a:p>
            <a:r>
              <a:rPr altLang="en-US" dirty="0" lang="zh-CN">
                <a:solidFill>
                  <a:schemeClr val="lt1">
                    <a:lumMod val="100000"/>
                  </a:schemeClr>
                </a:solidFill>
              </a:rPr>
              <a:t>国际初中教育的比较与借鉴</a:t>
            </a:r>
            <a:endParaRPr altLang="en-US" dirty="0" lang="zh-CN">
              <a:solidFill>
                <a:schemeClr val="lt1">
                  <a:lumMod val="100000"/>
                </a:schemeClr>
              </a:solidFill>
            </a:endParaRPr>
          </a:p>
        </p:txBody>
      </p:sp>
      <p:sp>
        <p:nvSpPr>
          <p:cNvPr id="1050226" name="节编号"/>
          <p:cNvSpPr>
            <a:spLocks noGrp="1"/>
          </p:cNvSpPr>
          <p:nvPr>
            <p:ph type="body" sz="quarter" idx="13"/>
            <p:custDataLst>
              <p:tags r:id="rId2"/>
            </p:custDataLst>
          </p:nvPr>
        </p:nvSpPr>
        <p:spPr/>
        <p:txBody>
          <a:bodyPr/>
          <a:p>
            <a:r>
              <a:rPr altLang="en-US" dirty="0" lang="zh-CN"/>
              <a:t>06</a:t>
            </a:r>
            <a:endParaRPr altLang="en-US" dirty="0" lang="zh-CN"/>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60" name="标题 1"/>
          <p:cNvSpPr>
            <a:spLocks noGrp="1"/>
          </p:cNvSpPr>
          <p:nvPr>
            <p:ph type="title"/>
          </p:nvPr>
        </p:nvSpPr>
        <p:spPr/>
        <p:txBody>
          <a:bodyPr/>
          <a:p>
            <a:r>
              <a:rPr altLang="en-US" lang="zh-CN"/>
              <a:t>国际初中教育的发展现状与趋势</a:t>
            </a:r>
            <a:endParaRPr altLang="en-US" lang="zh-CN"/>
          </a:p>
        </p:txBody>
      </p:sp>
      <p:sp>
        <p:nvSpPr>
          <p:cNvPr id="105026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6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6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6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7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7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7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7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7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8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8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8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8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8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9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9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9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9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9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全球范围内对初中教育的重视程度不断提高，投入持续增加。</a:t>
            </a:r>
            <a:endParaRPr altLang="en-US" dirty="0" sz="1200" lang="zh-CN" spc="150">
              <a:solidFill>
                <a:schemeClr val="tx1">
                  <a:lumMod val="65000"/>
                  <a:lumOff val="35000"/>
                </a:schemeClr>
              </a:solidFill>
              <a:latin typeface="+mn-ea"/>
              <a:sym typeface="+mn-ea"/>
            </a:endParaRPr>
          </a:p>
        </p:txBody>
      </p:sp>
      <p:sp>
        <p:nvSpPr>
          <p:cNvPr id="105030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个性化教育在初中教育中越来越受到关注，注重培养学生的兴趣和特长。</a:t>
            </a:r>
            <a:endParaRPr altLang="en-US" dirty="0" sz="1200" lang="zh-CN" spc="150">
              <a:solidFill>
                <a:schemeClr val="tx1">
                  <a:lumMod val="65000"/>
                  <a:lumOff val="35000"/>
                </a:schemeClr>
              </a:solidFill>
              <a:latin typeface="+mn-ea"/>
              <a:sym typeface="+mn-ea"/>
            </a:endParaRPr>
          </a:p>
        </p:txBody>
      </p:sp>
      <p:sp>
        <p:nvSpPr>
          <p:cNvPr id="105030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国际化办学成为初中教育发展的重要趋势，跨国合作办学项目逐渐增多。</a:t>
            </a:r>
            <a:endParaRPr altLang="en-US" dirty="0" sz="1200" lang="zh-CN" spc="150">
              <a:solidFill>
                <a:schemeClr val="tx1">
                  <a:lumMod val="65000"/>
                  <a:lumOff val="35000"/>
                </a:schemeClr>
              </a:solidFill>
              <a:latin typeface="+mn-ea"/>
              <a:sym typeface="+mn-ea"/>
            </a:endParaRPr>
          </a:p>
        </p:txBody>
      </p:sp>
      <p:sp>
        <p:nvSpPr>
          <p:cNvPr id="105030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科技在初中教育中的应用日益广泛，数字化、智能化趋势明显。</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38" name="标题 1"/>
          <p:cNvSpPr>
            <a:spLocks noGrp="1"/>
          </p:cNvSpPr>
          <p:nvPr>
            <p:ph type="title"/>
          </p:nvPr>
        </p:nvSpPr>
        <p:spPr/>
        <p:txBody>
          <a:bodyPr/>
          <a:p>
            <a:r>
              <a:rPr altLang="en-US" lang="zh-CN"/>
              <a:t>国际初中教育的政策与实践经验</a:t>
            </a:r>
            <a:endParaRPr altLang="en-US" lang="zh-CN"/>
          </a:p>
        </p:txBody>
      </p:sp>
      <p:sp>
        <p:nvSpPr>
          <p:cNvPr id="105034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4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4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政策支持：各国政府对初中教育的重视程度和支持力度</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34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4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5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课程设置：国际初中教育的课程设置和教学方法的差异</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35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5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56" name="TextBox 2"/>
          <p:cNvSpPr txBox="1"/>
          <p:nvPr>
            <p:custDataLst>
              <p:tags r:id="rId9"/>
            </p:custDataLst>
          </p:nvPr>
        </p:nvSpPr>
        <p:spPr>
          <a:xfrm>
            <a:off x="6348206"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教师队伍：国际初中教育对教师专业素养和师资队伍建设的重视程度</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35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6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6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教育资源：各国在教育资源分配和利用方面的比较和借鉴</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96" name="标题 1"/>
          <p:cNvSpPr>
            <a:spLocks noGrp="1"/>
          </p:cNvSpPr>
          <p:nvPr>
            <p:ph type="title"/>
          </p:nvPr>
        </p:nvSpPr>
        <p:spPr/>
        <p:txBody>
          <a:bodyPr/>
          <a:p>
            <a:r>
              <a:rPr altLang="en-US" lang="zh-CN"/>
              <a:t>国际初中教育的评价标准与实践经验</a:t>
            </a:r>
            <a:endParaRPr altLang="en-US" lang="zh-CN"/>
          </a:p>
        </p:txBody>
      </p:sp>
      <p:sp>
        <p:nvSpPr>
          <p:cNvPr id="1050398" name="正文"/>
          <p:cNvSpPr txBox="1"/>
          <p:nvPr>
            <p:custDataLst>
              <p:tags r:id="rId1"/>
            </p:custDataLst>
          </p:nvPr>
        </p:nvSpPr>
        <p:spPr>
          <a:xfrm>
            <a:off x="3493911" y="188880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评价标准：注重学生的综合素质和能力，包括批判性思维、创新能力和合作精神等。</a:t>
            </a:r>
            <a:endParaRPr altLang="en-US" dirty="0" sz="1200" lang="zh-CN" spc="150">
              <a:solidFill>
                <a:schemeClr val="tx1">
                  <a:lumMod val="65000"/>
                  <a:lumOff val="35000"/>
                </a:schemeClr>
              </a:solidFill>
              <a:latin typeface="+mn-ea"/>
              <a:sym typeface="+mn-ea"/>
            </a:endParaRPr>
          </a:p>
        </p:txBody>
      </p:sp>
      <p:sp>
        <p:nvSpPr>
          <p:cNvPr id="1050400" name="标题"/>
          <p:cNvSpPr txBox="1"/>
          <p:nvPr>
            <p:custDataLst>
              <p:tags r:id="rId2"/>
            </p:custDataLst>
          </p:nvPr>
        </p:nvSpPr>
        <p:spPr>
          <a:xfrm>
            <a:off x="3493911" y="1364400"/>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402" name="正文"/>
          <p:cNvSpPr txBox="1"/>
          <p:nvPr>
            <p:custDataLst>
              <p:tags r:id="rId3"/>
            </p:custDataLst>
          </p:nvPr>
        </p:nvSpPr>
        <p:spPr>
          <a:xfrm>
            <a:off x="3493911" y="310687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实践经验：国际初中教育注重实践性和应用性，通过项目制、合作学习等方式培养学生的实际操作能力。</a:t>
            </a:r>
            <a:endParaRPr altLang="en-US" dirty="0" sz="1200" lang="zh-CN" spc="150">
              <a:solidFill>
                <a:schemeClr val="tx1">
                  <a:lumMod val="65000"/>
                  <a:lumOff val="35000"/>
                </a:schemeClr>
              </a:solidFill>
              <a:latin typeface="+mn-ea"/>
              <a:sym typeface="+mn-ea"/>
            </a:endParaRPr>
          </a:p>
        </p:txBody>
      </p:sp>
      <p:sp>
        <p:nvSpPr>
          <p:cNvPr id="1050404" name="标题"/>
          <p:cNvSpPr txBox="1"/>
          <p:nvPr>
            <p:custDataLst>
              <p:tags r:id="rId4"/>
            </p:custDataLst>
          </p:nvPr>
        </p:nvSpPr>
        <p:spPr>
          <a:xfrm>
            <a:off x="3493911" y="258246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406" name="正文"/>
          <p:cNvSpPr txBox="1"/>
          <p:nvPr>
            <p:custDataLst>
              <p:tags r:id="rId5"/>
            </p:custDataLst>
          </p:nvPr>
        </p:nvSpPr>
        <p:spPr>
          <a:xfrm>
            <a:off x="3493911" y="432493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课程设置：国际初中教育课程设置多样，注重跨学科整合，鼓励学生自主学习和探索。</a:t>
            </a:r>
            <a:endParaRPr altLang="en-US" dirty="0" sz="1200" lang="zh-CN" spc="150">
              <a:solidFill>
                <a:schemeClr val="tx1">
                  <a:lumMod val="65000"/>
                  <a:lumOff val="35000"/>
                </a:schemeClr>
              </a:solidFill>
              <a:latin typeface="+mn-ea"/>
              <a:sym typeface="+mn-ea"/>
            </a:endParaRPr>
          </a:p>
        </p:txBody>
      </p:sp>
      <p:sp>
        <p:nvSpPr>
          <p:cNvPr id="1050408" name="标题"/>
          <p:cNvSpPr txBox="1"/>
          <p:nvPr>
            <p:custDataLst>
              <p:tags r:id="rId6"/>
            </p:custDataLst>
          </p:nvPr>
        </p:nvSpPr>
        <p:spPr>
          <a:xfrm>
            <a:off x="3493911" y="380053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410" name="正文"/>
          <p:cNvSpPr txBox="1"/>
          <p:nvPr>
            <p:custDataLst>
              <p:tags r:id="rId7"/>
            </p:custDataLst>
          </p:nvPr>
        </p:nvSpPr>
        <p:spPr>
          <a:xfrm>
            <a:off x="3493911" y="554300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教师素质：国际初中教育对教师素质要求高，教师需具备先进的教育理念和教学方法，关注学生个体差异和成长需求。</a:t>
            </a:r>
            <a:endParaRPr altLang="en-US" dirty="0" sz="1200" lang="zh-CN" spc="150">
              <a:solidFill>
                <a:schemeClr val="tx1">
                  <a:lumMod val="65000"/>
                  <a:lumOff val="35000"/>
                </a:schemeClr>
              </a:solidFill>
              <a:latin typeface="+mn-ea"/>
              <a:sym typeface="+mn-ea"/>
            </a:endParaRPr>
          </a:p>
        </p:txBody>
      </p:sp>
      <p:sp>
        <p:nvSpPr>
          <p:cNvPr id="1050412" name="标题"/>
          <p:cNvSpPr txBox="1"/>
          <p:nvPr>
            <p:custDataLst>
              <p:tags r:id="rId8"/>
            </p:custDataLst>
          </p:nvPr>
        </p:nvSpPr>
        <p:spPr>
          <a:xfrm>
            <a:off x="3493911" y="5018608"/>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446" name="标题 1"/>
          <p:cNvSpPr>
            <a:spLocks noGrp="1"/>
          </p:cNvSpPr>
          <p:nvPr>
            <p:ph type="title"/>
          </p:nvPr>
        </p:nvSpPr>
        <p:spPr/>
        <p:txBody>
          <a:bodyPr/>
          <a:p>
            <a:r>
              <a:rPr altLang="en-US" lang="zh-CN"/>
              <a:t>国际初中教育对我国的启示与借鉴意义</a:t>
            </a:r>
            <a:endParaRPr altLang="en-US" lang="zh-CN"/>
          </a:p>
        </p:txBody>
      </p:sp>
      <p:sp>
        <p:nvSpPr>
          <p:cNvPr id="105044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5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45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重视个性化教育：关注学生的兴趣和特长，提供多样化的课程和活动，培养学生的综合素质。</a:t>
            </a:r>
            <a:endParaRPr altLang="en-US" dirty="0" sz="2000" lang="zh-CN" spc="200">
              <a:solidFill>
                <a:schemeClr val="tx1">
                  <a:lumMod val="85000"/>
                  <a:lumOff val="15000"/>
                </a:schemeClr>
              </a:solidFill>
              <a:latin typeface="+mn-ea"/>
              <a:sym typeface="+mn-ea"/>
            </a:endParaRPr>
          </a:p>
        </p:txBody>
      </p:sp>
      <p:sp>
        <p:nvSpPr>
          <p:cNvPr id="105045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5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5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强化基础教育：注重学生的基础知识和技能培养，提高学生的学习能力和思维能力。</a:t>
            </a:r>
            <a:endParaRPr altLang="en-US" dirty="0" sz="2000" lang="zh-CN" spc="200">
              <a:solidFill>
                <a:schemeClr val="tx1">
                  <a:lumMod val="85000"/>
                  <a:lumOff val="15000"/>
                </a:schemeClr>
              </a:solidFill>
              <a:latin typeface="+mn-ea"/>
              <a:sym typeface="+mn-ea"/>
            </a:endParaRPr>
          </a:p>
        </p:txBody>
      </p:sp>
      <p:sp>
        <p:nvSpPr>
          <p:cNvPr id="105046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6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6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推进教育信息化：利用信息技术手段改进教学方式，提高教学效果和学生的学习体验。</a:t>
            </a:r>
            <a:endParaRPr altLang="en-US" dirty="0" sz="2000" lang="zh-CN" spc="200">
              <a:solidFill>
                <a:schemeClr val="tx1">
                  <a:lumMod val="85000"/>
                  <a:lumOff val="15000"/>
                </a:schemeClr>
              </a:solidFill>
              <a:latin typeface="+mn-ea"/>
              <a:sym typeface="+mn-ea"/>
            </a:endParaRPr>
          </a:p>
        </p:txBody>
      </p:sp>
      <p:sp>
        <p:nvSpPr>
          <p:cNvPr id="105046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6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7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促进教育公平：关注弱势群体的教育机会，提高教育资源的均衡分配，实现教育公平。</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504" name="标题"/>
          <p:cNvSpPr>
            <a:spLocks noGrp="1"/>
          </p:cNvSpPr>
          <p:nvPr>
            <p:ph type="ctrTitle"/>
            <p:custDataLst>
              <p:tags r:id="rId1"/>
            </p:custDataLst>
          </p:nvPr>
        </p:nvSpPr>
        <p:spPr/>
        <p:txBody>
          <a:bodyPr/>
          <a:p>
            <a:r>
              <a:rPr altLang="zh-CN" dirty="0" lang="en-US">
                <a:solidFill>
                  <a:schemeClr val="lt1">
                    <a:lumMod val="100000"/>
                  </a:schemeClr>
                </a:solidFill>
              </a:rPr>
              <a:t>THANK YOU</a:t>
            </a:r>
            <a:endParaRPr altLang="zh-CN" dirty="0" lang="en-US">
              <a:solidFill>
                <a:schemeClr val="lt1">
                  <a:lumMod val="100000"/>
                </a:schemeClr>
              </a:solidFill>
            </a:endParaRPr>
          </a:p>
        </p:txBody>
      </p:sp>
      <p:sp>
        <p:nvSpPr>
          <p:cNvPr id="1050506" name="公司名"/>
          <p:cNvSpPr>
            <a:spLocks noGrp="1"/>
          </p:cNvSpPr>
          <p:nvPr>
            <p:ph type="body" sz="quarter" idx="13"/>
            <p:custDataLst>
              <p:tags r:id="rId2"/>
            </p:custDataLst>
          </p:nvPr>
        </p:nvSpPr>
        <p:spPr/>
        <p:txBody>
          <a:bodyPr/>
          <a:p>
            <a:r>
              <a:rPr altLang="zh-CN" lang="en-US"/>
              <a:t>YOUR LOGO</a:t>
            </a:r>
            <a:endParaRPr altLang="zh-CN" lang="en-US"/>
          </a:p>
        </p:txBody>
      </p:sp>
      <p:sp>
        <p:nvSpPr>
          <p:cNvPr id="1050508" name="日期时间"/>
          <p:cNvSpPr>
            <a:spLocks noGrp="1"/>
          </p:cNvSpPr>
          <p:nvPr>
            <p:ph type="body" sz="quarter" idx="14"/>
            <p:custDataLst>
              <p:tags r:id="rId3"/>
            </p:custDataLst>
          </p:nvPr>
        </p:nvSpPr>
        <p:spPr/>
        <p:txBody>
          <a:bodyPr/>
          <a:p>
            <a:r>
              <a:t>汇报时间：</a:t>
            </a:r>
            <a:r>
              <a:rPr altLang="zh-CN" lang="en-US"/>
              <a:t>20X-XX-XX</a:t>
            </a:r>
            <a:endParaRPr altLang="zh-CN" lang="en-US"/>
          </a:p>
        </p:txBody>
      </p:sp>
      <p:sp>
        <p:nvSpPr>
          <p:cNvPr id="1050510"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2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 name="KSO_WM_UNIT_VALUE" val="128"/>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 name="KSO_WM_UNIT_VALUE" val="128"/>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72"/>
  <p:tag name="KSO_WM_UNIT_TYPE" val="f"/>
  <p:tag name="KSO_WM_UNIT_INDEX" val="3"/>
  <p:tag name="KSO_WM_UNIT_SUBTYPE" val="g"/>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2"/>
  <p:tag name="KSO_WM_TEMPLATE_THUMBS_INDEX" val="1、9"/>
</p:tagLst>
</file>

<file path=ppt/tags/tag7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2_1*a*1"/>
  <p:tag name="KSO_WM_TEMPLATE_CATEGORY" val="custom"/>
  <p:tag name="KSO_WM_TEMPLATE_INDEX" val="20230982"/>
  <p:tag name="KSO_WM_UNIT_LAYERLEVEL" val="1"/>
  <p:tag name="KSO_WM_TAG_VERSION" val="1.0"/>
  <p:tag name="KSO_WM_BEAUTIFY_FLAG" val="#wm#"/>
  <p:tag name="KSO_WM_UNIT_PRESET_TEXT" val="单击添加标题"/>
</p:tagLst>
</file>

<file path=ppt/tags/tag7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2_1*b*1"/>
  <p:tag name="KSO_WM_TEMPLATE_CATEGORY" val="custom"/>
  <p:tag name="KSO_WM_TEMPLATE_INDEX" val="20230982"/>
  <p:tag name="KSO_WM_UNIT_LAYERLEVEL" val="1"/>
  <p:tag name="KSO_WM_TAG_VERSION" val="1.0"/>
  <p:tag name="KSO_WM_BEAUTIFY_FLAG" val="#wm#"/>
  <p:tag name="KSO_WM_UNIT_PRESET_TEXT" val="WPS,a click to unlimited possibilities"/>
</p:tagLst>
</file>

<file path=ppt/tags/tag79.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UNIT_TYPE" val="f"/>
  <p:tag name="KSO_WM_UNIT_INDEX" val="2"/>
  <p:tag name="KSO_WM_UNIT_ID" val="custom20230982_1*f*2"/>
  <p:tag name="KSO_WM_TEMPLATE_CATEGORY" val="custom"/>
  <p:tag name="KSO_WM_TEMPLATE_INDEX" val="20230982"/>
  <p:tag name="KSO_WM_UNIT_LAYERLEVEL" val="1"/>
  <p:tag name="KSO_WM_TAG_VERSION" val="1.0"/>
  <p:tag name="KSO_WM_BEAUTIFY_FLAG" val="#wm#"/>
  <p:tag name="KSO_WM_UNIT_SUBTYPE" val="g"/>
  <p:tag name="KSO_WM_UNIT_PRESET_TEXT" val="YOUR LOGO"/>
</p:tagLst>
</file>

<file path=ppt/tags/tag80.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2_1*f*1"/>
  <p:tag name="KSO_WM_TEMPLATE_CATEGORY" val="custom"/>
  <p:tag name="KSO_WM_TEMPLATE_INDEX" val="20230982"/>
  <p:tag name="KSO_WM_UNIT_LAYERLEVEL" val="1"/>
  <p:tag name="KSO_WM_TAG_VERSION" val="1.0"/>
  <p:tag name="KSO_WM_BEAUTIFY_FLAG" val="#wm#"/>
  <p:tag name="KSO_WM_UNIT_PRESET_TEXT" val="汇报时间：20X-XX-XX"/>
</p:tagLst>
</file>

<file path=ppt/tags/tag81.xml><?xml version="1.0" encoding="utf-8"?>
<p:tagLst xmlns:p="http://schemas.openxmlformats.org/presentationml/2006/main">
  <p:tag name="KSO_WM_UNIT_SUBTYPE" val="b"/>
  <p:tag name="KSO_WM_UNIT_NOCLEAR" val="0"/>
  <p:tag name="KSO_WM_UNIT_VALUE" val="44"/>
  <p:tag name="KSO_WM_UNIT_HIGHLIGHT" val="0"/>
  <p:tag name="KSO_WM_UNIT_COMPATIBLE" val="0"/>
  <p:tag name="KSO_WM_UNIT_DIAGRAM_ISNUMVISUAL" val="0"/>
  <p:tag name="KSO_WM_UNIT_DIAGRAM_ISREFERUNIT" val="0"/>
  <p:tag name="KSO_WM_UNIT_TYPE" val="f"/>
  <p:tag name="KSO_WM_UNIT_INDEX" val="3"/>
  <p:tag name="KSO_WM_UNIT_ID" val="custom20230982_1*f*3"/>
  <p:tag name="KSO_WM_TEMPLATE_CATEGORY" val="custom"/>
  <p:tag name="KSO_WM_TEMPLATE_INDEX" val="20230982"/>
  <p:tag name="KSO_WM_UNIT_LAYERLEVEL" val="1"/>
  <p:tag name="KSO_WM_TAG_VERSION" val="1.0"/>
  <p:tag name="KSO_WM_BEAUTIFY_FLAG" val="#wm#"/>
  <p:tag name="KSO_WM_UNIT_PRESET_TEXT" val="汇报人：WPS"/>
</p:tagLst>
</file>

<file path=ppt/tags/tag82.xml><?xml version="1.0" encoding="utf-8"?>
<p:tagLst xmlns:p="http://schemas.openxmlformats.org/presentationml/2006/main">
  <p:tag name="KSO_WM_SLIDE_ID" val="custom2023098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2"/>
  <p:tag name="KSO_WM_SLIDE_LAYOUT" val="a_b_f"/>
  <p:tag name="KSO_WM_SLIDE_LAYOUT_CNT" val="1_1_3"/>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6*a*1"/>
  <p:tag name="KSO_WM_TEMPLATE_CATEGORY" val="custom"/>
  <p:tag name="KSO_WM_TEMPLATE_INDEX" val="2023098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2_6*l_h_i*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2_6*l_h_a*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2_6*l_h_i*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2_6*l_h_a*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2_6*l_h_i*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2_6*l_h_a*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2_6*l_h_i*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2_6*l_h_a*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2_6*l_h_i*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2_6*l_h_a*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2_6*l_h_i*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2_6*l_h_a*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SLIDE_ID" val="custom2023098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2"/>
  <p:tag name="KSO_WM_SLIDE_LAYOUT" val="a_l"/>
  <p:tag name="KSO_WM_SLIDE_LAYOUT_CNT" val="1_1"/>
  <p:tag name="KSO_WM_SLIDE_TYPE" val="contents"/>
  <p:tag name="KSO_WM_SLIDE_SUBTYPE" val="diag"/>
  <p:tag name="KSO_WM_DIAGRAM_GROUP_CODE" val="l1-1"/>
  <p:tag name="KSO_WM_SLIDE_DIAGTYPE" val="l"/>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4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50.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2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222.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6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65.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1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14.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6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65.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2"/>
  <p:tag name="KSO_WM_TEMPLATE_CATEGORY" val="custom"/>
  <p:tag name="KSO_WM_TEMPLATE_INDEX" val="20230982"/>
  <p:tag name="KSO_WM_UNIT_LAYERLEVEL" val="1"/>
  <p:tag name="KSO_WM_TAG_VERSION" val="1.0"/>
  <p:tag name="KSO_WM_BEAUTIFY_FLAG" val="#wm#"/>
  <p:tag name="KSO_WM_UNIT_NOCLEAR" val="0"/>
  <p:tag name="KSO_WM_UNIT_VALUE" val="69"/>
  <p:tag name="KSO_WM_UNIT_TYPE" val="f"/>
  <p:tag name="KSO_WM_UNIT_INDEX" val="2"/>
  <p:tag name="KSO_WM_UNIT_SUBTYPE" val="g"/>
  <p:tag name="KSO_WM_UNIT_PRESET_TEXT" val="YOUR LOGO"/>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1"/>
  <p:tag name="KSO_WM_TEMPLATE_CATEGORY" val="custom"/>
  <p:tag name="KSO_WM_TEMPLATE_INDEX" val="20230982"/>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X-XX"/>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3"/>
  <p:tag name="KSO_WM_TEMPLATE_CATEGORY" val="custom"/>
  <p:tag name="KSO_WM_TEMPLATE_INDEX" val="20230982"/>
  <p:tag name="KSO_WM_UNIT_LAYERLEVEL" val="1"/>
  <p:tag name="KSO_WM_TAG_VERSION" val="1.0"/>
  <p:tag name="KSO_WM_BEAUTIFY_FLAG" val="#wm#"/>
  <p:tag name="KSO_WM_UNIT_SUBTYPE" val="b"/>
  <p:tag name="KSO_WM_UNIT_NOCLEAR" val="0"/>
  <p:tag name="KSO_WM_UNIT_VALUE" val="44"/>
  <p:tag name="KSO_WM_UNIT_TYPE" val="f"/>
  <p:tag name="KSO_WM_UNIT_INDEX" val="3"/>
  <p:tag name="KSO_WM_UNIT_PRESET_TEXT" val="汇报人：WPS"/>
</p:tagLst>
</file>

<file path=ppt/tags/tag431.xml><?xml version="1.0" encoding="utf-8"?>
<p:tagLst xmlns:p="http://schemas.openxmlformats.org/presentationml/2006/main">
  <p:tag name="KSO_WM_SLIDE_ID" val="custom2023098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2"/>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D180D"/>
      </a:dk2>
      <a:lt2>
        <a:srgbClr val="FCE9DA"/>
      </a:lt2>
      <a:accent1>
        <a:srgbClr val="ED7D31"/>
      </a:accent1>
      <a:accent2>
        <a:srgbClr val="E9692B"/>
      </a:accent2>
      <a:accent3>
        <a:srgbClr val="E45425"/>
      </a:accent3>
      <a:accent4>
        <a:srgbClr val="E04020"/>
      </a:accent4>
      <a:accent5>
        <a:srgbClr val="DB2B1A"/>
      </a:accent5>
      <a:accent6>
        <a:srgbClr val="D71714"/>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2023-12-31T17:13:00Z</dcterms:created>
  <dcterms:modified xsi:type="dcterms:W3CDTF">2023-12-31T17:13:00Z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2d2d2cec546d46ef9384fa9f949fe69d_21</vt:lpwstr>
  </property>
</Properties>
</file>