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660" r:id="rId1"/>
    <p:sldMasterId id="2147484697" r:id="rId2"/>
  </p:sldMasterIdLst>
  <p:notesMasterIdLst>
    <p:notesMasterId r:id="rId3"/>
  </p:notesMasterIdLst>
  <p:sldIdLst>
    <p:sldId id="694" r:id="rId4"/>
    <p:sldId id="697" r:id="rId5"/>
    <p:sldId id="700" r:id="rId6"/>
    <p:sldId id="703" r:id="rId7"/>
    <p:sldId id="706" r:id="rId8"/>
    <p:sldId id="709" r:id="rId9"/>
    <p:sldId id="712" r:id="rId10"/>
    <p:sldId id="715" r:id="rId11"/>
    <p:sldId id="718" r:id="rId12"/>
    <p:sldId id="721" r:id="rId13"/>
    <p:sldId id="724" r:id="rId14"/>
    <p:sldId id="727" r:id="rId15"/>
    <p:sldId id="730" r:id="rId16"/>
    <p:sldId id="733" r:id="rId17"/>
    <p:sldId id="736" r:id="rId18"/>
    <p:sldId id="739" r:id="rId19"/>
    <p:sldId id="742" r:id="rId20"/>
    <p:sldId id="745" r:id="rId21"/>
    <p:sldId id="748" r:id="rId22"/>
    <p:sldId id="751" r:id="rId23"/>
    <p:sldId id="754" r:id="rId24"/>
    <p:sldId id="757" r:id="rId25"/>
    <p:sldId id="760" r:id="rId26"/>
    <p:sldId id="763" r:id="rId27"/>
    <p:sldId id="766" r:id="rId28"/>
    <p:sldId id="769" r:id="rId29"/>
    <p:sldId id="772" r:id="rId30"/>
    <p:sldId id="775" r:id="rId31"/>
    <p:sldId id="778" r:id="rId32"/>
    <p:sldId id="781" r:id="rId33"/>
    <p:sldId id="784" r:id="rId34"/>
    <p:sldId id="787" r:id="rId35"/>
    <p:sldId id="79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61" r:id="rId1"/>
    <p:sldLayoutId id="2147484662" r:id="rId2"/>
    <p:sldLayoutId id="2147484663" r:id="rId3"/>
    <p:sldLayoutId id="2147484664" r:id="rId4"/>
    <p:sldLayoutId id="2147484665" r:id="rId5"/>
    <p:sldLayoutId id="2147484666" r:id="rId6"/>
    <p:sldLayoutId id="2147484667" r:id="rId7"/>
    <p:sldLayoutId id="2147484668" r:id="rId8"/>
    <p:sldLayoutId id="2147484669" r:id="rId9"/>
    <p:sldLayoutId id="2147484670" r:id="rId10"/>
    <p:sldLayoutId id="21474846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98" r:id="rId1"/>
    <p:sldLayoutId id="2147484699" r:id="rId2"/>
    <p:sldLayoutId id="2147484700" r:id="rId3"/>
    <p:sldLayoutId id="2147484701" r:id="rId4"/>
    <p:sldLayoutId id="2147484702" r:id="rId5"/>
    <p:sldLayoutId id="2147484703" r:id="rId6"/>
    <p:sldLayoutId id="2147484704" r:id="rId7"/>
    <p:sldLayoutId id="2147484705" r:id="rId8"/>
    <p:sldLayoutId id="2147484706" r:id="rId9"/>
    <p:sldLayoutId id="2147484707" r:id="rId10"/>
    <p:sldLayoutId id="214748470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tags" Target="../tags/tag413.xml"/><Relationship Id="rId14" Type="http://schemas.openxmlformats.org/officeDocument/2006/relationships/tags" Target="../tags/tag414.xml"/><Relationship Id="rId15" Type="http://schemas.openxmlformats.org/officeDocument/2006/relationships/tags" Target="../tags/tag415.xml"/><Relationship Id="rId16" Type="http://schemas.openxmlformats.org/officeDocument/2006/relationships/tags" Target="../tags/tag416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2024年初中教育与家庭教育的衔接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初中教育与家庭教育的关系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2024年初中教育的发展趋势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家庭教育的现状与问题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2024年初中教育与家庭教育的衔接策略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成功案例分享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结论与建议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初中教育与家庭教育的关系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初中教育的重要性</a:t>
            </a:r>
            <a:endParaRPr altLang="en-US" lang="zh-CN"/>
          </a:p>
        </p:txBody>
      </p:sp>
      <p:sp>
        <p:nvSpPr>
          <p:cNvPr id="10489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初中教育是孩子成长的关键阶段，培养孩子的综合素质和学习能力。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家庭教育是初中教育的重要补充，帮助孩子树立正确的人生观和价值观。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初中教育与家庭教育相互配合，共同促进孩子的全面发展。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衔接好初中教育与家庭教育，有利于提高教育质量，培养更多优秀人才。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家庭教育的影响力</a:t>
            </a:r>
            <a:endParaRPr altLang="en-US" lang="zh-CN"/>
          </a:p>
        </p:txBody>
      </p:sp>
      <p:sp>
        <p:nvSpPr>
          <p:cNvPr id="10489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家庭教育能够塑造孩子的性格和品质，培养其良好的学习习惯和行为习惯。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初中教育阶段是孩子成长的关键期，家庭教育的影响力尤为重要。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家庭教育的缺失或不当，会导致孩子在成长过程中出现各种问题，如缺乏自信、厌学等。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家长应该积极参与孩子的教育，与学校、老师保持密切联系，共同促进孩子的全面发展。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衔接的必要性</a:t>
            </a:r>
            <a:endParaRPr altLang="en-US" lang="zh-CN"/>
          </a:p>
        </p:txBody>
      </p:sp>
      <p:sp>
        <p:nvSpPr>
          <p:cNvPr id="10490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初中教育与家庭教育相互影响，衔接有助于促进教育的一致性和连贯性。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通过衔接，可以加强学校与家庭之间的沟通与合作，共同促进学生的成长与发展。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家庭教育是学校教育的补充和延伸，衔接有助于完善教育体系，提高教育质量。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初中生处于身心发展的关键期，家庭教育的作用不可忽视，衔接有助于学生更好地适应学校生活。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衔接的挑战</a:t>
            </a:r>
            <a:endParaRPr altLang="en-US" lang="zh-CN"/>
          </a:p>
        </p:txBody>
      </p:sp>
      <p:sp>
        <p:nvSpPr>
          <p:cNvPr id="104910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知识储备不足：初中生在学科知识上存在较大差距，需要家长和学校共同协作，帮助孩子弥补知识漏洞。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学习习惯不适应：初中生需要适应新的学习环境和要求，而一些学生可能存在不良学习习惯，需要家长和学校共同引导和纠正。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心理压力增大：初中生面临着中考压力和青春期心理变化，需要家长和学校提供更多的心理支持和辅导。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社交圈子变化：初中生需要适应新的社交圈子和生活环境，需要家长和学校共同引导和帮助。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6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2024年初中教育的发展趋势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课程设置的变化</a:t>
            </a:r>
            <a:endParaRPr altLang="en-US" lang="zh-CN"/>
          </a:p>
        </p:txBody>
      </p:sp>
      <p:sp>
        <p:nvSpPr>
          <p:cNvPr id="10492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引入选修课程，满足学生个性化发展需求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增加实践课程，注重学生动手能力的培养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加强科学教育，提高学生的科学素养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重视心理健康课程，关注学生心理健康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教育方式的变化</a:t>
            </a:r>
            <a:endParaRPr altLang="en-US" lang="zh-CN"/>
          </a:p>
        </p:txBody>
      </p:sp>
      <p:sp>
        <p:nvSpPr>
          <p:cNvPr id="104926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家庭教育的重要性提升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7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混合式教育模式成为主流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个性化教育发展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8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线上教育普及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教育评价的变化</a:t>
            </a:r>
            <a:endParaRPr altLang="en-US" lang="zh-CN"/>
          </a:p>
        </p:txBody>
      </p:sp>
      <p:sp>
        <p:nvSpPr>
          <p:cNvPr id="10493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评价方式：从单一的考试成绩评价转变为综合素质评价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评价内容：更加注重学生的创新能力、批判性思维和实践能力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评价目的：从甄别和选拔转向促进学生的全面发展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评价主体：从单一的教师评价转变为多维度的评价体系，包括学生自评、互评和家长参与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教师角色的变化</a:t>
            </a:r>
            <a:endParaRPr altLang="en-US" lang="zh-CN"/>
          </a:p>
        </p:txBody>
      </p:sp>
      <p:sp>
        <p:nvSpPr>
          <p:cNvPr id="104937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从传统的知识传授者转变为学生的引导者和促进者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更加注重培养学生的创新能力和实践能力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成为教育教学的研究者和反思者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更加关注学生的个性化需求和全面发展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4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家庭教育的现状与问题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家庭教育的重要性</a:t>
            </a:r>
            <a:endParaRPr altLang="en-US" lang="zh-CN"/>
          </a:p>
        </p:txBody>
      </p:sp>
      <p:sp>
        <p:nvSpPr>
          <p:cNvPr id="10494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家庭教育是孩子成长的基础，对孩子的性格、习惯、价值观等方面产生深远影响。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家庭教育能够弥补学校教育的不足，帮助孩子全面发展，培养其独立思考、自主学习的能力。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家庭教育是培养孩子品德、情商的重要途径，有助于培养孩子的责任感、同情心和合作精神。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家庭教育能够促进家长与孩子之间的情感交流，增强家庭的凝聚力和幸福感，为孩子创造一个温馨、和谐的家庭环境。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家庭教育的问题</a:t>
            </a:r>
            <a:endParaRPr altLang="en-US" lang="zh-CN"/>
          </a:p>
        </p:txBody>
      </p:sp>
      <p:sp>
        <p:nvSpPr>
          <p:cNvPr id="10495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缺乏科学的教育理念和方法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家庭教育与社会教育的脱节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家庭教育与学校教育的冲突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家长对孩子的期望过高或过低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家庭教育的发展趋势</a:t>
            </a:r>
            <a:endParaRPr altLang="en-US" lang="zh-CN"/>
          </a:p>
        </p:txBody>
      </p:sp>
      <p:sp>
        <p:nvSpPr>
          <p:cNvPr id="10496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家庭教育方式的创新：家长们开始尝试多种教育方式，如自然教育、开放式教育等。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家庭教育观念的转变：从应试教育向素质教育转变，注重孩子的全面发展。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家庭教育资源的丰富：随着互联网的发展，家庭教育资源越来越丰富，家长们可以更加便捷地获取各种教育资源。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家庭教育与社会教育的融合：家庭教育逐渐与社会教育相融合，形成更加全面的教育体系。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家庭教育与学校教育的关系</a:t>
            </a:r>
            <a:endParaRPr altLang="en-US" lang="zh-CN"/>
          </a:p>
        </p:txBody>
      </p:sp>
      <p:sp>
        <p:nvSpPr>
          <p:cNvPr id="10496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当前家庭教育与学校教育存在衔接不畅的问题，需要加强沟通和合作。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家庭教育应该注重培养学生的品德、习惯、兴趣等方面的素养，与学校教育形成互补。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家庭教育是学校教育的基础，对学生成长和发展起到至关重要的作用。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家庭教育应该与学校教育相互配合，共同促进学生的全面发展和成长。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4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2024年初中教育与家庭教育的衔接策略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课程设置的衔接</a:t>
            </a:r>
            <a:endParaRPr altLang="en-US" lang="zh-CN"/>
          </a:p>
        </p:txBody>
      </p:sp>
      <p:sp>
        <p:nvSpPr>
          <p:cNvPr id="10497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课程安排：合理安排教学进度，确保学生能够顺利过渡到高中阶段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课程目标：确保学生掌握初中阶段必备的知识和技能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课程内容：注重培养学生的综合素质，促进学生的全面发展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课程评价：建立科学的评价体系，及时反馈学生的学习情况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教育方式的衔接</a:t>
            </a:r>
            <a:endParaRPr altLang="en-US" lang="zh-CN"/>
          </a:p>
        </p:txBody>
      </p:sp>
      <p:sp>
        <p:nvSpPr>
          <p:cNvPr id="1049852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54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56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58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60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62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64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66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68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家庭教育注重情感教育和德育，学校教育注重知识传授和技能培养，需要加强两者的沟通和配合，形成教育合力。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70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家庭教育应该注重培养学生的自主学习和独立思考能力，学校教育也应该注重启发学生的创新思维和解决问题的能力。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72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家庭教育应该注重培养学生的社会责任感和公民意识，学校教育也应该注重培养学生的团队合作和领导能力。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家庭教育应该注重学生的个性化发展，学校教育也应该注重学生的全面发展，通过多样化的教育方式满足学生的不同需求。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教育评价的衔接</a:t>
            </a:r>
            <a:endParaRPr altLang="en-US" lang="zh-CN"/>
          </a:p>
        </p:txBody>
      </p:sp>
      <p:sp>
        <p:nvSpPr>
          <p:cNvPr id="10499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建立统一的教育评价体系，确保初中与家庭教育评价的一致性和连贯性。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完善教育评价标准，注重学生的综合素质和个性化发展，避免单一的分数评价。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加强教育评价的沟通和反馈，让家庭和学校了解学生的学习状况和发展需求，共同制定个性化的教育计划。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鼓励家长参与教育评价，提高家庭教育的质量和效果，促进家庭与学校的合作与互动。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教师与家长的沟通与合作</a:t>
            </a:r>
            <a:endParaRPr altLang="en-US" lang="zh-CN"/>
          </a:p>
        </p:txBody>
      </p:sp>
      <p:sp>
        <p:nvSpPr>
          <p:cNvPr id="10499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开展家长开放日活动，让家长了解学校教育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鼓励家长参与学校活动，增进彼此了解与信任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定期组织家长会，加强家校联系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建立家长教师微信群，及时沟通学生情况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4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成功案例分享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成功案例一：某中学的家长会组织经验</a:t>
            </a:r>
            <a:endParaRPr altLang="en-US" lang="zh-CN"/>
          </a:p>
        </p:txBody>
      </p:sp>
      <p:sp>
        <p:nvSpPr>
          <p:cNvPr id="10500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背景介绍：某中学为了加强家校联系，提高教育质量，开始探索家长会组织方式的改革。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改革措施：采用主题式家长会，每次会议围绕一个主题展开，邀请专家进行讲座，并安排家长互动环节。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实施过程：学校提前发布会议主题和流程，家长自愿报名参加。会议现场，专家进行主题分享，家长们分组讨论，分享心得。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效果评估：经过一段时间的实践，家长参与度明显提高，家校关系更加融洽，学生的学习积极性和成绩也有所提升。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成功案例二：某家庭教育课程的设计与实践</a:t>
            </a:r>
            <a:endParaRPr altLang="en-US" lang="zh-CN"/>
          </a:p>
        </p:txBody>
      </p:sp>
      <p:sp>
        <p:nvSpPr>
          <p:cNvPr id="105014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课程目标：培养学生良好的学习习惯和行为习惯，提高家庭教育质量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课程内容：涵盖家庭教育的各个方面，包括学习辅导、心理辅导、生活技能等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课程实施：采用线上和线下相结合的方式，邀请专业讲师授课，提供互动交流平台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课程效果：有效提高了学生的学习成绩和综合素质，得到了广大家长的好评和认可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成功案例三：某教师与家长的合作模式</a:t>
            </a:r>
            <a:endParaRPr altLang="en-US" lang="zh-CN"/>
          </a:p>
        </p:txBody>
      </p:sp>
      <p:sp>
        <p:nvSpPr>
          <p:cNvPr id="10501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教师与家长共同参与学生课外活动，增进了解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教师与家长共同制定奖励机制，激励学生进步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教师与家长共同制定学习计划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定期开展家长会，分享学生学习进展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成功案例四：某学校开展的家庭教育活动</a:t>
            </a:r>
            <a:endParaRPr altLang="en-US" lang="zh-CN"/>
          </a:p>
        </p:txBody>
      </p:sp>
      <p:sp>
        <p:nvSpPr>
          <p:cNvPr id="105025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活动名称：家庭教育讲座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目的：加强家长对家庭教育的重视，提高家庭教育质量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实施方式：邀请家庭教育专家进行讲座，分享家庭教育经验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效果：提高了家长的家庭教育水平，促进了家校合作，提高了学生的学习成绩和综合素质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32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3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初中教育与家庭教育衔接的重要性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当前衔接中存在的问题与挑战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成功衔接的案例与经验分享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提出切实可行的建议与措施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对初中教育的建议</a:t>
            </a:r>
            <a:endParaRPr altLang="en-US" lang="zh-CN"/>
          </a:p>
        </p:txBody>
      </p:sp>
      <p:sp>
        <p:nvSpPr>
          <p:cNvPr id="10504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优化课程设置，注重培养学生的综合素质与实践能力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加强师资队伍建设，提高教师的专业素养和教育教学水平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建立家校合作机制，加强家长与学校的沟通与协作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重视学生的心理健康教育，加强心理辅导与关怀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对家庭教育的建议</a:t>
            </a:r>
            <a:endParaRPr altLang="en-US" lang="zh-CN"/>
          </a:p>
        </p:txBody>
      </p:sp>
      <p:sp>
        <p:nvSpPr>
          <p:cNvPr id="105048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培养孩子的学习兴趣和良好学习习惯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家长应积极参与孩子的教育，与学校保持密切联系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关注孩子的心理健康，及时发现和解决问题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注重家风建设，营造良好的家庭氛围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对政府和社会的建议</a:t>
            </a:r>
            <a:endParaRPr altLang="en-US" lang="zh-CN"/>
          </a:p>
        </p:txBody>
      </p:sp>
      <p:sp>
        <p:nvSpPr>
          <p:cNvPr id="10505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政府应制定相关政策，鼓励和支持家庭教育的发展，提高家庭教育的质量和水平。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政府应加大对初中教育与家庭教育的衔接工作的投入，提供更多的教育资源和培训机会。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社会各界应加强合作，共同推进初中教育与家庭教育衔接工作的开展，形成良好的教育生态。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社会各界应加强对家庭教育重要性的宣传和教育，提高家长对家庭教育的认识和重视程度。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63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41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9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2023-12-31T15:19:05Z</dcterms:created>
  <dcterms:modified xsi:type="dcterms:W3CDTF">2023-12-31T15:19:05Z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29e4ac3b088445af8deba7d3756196eb_21</vt:lpwstr>
  </property>
</Properties>
</file>