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69" r:id="rId1"/>
    <p:sldMasterId id="2147497706" r:id="rId2"/>
  </p:sldMasterIdLst>
  <p:notesMasterIdLst>
    <p:notesMasterId r:id="rId3"/>
  </p:notesMasterIdLst>
  <p:sldIdLst>
    <p:sldId id="6885" r:id="rId4"/>
    <p:sldId id="6890" r:id="rId5"/>
    <p:sldId id="6894" r:id="rId6"/>
    <p:sldId id="6897" r:id="rId7"/>
    <p:sldId id="6903" r:id="rId9"/>
    <p:sldId id="6906" r:id="rId10"/>
    <p:sldId id="6909" r:id="rId11"/>
    <p:sldId id="6912" r:id="rId12"/>
    <p:sldId id="6915" r:id="rId13"/>
    <p:sldId id="6921" r:id="rId15"/>
    <p:sldId id="6924" r:id="rId16"/>
    <p:sldId id="6927" r:id="rId17"/>
    <p:sldId id="6930" r:id="rId18"/>
    <p:sldId id="6933" r:id="rId19"/>
    <p:sldId id="6939" r:id="rId21"/>
    <p:sldId id="6942" r:id="rId22"/>
    <p:sldId id="6945" r:id="rId23"/>
    <p:sldId id="6948" r:id="rId24"/>
    <p:sldId id="6951" r:id="rId25"/>
    <p:sldId id="6957" r:id="rId27"/>
    <p:sldId id="6960" r:id="rId28"/>
    <p:sldId id="6963" r:id="rId29"/>
    <p:sldId id="6966" r:id="rId30"/>
    <p:sldId id="6969" r:id="rId31"/>
    <p:sldId id="6975" r:id="rId33"/>
    <p:sldId id="6978" r:id="rId34"/>
    <p:sldId id="6981" r:id="rId35"/>
    <p:sldId id="6984" r:id="rId36"/>
    <p:sldId id="698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70" r:id="rId1"/>
    <p:sldLayoutId id="2147497671" r:id="rId2"/>
    <p:sldLayoutId id="2147497672" r:id="rId3"/>
    <p:sldLayoutId id="2147497673" r:id="rId4"/>
    <p:sldLayoutId id="2147497674" r:id="rId5"/>
    <p:sldLayoutId id="2147497675" r:id="rId6"/>
    <p:sldLayoutId id="2147497676" r:id="rId7"/>
    <p:sldLayoutId id="2147497677" r:id="rId8"/>
    <p:sldLayoutId id="2147497678" r:id="rId9"/>
    <p:sldLayoutId id="2147497679" r:id="rId10"/>
    <p:sldLayoutId id="21474976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707" r:id="rId1"/>
    <p:sldLayoutId id="2147497708" r:id="rId2"/>
    <p:sldLayoutId id="2147497709" r:id="rId3"/>
    <p:sldLayoutId id="2147497710" r:id="rId4"/>
    <p:sldLayoutId id="2147497711" r:id="rId5"/>
    <p:sldLayoutId id="2147497712" r:id="rId6"/>
    <p:sldLayoutId id="2147497713" r:id="rId7"/>
    <p:sldLayoutId id="2147497714" r:id="rId8"/>
    <p:sldLayoutId id="2147497715" r:id="rId9"/>
    <p:sldLayoutId id="2147497716" r:id="rId10"/>
    <p:sldLayoutId id="21474977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战略合作伙伴关系构建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合作伙伴的重要性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选择合适的合作伙伴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建立长期稳定的合作关系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加强合作过程中的沟通与协调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评估合作成果与持续改进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合作伙伴的重要性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提升竞争力</a:t>
            </a:r>
            <a:endParaRPr altLang="en-US" lang="zh-CN"/>
          </a:p>
        </p:txBody>
      </p:sp>
      <p:sp>
        <p:nvSpPr>
          <p:cNvPr id="10489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合作伙伴能够提供互补资源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合作伙伴能够提高市场份额和销售额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合作伙伴能够共同开发新产品或服务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合作伙伴能够分担风险和成本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实现资源共享</a:t>
            </a:r>
            <a:endParaRPr altLang="en-US" lang="zh-CN"/>
          </a:p>
        </p:txBody>
      </p:sp>
      <p:sp>
        <p:nvSpPr>
          <p:cNvPr id="10490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共享资源：合作伙伴之间可以共享人力、物力、财力等资源，降低成本，提高效率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互补优势：合作伙伴之间可以互补优势，共同应对市场挑战，提高竞争力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扩大规模：合作伙伴之间可以扩大规模，拓展市场份额，实现共赢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长期合作：建立长期稳定的合作关系，共同应对市场变化，实现可持续发展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促进技术创新</a:t>
            </a:r>
            <a:endParaRPr altLang="en-US" lang="zh-CN"/>
          </a:p>
        </p:txBody>
      </p:sp>
      <p:sp>
        <p:nvSpPr>
          <p:cNvPr id="10491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合作伙伴可以提供技术研发支持，推动企业技术创新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合作伙伴可以共享技术资源，降低研发成本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合作伙伴可以共同研发新技术，提高市场竞争力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合作伙伴可以相互学习，促进技术进步和产业升级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拓展市场渠道</a:t>
            </a:r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合作伙伴可以提供更广阔的销售网络和渠道，帮助企业拓展市场份额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合作伙伴可以提供更丰富的资源和经验，帮助企业提升品牌知名度和竞争力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合作伙伴可以共同研发新产品或服务，满足市场需求，提高市场占有率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合作伙伴可以共同开展市场营销活动，提高品牌曝光度和影响力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选择合适的合作伙伴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行业地位与影响力</a:t>
            </a:r>
            <a:endParaRPr altLang="en-US" lang="zh-CN"/>
          </a:p>
        </p:txBody>
      </p:sp>
      <p:sp>
        <p:nvSpPr>
          <p:cNvPr id="10492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行业内的知名度和影响力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在行业内的市场份额和竞争力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行业内的技术水平和创新能力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对行业发展的贡献和影响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技术实力与创新能力</a:t>
            </a:r>
            <a:endParaRPr altLang="en-US" lang="zh-CN"/>
          </a:p>
        </p:txBody>
      </p:sp>
      <p:sp>
        <p:nvSpPr>
          <p:cNvPr id="10493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技术实力：合作伙伴在技术领域的专业能力和经验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创新能力：合作伙伴在产品或服务方面的创新能力和成果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技术合作项目：已经成功实施的技术合作项目和成果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技术团队与研发能力：合作伙伴的技术团队规模、研发能力和技术水平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品牌形象与市场口碑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市场份额：合作伙伴在市场上的份额是否足够大，能够为企业带来更多的业务机会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品牌形象：合作伙伴的品牌形象是否符合企业的战略目标，能够提升企业的品牌形象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市场口碑：合作伙伴的市场口碑是否良好，能够赢得客户的信任和认可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合作历史：合作伙伴是否有与企业相似的价值观和合作理念，能够建立长期稳定的合作关系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合作意愿与兼容性</a:t>
            </a:r>
            <a:endParaRPr altLang="en-US" lang="zh-CN"/>
          </a:p>
        </p:txBody>
      </p:sp>
      <p:sp>
        <p:nvSpPr>
          <p:cNvPr id="10494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目标一致：共同追求的目标和价值观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双方意愿：合作伙伴的积极性和投入程度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业务兼容：合作领域的相似性和互补性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文化兼容：企业文化、管理风格等方面的兼容性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建立长期稳定的合作关系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明确合作目标与期望</a:t>
            </a:r>
            <a:endParaRPr altLang="en-US" lang="zh-CN"/>
          </a:p>
        </p:txBody>
      </p:sp>
      <p:sp>
        <p:nvSpPr>
          <p:cNvPr id="10495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双方共同制定合作目标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明确合作期限和合作方式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确定双方的责任和义务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建立有效的沟通渠道和反馈机制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制定合作计划与实施方案</a:t>
            </a:r>
            <a:endParaRPr altLang="en-US" lang="zh-CN"/>
          </a:p>
        </p:txBody>
      </p:sp>
      <p:sp>
        <p:nvSpPr>
          <p:cNvPr id="10495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明确合作目标与期望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实施方案：具体的工作计划、时间表、责任人等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监督与评估机制：对合作计划与实施方案进行监督和评估，确保合作顺利进行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制定合作计划：合作期限、合作内容、合作方式等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建立沟通机制与反馈渠道</a:t>
            </a:r>
            <a:endParaRPr altLang="en-US" lang="zh-CN"/>
          </a:p>
        </p:txBody>
      </p:sp>
      <p:sp>
        <p:nvSpPr>
          <p:cNvPr id="10496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定期召开会议：双方高层定期会面，共同商讨合作事宜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设立专门沟通渠道：建立专门的沟通渠道，确保双方沟通顺畅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及时反馈问题：双方在合作过程中遇到问题时，应及时反馈并寻求解决方案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建立信息共享平台：实现双方信息的实时共享，提高沟通效率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持续评估与调整合作策略</a:t>
            </a:r>
            <a:endParaRPr altLang="en-US" lang="zh-CN"/>
          </a:p>
        </p:txBody>
      </p:sp>
      <p:sp>
        <p:nvSpPr>
          <p:cNvPr id="10497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及时调整合作策略：根据评估结果，及时调整合作策略，确保合作顺利进行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定期评估合作效果：对合作项目进行定期评估，了解合作成果和存在的问题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建立信息共享机制：加强双方之间的信息交流，及时了解对方的需求和变化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培养共同价值观：通过深入了解对方的文化和价值观，培养共同的理念和目标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加强合作过程中的沟通与协调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保持信息畅通与透明度</a:t>
            </a:r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及时传递和共享信息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避免信息误传和遗漏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保持沟通的透明度和真实性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及时解决合作中出现的问题</a:t>
            </a:r>
            <a:endParaRPr altLang="en-US" lang="zh-CN"/>
          </a:p>
        </p:txBody>
      </p:sp>
      <p:sp>
        <p:nvSpPr>
          <p:cNvPr id="10499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建立长期稳定的合作关系，共同解决问题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保持开放心态，尊重对方意见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及时反馈问题，寻求解决方案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促进双方团队之间的交流与协作</a:t>
            </a:r>
            <a:endParaRPr altLang="en-US" lang="zh-CN"/>
          </a:p>
        </p:txBody>
      </p:sp>
      <p:sp>
        <p:nvSpPr>
          <p:cNvPr id="10499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互相尊重：双方团队成员要互相尊重，理解对方的文化和背景，避免误解和冲突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定期召开会议：双方团队定期召开会议，分享信息、交流意见，共同解决问题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建立沟通渠道：建立有效的沟通渠道，如电话、邮件、视频会议等，确保双方团队之间的信息畅通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建立信任：通过有效的沟通和协作，建立信任关系，促进双方团队之间的合作更加紧密和高效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共同制定合作项目的管理方案</a:t>
            </a:r>
            <a:endParaRPr altLang="en-US" lang="zh-CN"/>
          </a:p>
        </p:txBody>
      </p:sp>
      <p:sp>
        <p:nvSpPr>
          <p:cNvPr id="1050040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定期评估与调整：定期对合作项目进行评估，根据评估结果及时调整项目管理计划和资源分配，以确保合作项目的成功实施。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2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制定项目管理计划：根据合作目标和任务，制定详细的项目管理计划，包括项目时间表、预算、人员分工等，以确保合作项目能够有序进行。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4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协调资源与支持：在合作过程中，双方应积极协调资源，提供必要的支持和协助，确保合作项目能够顺利进行。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6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明确合作目标与任务：在合作初期，双方应共同明确合作的目标和任务，确保对合作项目的期望和要求有清晰的认识。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68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建立沟通机制：建立定期的沟通会议、电话会议或在线会议等沟通渠道，确保双方能够及时交流合作进展、问题和建议。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评估合作成果与持续改进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设定合理的合作成果评估标准</a:t>
            </a:r>
            <a:endParaRPr altLang="en-US" lang="zh-CN"/>
          </a:p>
        </p:txBody>
      </p:sp>
      <p:sp>
        <p:nvSpPr>
          <p:cNvPr id="10501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建立评估机制：定期对合作成果进行评估，及时发现问题并采取相应措施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沟通与反馈：加强与合作伙伴的沟通，及时了解合作成果情况，为持续改进提供支持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明确评估目的：确保合作成果符合预期目标，为持续改进提供依据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设定评估指标：根据合作内容设定可量化的评估指标，如销售额、市场份额等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对合作成果进行定期评估与总结</a:t>
            </a:r>
            <a:endParaRPr altLang="en-US" lang="zh-CN"/>
          </a:p>
        </p:txBody>
      </p:sp>
      <p:sp>
        <p:nvSpPr>
          <p:cNvPr id="10502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评估合作成果：对合作项目进行定期评估，了解项目进展情况、目标达成情况以及合作效果等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总结经验教训：对合作过程中遇到的问题和困难进行总结，分析原因并提出改进措施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持续改进：根据评估和总结结果，对合作项目进行持续改进，提高合作效果和效率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建立长效机制：建立定期评估和总结的长效机制，确保合作项目持续健康发展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分析合作过程中的不足与问题</a:t>
            </a:r>
            <a:endParaRPr altLang="en-US" lang="zh-CN"/>
          </a:p>
        </p:txBody>
      </p:sp>
      <p:sp>
        <p:nvSpPr>
          <p:cNvPr id="10502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合作目标与期望不一致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合作过程中的沟通不畅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合作过程中的资源分配不均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合作过程中的风险控制不足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持续改进合作策略与方法，提升合作效果</a:t>
            </a:r>
            <a:endParaRPr altLang="en-US" lang="zh-CN"/>
          </a:p>
        </p:txBody>
      </p:sp>
      <p:sp>
        <p:nvSpPr>
          <p:cNvPr id="10503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评估合作成果：对合作项目进行定期评估，了解合作成果及存在的问题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改进合作策略：根据评估结果，调整合作策略，优化资源配置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提升合作效果：通过持续改进，提高合作项目的效率和质量，实现更好的合作效果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建立长期合作关系：通过持续改进，建立长期稳定的合作关系，实现互利共赢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2023-12-20T05:18:18Z</dcterms:created>
  <dcterms:modified xsi:type="dcterms:W3CDTF">2023-12-20T05:18:18Z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40c46b7b6747440ea43c938aa3e8844b_21</vt:lpwstr>
  </property>
</Properties>
</file>