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628" r:id="rId1"/>
    <p:sldMasterId id="2147493665" r:id="rId2"/>
  </p:sldMasterIdLst>
  <p:notesMasterIdLst>
    <p:notesMasterId r:id="rId3"/>
  </p:notesMasterIdLst>
  <p:sldIdLst>
    <p:sldId id="4779" r:id="rId4"/>
    <p:sldId id="4784" r:id="rId5"/>
    <p:sldId id="4788" r:id="rId6"/>
    <p:sldId id="4791" r:id="rId7"/>
    <p:sldId id="4794" r:id="rId8"/>
    <p:sldId id="4797" r:id="rId9"/>
    <p:sldId id="4800" r:id="rId10"/>
    <p:sldId id="4803" r:id="rId11"/>
    <p:sldId id="4806" r:id="rId12"/>
    <p:sldId id="4809" r:id="rId13"/>
    <p:sldId id="4812" r:id="rId14"/>
    <p:sldId id="4815" r:id="rId15"/>
    <p:sldId id="4818" r:id="rId16"/>
    <p:sldId id="4821" r:id="rId17"/>
    <p:sldId id="4824" r:id="rId18"/>
    <p:sldId id="4827" r:id="rId19"/>
    <p:sldId id="4830" r:id="rId20"/>
    <p:sldId id="4833" r:id="rId21"/>
    <p:sldId id="4836" r:id="rId22"/>
    <p:sldId id="4839" r:id="rId23"/>
    <p:sldId id="4842" r:id="rId24"/>
    <p:sldId id="4845" r:id="rId25"/>
    <p:sldId id="4848" r:id="rId26"/>
    <p:sldId id="4851" r:id="rId27"/>
    <p:sldId id="4854" r:id="rId28"/>
    <p:sldId id="4857" r:id="rId29"/>
    <p:sldId id="4860" r:id="rId30"/>
    <p:sldId id="4863" r:id="rId31"/>
    <p:sldId id="4867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629" r:id="rId1"/>
    <p:sldLayoutId id="2147493630" r:id="rId2"/>
    <p:sldLayoutId id="2147493631" r:id="rId3"/>
    <p:sldLayoutId id="2147493632" r:id="rId4"/>
    <p:sldLayoutId id="2147493633" r:id="rId5"/>
    <p:sldLayoutId id="2147493634" r:id="rId6"/>
    <p:sldLayoutId id="2147493635" r:id="rId7"/>
    <p:sldLayoutId id="2147493636" r:id="rId8"/>
    <p:sldLayoutId id="2147493637" r:id="rId9"/>
    <p:sldLayoutId id="2147493638" r:id="rId10"/>
    <p:sldLayoutId id="214749363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3666" r:id="rId1"/>
    <p:sldLayoutId id="2147493667" r:id="rId2"/>
    <p:sldLayoutId id="2147493668" r:id="rId3"/>
    <p:sldLayoutId id="2147493669" r:id="rId4"/>
    <p:sldLayoutId id="2147493670" r:id="rId5"/>
    <p:sldLayoutId id="2147493671" r:id="rId6"/>
    <p:sldLayoutId id="2147493672" r:id="rId7"/>
    <p:sldLayoutId id="2147493673" r:id="rId8"/>
    <p:sldLayoutId id="2147493674" r:id="rId9"/>
    <p:sldLayoutId id="2147493675" r:id="rId10"/>
    <p:sldLayoutId id="2147493676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tags" Target="../tags/tag238.xml"/><Relationship Id="rId18" Type="http://schemas.openxmlformats.org/officeDocument/2006/relationships/tags" Target="../tags/tag239.xml"/><Relationship Id="rId19" Type="http://schemas.openxmlformats.org/officeDocument/2006/relationships/tags" Target="../tags/tag240.xml"/><Relationship Id="rId20" Type="http://schemas.openxmlformats.org/officeDocument/2006/relationships/tags" Target="../tags/tag241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tags" Target="../tags/tag259.xml"/><Relationship Id="rId16" Type="http://schemas.openxmlformats.org/officeDocument/2006/relationships/tags" Target="../tags/tag260.xml"/><Relationship Id="rId17" Type="http://schemas.openxmlformats.org/officeDocument/2006/relationships/tags" Target="../tags/tag261.xml"/><Relationship Id="rId18" Type="http://schemas.openxmlformats.org/officeDocument/2006/relationships/tags" Target="../tags/tag262.xml"/><Relationship Id="rId19" Type="http://schemas.openxmlformats.org/officeDocument/2006/relationships/tags" Target="../tags/tag263.xml"/><Relationship Id="rId20" Type="http://schemas.openxmlformats.org/officeDocument/2006/relationships/tags" Target="../tags/tag264.xml"/><Relationship Id="rId21" Type="http://schemas.openxmlformats.org/officeDocument/2006/relationships/tags" Target="../tags/tag265.xml"/><Relationship Id="rId22" Type="http://schemas.openxmlformats.org/officeDocument/2006/relationships/tags" Target="../tags/tag266.xml"/><Relationship Id="rId23" Type="http://schemas.openxmlformats.org/officeDocument/2006/relationships/tags" Target="../tags/tag267.xml"/><Relationship Id="rId24" Type="http://schemas.openxmlformats.org/officeDocument/2006/relationships/tags" Target="../tags/tag268.xml"/><Relationship Id="rId25" Type="http://schemas.openxmlformats.org/officeDocument/2006/relationships/tags" Target="../tags/tag269.xml"/><Relationship Id="rId26" Type="http://schemas.openxmlformats.org/officeDocument/2006/relationships/tags" Target="../tags/tag270.xml"/><Relationship Id="rId27" Type="http://schemas.openxmlformats.org/officeDocument/2006/relationships/tags" Target="../tags/tag271.xml"/><Relationship Id="rId28" Type="http://schemas.openxmlformats.org/officeDocument/2006/relationships/tags" Target="../tags/tag272.xml"/><Relationship Id="rId29" Type="http://schemas.openxmlformats.org/officeDocument/2006/relationships/tags" Target="../tags/tag273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2024年金融服务业创新方案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545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创新方案背景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创新方案内容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实施步骤和时间安排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资源需求和保障措施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风险评估和应对策略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效益评估和持续改进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创新方案背景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当前金融服务业面临的挑战</a:t>
            </a:r>
            <a:endParaRPr altLang="en-US" lang="zh-CN"/>
          </a:p>
        </p:txBody>
      </p:sp>
      <p:sp>
        <p:nvSpPr>
          <p:cNvPr id="1048906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0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客户需求多样化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12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6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金融科技的发展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18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0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监管政策的变化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24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6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8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市场竞争激烈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创新方案的目的和意义</a:t>
            </a:r>
            <a:endParaRPr altLang="en-US" lang="zh-CN"/>
          </a:p>
        </p:txBody>
      </p:sp>
      <p:sp>
        <p:nvSpPr>
          <p:cNvPr id="10489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6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提升金融服务业的效率和竞争力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7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满足客户需求，提供更加个性化、便捷的服务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适应数字化时代的发展，应对金融科技企业的挑战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推动金融行业的创新和转型升级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创新方案的目标和预期成果</a:t>
            </a:r>
            <a:endParaRPr altLang="en-US" lang="zh-CN"/>
          </a:p>
        </p:txBody>
      </p:sp>
      <p:sp>
        <p:nvSpPr>
          <p:cNvPr id="10490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提高金融服务效率，降低运营成本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满足客户需求，提升客户体验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增强金融风控能力，降低风险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促进金融科技发展，提升行业竞争力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8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创新方案内容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服务模式创新</a:t>
            </a:r>
            <a:endParaRPr altLang="en-US" lang="zh-CN"/>
          </a:p>
        </p:txBody>
      </p:sp>
      <p:sp>
        <p:nvSpPr>
          <p:cNvPr id="104911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利用大数据和人工智能技术，提供个性化、精准化的金融服务。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创新支付方式，推出便捷、安全的移动支付解决方案。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结合区块链技术，实现金融交易的去中心化、透明化和安全化。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探索虚拟现实（VR）和增强现实（AR）技术在金融服务中的应用，提升客户体验。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产品创新</a:t>
            </a:r>
            <a:endParaRPr altLang="en-US" lang="zh-CN"/>
          </a:p>
        </p:txBody>
      </p:sp>
      <p:sp>
        <p:nvSpPr>
          <p:cNvPr id="10491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开发新型金融产品，满足客户个性化需求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利用大数据和人工智能技术，优化风险评估和信贷审批流程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推出线上金融服务，提供更加便捷的客户体验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创新金融营销策略，提高品牌知名度和客户满意度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营销创新</a:t>
            </a:r>
            <a:endParaRPr altLang="en-US" lang="zh-CN"/>
          </a:p>
        </p:txBody>
      </p:sp>
      <p:sp>
        <p:nvSpPr>
          <p:cNvPr id="104923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创新金融产品和服务，满足客户需求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利用大数据和人工智能技术进行精准营销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开展跨界合作，实现资源共享和优势互补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优化客户体验，提高服务质量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技术创新</a:t>
            </a:r>
            <a:endParaRPr altLang="en-US" lang="zh-CN"/>
          </a:p>
        </p:txBody>
      </p:sp>
      <p:sp>
        <p:nvSpPr>
          <p:cNvPr id="104929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利用人工智能技术提高金融服务效率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区块链技术在金融领域的应用与前景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大数据技术助力风险管理和精准营销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云计算技术提升金融服务的可扩展性和灵活性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5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实施步骤和时间安排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实施步骤</a:t>
            </a:r>
            <a:endParaRPr altLang="en-US" lang="zh-CN"/>
          </a:p>
        </p:txBody>
      </p:sp>
      <p:sp>
        <p:nvSpPr>
          <p:cNvPr id="1049392" name="圆角矩形 3"/>
          <p:cNvSpPr/>
          <p:nvPr>
            <p:custDataLst>
              <p:tags r:id="rId1"/>
            </p:custDataLst>
          </p:nvPr>
        </p:nvSpPr>
        <p:spPr>
          <a:xfrm rot="16200000">
            <a:off x="5702559" y="-2340097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圆角矩形 4"/>
          <p:cNvSpPr/>
          <p:nvPr>
            <p:custDataLst>
              <p:tags r:id="rId2"/>
            </p:custDataLst>
          </p:nvPr>
        </p:nvSpPr>
        <p:spPr>
          <a:xfrm rot="16200000">
            <a:off x="556454" y="280665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6" name="圆角矩形 5"/>
          <p:cNvSpPr/>
          <p:nvPr>
            <p:custDataLst>
              <p:tags r:id="rId3"/>
            </p:custDataLst>
          </p:nvPr>
        </p:nvSpPr>
        <p:spPr>
          <a:xfrm rot="16200000">
            <a:off x="5702559" y="-3334355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圆角矩形 6"/>
          <p:cNvSpPr/>
          <p:nvPr>
            <p:custDataLst>
              <p:tags r:id="rId4"/>
            </p:custDataLst>
          </p:nvPr>
        </p:nvSpPr>
        <p:spPr>
          <a:xfrm rot="16200000">
            <a:off x="556454" y="181175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0" name="圆角矩形 11"/>
          <p:cNvSpPr/>
          <p:nvPr>
            <p:custDataLst>
              <p:tags r:id="rId5"/>
            </p:custDataLst>
          </p:nvPr>
        </p:nvSpPr>
        <p:spPr>
          <a:xfrm rot="16200000">
            <a:off x="5702559" y="-35093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圆角矩形 12"/>
          <p:cNvSpPr/>
          <p:nvPr>
            <p:custDataLst>
              <p:tags r:id="rId6"/>
            </p:custDataLst>
          </p:nvPr>
        </p:nvSpPr>
        <p:spPr>
          <a:xfrm rot="16200000">
            <a:off x="556454" y="479581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4" name="圆角矩形 9"/>
          <p:cNvSpPr/>
          <p:nvPr>
            <p:custDataLst>
              <p:tags r:id="rId7"/>
            </p:custDataLst>
          </p:nvPr>
        </p:nvSpPr>
        <p:spPr>
          <a:xfrm rot="16200000">
            <a:off x="5702559" y="-1345196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圆角矩形 10"/>
          <p:cNvSpPr/>
          <p:nvPr>
            <p:custDataLst>
              <p:tags r:id="rId8"/>
            </p:custDataLst>
          </p:nvPr>
        </p:nvSpPr>
        <p:spPr>
          <a:xfrm rot="16200000">
            <a:off x="556454" y="380091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8" name="圆角矩形 7"/>
          <p:cNvSpPr/>
          <p:nvPr>
            <p:custDataLst>
              <p:tags r:id="rId9"/>
            </p:custDataLst>
          </p:nvPr>
        </p:nvSpPr>
        <p:spPr>
          <a:xfrm rot="16200000">
            <a:off x="5702559" y="64267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圆角矩形 8"/>
          <p:cNvSpPr/>
          <p:nvPr>
            <p:custDataLst>
              <p:tags r:id="rId10"/>
            </p:custDataLst>
          </p:nvPr>
        </p:nvSpPr>
        <p:spPr>
          <a:xfrm rot="16200000">
            <a:off x="556454" y="5789426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2" name="文本框 14"/>
          <p:cNvSpPr txBox="1"/>
          <p:nvPr>
            <p:custDataLst>
              <p:tags r:id="rId11"/>
            </p:custDataLst>
          </p:nvPr>
        </p:nvSpPr>
        <p:spPr>
          <a:xfrm>
            <a:off x="1315483" y="5469361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fontScale="9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评估与反馈：对实施结果进行评估，总结经验教训，为后续工作提供改进建议和参考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414" name="文本框 15"/>
          <p:cNvSpPr txBox="1"/>
          <p:nvPr>
            <p:custDataLst>
              <p:tags r:id="rId12"/>
            </p:custDataLst>
          </p:nvPr>
        </p:nvSpPr>
        <p:spPr>
          <a:xfrm>
            <a:off x="1316126" y="3479559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实施方案：按照计划逐步推进，确保各项任务按时完成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416" name="文本框 16"/>
          <p:cNvSpPr txBox="1"/>
          <p:nvPr>
            <p:custDataLst>
              <p:tags r:id="rId13"/>
            </p:custDataLst>
          </p:nvPr>
        </p:nvSpPr>
        <p:spPr>
          <a:xfrm>
            <a:off x="1315483" y="4475103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监控与调整：在实施过程中，持续监控进展情况，及时调整计划和资源，以确保顺利达成目标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418" name="文本框 17"/>
          <p:cNvSpPr txBox="1"/>
          <p:nvPr>
            <p:custDataLst>
              <p:tags r:id="rId14"/>
            </p:custDataLst>
          </p:nvPr>
        </p:nvSpPr>
        <p:spPr>
          <a:xfrm>
            <a:off x="1316126" y="1490400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确定目标：明确创新方案的目标和预期成果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420" name="文本框 18"/>
          <p:cNvSpPr txBox="1"/>
          <p:nvPr>
            <p:custDataLst>
              <p:tags r:id="rId15"/>
            </p:custDataLst>
          </p:nvPr>
        </p:nvSpPr>
        <p:spPr>
          <a:xfrm>
            <a:off x="1315483" y="2485944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fontScale="9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制定计划：根据目标制定详细的实施计划，包括时间安排、人员分工、资源需求等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时间安排</a:t>
            </a:r>
            <a:endParaRPr altLang="en-US" lang="zh-CN"/>
          </a:p>
        </p:txBody>
      </p:sp>
      <p:sp>
        <p:nvSpPr>
          <p:cNvPr id="10494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2024年第一季度：方案准备和团队组建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2024年第三季度：系统开发和测试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2024年第四季度：上线运行和后期优化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2024年第二季度：需求调研和技术选型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3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资源需求和保障措施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人力资源</a:t>
            </a:r>
            <a:endParaRPr altLang="en-US" lang="zh-CN"/>
          </a:p>
        </p:txBody>
      </p:sp>
      <p:sp>
        <p:nvSpPr>
          <p:cNvPr id="104956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需求分析：具备金融、技术、管理等多方面专业能力的人才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激励机制：建立完善的激励机制，激发员工的积极性和创造力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培训与发展：提供系统的培训体系，提升员工的专业技能和综合素质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招聘策略：制定针对性的人才招聘计划，吸引优秀人才加入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物力资源</a:t>
            </a:r>
            <a:endParaRPr altLang="en-US" lang="zh-CN"/>
          </a:p>
        </p:txBody>
      </p:sp>
      <p:sp>
        <p:nvSpPr>
          <p:cNvPr id="104964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基础设施：数据中心、云计算平台、灾备中心等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硬件设备：高性能计算机、存储设备、网络设备等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软件资源：数据分析软件、安全软件、操作系统等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物资保障：办公用品、耗材、电力等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财力资源</a:t>
            </a:r>
            <a:endParaRPr altLang="en-US" lang="zh-CN"/>
          </a:p>
        </p:txBody>
      </p:sp>
      <p:sp>
        <p:nvSpPr>
          <p:cNvPr id="10497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需求分析：详细列出所需资金总额、时间节点和用途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筹措方案：明确筹资渠道，如自筹、贷款、引资等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使用计划：制定资金使用计划，确保合理高效利用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保障措施：建立资金监管机制，确保资金安全和合规使用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保障措施</a:t>
            </a:r>
            <a:endParaRPr altLang="en-US" lang="zh-CN"/>
          </a:p>
        </p:txBody>
      </p:sp>
      <p:sp>
        <p:nvSpPr>
          <p:cNvPr id="104976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7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人力资源：具备专业知识和技能的团队，能够快速响应市场变化和客户需求。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7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技术资源：采用先进的技术手段和工具，提高服务效率和客户满意度。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资金资源：充足的资金支持，确保创新方案的实施和推广。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9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物资资源：提供必要的物资保障，确保服务的高效运作。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2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风险评估和应对策略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市场风险</a:t>
            </a:r>
            <a:endParaRPr altLang="en-US" lang="zh-CN"/>
          </a:p>
        </p:txBody>
      </p:sp>
      <p:sp>
        <p:nvSpPr>
          <p:cNvPr id="104986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应对策略：多元化投资、对冲策略、风险分散等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监控与调整：定期回顾并更新风险管理策略，确保与业务目标和可承受风险水平一致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定义：由于市场价格波动、供求关系变化等因素引起的风险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评估方法：定性和定量分析，如敏感性分析、情景分析、压力测试等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技术风险</a:t>
            </a:r>
            <a:endParaRPr altLang="en-US" lang="zh-CN"/>
          </a:p>
        </p:txBody>
      </p:sp>
      <p:sp>
        <p:nvSpPr>
          <p:cNvPr id="10499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定义：技术风险是指在金融服务业中，由于技术系统的缺陷、漏洞或操作失误等原因导致的风险。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类型：包括系统故障、数据泄露、网络攻击等。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影响：可能导致金融服务的中断、数据丢失或客户信息泄露等问题。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应对策略：建立完善的技术风险管理体系，加强技术系统的安全防护和应急处置能力，定期进行安全漏洞扫描和风险评估等。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运营风险</a:t>
            </a:r>
            <a:endParaRPr altLang="en-US" lang="zh-CN"/>
          </a:p>
        </p:txBody>
      </p:sp>
      <p:sp>
        <p:nvSpPr>
          <p:cNvPr id="104997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风险评估：对风险进行量化和评估，确定风险等级和影响程度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风险识别：对潜在风险进行准确判断和预测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风险应对：制定针对性的应对措施，降低风险对业务运营的影响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风险监控：持续监控风险变化，及时调整应对措施，确保业务稳定运行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应对策略</a:t>
            </a:r>
            <a:endParaRPr altLang="en-US" lang="zh-CN"/>
          </a:p>
        </p:txBody>
      </p:sp>
      <p:sp>
        <p:nvSpPr>
          <p:cNvPr id="105002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建立完善的风险评估体系，对各类风险进行全面、准确、及时地评估。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制定针对性的风险应对措施，包括风险规避、风险控制和风险转移等。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建立风险应对团队，提高风险应对能力和效率。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定期对风险应对策略进行审查和更新，以确保其始终能反映当前的市场环境和企业的实际情况。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8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效益评估和持续改进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短期效益评估</a:t>
            </a:r>
            <a:endParaRPr altLang="en-US" lang="zh-CN"/>
          </a:p>
        </p:txBody>
      </p:sp>
      <p:sp>
        <p:nvSpPr>
          <p:cNvPr id="10501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2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评估时间：2024年内的效益评估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3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评估内容：金融服务业创新方案的短期效益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3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评估方法：采用定性和定量分析方法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3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4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评估目的：了解创新方案的短期效果，为持续改进提供依据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中长期效益评估</a:t>
            </a:r>
            <a:endParaRPr altLang="en-US" lang="zh-CN"/>
          </a:p>
        </p:txBody>
      </p:sp>
      <p:sp>
        <p:nvSpPr>
          <p:cNvPr id="105018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8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8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评估时间：2024年及之后3-5年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8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9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评估内容：金融服务业创新方案的财务指标、客户满意度、市场占有率等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9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9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评估方法：定性和定量分析相结合，对比历史数据和行业数据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0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持续改进：根据评估结果，对创新方案进行调整和优化，确保长期效益的实现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持续改进措施</a:t>
            </a:r>
            <a:endParaRPr altLang="en-US" lang="zh-CN"/>
          </a:p>
        </p:txBody>
      </p:sp>
      <p:sp>
        <p:nvSpPr>
          <p:cNvPr id="105023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4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5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用户反馈：积极收集用户反馈，了解用户需求和期望，针对性地进行改进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5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跨部门合作：加强跨部门合作，共同探讨改进方案，实现资源共享和优势互补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5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定期评估：对创新方案进行定期评估，确保其效益持续稳定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6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数据分析：收集和分析数据，了解创新方案的运行情况和改进空间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29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0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4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1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6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40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402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2024-01-05T04:25:17Z</dcterms:created>
  <dcterms:modified xsi:type="dcterms:W3CDTF">2024-01-05T04:25:17Z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824ab998a0704220b48caa1d567746fe_21</vt:lpwstr>
  </property>
</Properties>
</file>