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4324" r:id="rId1"/>
    <p:sldMasterId id="2147504361" r:id="rId2"/>
  </p:sldMasterIdLst>
  <p:notesMasterIdLst>
    <p:notesMasterId r:id="rId3"/>
  </p:notesMasterIdLst>
  <p:sldIdLst>
    <p:sldId id="9920" r:id="rId4"/>
    <p:sldId id="9923" r:id="rId5"/>
    <p:sldId id="9926" r:id="rId6"/>
    <p:sldId id="9929" r:id="rId7"/>
    <p:sldId id="9935" r:id="rId9"/>
    <p:sldId id="9938" r:id="rId10"/>
    <p:sldId id="9941" r:id="rId11"/>
    <p:sldId id="9944" r:id="rId12"/>
    <p:sldId id="9947" r:id="rId13"/>
    <p:sldId id="9950" r:id="rId14"/>
    <p:sldId id="9956" r:id="rId16"/>
    <p:sldId id="9959" r:id="rId17"/>
    <p:sldId id="9962" r:id="rId18"/>
    <p:sldId id="9968" r:id="rId20"/>
    <p:sldId id="9971" r:id="rId21"/>
    <p:sldId id="9974" r:id="rId22"/>
    <p:sldId id="9977" r:id="rId23"/>
    <p:sldId id="9983" r:id="rId25"/>
    <p:sldId id="9986" r:id="rId26"/>
    <p:sldId id="9989" r:id="rId27"/>
    <p:sldId id="9992" r:id="rId28"/>
    <p:sldId id="9995" r:id="rId29"/>
    <p:sldId id="10001" r:id="rId31"/>
    <p:sldId id="10004" r:id="rId32"/>
    <p:sldId id="10007" r:id="rId33"/>
    <p:sldId id="10010" r:id="rId34"/>
    <p:sldId id="10016" r:id="rId36"/>
    <p:sldId id="10019" r:id="rId37"/>
    <p:sldId id="10023"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4325" r:id="rId1"/>
    <p:sldLayoutId id="2147504326" r:id="rId2"/>
    <p:sldLayoutId id="2147504327" r:id="rId3"/>
    <p:sldLayoutId id="2147504328" r:id="rId4"/>
    <p:sldLayoutId id="2147504329" r:id="rId5"/>
    <p:sldLayoutId id="2147504330" r:id="rId6"/>
    <p:sldLayoutId id="2147504331" r:id="rId7"/>
    <p:sldLayoutId id="2147504332" r:id="rId8"/>
    <p:sldLayoutId id="2147504333" r:id="rId9"/>
    <p:sldLayoutId id="2147504334" r:id="rId10"/>
    <p:sldLayoutId id="214750433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504362" r:id="rId1"/>
    <p:sldLayoutId id="2147504363" r:id="rId2"/>
    <p:sldLayoutId id="2147504364" r:id="rId3"/>
    <p:sldLayoutId id="2147504365" r:id="rId4"/>
    <p:sldLayoutId id="2147504366" r:id="rId5"/>
    <p:sldLayoutId id="2147504367" r:id="rId6"/>
    <p:sldLayoutId id="2147504368" r:id="rId7"/>
    <p:sldLayoutId id="2147504369" r:id="rId8"/>
    <p:sldLayoutId id="2147504370" r:id="rId9"/>
    <p:sldLayoutId id="2147504371" r:id="rId10"/>
    <p:sldLayoutId id="214750437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tags" Target="../tags/tag276.xml"/><Relationship Id="rId18" Type="http://schemas.openxmlformats.org/officeDocument/2006/relationships/tags" Target="../tags/tag277.xml"/><Relationship Id="rId19" Type="http://schemas.openxmlformats.org/officeDocument/2006/relationships/tags" Target="../tags/tag278.xml"/><Relationship Id="rId20" Type="http://schemas.openxmlformats.org/officeDocument/2006/relationships/tags" Target="../tags/tag279.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tags" Target="../tags/tag346.xml"/><Relationship Id="rId14" Type="http://schemas.openxmlformats.org/officeDocument/2006/relationships/tags" Target="../tags/tag347.xml"/><Relationship Id="rId15" Type="http://schemas.openxmlformats.org/officeDocument/2006/relationships/tags" Target="../tags/tag348.xml"/><Relationship Id="rId16"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4167"/>
          </a:bodyPr>
          <a:p>
            <a:r>
              <a:rPr altLang="en-US" dirty="0" lang="zh-CN"/>
              <a:t>房地产开发行业2024工作总结及工作展望</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添加标题</a:t>
            </a:r>
            <a:endParaRPr altLang="en-US" b="1" dirty="0" sz="22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2024年工作总结</a:t>
            </a:r>
            <a:endParaRPr altLang="en-US" b="1" dirty="0" sz="22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工作亮点与不足</a:t>
            </a:r>
            <a:endParaRPr altLang="en-US" b="1" dirty="0" sz="22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行业发展趋势分析</a:t>
            </a:r>
            <a:endParaRPr altLang="en-US" b="1" dirty="0" sz="22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2025年工作展望</a:t>
            </a:r>
            <a:endParaRPr altLang="en-US" b="1" dirty="0" sz="22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风险防控与应对策略</a:t>
            </a:r>
            <a:endParaRPr altLang="en-US" b="1" dirty="0" sz="2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p:cNvSpPr>
            <a:spLocks noGrp="1"/>
          </p:cNvSpPr>
          <p:nvPr>
            <p:ph type="title"/>
            <p:custDataLst>
              <p:tags r:id="rId1"/>
            </p:custDataLst>
          </p:nvPr>
        </p:nvSpPr>
        <p:spPr>
          <a:xfrm>
            <a:off x="833988" y="2276550"/>
            <a:ext cx="7557025" cy="787008"/>
          </a:xfrm>
        </p:spPr>
        <p:txBody>
          <a:bodyPr/>
          <a:p>
            <a:r>
              <a:rPr altLang="en-US" dirty="0" lang="zh-CN"/>
              <a:t>2024年工作总结</a:t>
            </a:r>
            <a:endParaRPr altLang="en-US" dirty="0" lang="zh-CN"/>
          </a:p>
        </p:txBody>
      </p:sp>
      <p:sp>
        <p:nvSpPr>
          <p:cNvPr id="1048946"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房地产开发项目完成情况</a:t>
            </a:r>
            <a:endParaRPr altLang="en-US" lang="zh-CN"/>
          </a:p>
        </p:txBody>
      </p:sp>
      <p:sp>
        <p:nvSpPr>
          <p:cNvPr id="104902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2024年房地产开发项目数量及分布情况</a:t>
            </a:r>
            <a:endParaRPr altLang="en-US" dirty="0" sz="2000" lang="zh-CN" spc="150">
              <a:solidFill>
                <a:schemeClr val="tx1">
                  <a:lumMod val="85000"/>
                  <a:lumOff val="15000"/>
                </a:schemeClr>
              </a:solidFill>
              <a:latin typeface="+mn-ea"/>
              <a:sym typeface="+mn-ea"/>
            </a:endParaRPr>
          </a:p>
        </p:txBody>
      </p:sp>
      <p:sp>
        <p:nvSpPr>
          <p:cNvPr id="104902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各项目完成进度及销售情况</a:t>
            </a:r>
            <a:endParaRPr altLang="en-US" dirty="0" sz="2000" lang="zh-CN" spc="150">
              <a:solidFill>
                <a:schemeClr val="tx1">
                  <a:lumMod val="85000"/>
                  <a:lumOff val="15000"/>
                </a:schemeClr>
              </a:solidFill>
              <a:latin typeface="+mn-ea"/>
              <a:sym typeface="+mn-ea"/>
            </a:endParaRPr>
          </a:p>
        </p:txBody>
      </p:sp>
      <p:sp>
        <p:nvSpPr>
          <p:cNvPr id="104903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重点项目介绍及亮点分析</a:t>
            </a:r>
            <a:endParaRPr altLang="en-US" dirty="0" sz="2000" lang="zh-CN" spc="150">
              <a:solidFill>
                <a:schemeClr val="tx1">
                  <a:lumMod val="85000"/>
                  <a:lumOff val="15000"/>
                </a:schemeClr>
              </a:solidFill>
              <a:latin typeface="+mn-ea"/>
              <a:sym typeface="+mn-ea"/>
            </a:endParaRPr>
          </a:p>
        </p:txBody>
      </p:sp>
      <p:sp>
        <p:nvSpPr>
          <p:cNvPr id="104904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遇到的问题及解决方案</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销售业绩及市场占有率</a:t>
            </a:r>
            <a:endParaRPr altLang="en-US" lang="zh-CN"/>
          </a:p>
        </p:txBody>
      </p:sp>
      <p:sp>
        <p:nvSpPr>
          <p:cNvPr id="104908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8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2024年销售业绩：销售额、销售面积等关键指标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8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8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市场占有率：与竞争对手相比的优势和劣势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9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9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客户满意度：客户对产品和服务的评价</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9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营销策略：有效的营销手段和渠道</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6" name="标题 1"/>
          <p:cNvSpPr>
            <a:spLocks noGrp="1"/>
          </p:cNvSpPr>
          <p:nvPr>
            <p:ph type="title"/>
          </p:nvPr>
        </p:nvSpPr>
        <p:spPr/>
        <p:txBody>
          <a:bodyPr/>
          <a:p>
            <a:r>
              <a:rPr altLang="en-US" lang="zh-CN"/>
              <a:t>成本控制及财务管理情况</a:t>
            </a:r>
            <a:endParaRPr altLang="en-US" lang="zh-CN"/>
          </a:p>
        </p:txBody>
      </p:sp>
      <p:sp>
        <p:nvSpPr>
          <p:cNvPr id="10491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预算执行情况：分析2024年预算执行情况，找出存在的问题和不足</a:t>
            </a:r>
            <a:endParaRPr altLang="en-US" dirty="0" sz="2400" lang="zh-CN">
              <a:latin typeface="+mn-ea"/>
              <a:ea typeface="+mn-ea"/>
            </a:endParaRPr>
          </a:p>
        </p:txBody>
      </p:sp>
      <p:sp>
        <p:nvSpPr>
          <p:cNvPr id="10491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财务状况分析：对2024年公司的财务状况进行全面分析，包括收入、支出、资产负债等方面</a:t>
            </a:r>
            <a:endParaRPr altLang="en-US" dirty="0" sz="2400" lang="zh-CN">
              <a:latin typeface="+mn-ea"/>
              <a:ea typeface="+mn-ea"/>
            </a:endParaRPr>
          </a:p>
        </p:txBody>
      </p:sp>
      <p:sp>
        <p:nvSpPr>
          <p:cNvPr id="10491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成本控制：通过优化采购、施工等环节，降低成本，提高利润率</a:t>
            </a:r>
            <a:endParaRPr altLang="en-US" dirty="0" sz="2400" lang="zh-CN">
              <a:latin typeface="+mn-ea"/>
              <a:ea typeface="+mn-ea"/>
            </a:endParaRPr>
          </a:p>
        </p:txBody>
      </p:sp>
      <p:sp>
        <p:nvSpPr>
          <p:cNvPr id="10491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财务管理：建立完善的财务制度，加强资金管理，确保公司财务稳健</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4" name="标题 1"/>
          <p:cNvSpPr>
            <a:spLocks noGrp="1"/>
          </p:cNvSpPr>
          <p:nvPr>
            <p:ph type="title"/>
          </p:nvPr>
        </p:nvSpPr>
        <p:spPr/>
        <p:txBody>
          <a:bodyPr/>
          <a:p>
            <a:r>
              <a:rPr altLang="en-US" lang="zh-CN"/>
              <a:t>团队建设及人才培养成果</a:t>
            </a:r>
            <a:endParaRPr altLang="en-US" lang="zh-CN"/>
          </a:p>
        </p:txBody>
      </p:sp>
      <p:sp>
        <p:nvSpPr>
          <p:cNvPr id="104919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团队规模及构成：介绍公司2024年团队规模、构成情况及人员数量变化</a:t>
            </a:r>
            <a:endParaRPr altLang="en-US" dirty="0" sz="1200" lang="zh-CN" spc="150">
              <a:solidFill>
                <a:schemeClr val="tx1">
                  <a:lumMod val="65000"/>
                  <a:lumOff val="35000"/>
                </a:schemeClr>
              </a:solidFill>
              <a:latin typeface="+mn-ea"/>
              <a:sym typeface="+mn-ea"/>
            </a:endParaRPr>
          </a:p>
        </p:txBody>
      </p:sp>
      <p:sp>
        <p:nvSpPr>
          <p:cNvPr id="104919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人才培养计划：阐述公司2024年人才培养计划及实施情况，包括培训课程、导师制度等</a:t>
            </a:r>
            <a:endParaRPr altLang="en-US" dirty="0" sz="1200" lang="zh-CN" spc="150">
              <a:solidFill>
                <a:schemeClr val="tx1">
                  <a:lumMod val="65000"/>
                  <a:lumOff val="35000"/>
                </a:schemeClr>
              </a:solidFill>
              <a:latin typeface="+mn-ea"/>
              <a:sym typeface="+mn-ea"/>
            </a:endParaRPr>
          </a:p>
        </p:txBody>
      </p:sp>
      <p:sp>
        <p:nvSpPr>
          <p:cNvPr id="104920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团队建设活动：介绍公司2024年团队建设活动及成果，如团建活动、员工关怀等</a:t>
            </a:r>
            <a:endParaRPr altLang="en-US" dirty="0" sz="1200" lang="zh-CN" spc="150">
              <a:solidFill>
                <a:schemeClr val="tx1">
                  <a:lumMod val="65000"/>
                  <a:lumOff val="35000"/>
                </a:schemeClr>
              </a:solidFill>
              <a:latin typeface="+mn-ea"/>
              <a:sym typeface="+mn-ea"/>
            </a:endParaRPr>
          </a:p>
        </p:txBody>
      </p:sp>
      <p:sp>
        <p:nvSpPr>
          <p:cNvPr id="104920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人才晋升及激励机制：阐述公司2024年人才晋升及激励机制，包括晋升通道、薪酬福利等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6" name="标题 1"/>
          <p:cNvSpPr>
            <a:spLocks noGrp="1"/>
          </p:cNvSpPr>
          <p:nvPr>
            <p:ph type="title"/>
          </p:nvPr>
        </p:nvSpPr>
        <p:spPr/>
        <p:txBody>
          <a:bodyPr/>
          <a:p>
            <a:r>
              <a:rPr altLang="en-US" lang="zh-CN"/>
              <a:t>客户关系管理及售后服务情况</a:t>
            </a:r>
            <a:endParaRPr altLang="en-US" lang="zh-CN"/>
          </a:p>
        </p:txBody>
      </p:sp>
      <p:sp>
        <p:nvSpPr>
          <p:cNvPr id="104923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客户关系管理：建立和维护良好的客户关系，提高客户满意度和忠诚度</a:t>
            </a:r>
            <a:endParaRPr altLang="en-US" dirty="0" sz="1200" lang="zh-CN" spc="150">
              <a:solidFill>
                <a:schemeClr val="tx1">
                  <a:lumMod val="65000"/>
                  <a:lumOff val="35000"/>
                </a:schemeClr>
              </a:solidFill>
              <a:latin typeface="+mn-ea"/>
              <a:sym typeface="+mn-ea"/>
            </a:endParaRPr>
          </a:p>
        </p:txBody>
      </p:sp>
      <p:sp>
        <p:nvSpPr>
          <p:cNvPr id="104924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售后服务情况：提供优质的售后服务，及时解决客户问题和投诉，提高客户满意度和口碑</a:t>
            </a:r>
            <a:endParaRPr altLang="en-US" dirty="0" sz="1200" lang="zh-CN" spc="150">
              <a:solidFill>
                <a:schemeClr val="tx1">
                  <a:lumMod val="65000"/>
                  <a:lumOff val="35000"/>
                </a:schemeClr>
              </a:solidFill>
              <a:latin typeface="+mn-ea"/>
              <a:sym typeface="+mn-ea"/>
            </a:endParaRPr>
          </a:p>
        </p:txBody>
      </p:sp>
      <p:sp>
        <p:nvSpPr>
          <p:cNvPr id="104924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客户反馈及建议：收集客户反馈和建议，及时改进产品和服务，提高客户满意度和忠诚度</a:t>
            </a:r>
            <a:endParaRPr altLang="en-US" dirty="0" sz="1200" lang="zh-CN" spc="150">
              <a:solidFill>
                <a:schemeClr val="tx1">
                  <a:lumMod val="65000"/>
                  <a:lumOff val="35000"/>
                </a:schemeClr>
              </a:solidFill>
              <a:latin typeface="+mn-ea"/>
              <a:sym typeface="+mn-ea"/>
            </a:endParaRPr>
          </a:p>
        </p:txBody>
      </p:sp>
      <p:sp>
        <p:nvSpPr>
          <p:cNvPr id="104924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未来计划：制定未来客户关系管理和售后服务计划，提高客户满意度和忠诚度，促进公司业务发展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8" name="标题"/>
          <p:cNvSpPr>
            <a:spLocks noGrp="1"/>
          </p:cNvSpPr>
          <p:nvPr>
            <p:ph type="title"/>
            <p:custDataLst>
              <p:tags r:id="rId1"/>
            </p:custDataLst>
          </p:nvPr>
        </p:nvSpPr>
        <p:spPr>
          <a:xfrm>
            <a:off x="833988" y="2276550"/>
            <a:ext cx="7557025" cy="787008"/>
          </a:xfrm>
        </p:spPr>
        <p:txBody>
          <a:bodyPr/>
          <a:p>
            <a:r>
              <a:rPr altLang="en-US" dirty="0" lang="zh-CN"/>
              <a:t>工作亮点与不足</a:t>
            </a:r>
            <a:endParaRPr altLang="en-US" dirty="0" lang="zh-CN"/>
          </a:p>
        </p:txBody>
      </p:sp>
      <p:sp>
        <p:nvSpPr>
          <p:cNvPr id="1049280"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4" name="标题 1"/>
          <p:cNvSpPr>
            <a:spLocks noGrp="1"/>
          </p:cNvSpPr>
          <p:nvPr>
            <p:ph type="title"/>
          </p:nvPr>
        </p:nvSpPr>
        <p:spPr/>
        <p:txBody>
          <a:bodyPr/>
          <a:p>
            <a:r>
              <a:rPr altLang="en-US" lang="zh-CN"/>
              <a:t>工作亮点</a:t>
            </a:r>
            <a:endParaRPr altLang="en-US" lang="zh-CN"/>
          </a:p>
        </p:txBody>
      </p:sp>
      <p:sp>
        <p:nvSpPr>
          <p:cNvPr id="104935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6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加强与合作伙伴的沟通与协作，实现资源共享</a:t>
            </a:r>
            <a:endParaRPr altLang="en-US" dirty="0" sz="2400" lang="zh-CN">
              <a:latin typeface="+mn-ea"/>
              <a:ea typeface="+mn-ea"/>
            </a:endParaRPr>
          </a:p>
        </p:txBody>
      </p:sp>
      <p:sp>
        <p:nvSpPr>
          <p:cNvPr id="104937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注重人才培养与团队建设，提升员工素质</a:t>
            </a:r>
            <a:endParaRPr altLang="en-US" dirty="0" sz="2400" lang="zh-CN">
              <a:latin typeface="+mn-ea"/>
              <a:ea typeface="+mn-ea"/>
            </a:endParaRPr>
          </a:p>
        </p:txBody>
      </p:sp>
      <p:sp>
        <p:nvSpPr>
          <p:cNvPr id="104937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成功完成多个重要项目，实现销售业绩稳步增长</a:t>
            </a:r>
            <a:endParaRPr altLang="en-US" dirty="0" sz="2400" lang="zh-CN">
              <a:latin typeface="+mn-ea"/>
              <a:ea typeface="+mn-ea"/>
            </a:endParaRPr>
          </a:p>
        </p:txBody>
      </p:sp>
      <p:sp>
        <p:nvSpPr>
          <p:cNvPr id="104937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优化产品设计，提升客户满意度</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2" name="标题 1"/>
          <p:cNvSpPr>
            <a:spLocks noGrp="1"/>
          </p:cNvSpPr>
          <p:nvPr>
            <p:ph type="title"/>
          </p:nvPr>
        </p:nvSpPr>
        <p:spPr/>
        <p:txBody>
          <a:bodyPr/>
          <a:p>
            <a:r>
              <a:rPr altLang="en-US" lang="zh-CN"/>
              <a:t>工作不足</a:t>
            </a:r>
            <a:endParaRPr altLang="en-US" lang="zh-CN"/>
          </a:p>
        </p:txBody>
      </p:sp>
      <p:sp>
        <p:nvSpPr>
          <p:cNvPr id="104941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1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缺乏创新：在项目规划和营销策略上缺乏创新思维和创意</a:t>
            </a:r>
            <a:endParaRPr altLang="en-US" dirty="0" sz="2000" lang="zh-CN" spc="200">
              <a:solidFill>
                <a:schemeClr val="tx1">
                  <a:lumMod val="85000"/>
                  <a:lumOff val="15000"/>
                </a:schemeClr>
              </a:solidFill>
              <a:latin typeface="+mn-ea"/>
              <a:sym typeface="+mn-ea"/>
            </a:endParaRPr>
          </a:p>
        </p:txBody>
      </p:sp>
      <p:sp>
        <p:nvSpPr>
          <p:cNvPr id="104942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2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团队协作不够紧密：各部门之间的沟通和协作不够顺畅，存在信息不对称和沟通不畅的情况</a:t>
            </a:r>
            <a:endParaRPr altLang="en-US" dirty="0" sz="2000" lang="zh-CN" spc="200">
              <a:solidFill>
                <a:schemeClr val="tx1">
                  <a:lumMod val="85000"/>
                  <a:lumOff val="15000"/>
                </a:schemeClr>
              </a:solidFill>
              <a:latin typeface="+mn-ea"/>
              <a:sym typeface="+mn-ea"/>
            </a:endParaRPr>
          </a:p>
        </p:txBody>
      </p:sp>
      <p:sp>
        <p:nvSpPr>
          <p:cNvPr id="104942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成本控制不够严格：在项目开发过程中，成本控制不够严格，存在浪费和不必要的开支</a:t>
            </a:r>
            <a:endParaRPr altLang="en-US" dirty="0" sz="2000" lang="zh-CN" spc="200">
              <a:solidFill>
                <a:schemeClr val="tx1">
                  <a:lumMod val="85000"/>
                  <a:lumOff val="15000"/>
                </a:schemeClr>
              </a:solidFill>
              <a:latin typeface="+mn-ea"/>
              <a:sym typeface="+mn-ea"/>
            </a:endParaRPr>
          </a:p>
        </p:txBody>
      </p:sp>
      <p:sp>
        <p:nvSpPr>
          <p:cNvPr id="104943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项目管理不够精细：在项目进度和质量管理上不够精细，存在一些疏漏和不足之处</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0" name="标题"/>
          <p:cNvSpPr>
            <a:spLocks noGrp="1"/>
          </p:cNvSpPr>
          <p:nvPr>
            <p:ph type="title"/>
            <p:custDataLst>
              <p:tags r:id="rId1"/>
            </p:custDataLst>
          </p:nvPr>
        </p:nvSpPr>
        <p:spPr>
          <a:xfrm>
            <a:off x="833988" y="2276550"/>
            <a:ext cx="7557025" cy="787008"/>
          </a:xfrm>
        </p:spPr>
        <p:txBody>
          <a:bodyPr/>
          <a:p>
            <a:r>
              <a:rPr altLang="en-US" dirty="0" lang="zh-CN"/>
              <a:t>行业发展趋势分析</a:t>
            </a:r>
            <a:endParaRPr altLang="en-US" dirty="0" lang="zh-CN"/>
          </a:p>
        </p:txBody>
      </p:sp>
      <p:sp>
        <p:nvSpPr>
          <p:cNvPr id="1049472"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6" name="标题 1"/>
          <p:cNvSpPr>
            <a:spLocks noGrp="1"/>
          </p:cNvSpPr>
          <p:nvPr>
            <p:ph type="title"/>
          </p:nvPr>
        </p:nvSpPr>
        <p:spPr/>
        <p:txBody>
          <a:bodyPr/>
          <a:p>
            <a:r>
              <a:rPr altLang="en-US" lang="zh-CN"/>
              <a:t>政策环境对行业的影响</a:t>
            </a:r>
            <a:endParaRPr altLang="en-US" lang="zh-CN"/>
          </a:p>
        </p:txBody>
      </p:sp>
      <p:sp>
        <p:nvSpPr>
          <p:cNvPr id="104954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土地供应：土地供应政策的变化对房地产开发企业获取土地资源产生影响</a:t>
            </a:r>
            <a:endParaRPr altLang="en-US" sz="1400" lang="zh-CN" spc="150">
              <a:solidFill>
                <a:schemeClr val="tx1"/>
              </a:solidFill>
              <a:effectLst/>
              <a:latin typeface="+mn-ea"/>
              <a:sym typeface="+mn-ea"/>
            </a:endParaRPr>
          </a:p>
        </p:txBody>
      </p:sp>
      <p:sp>
        <p:nvSpPr>
          <p:cNvPr id="104955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政策调控：政府对房地产市场的调控政策对行业产生直接影响</a:t>
            </a:r>
            <a:endParaRPr altLang="en-US" dirty="0" sz="1400" lang="zh-CN" spc="150">
              <a:solidFill>
                <a:schemeClr val="tx1"/>
              </a:solidFill>
              <a:effectLst/>
              <a:latin typeface="+mn-ea"/>
              <a:sym typeface="+mn-ea"/>
            </a:endParaRPr>
          </a:p>
        </p:txBody>
      </p:sp>
      <p:sp>
        <p:nvSpPr>
          <p:cNvPr id="104956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金融政策：金融政策的变化对房地产开发企业的融资能力和购房者的购买能力产生影响</a:t>
            </a:r>
            <a:endParaRPr altLang="en-US" sz="1400" lang="zh-CN" spc="150">
              <a:solidFill>
                <a:schemeClr val="tx1"/>
              </a:solidFill>
              <a:effectLst/>
              <a:latin typeface="+mn-ea"/>
              <a:sym typeface="+mn-ea"/>
            </a:endParaRPr>
          </a:p>
        </p:txBody>
      </p:sp>
      <p:sp>
        <p:nvSpPr>
          <p:cNvPr id="104956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税收政策：税收政策的变化对房地产市场的交易量和价格产生影响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6" name="标题 1"/>
          <p:cNvSpPr>
            <a:spLocks noGrp="1"/>
          </p:cNvSpPr>
          <p:nvPr>
            <p:ph type="title"/>
          </p:nvPr>
        </p:nvSpPr>
        <p:spPr/>
        <p:txBody>
          <a:bodyPr/>
          <a:p>
            <a:r>
              <a:rPr altLang="en-US" lang="zh-CN"/>
              <a:t>市场需求变化及竞争态势</a:t>
            </a:r>
            <a:endParaRPr altLang="en-US" lang="zh-CN"/>
          </a:p>
        </p:txBody>
      </p:sp>
      <p:sp>
        <p:nvSpPr>
          <p:cNvPr id="104959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1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未来趋势：随着科技的不断进步和应用，房地产行业将迎来更多的创新和变革，企业需要紧跟时代步伐，不断适应市场需求的变化。</a:t>
            </a:r>
            <a:endParaRPr altLang="en-US" dirty="0" sz="2400" lang="zh-CN">
              <a:latin typeface="+mn-ea"/>
              <a:ea typeface="+mn-ea"/>
            </a:endParaRPr>
          </a:p>
        </p:txBody>
      </p:sp>
      <p:sp>
        <p:nvSpPr>
          <p:cNvPr id="104961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政策影响：政策调控对房地产行业的影响越来越大，企业需要密切关注政策变化，及时调整自身战略和业务模式。</a:t>
            </a:r>
            <a:endParaRPr altLang="en-US" dirty="0" sz="2400" lang="zh-CN">
              <a:latin typeface="+mn-ea"/>
              <a:ea typeface="+mn-ea"/>
            </a:endParaRPr>
          </a:p>
        </p:txBody>
      </p:sp>
      <p:sp>
        <p:nvSpPr>
          <p:cNvPr id="104961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市场需求变化：随着城市化进程加速，房地产市场需求持续增长，但同时也面临着政策调控和市场饱和的压力。</a:t>
            </a:r>
            <a:endParaRPr altLang="en-US" dirty="0" sz="2400" lang="zh-CN">
              <a:latin typeface="+mn-ea"/>
              <a:ea typeface="+mn-ea"/>
            </a:endParaRPr>
          </a:p>
        </p:txBody>
      </p:sp>
      <p:sp>
        <p:nvSpPr>
          <p:cNvPr id="104962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竞争态势：房地产行业竞争激烈，企业需要不断提高自身实力和品牌影响力，以在市场中获得竞争优势。</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4" name="标题 1"/>
          <p:cNvSpPr>
            <a:spLocks noGrp="1"/>
          </p:cNvSpPr>
          <p:nvPr>
            <p:ph type="title"/>
          </p:nvPr>
        </p:nvSpPr>
        <p:spPr/>
        <p:txBody>
          <a:bodyPr/>
          <a:p>
            <a:r>
              <a:rPr altLang="en-US" lang="zh-CN"/>
              <a:t>技术创新及智能化发展</a:t>
            </a:r>
            <a:endParaRPr altLang="en-US" lang="zh-CN"/>
          </a:p>
        </p:txBody>
      </p:sp>
      <p:sp>
        <p:nvSpPr>
          <p:cNvPr id="104965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6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房地产开发行业技术创新：包括建筑结构、材料、节能等方面的技术创新</a:t>
            </a:r>
            <a:endParaRPr altLang="en-US" dirty="0" sz="2000" lang="zh-CN" spc="200">
              <a:solidFill>
                <a:schemeClr val="tx1">
                  <a:lumMod val="85000"/>
                  <a:lumOff val="15000"/>
                </a:schemeClr>
              </a:solidFill>
              <a:latin typeface="+mn-ea"/>
              <a:sym typeface="+mn-ea"/>
            </a:endParaRPr>
          </a:p>
        </p:txBody>
      </p:sp>
      <p:sp>
        <p:nvSpPr>
          <p:cNvPr id="104966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6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6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智能化发展：包括智能家居、智能安防、智能物业管理等方面的智能化发展</a:t>
            </a:r>
            <a:endParaRPr altLang="en-US" dirty="0" sz="2000" lang="zh-CN" spc="200">
              <a:solidFill>
                <a:schemeClr val="tx1">
                  <a:lumMod val="85000"/>
                  <a:lumOff val="15000"/>
                </a:schemeClr>
              </a:solidFill>
              <a:latin typeface="+mn-ea"/>
              <a:sym typeface="+mn-ea"/>
            </a:endParaRPr>
          </a:p>
        </p:txBody>
      </p:sp>
      <p:sp>
        <p:nvSpPr>
          <p:cNvPr id="104966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7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7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技术创新及智能化发展的意义：提高房地产项目的品质、舒适度和安全性</a:t>
            </a:r>
            <a:endParaRPr altLang="en-US" dirty="0" sz="2000" lang="zh-CN" spc="200">
              <a:solidFill>
                <a:schemeClr val="tx1">
                  <a:lumMod val="85000"/>
                  <a:lumOff val="15000"/>
                </a:schemeClr>
              </a:solidFill>
              <a:latin typeface="+mn-ea"/>
              <a:sym typeface="+mn-ea"/>
            </a:endParaRPr>
          </a:p>
        </p:txBody>
      </p:sp>
      <p:sp>
        <p:nvSpPr>
          <p:cNvPr id="104967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7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7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技术创新及智能化发展的前景：未来房地产行业将更加注重技术创新和智能化发展，提高行业的竞争力和可持续发展能力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2" name="标题"/>
          <p:cNvSpPr>
            <a:spLocks noGrp="1"/>
          </p:cNvSpPr>
          <p:nvPr>
            <p:ph type="title"/>
            <p:custDataLst>
              <p:tags r:id="rId1"/>
            </p:custDataLst>
          </p:nvPr>
        </p:nvSpPr>
        <p:spPr>
          <a:xfrm>
            <a:off x="833988" y="2276550"/>
            <a:ext cx="7557025" cy="787008"/>
          </a:xfrm>
        </p:spPr>
        <p:txBody>
          <a:bodyPr/>
          <a:p>
            <a:r>
              <a:rPr altLang="en-US" dirty="0" lang="zh-CN"/>
              <a:t>2025年工作展望</a:t>
            </a:r>
            <a:endParaRPr altLang="en-US" dirty="0" lang="zh-CN"/>
          </a:p>
        </p:txBody>
      </p:sp>
      <p:sp>
        <p:nvSpPr>
          <p:cNvPr id="1049714"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8" name="标题 1"/>
          <p:cNvSpPr>
            <a:spLocks noGrp="1"/>
          </p:cNvSpPr>
          <p:nvPr>
            <p:ph type="title"/>
          </p:nvPr>
        </p:nvSpPr>
        <p:spPr/>
        <p:txBody>
          <a:bodyPr/>
          <a:p>
            <a:r>
              <a:rPr altLang="en-US" lang="zh-CN"/>
              <a:t>战略规划及目标设定</a:t>
            </a:r>
            <a:endParaRPr altLang="en-US" lang="zh-CN"/>
          </a:p>
        </p:txBody>
      </p:sp>
      <p:sp>
        <p:nvSpPr>
          <p:cNvPr id="104979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9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9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建立有效的监控和评估机制</a:t>
            </a:r>
            <a:endParaRPr altLang="en-US" dirty="0" sz="1200" lang="zh-CN" spc="150">
              <a:solidFill>
                <a:srgbClr val="FFFFFF"/>
              </a:solidFill>
              <a:latin typeface="+mn-ea"/>
              <a:sym typeface="+mn-ea"/>
            </a:endParaRPr>
          </a:p>
        </p:txBody>
      </p:sp>
      <p:sp>
        <p:nvSpPr>
          <p:cNvPr id="104980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明确各部门职责和任务分工</a:t>
            </a:r>
            <a:endParaRPr altLang="en-US" dirty="0" sz="1200" lang="zh-CN" spc="150">
              <a:solidFill>
                <a:schemeClr val="tx1">
                  <a:lumMod val="65000"/>
                  <a:lumOff val="35000"/>
                </a:schemeClr>
              </a:solidFill>
              <a:latin typeface="+mn-ea"/>
              <a:sym typeface="+mn-ea"/>
            </a:endParaRPr>
          </a:p>
        </p:txBody>
      </p:sp>
      <p:sp>
        <p:nvSpPr>
          <p:cNvPr id="104980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制定实现目标的战略计划和措施</a:t>
            </a:r>
            <a:endParaRPr altLang="en-US" dirty="0" sz="1200" lang="zh-CN" spc="150">
              <a:solidFill>
                <a:srgbClr val="FFFFFF"/>
              </a:solidFill>
              <a:latin typeface="+mn-ea"/>
              <a:sym typeface="+mn-ea"/>
            </a:endParaRPr>
          </a:p>
        </p:txBody>
      </p:sp>
      <p:sp>
        <p:nvSpPr>
          <p:cNvPr id="104981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确定公司未来发展方向和目标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0" name="标题 1"/>
          <p:cNvSpPr>
            <a:spLocks noGrp="1"/>
          </p:cNvSpPr>
          <p:nvPr>
            <p:ph type="title"/>
          </p:nvPr>
        </p:nvSpPr>
        <p:spPr/>
        <p:txBody>
          <a:bodyPr/>
          <a:p>
            <a:r>
              <a:rPr altLang="en-US" lang="zh-CN"/>
              <a:t>重点工作安排及实施计划</a:t>
            </a:r>
            <a:endParaRPr altLang="en-US" lang="zh-CN"/>
          </a:p>
        </p:txBody>
      </p:sp>
      <p:sp>
        <p:nvSpPr>
          <p:cNvPr id="104985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确定重点工作目标：根据行业趋势和公司战略，确定2025年重点工作目标，如拓展市场份额、提升品牌知名度等。</a:t>
            </a:r>
            <a:endParaRPr altLang="en-US" dirty="0" sz="1200" lang="zh-CN" spc="150">
              <a:solidFill>
                <a:schemeClr val="tx1">
                  <a:lumMod val="85000"/>
                  <a:lumOff val="15000"/>
                </a:schemeClr>
              </a:solidFill>
              <a:latin typeface="+mn-ea"/>
              <a:sym typeface="+mn-ea"/>
            </a:endParaRPr>
          </a:p>
        </p:txBody>
      </p:sp>
      <p:sp>
        <p:nvSpPr>
          <p:cNvPr id="104985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制定实施计划：为实现重点工作目标，制定具体的实施计划，包括时间表、责任人、所需资源等。</a:t>
            </a:r>
            <a:endParaRPr altLang="en-US" dirty="0" sz="1200" lang="zh-CN" spc="150">
              <a:solidFill>
                <a:schemeClr val="tx1">
                  <a:lumMod val="85000"/>
                  <a:lumOff val="15000"/>
                </a:schemeClr>
              </a:solidFill>
              <a:latin typeface="+mn-ea"/>
              <a:sym typeface="+mn-ea"/>
            </a:endParaRPr>
          </a:p>
        </p:txBody>
      </p:sp>
      <p:sp>
        <p:nvSpPr>
          <p:cNvPr id="104986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明确责任分工：将重点工作目标分解到各个部门，明确责任分工，确保各项工作得到有效推进。</a:t>
            </a:r>
            <a:endParaRPr altLang="en-US" dirty="0" sz="1200" lang="zh-CN" spc="150">
              <a:solidFill>
                <a:schemeClr val="tx1">
                  <a:lumMod val="85000"/>
                  <a:lumOff val="15000"/>
                </a:schemeClr>
              </a:solidFill>
              <a:latin typeface="+mn-ea"/>
              <a:sym typeface="+mn-ea"/>
            </a:endParaRPr>
          </a:p>
        </p:txBody>
      </p:sp>
      <p:sp>
        <p:nvSpPr>
          <p:cNvPr id="104986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监控与评估：建立监控与评估机制，定期对重点工作进展情况进行评估，及时发现问题并采取相应措施。</a:t>
            </a:r>
            <a:endParaRPr altLang="en-US" dirty="0" sz="1200" lang="zh-CN" spc="150">
              <a:solidFill>
                <a:schemeClr val="tx1">
                  <a:lumMod val="85000"/>
                  <a:lumOff val="15000"/>
                </a:schemeClr>
              </a:solidFill>
              <a:latin typeface="+mn-ea"/>
              <a:sym typeface="+mn-ea"/>
            </a:endParaRPr>
          </a:p>
        </p:txBody>
      </p:sp>
      <p:sp>
        <p:nvSpPr>
          <p:cNvPr id="104987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08" name="标题 1"/>
          <p:cNvSpPr>
            <a:spLocks noGrp="1"/>
          </p:cNvSpPr>
          <p:nvPr>
            <p:ph type="title"/>
          </p:nvPr>
        </p:nvSpPr>
        <p:spPr/>
        <p:txBody>
          <a:bodyPr/>
          <a:p>
            <a:r>
              <a:rPr altLang="en-US" lang="zh-CN"/>
              <a:t>团队建设及人才培养计划</a:t>
            </a:r>
            <a:endParaRPr altLang="en-US" lang="zh-CN"/>
          </a:p>
        </p:txBody>
      </p:sp>
      <p:sp>
        <p:nvSpPr>
          <p:cNvPr id="104991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建立高效团队：通过优化组织结构，提高团队协同效率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激励机制：建立完善的激励机制，激发员工积极性和创造力</a:t>
            </a:r>
            <a:endParaRPr dirty="0" sz="2000" err="1">
              <a:solidFill>
                <a:schemeClr val="tx1">
                  <a:lumMod val="75000"/>
                  <a:lumOff val="25000"/>
                </a:schemeClr>
              </a:solidFill>
              <a:latin typeface="+mn-ea"/>
              <a:ea typeface="+mn-ea"/>
              <a:cs typeface="+mn-ea"/>
              <a:sym typeface="+mn-lt"/>
            </a:endParaRPr>
          </a:p>
        </p:txBody>
      </p:sp>
      <p:sp>
        <p:nvSpPr>
          <p:cNvPr id="104993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3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团队文化：塑造积极向上的团队文化，增强团队凝聚力和向心力</a:t>
            </a:r>
            <a:endParaRPr dirty="0" sz="2000" err="1">
              <a:solidFill>
                <a:schemeClr val="tx1">
                  <a:lumMod val="75000"/>
                  <a:lumOff val="25000"/>
                </a:schemeClr>
              </a:solidFill>
              <a:latin typeface="+mn-ea"/>
              <a:ea typeface="+mn-ea"/>
              <a:cs typeface="+mn-ea"/>
              <a:sym typeface="+mn-lt"/>
            </a:endParaRPr>
          </a:p>
        </p:txBody>
      </p:sp>
      <p:sp>
        <p:nvSpPr>
          <p:cNvPr id="10499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人才培养计划：制定长期培训计划，提升员工专业素养和综合能力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82" name="标题 1"/>
          <p:cNvSpPr>
            <a:spLocks noGrp="1"/>
          </p:cNvSpPr>
          <p:nvPr>
            <p:ph type="title"/>
          </p:nvPr>
        </p:nvSpPr>
        <p:spPr/>
        <p:txBody>
          <a:bodyPr/>
          <a:p>
            <a:r>
              <a:rPr altLang="en-US" lang="zh-CN"/>
              <a:t>客户关系管理及售后服务改进方案</a:t>
            </a:r>
            <a:endParaRPr altLang="en-US" lang="zh-CN"/>
          </a:p>
        </p:txBody>
      </p:sp>
      <p:sp>
        <p:nvSpPr>
          <p:cNvPr id="104998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建立完善的客户关系管理体系，提高客户满意度和忠诚度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9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4" name="TextBox 2"/>
          <p:cNvSpPr txBox="1"/>
          <p:nvPr>
            <p:custDataLst>
              <p:tags r:id="rId6"/>
            </p:custDataLst>
          </p:nvPr>
        </p:nvSpPr>
        <p:spPr>
          <a:xfrm>
            <a:off x="3669017"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加强售后服务，提供及时、高效、专业的支持和服务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9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定期收集客户反馈，及时改进产品和服务质量</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0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加强与客户的沟通和互动，建立长期稳定的合作关系</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0" name="标题"/>
          <p:cNvSpPr>
            <a:spLocks noGrp="1"/>
          </p:cNvSpPr>
          <p:nvPr>
            <p:ph type="title"/>
            <p:custDataLst>
              <p:tags r:id="rId1"/>
            </p:custDataLst>
          </p:nvPr>
        </p:nvSpPr>
        <p:spPr>
          <a:xfrm>
            <a:off x="833988" y="2276550"/>
            <a:ext cx="7557025" cy="787008"/>
          </a:xfrm>
        </p:spPr>
        <p:txBody>
          <a:bodyPr/>
          <a:p>
            <a:r>
              <a:rPr altLang="en-US" dirty="0" lang="zh-CN"/>
              <a:t>风险防控与应对策略</a:t>
            </a:r>
            <a:endParaRPr altLang="en-US" dirty="0" lang="zh-CN"/>
          </a:p>
        </p:txBody>
      </p:sp>
      <p:sp>
        <p:nvSpPr>
          <p:cNvPr id="1050042"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16" name="标题 1"/>
          <p:cNvSpPr>
            <a:spLocks noGrp="1"/>
          </p:cNvSpPr>
          <p:nvPr>
            <p:ph type="title"/>
          </p:nvPr>
        </p:nvSpPr>
        <p:spPr/>
        <p:txBody>
          <a:bodyPr/>
          <a:p>
            <a:r>
              <a:rPr altLang="en-US" lang="zh-CN"/>
              <a:t>市场风险及应对措施</a:t>
            </a:r>
            <a:endParaRPr altLang="en-US" lang="zh-CN"/>
          </a:p>
        </p:txBody>
      </p:sp>
      <p:sp>
        <p:nvSpPr>
          <p:cNvPr id="105011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市场风险识别：分析市场变化、政策调整等因素，识别潜在风险</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2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风险评估：对识别出的风险进行评估，确定其可能性和影响程度</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3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4" name="TextBox 2"/>
          <p:cNvSpPr txBox="1"/>
          <p:nvPr>
            <p:custDataLst>
              <p:tags r:id="rId9"/>
            </p:custDataLst>
          </p:nvPr>
        </p:nvSpPr>
        <p:spPr>
          <a:xfrm>
            <a:off x="6348206"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风险应对策略制定：根据风险评估结果，制定相应的应对策略和措施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3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0"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风险监控与调整：对风险进行持续监控，及时调整应对策略，确保风险得到有效控制</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74" name="标题 1"/>
          <p:cNvSpPr>
            <a:spLocks noGrp="1"/>
          </p:cNvSpPr>
          <p:nvPr>
            <p:ph type="title"/>
          </p:nvPr>
        </p:nvSpPr>
        <p:spPr/>
        <p:txBody>
          <a:bodyPr/>
          <a:p>
            <a:r>
              <a:rPr altLang="en-US" lang="zh-CN"/>
              <a:t>财务风险及应对措施</a:t>
            </a:r>
            <a:endParaRPr altLang="en-US" lang="zh-CN"/>
          </a:p>
        </p:txBody>
      </p:sp>
      <p:sp>
        <p:nvSpPr>
          <p:cNvPr id="105017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9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风险防控：制定相应的风险防控措施，如加强财务管理、优化融资结构等</a:t>
            </a:r>
            <a:endParaRPr altLang="en-US" dirty="0" sz="2400" lang="zh-CN">
              <a:latin typeface="+mn-ea"/>
              <a:ea typeface="+mn-ea"/>
            </a:endParaRPr>
          </a:p>
        </p:txBody>
      </p:sp>
      <p:sp>
        <p:nvSpPr>
          <p:cNvPr id="105019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应对措施：在风险发生时，采取有效的应对措施，如寻求政府支持、调整项目计划等</a:t>
            </a:r>
            <a:endParaRPr altLang="en-US" dirty="0" sz="2400" lang="zh-CN">
              <a:latin typeface="+mn-ea"/>
              <a:ea typeface="+mn-ea"/>
            </a:endParaRPr>
          </a:p>
        </p:txBody>
      </p:sp>
      <p:sp>
        <p:nvSpPr>
          <p:cNvPr id="105019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财务风险识别：识别潜在的财务风险，如资金链断裂、市场变化等</a:t>
            </a:r>
            <a:endParaRPr altLang="en-US" dirty="0" sz="2400" lang="zh-CN">
              <a:latin typeface="+mn-ea"/>
              <a:ea typeface="+mn-ea"/>
            </a:endParaRPr>
          </a:p>
        </p:txBody>
      </p:sp>
      <p:sp>
        <p:nvSpPr>
          <p:cNvPr id="105019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风险评估：对识别出的财务风险进行评估，确定其可能性和影响程度</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32" name="标题 1"/>
          <p:cNvSpPr>
            <a:spLocks noGrp="1"/>
          </p:cNvSpPr>
          <p:nvPr>
            <p:ph type="title"/>
          </p:nvPr>
        </p:nvSpPr>
        <p:spPr/>
        <p:txBody>
          <a:bodyPr/>
          <a:p>
            <a:r>
              <a:rPr altLang="en-US" lang="zh-CN"/>
              <a:t>运营风险及应对措施</a:t>
            </a:r>
            <a:endParaRPr altLang="en-US" lang="zh-CN"/>
          </a:p>
        </p:txBody>
      </p:sp>
      <p:sp>
        <p:nvSpPr>
          <p:cNvPr id="105023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3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政策风险及应对措施</a:t>
            </a:r>
            <a:endParaRPr altLang="en-US" dirty="0" sz="2400" lang="zh-CN">
              <a:latin typeface="+mn-ea"/>
              <a:ea typeface="+mn-ea"/>
            </a:endParaRPr>
          </a:p>
        </p:txBody>
      </p:sp>
      <p:sp>
        <p:nvSpPr>
          <p:cNvPr id="105025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法律风险及应对措施</a:t>
            </a:r>
            <a:endParaRPr altLang="en-US" dirty="0" sz="2400" lang="zh-CN">
              <a:latin typeface="+mn-ea"/>
              <a:ea typeface="+mn-ea"/>
            </a:endParaRPr>
          </a:p>
        </p:txBody>
      </p:sp>
      <p:sp>
        <p:nvSpPr>
          <p:cNvPr id="105025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资金风险及应对措施</a:t>
            </a:r>
            <a:endParaRPr altLang="en-US" dirty="0" sz="2400" lang="zh-CN">
              <a:latin typeface="+mn-ea"/>
              <a:ea typeface="+mn-ea"/>
            </a:endParaRPr>
          </a:p>
        </p:txBody>
      </p:sp>
      <p:sp>
        <p:nvSpPr>
          <p:cNvPr id="105025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市场风险及应对措施</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90" name="标题"/>
          <p:cNvSpPr>
            <a:spLocks noGrp="1"/>
          </p:cNvSpPr>
          <p:nvPr>
            <p:ph type="title"/>
            <p:custDataLst>
              <p:tags r:id="rId1"/>
            </p:custDataLst>
          </p:nvPr>
        </p:nvSpPr>
        <p:spPr>
          <a:xfrm>
            <a:off x="833988" y="2276550"/>
            <a:ext cx="7557025" cy="787008"/>
          </a:xfrm>
        </p:spPr>
        <p:txBody>
          <a:bodyPr/>
          <a:p>
            <a:r>
              <a:rPr altLang="en-US" dirty="0" lang="zh-CN"/>
              <a:t>总结与建议</a:t>
            </a:r>
            <a:endParaRPr altLang="en-US" dirty="0" lang="zh-CN"/>
          </a:p>
        </p:txBody>
      </p:sp>
      <p:sp>
        <p:nvSpPr>
          <p:cNvPr id="1050292" name="节编号"/>
          <p:cNvSpPr>
            <a:spLocks noGrp="1"/>
          </p:cNvSpPr>
          <p:nvPr>
            <p:ph type="body" sz="quarter" idx="13"/>
            <p:custDataLst>
              <p:tags r:id="rId2"/>
            </p:custDataLst>
          </p:nvPr>
        </p:nvSpPr>
        <p:spPr>
          <a:xfrm>
            <a:off x="831588" y="991350"/>
            <a:ext cx="7557025" cy="1224000"/>
          </a:xfrm>
        </p:spPr>
        <p:txBody>
          <a:bodyPr/>
          <a:p>
            <a:r>
              <a:rPr altLang="zh-CN" dirty="0" lang="en-US"/>
              <a:t>PART 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66" name="标题 1"/>
          <p:cNvSpPr>
            <a:spLocks noGrp="1"/>
          </p:cNvSpPr>
          <p:nvPr>
            <p:ph type="title"/>
          </p:nvPr>
        </p:nvSpPr>
        <p:spPr/>
        <p:txBody>
          <a:bodyPr/>
          <a:p>
            <a:r>
              <a:rPr altLang="en-US" lang="zh-CN"/>
              <a:t>对2024年工作的总结评价</a:t>
            </a:r>
            <a:endParaRPr altLang="en-US" lang="zh-CN"/>
          </a:p>
        </p:txBody>
      </p:sp>
      <p:sp>
        <p:nvSpPr>
          <p:cNvPr id="1050368" name="任意多边形: 形状 2"/>
          <p:cNvSpPr/>
          <p:nvPr>
            <p:custDataLst>
              <p:tags r:id="rId1"/>
            </p:custDataLst>
          </p:nvPr>
        </p:nvSpPr>
        <p:spPr>
          <a:xfrm rot="10800000">
            <a:off x="2702202"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70" name="矩形 4"/>
          <p:cNvSpPr/>
          <p:nvPr>
            <p:custDataLst>
              <p:tags r:id="rId2"/>
            </p:custDataLst>
          </p:nvPr>
        </p:nvSpPr>
        <p:spPr>
          <a:xfrm>
            <a:off x="2616368" y="4246436"/>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2" name="文本框 5"/>
          <p:cNvSpPr txBox="1"/>
          <p:nvPr>
            <p:custDataLst>
              <p:tags r:id="rId3"/>
            </p:custDataLst>
          </p:nvPr>
        </p:nvSpPr>
        <p:spPr>
          <a:xfrm>
            <a:off x="2902482" y="4204432"/>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存在问题及原因分析</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74" name="任意多边形: 形状 56"/>
          <p:cNvSpPr/>
          <p:nvPr>
            <p:custDataLst>
              <p:tags r:id="rId4"/>
            </p:custDataLst>
          </p:nvPr>
        </p:nvSpPr>
        <p:spPr>
          <a:xfrm rot="10800000">
            <a:off x="6259755"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76" name="矩形 57"/>
          <p:cNvSpPr/>
          <p:nvPr>
            <p:custDataLst>
              <p:tags r:id="rId5"/>
            </p:custDataLst>
          </p:nvPr>
        </p:nvSpPr>
        <p:spPr>
          <a:xfrm>
            <a:off x="6173920" y="4246436"/>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8" name="文本框 58"/>
          <p:cNvSpPr txBox="1"/>
          <p:nvPr>
            <p:custDataLst>
              <p:tags r:id="rId6"/>
            </p:custDataLst>
          </p:nvPr>
        </p:nvSpPr>
        <p:spPr>
          <a:xfrm>
            <a:off x="6460034" y="4204432"/>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未来发展建议</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80" name="任意多边形: 形状 64"/>
          <p:cNvSpPr/>
          <p:nvPr>
            <p:custDataLst>
              <p:tags r:id="rId7"/>
            </p:custDataLst>
          </p:nvPr>
        </p:nvSpPr>
        <p:spPr>
          <a:xfrm rot="10800000">
            <a:off x="923425"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82" name="矩形 65"/>
          <p:cNvSpPr/>
          <p:nvPr>
            <p:custDataLst>
              <p:tags r:id="rId8"/>
            </p:custDataLst>
          </p:nvPr>
        </p:nvSpPr>
        <p:spPr>
          <a:xfrm>
            <a:off x="838200"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4" name="文本框 66"/>
          <p:cNvSpPr txBox="1"/>
          <p:nvPr>
            <p:custDataLst>
              <p:tags r:id="rId9"/>
            </p:custDataLst>
          </p:nvPr>
        </p:nvSpPr>
        <p:spPr>
          <a:xfrm>
            <a:off x="1124314"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房地产开发行业2024年整体情况回顾</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86" name="任意多边形: 形状 68"/>
          <p:cNvSpPr/>
          <p:nvPr>
            <p:custDataLst>
              <p:tags r:id="rId10"/>
            </p:custDataLst>
          </p:nvPr>
        </p:nvSpPr>
        <p:spPr>
          <a:xfrm rot="10800000">
            <a:off x="4480978"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88" name="矩形 69"/>
          <p:cNvSpPr/>
          <p:nvPr>
            <p:custDataLst>
              <p:tags r:id="rId11"/>
            </p:custDataLst>
          </p:nvPr>
        </p:nvSpPr>
        <p:spPr>
          <a:xfrm>
            <a:off x="4395144" y="1846123"/>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0" name="文本框 70"/>
          <p:cNvSpPr txBox="1"/>
          <p:nvPr>
            <p:custDataLst>
              <p:tags r:id="rId12"/>
            </p:custDataLst>
          </p:nvPr>
        </p:nvSpPr>
        <p:spPr>
          <a:xfrm>
            <a:off x="4681258"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行业发展趋势分析</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92" name="任意多边形: 形状 72"/>
          <p:cNvSpPr/>
          <p:nvPr>
            <p:custDataLst>
              <p:tags r:id="rId13"/>
            </p:custDataLst>
          </p:nvPr>
        </p:nvSpPr>
        <p:spPr>
          <a:xfrm rot="10800000">
            <a:off x="8038531"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94" name="文本框 74"/>
          <p:cNvSpPr txBox="1"/>
          <p:nvPr>
            <p:custDataLst>
              <p:tags r:id="rId14"/>
            </p:custDataLst>
          </p:nvPr>
        </p:nvSpPr>
        <p:spPr>
          <a:xfrm>
            <a:off x="8238811" y="1804119"/>
            <a:ext cx="2914426" cy="1209828"/>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成功案例分享</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96" name="矩形 73"/>
          <p:cNvSpPr/>
          <p:nvPr>
            <p:custDataLst>
              <p:tags r:id="rId15"/>
            </p:custDataLst>
          </p:nvPr>
        </p:nvSpPr>
        <p:spPr>
          <a:xfrm>
            <a:off x="7952697"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30" name="标题 1"/>
          <p:cNvSpPr>
            <a:spLocks noGrp="1"/>
          </p:cNvSpPr>
          <p:nvPr>
            <p:ph type="title"/>
          </p:nvPr>
        </p:nvSpPr>
        <p:spPr/>
        <p:txBody>
          <a:bodyPr/>
          <a:p>
            <a:r>
              <a:rPr altLang="en-US" lang="zh-CN"/>
              <a:t>对未来发展的建议和展望</a:t>
            </a:r>
            <a:endParaRPr altLang="en-US" lang="zh-CN"/>
          </a:p>
        </p:txBody>
      </p:sp>
      <p:sp>
        <p:nvSpPr>
          <p:cNvPr id="10504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深化市场调研，把握行业趋势</a:t>
            </a:r>
            <a:endParaRPr altLang="en-US" dirty="0" sz="2000" lang="zh-CN" spc="150">
              <a:solidFill>
                <a:schemeClr val="tx1">
                  <a:lumMod val="85000"/>
                  <a:lumOff val="15000"/>
                </a:schemeClr>
              </a:solidFill>
              <a:latin typeface="+mn-ea"/>
              <a:sym typeface="+mn-ea"/>
            </a:endParaRPr>
          </a:p>
        </p:txBody>
      </p:sp>
      <p:sp>
        <p:nvSpPr>
          <p:cNvPr id="10504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加强技术创新，提升产品品质</a:t>
            </a:r>
            <a:endParaRPr altLang="en-US" dirty="0" sz="2000" lang="zh-CN" spc="150">
              <a:solidFill>
                <a:schemeClr val="tx1">
                  <a:lumMod val="85000"/>
                  <a:lumOff val="15000"/>
                </a:schemeClr>
              </a:solidFill>
              <a:latin typeface="+mn-ea"/>
              <a:sym typeface="+mn-ea"/>
            </a:endParaRPr>
          </a:p>
        </p:txBody>
      </p:sp>
      <p:sp>
        <p:nvSpPr>
          <p:cNvPr id="10504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拓展多元化业务，降低风险</a:t>
            </a:r>
            <a:endParaRPr altLang="en-US" dirty="0" sz="2000" lang="zh-CN" spc="150">
              <a:solidFill>
                <a:schemeClr val="tx1">
                  <a:lumMod val="85000"/>
                  <a:lumOff val="15000"/>
                </a:schemeClr>
              </a:solidFill>
              <a:latin typeface="+mn-ea"/>
              <a:sym typeface="+mn-ea"/>
            </a:endParaRPr>
          </a:p>
        </p:txBody>
      </p:sp>
      <p:sp>
        <p:nvSpPr>
          <p:cNvPr id="10504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注重人才培养，增强企业核心竞争力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488"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490"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492"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494"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7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19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33.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9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29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7"/>
</p:tagLst>
</file>

<file path=ppt/tags/tag333.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65.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2023-12-17T18:24:24Z</dcterms:created>
  <dcterms:modified xsi:type="dcterms:W3CDTF">2023-12-17T18:24:24Z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9b1e4338bb2e4b368dece45366dd5db8_21</vt:lpwstr>
  </property>
</Properties>
</file>