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35"/>
  </p:notesMasterIdLst>
  <p:sldIdLst>
    <p:sldId id="256" r:id="rId4"/>
    <p:sldId id="262" r:id="rId5"/>
    <p:sldId id="257" r:id="rId6"/>
    <p:sldId id="258" r:id="rId7"/>
    <p:sldId id="265" r:id="rId8"/>
    <p:sldId id="310" r:id="rId9"/>
    <p:sldId id="397" r:id="rId10"/>
    <p:sldId id="398" r:id="rId11"/>
    <p:sldId id="399" r:id="rId12"/>
    <p:sldId id="404" r:id="rId13"/>
    <p:sldId id="403" r:id="rId14"/>
    <p:sldId id="405" r:id="rId15"/>
    <p:sldId id="406" r:id="rId16"/>
    <p:sldId id="407" r:id="rId17"/>
    <p:sldId id="408" r:id="rId18"/>
    <p:sldId id="412" r:id="rId19"/>
    <p:sldId id="272" r:id="rId20"/>
    <p:sldId id="313" r:id="rId21"/>
    <p:sldId id="400" r:id="rId22"/>
    <p:sldId id="401" r:id="rId23"/>
    <p:sldId id="273" r:id="rId24"/>
    <p:sldId id="326" r:id="rId25"/>
    <p:sldId id="402" r:id="rId26"/>
    <p:sldId id="395" r:id="rId27"/>
    <p:sldId id="409" r:id="rId28"/>
    <p:sldId id="410" r:id="rId29"/>
    <p:sldId id="411" r:id="rId30"/>
    <p:sldId id="414" r:id="rId31"/>
    <p:sldId id="415" r:id="rId32"/>
    <p:sldId id="416" r:id="rId33"/>
    <p:sldId id="261"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D900"/>
    <a:srgbClr val="FFF661"/>
    <a:srgbClr val="F5F7F9"/>
    <a:srgbClr val="FFBA55"/>
    <a:srgbClr val="FFF321"/>
    <a:srgbClr val="FFF100"/>
    <a:srgbClr val="FFCB7F"/>
    <a:srgbClr val="FFF540"/>
    <a:srgbClr val="E60012"/>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8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notesMaster" Target="notesMasters/notes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2.jpeg"/><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image" Target="../media/image3.png"/><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3"/>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4"/>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p:txBody>
          <a:bodyPr/>
          <a:lstStyle/>
          <a:p>
            <a:endParaRPr lang="zh-CN" altLang="en-US" dirty="0"/>
          </a:p>
        </p:txBody>
      </p:sp>
      <p:sp>
        <p:nvSpPr>
          <p:cNvPr id="18" name="灯片编号占位符 17"/>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pic>
        <p:nvPicPr>
          <p:cNvPr id="4" name="图片 3" descr="D:\Documents\Desktop\2022 PPT配套课件\模板素材\钦州版  PPT封面用\钦州版PPT7 历史.jpg钦州版PPT7 历史"/>
          <p:cNvPicPr>
            <a:picLocks noChangeAspect="1"/>
          </p:cNvPicPr>
          <p:nvPr userDrawn="1"/>
        </p:nvPicPr>
        <p:blipFill>
          <a:blip r:embed="rId8"/>
          <a:srcRect/>
          <a:stretch>
            <a:fillRect/>
          </a:stretch>
        </p:blipFill>
        <p:spPr>
          <a:xfrm>
            <a:off x="-100965" y="-57467"/>
            <a:ext cx="12406630" cy="69805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节标题">
    <p:spTree>
      <p:nvGrpSpPr>
        <p:cNvPr id="1" name=""/>
        <p:cNvGrpSpPr/>
        <p:nvPr/>
      </p:nvGrpSpPr>
      <p:grpSpPr>
        <a:xfrm>
          <a:off x="0" y="0"/>
          <a:ext cx="0" cy="0"/>
          <a:chOff x="0" y="0"/>
          <a:chExt cx="0" cy="0"/>
        </a:xfrm>
      </p:grpSpPr>
      <p:sp>
        <p:nvSpPr>
          <p:cNvPr id="3" name="文本占位符 2"/>
          <p:cNvSpPr>
            <a:spLocks noGrp="1"/>
          </p:cNvSpPr>
          <p:nvPr>
            <p:ph type="body" idx="1" hasCustomPrompt="1"/>
          </p:nvPr>
        </p:nvSpPr>
        <p:spPr>
          <a:xfrm>
            <a:off x="1104900" y="1244743"/>
            <a:ext cx="10515600" cy="1823577"/>
          </a:xfrm>
        </p:spPr>
        <p:txBody>
          <a:bodyPr anchor="ctr" anchorCtr="0">
            <a:noAutofit/>
          </a:bodyPr>
          <a:lstStyle>
            <a:lvl1pPr marL="0" indent="0" algn="ctr">
              <a:buNone/>
              <a:defRPr sz="19900">
                <a:solidFill>
                  <a:schemeClr val="accent1">
                    <a:lumMod val="75000"/>
                  </a:schemeClr>
                </a:solidFill>
                <a:latin typeface="华文中宋" panose="02010600040101010101" pitchFamily="2" charset="-122"/>
                <a:ea typeface="华文中宋" panose="02010600040101010101" pitchFamily="2"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solidFill>
                  <a:srgbClr val="EAD900">
                    <a:lumMod val="75000"/>
                  </a:srgbClr>
                </a:solidFill>
                <a:cs typeface="+mn-ea"/>
                <a:sym typeface="+mn-ea"/>
              </a:rPr>
              <a:t>01</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C4E7ED-FD35-4E2C-8D04-D0895BF3EC64}" type="slidenum">
              <a:rPr lang="zh-CN" altLang="en-US" smtClean="0"/>
            </a:fld>
            <a:endParaRPr lang="zh-CN" altLang="en-US"/>
          </a:p>
        </p:txBody>
      </p:sp>
      <p:sp>
        <p:nvSpPr>
          <p:cNvPr id="7" name="矩形 6"/>
          <p:cNvSpPr/>
          <p:nvPr userDrawn="1"/>
        </p:nvSpPr>
        <p:spPr>
          <a:xfrm flipV="1">
            <a:off x="2076450" y="3528760"/>
            <a:ext cx="8020050" cy="7200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noFill/>
        <a:effectLst/>
      </p:bgPr>
    </p:bg>
    <p:spTree>
      <p:nvGrpSpPr>
        <p:cNvPr id="1" name=""/>
        <p:cNvGrpSpPr/>
        <p:nvPr/>
      </p:nvGrpSpPr>
      <p:grpSpPr>
        <a:xfrm>
          <a:off x="0" y="0"/>
          <a:ext cx="0" cy="0"/>
          <a:chOff x="0" y="0"/>
          <a:chExt cx="0" cy="0"/>
        </a:xfrm>
      </p:grpSpPr>
      <p:sp>
        <p:nvSpPr>
          <p:cNvPr id="5" name="页脚占位符 4"/>
          <p:cNvSpPr>
            <a:spLocks noGrp="1"/>
          </p:cNvSpPr>
          <p:nvPr>
            <p:ph type="ftr" sz="quarter" idx="11"/>
            <p:custDataLst>
              <p:tags r:id="rId2"/>
            </p:custDataLst>
          </p:nvPr>
        </p:nvSpPr>
        <p:spPr/>
        <p:txBody>
          <a:bodyPr/>
          <a:lstStyle/>
          <a:p>
            <a:endParaRPr lang="zh-CN" altLang="en-US"/>
          </a:p>
        </p:txBody>
      </p:sp>
      <p:sp>
        <p:nvSpPr>
          <p:cNvPr id="6" name="灯片编号占位符 5"/>
          <p:cNvSpPr>
            <a:spLocks noGrp="1"/>
          </p:cNvSpPr>
          <p:nvPr>
            <p:ph type="sldNum" sz="quarter" idx="12"/>
            <p:custDataLst>
              <p:tags r:id="rId3"/>
            </p:custDataLst>
          </p:nvPr>
        </p:nvSpPr>
        <p:spPr/>
        <p:txBody>
          <a:bodyPr/>
          <a:lstStyle/>
          <a:p>
            <a:fld id="{49AE70B2-8BF9-45C0-BB95-33D1B9D3A854}" type="slidenum">
              <a:rPr lang="zh-CN" altLang="en-US" smtClean="0"/>
            </a:fld>
            <a:endParaRPr lang="zh-CN" altLang="en-US"/>
          </a:p>
        </p:txBody>
      </p:sp>
      <p:sp>
        <p:nvSpPr>
          <p:cNvPr id="41" name="Freeform 5"/>
          <p:cNvSpPr>
            <a:spLocks noEditPoints="1"/>
          </p:cNvSpPr>
          <p:nvPr userDrawn="1"/>
        </p:nvSpPr>
        <p:spPr bwMode="auto">
          <a:xfrm rot="169628">
            <a:off x="427827" y="299424"/>
            <a:ext cx="1198767" cy="1216307"/>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Century Gothic" panose="020B0502020202020204" pitchFamily="34" charset="0"/>
              <a:ea typeface="幼圆" panose="02010509060101010101" pitchFamily="49" charset="-122"/>
              <a:sym typeface="Century Gothic" panose="020B0502020202020204" pitchFamily="34" charset="0"/>
            </a:endParaRPr>
          </a:p>
        </p:txBody>
      </p:sp>
      <p:grpSp>
        <p:nvGrpSpPr>
          <p:cNvPr id="64" name="组合 63"/>
          <p:cNvGrpSpPr/>
          <p:nvPr userDrawn="1"/>
        </p:nvGrpSpPr>
        <p:grpSpPr>
          <a:xfrm>
            <a:off x="739775" y="798830"/>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avLst/>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p>
              <a:endParaRPr lang="en-US"/>
            </a:p>
          </p:txBody>
        </p:sp>
        <p:sp>
          <p:nvSpPr>
            <p:cNvPr id="66" name="Freeform 138"/>
            <p:cNvSpPr/>
            <p:nvPr/>
          </p:nvSpPr>
          <p:spPr bwMode="auto">
            <a:xfrm>
              <a:off x="7668" y="5600"/>
              <a:ext cx="831" cy="52"/>
            </a:xfrm>
            <a:custGeom>
              <a:avLst/>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p>
              <a:endParaRPr lang="en-US"/>
            </a:p>
          </p:txBody>
        </p:sp>
        <p:sp>
          <p:nvSpPr>
            <p:cNvPr id="67" name="Freeform 139"/>
            <p:cNvSpPr/>
            <p:nvPr/>
          </p:nvSpPr>
          <p:spPr bwMode="auto">
            <a:xfrm>
              <a:off x="8227" y="5280"/>
              <a:ext cx="54" cy="57"/>
            </a:xfrm>
            <a:custGeom>
              <a:avLst/>
              <a:gdLst>
                <a:gd name="T0" fmla="*/ 9 w 13"/>
                <a:gd name="T1" fmla="*/ 2 h 13"/>
                <a:gd name="T2" fmla="*/ 1 w 13"/>
                <a:gd name="T3" fmla="*/ 4 h 13"/>
                <a:gd name="T4" fmla="*/ 4 w 13"/>
                <a:gd name="T5" fmla="*/ 12 h 13"/>
                <a:gd name="T6" fmla="*/ 12 w 13"/>
                <a:gd name="T7" fmla="*/ 9 h 13"/>
                <a:gd name="T8" fmla="*/ 9 w 13"/>
                <a:gd name="T9" fmla="*/ 2 h 13"/>
              </a:gdLst>
              <a:ah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p>
              <a:endParaRPr lang="en-US"/>
            </a:p>
          </p:txBody>
        </p:sp>
        <p:sp>
          <p:nvSpPr>
            <p:cNvPr id="68" name="Freeform 140"/>
            <p:cNvSpPr>
              <a:spLocks noEditPoints="1"/>
            </p:cNvSpPr>
            <p:nvPr/>
          </p:nvSpPr>
          <p:spPr bwMode="auto">
            <a:xfrm>
              <a:off x="7803" y="5209"/>
              <a:ext cx="561" cy="302"/>
            </a:xfrm>
            <a:custGeom>
              <a:avLst/>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p>
              <a:endParaRPr lang="en-US"/>
            </a:p>
          </p:txBody>
        </p:sp>
        <p:sp>
          <p:nvSpPr>
            <p:cNvPr id="14" name="Freeform 141"/>
            <p:cNvSpPr>
              <a:spLocks noEditPoints="1"/>
            </p:cNvSpPr>
            <p:nvPr/>
          </p:nvSpPr>
          <p:spPr bwMode="auto">
            <a:xfrm>
              <a:off x="7921" y="5324"/>
              <a:ext cx="224" cy="187"/>
            </a:xfrm>
            <a:custGeom>
              <a:avLst/>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p>
              <a:endParaRPr lang="en-US"/>
            </a:p>
          </p:txBody>
        </p:sp>
      </p:grpSp>
      <p:pic>
        <p:nvPicPr>
          <p:cNvPr id="10" name="图片 9"/>
          <p:cNvPicPr>
            <a:picLocks noChangeAspect="1"/>
          </p:cNvPicPr>
          <p:nvPr userDrawn="1"/>
        </p:nvPicPr>
        <p:blipFill>
          <a:blip r:embed="rId4"/>
          <a:stretch>
            <a:fillRect/>
          </a:stretch>
        </p:blipFill>
        <p:spPr>
          <a:xfrm>
            <a:off x="193040" y="5848350"/>
            <a:ext cx="2124075" cy="1009650"/>
          </a:xfrm>
          <a:prstGeom prst="rect">
            <a:avLst/>
          </a:prstGeom>
        </p:spPr>
      </p:pic>
      <p:sp>
        <p:nvSpPr>
          <p:cNvPr id="13" name="MH_Others_1"/>
          <p:cNvSpPr/>
          <p:nvPr userDrawn="1">
            <p:custDataLst>
              <p:tags r:id="rId5"/>
            </p:custDataLst>
          </p:nvPr>
        </p:nvSpPr>
        <p:spPr>
          <a:xfrm>
            <a:off x="9520851" y="0"/>
            <a:ext cx="2671150" cy="6858000"/>
          </a:xfrm>
          <a:prstGeom prst="rect">
            <a:avLst/>
          </a:prstGeom>
          <a:solidFill>
            <a:srgbClr val="EAD900"/>
          </a:solidFill>
          <a:ln>
            <a:noFill/>
          </a:ln>
        </p:spPr>
        <p:style>
          <a:lnRef idx="2">
            <a:srgbClr val="EAD900">
              <a:shade val="50000"/>
            </a:srgbClr>
          </a:lnRef>
          <a:fillRef idx="1">
            <a:srgbClr val="EAD900"/>
          </a:fillRef>
          <a:effectRef idx="0">
            <a:srgbClr val="EAD900"/>
          </a:effectRef>
          <a:fontRef idx="minor">
            <a:sysClr val="window" lastClr="FFFFFF"/>
          </a:fontRef>
        </p:style>
        <p:txBody>
          <a:bodyPr vert="eaVert" rtlCol="0" anchor="ctr"/>
          <a:p>
            <a:pPr algn="ctr"/>
            <a:r>
              <a:rPr lang="zh-CN" altLang="en-US" sz="7200" b="1" dirty="0">
                <a:solidFill>
                  <a:srgbClr val="FFFFFF"/>
                </a:solidFill>
                <a:latin typeface="微软雅黑" panose="020B0503020204020204" pitchFamily="34" charset="-122"/>
                <a:ea typeface="微软雅黑" panose="020B0503020204020204" pitchFamily="34" charset="-122"/>
              </a:rPr>
              <a:t>目 录</a:t>
            </a:r>
            <a:endParaRPr lang="zh-CN" altLang="en-US" sz="7200" b="1" dirty="0">
              <a:solidFill>
                <a:srgbClr val="FFFFFF"/>
              </a:solidFill>
              <a:latin typeface="微软雅黑" panose="020B0503020204020204" pitchFamily="34" charset="-122"/>
              <a:ea typeface="微软雅黑" panose="020B0503020204020204" pitchFamily="34" charset="-122"/>
            </a:endParaRPr>
          </a:p>
        </p:txBody>
      </p:sp>
      <p:sp>
        <p:nvSpPr>
          <p:cNvPr id="15" name="MH_Others_2"/>
          <p:cNvSpPr/>
          <p:nvPr userDrawn="1">
            <p:custDataLst>
              <p:tags r:id="rId6"/>
            </p:custDataLst>
          </p:nvPr>
        </p:nvSpPr>
        <p:spPr>
          <a:xfrm>
            <a:off x="9283700" y="-14513"/>
            <a:ext cx="180000" cy="6876000"/>
          </a:xfrm>
          <a:prstGeom prst="rect">
            <a:avLst/>
          </a:prstGeom>
          <a:solidFill>
            <a:srgbClr val="EAD900"/>
          </a:solidFill>
          <a:ln>
            <a:noFill/>
          </a:ln>
        </p:spPr>
        <p:style>
          <a:lnRef idx="2">
            <a:srgbClr val="EAD900">
              <a:shade val="50000"/>
            </a:srgbClr>
          </a:lnRef>
          <a:fillRef idx="1">
            <a:srgbClr val="EAD900"/>
          </a:fillRef>
          <a:effectRef idx="0">
            <a:srgbClr val="EAD900"/>
          </a:effectRef>
          <a:fontRef idx="minor">
            <a:sysClr val="window" lastClr="FFFFFF"/>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40974" name="Picture 14" descr="铅笔小人"/>
          <p:cNvPicPr>
            <a:picLocks noChangeAspect="1"/>
          </p:cNvPicPr>
          <p:nvPr userDrawn="1">
            <p:custDataLst>
              <p:tags r:id="rId2"/>
            </p:custDataLst>
          </p:nvPr>
        </p:nvPicPr>
        <p:blipFill>
          <a:blip r:embed="rId3"/>
          <a:stretch>
            <a:fillRect/>
          </a:stretch>
        </p:blipFill>
        <p:spPr>
          <a:xfrm>
            <a:off x="138430" y="2788285"/>
            <a:ext cx="2663825" cy="3670935"/>
          </a:xfrm>
          <a:prstGeom prst="rect">
            <a:avLst/>
          </a:prstGeom>
          <a:noFill/>
          <a:ln w="9525">
            <a:noFill/>
          </a:ln>
        </p:spPr>
      </p:pic>
      <p:sp>
        <p:nvSpPr>
          <p:cNvPr id="10" name="文本框 9"/>
          <p:cNvSpPr txBox="1"/>
          <p:nvPr userDrawn="1"/>
        </p:nvSpPr>
        <p:spPr>
          <a:xfrm>
            <a:off x="2802481" y="5109918"/>
            <a:ext cx="8572049" cy="1198880"/>
          </a:xfrm>
          <a:prstGeom prst="rect">
            <a:avLst/>
          </a:prstGeom>
          <a:noFill/>
        </p:spPr>
        <p:txBody>
          <a:bodyPr wrap="square" rtlCol="0">
            <a:spAutoFit/>
          </a:bodyPr>
          <a:p>
            <a:pPr algn="ctr" fontAlgn="auto">
              <a:lnSpc>
                <a:spcPct val="150000"/>
              </a:lnSpc>
            </a:pPr>
            <a:r>
              <a:rPr lang="zh-CN" altLang="en-US" sz="2400" smtClean="0">
                <a:solidFill>
                  <a:srgbClr val="55463D"/>
                </a:solidFill>
              </a:rPr>
              <a:t>更多精彩内容请登录</a:t>
            </a:r>
            <a:r>
              <a:rPr lang="zh-CN" altLang="en-US" sz="2400" b="1" smtClean="0">
                <a:solidFill>
                  <a:srgbClr val="55463D"/>
                </a:solidFill>
                <a:latin typeface="华文新魏" panose="02010800040101010101" pitchFamily="2" charset="-122"/>
                <a:ea typeface="华文新魏" panose="02010800040101010101" pitchFamily="2" charset="-122"/>
              </a:rPr>
              <a:t> 教育科学出版社 · 一课e研网</a:t>
            </a:r>
            <a:endParaRPr lang="zh-CN" altLang="en-US" sz="2400" b="1" smtClean="0">
              <a:solidFill>
                <a:srgbClr val="55463D"/>
              </a:solidFill>
              <a:latin typeface="华文新魏" panose="02010800040101010101" pitchFamily="2" charset="-122"/>
              <a:ea typeface="华文新魏" panose="02010800040101010101" pitchFamily="2" charset="-122"/>
            </a:endParaRPr>
          </a:p>
          <a:p>
            <a:pPr algn="ctr" fontAlgn="auto">
              <a:lnSpc>
                <a:spcPct val="150000"/>
              </a:lnSpc>
            </a:pPr>
            <a:r>
              <a:rPr lang="en-US" altLang="zh-CN" sz="2400">
                <a:solidFill>
                  <a:srgbClr val="55463D"/>
                </a:solidFill>
              </a:rPr>
              <a:t>http://cms.esph.com.cn/</a:t>
            </a:r>
            <a:endParaRPr lang="en-US" altLang="zh-CN" sz="2400">
              <a:solidFill>
                <a:srgbClr val="55463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0974"/>
                                        </p:tgtEl>
                                        <p:attrNameLst>
                                          <p:attrName>style.visibility</p:attrName>
                                        </p:attrNameLst>
                                      </p:cBhvr>
                                      <p:to>
                                        <p:strVal val="visible"/>
                                      </p:to>
                                    </p:set>
                                    <p:animEffect transition="in" filter="wipe(down)">
                                      <p:cBhvr>
                                        <p:cTn id="7" dur="580">
                                          <p:stCondLst>
                                            <p:cond delay="0"/>
                                          </p:stCondLst>
                                        </p:cTn>
                                        <p:tgtEl>
                                          <p:spTgt spid="40974"/>
                                        </p:tgtEl>
                                      </p:cBhvr>
                                    </p:animEffect>
                                    <p:anim calcmode="lin" valueType="num">
                                      <p:cBhvr>
                                        <p:cTn id="8" dur="1822" tmFilter="0,0; 0.14,0.36; 0.43,0.73; 0.71,0.91; 1.0,1.0">
                                          <p:stCondLst>
                                            <p:cond delay="0"/>
                                          </p:stCondLst>
                                        </p:cTn>
                                        <p:tgtEl>
                                          <p:spTgt spid="409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74"/>
                                        </p:tgtEl>
                                        <p:attrNameLst>
                                          <p:attrName>ppt_y</p:attrName>
                                        </p:attrNameLst>
                                      </p:cBhvr>
                                      <p:tavLst>
                                        <p:tav tm="0" fmla="#ppt_y-sin(pi*$)/3">
                                          <p:val>
                                            <p:fltVal val="0.500000"/>
                                          </p:val>
                                        </p:tav>
                                        <p:tav tm="100000">
                                          <p:val>
                                            <p:fltVal val="1.000000"/>
                                          </p:val>
                                        </p:tav>
                                      </p:tavLst>
                                    </p:anim>
                                    <p:anim calcmode="lin" valueType="num">
                                      <p:cBhvr>
                                        <p:cTn id="10" dur="664" tmFilter="0, 0; 0.125,0.2665; 0.25,0.4; 0.375,0.465; 0.5,0.5;  0.625,0.535; 0.75,0.6; 0.875,0.7335; 1,1">
                                          <p:stCondLst>
                                            <p:cond delay="664"/>
                                          </p:stCondLst>
                                        </p:cTn>
                                        <p:tgtEl>
                                          <p:spTgt spid="40974"/>
                                        </p:tgtEl>
                                        <p:attrNameLst>
                                          <p:attrName>ppt_y</p:attrName>
                                        </p:attrNameLst>
                                      </p:cBhvr>
                                      <p:tavLst>
                                        <p:tav tm="0" fmla="#ppt_y-sin(pi*$)/9">
                                          <p:val>
                                            <p:fltVal val="0.000000"/>
                                          </p:val>
                                        </p:tav>
                                        <p:tav tm="100000">
                                          <p:val>
                                            <p:fltVal val="1.000000"/>
                                          </p:val>
                                        </p:tav>
                                      </p:tavLst>
                                    </p:anim>
                                    <p:anim calcmode="lin" valueType="num">
                                      <p:cBhvr>
                                        <p:cTn id="11" dur="332" tmFilter="0, 0; 0.125,0.2665; 0.25,0.4; 0.375,0.465; 0.5,0.5;  0.625,0.535; 0.75,0.6; 0.875,0.7335; 1,1">
                                          <p:stCondLst>
                                            <p:cond delay="1324"/>
                                          </p:stCondLst>
                                        </p:cTn>
                                        <p:tgtEl>
                                          <p:spTgt spid="40974"/>
                                        </p:tgtEl>
                                        <p:attrNameLst>
                                          <p:attrName>ppt_y</p:attrName>
                                        </p:attrNameLst>
                                      </p:cBhvr>
                                      <p:tavLst>
                                        <p:tav tm="0" fmla="#ppt_y-sin(pi*$)/27">
                                          <p:val>
                                            <p:fltVal val="0.000000"/>
                                          </p:val>
                                        </p:tav>
                                        <p:tav tm="100000">
                                          <p:val>
                                            <p:fltVal val="1.000000"/>
                                          </p:val>
                                        </p:tav>
                                      </p:tavLst>
                                    </p:anim>
                                    <p:anim calcmode="lin" valueType="num">
                                      <p:cBhvr>
                                        <p:cTn id="12" dur="164" tmFilter="0, 0; 0.125,0.2665; 0.25,0.4; 0.375,0.465; 0.5,0.5;  0.625,0.535; 0.75,0.6; 0.875,0.7335; 1,1">
                                          <p:stCondLst>
                                            <p:cond delay="1656"/>
                                          </p:stCondLst>
                                        </p:cTn>
                                        <p:tgtEl>
                                          <p:spTgt spid="40974"/>
                                        </p:tgtEl>
                                        <p:attrNameLst>
                                          <p:attrName>ppt_y</p:attrName>
                                        </p:attrNameLst>
                                      </p:cBhvr>
                                      <p:tavLst>
                                        <p:tav tm="0" fmla="#ppt_y-sin(pi*$)/81">
                                          <p:val>
                                            <p:fltVal val="0.000000"/>
                                          </p:val>
                                        </p:tav>
                                        <p:tav tm="100000">
                                          <p:val>
                                            <p:fltVal val="1.000000"/>
                                          </p:val>
                                        </p:tav>
                                      </p:tavLst>
                                    </p:anim>
                                    <p:animScale>
                                      <p:cBhvr>
                                        <p:cTn id="13" dur="26">
                                          <p:stCondLst>
                                            <p:cond delay="650"/>
                                          </p:stCondLst>
                                        </p:cTn>
                                        <p:tgtEl>
                                          <p:spTgt spid="40974"/>
                                        </p:tgtEl>
                                      </p:cBhvr>
                                      <p:to x="100000" y="60000"/>
                                    </p:animScale>
                                    <p:animScale>
                                      <p:cBhvr>
                                        <p:cTn id="14" dur="166" decel="50000">
                                          <p:stCondLst>
                                            <p:cond delay="676"/>
                                          </p:stCondLst>
                                        </p:cTn>
                                        <p:tgtEl>
                                          <p:spTgt spid="40974"/>
                                        </p:tgtEl>
                                      </p:cBhvr>
                                      <p:to x="100000" y="100000"/>
                                    </p:animScale>
                                    <p:animScale>
                                      <p:cBhvr>
                                        <p:cTn id="15" dur="26">
                                          <p:stCondLst>
                                            <p:cond delay="1312"/>
                                          </p:stCondLst>
                                        </p:cTn>
                                        <p:tgtEl>
                                          <p:spTgt spid="40974"/>
                                        </p:tgtEl>
                                      </p:cBhvr>
                                      <p:to x="100000" y="80000"/>
                                    </p:animScale>
                                    <p:animScale>
                                      <p:cBhvr>
                                        <p:cTn id="16" dur="166" decel="50000">
                                          <p:stCondLst>
                                            <p:cond delay="1338"/>
                                          </p:stCondLst>
                                        </p:cTn>
                                        <p:tgtEl>
                                          <p:spTgt spid="40974"/>
                                        </p:tgtEl>
                                      </p:cBhvr>
                                      <p:to x="100000" y="100000"/>
                                    </p:animScale>
                                    <p:animScale>
                                      <p:cBhvr>
                                        <p:cTn id="17" dur="26">
                                          <p:stCondLst>
                                            <p:cond delay="1642"/>
                                          </p:stCondLst>
                                        </p:cTn>
                                        <p:tgtEl>
                                          <p:spTgt spid="40974"/>
                                        </p:tgtEl>
                                      </p:cBhvr>
                                      <p:to x="100000" y="90000"/>
                                    </p:animScale>
                                    <p:animScale>
                                      <p:cBhvr>
                                        <p:cTn id="18" dur="166" decel="50000">
                                          <p:stCondLst>
                                            <p:cond delay="1668"/>
                                          </p:stCondLst>
                                        </p:cTn>
                                        <p:tgtEl>
                                          <p:spTgt spid="40974"/>
                                        </p:tgtEl>
                                      </p:cBhvr>
                                      <p:to x="100000" y="100000"/>
                                    </p:animScale>
                                    <p:animScale>
                                      <p:cBhvr>
                                        <p:cTn id="19" dur="26">
                                          <p:stCondLst>
                                            <p:cond delay="1808"/>
                                          </p:stCondLst>
                                        </p:cTn>
                                        <p:tgtEl>
                                          <p:spTgt spid="40974"/>
                                        </p:tgtEl>
                                      </p:cBhvr>
                                      <p:to x="100000" y="95000"/>
                                    </p:animScale>
                                    <p:animScale>
                                      <p:cBhvr>
                                        <p:cTn id="20" dur="166" decel="50000">
                                          <p:stCondLst>
                                            <p:cond delay="1834"/>
                                          </p:stCondLst>
                                        </p:cTn>
                                        <p:tgtEl>
                                          <p:spTgt spid="40974"/>
                                        </p:tgtEl>
                                      </p:cBhvr>
                                      <p:to x="100000" y="100000"/>
                                    </p:animScale>
                                  </p:childTnLst>
                                </p:cTn>
                              </p:par>
                            </p:childTnLst>
                          </p:cTn>
                        </p:par>
                        <p:par>
                          <p:cTn id="21" fill="hold">
                            <p:stCondLst>
                              <p:cond delay="2000"/>
                            </p:stCondLst>
                            <p:childTnLst>
                              <p:par>
                                <p:cTn id="22" presetID="14" presetClass="entr" presetSubtype="5"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vertic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7339768B-176A-46AB-8089-B7B4214B3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C4E7ED-FD35-4E2C-8D04-D0895BF3EC64}" type="slidenum">
              <a:rPr lang="zh-CN" altLang="en-US" smtClean="0"/>
            </a:fld>
            <a:endParaRPr lang="zh-CN" altLang="en-US"/>
          </a:p>
        </p:txBody>
      </p:sp>
      <p:pic>
        <p:nvPicPr>
          <p:cNvPr id="7" name="图片 6" descr="D:\Documents\Desktop\2022 PPT配套课件\模板素材\贵港版 PPT封面用\封面中考宝典专项突破-英语课标版.tif封面中考宝典专项突破-英语课标版"/>
          <p:cNvPicPr>
            <a:picLocks noChangeAspect="1"/>
          </p:cNvPicPr>
          <p:nvPr userDrawn="1"/>
        </p:nvPicPr>
        <p:blipFill>
          <a:blip r:embed="rId2"/>
          <a:srcRect/>
          <a:stretch>
            <a:fillRect/>
          </a:stretch>
        </p:blipFill>
        <p:spPr>
          <a:xfrm>
            <a:off x="3175" y="0"/>
            <a:ext cx="12185650" cy="6858000"/>
          </a:xfrm>
          <a:prstGeom prst="rect">
            <a:avLst/>
          </a:prstGeom>
          <a:solidFill>
            <a:schemeClr val="accent1">
              <a:alpha val="65000"/>
            </a:schemeClr>
          </a:solidFill>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3" name="文本占位符 2"/>
          <p:cNvSpPr>
            <a:spLocks noGrp="1"/>
          </p:cNvSpPr>
          <p:nvPr>
            <p:ph type="body" idx="1" hasCustomPrompt="1"/>
          </p:nvPr>
        </p:nvSpPr>
        <p:spPr>
          <a:xfrm>
            <a:off x="1104900" y="1244743"/>
            <a:ext cx="10515600" cy="1823577"/>
          </a:xfrm>
        </p:spPr>
        <p:txBody>
          <a:bodyPr anchor="ctr" anchorCtr="0">
            <a:noAutofit/>
          </a:bodyPr>
          <a:lstStyle>
            <a:lvl1pPr marL="0" indent="0" algn="ctr">
              <a:buNone/>
              <a:defRPr sz="19900">
                <a:solidFill>
                  <a:schemeClr val="accent1">
                    <a:lumMod val="75000"/>
                  </a:schemeClr>
                </a:solidFill>
                <a:latin typeface="华文中宋" panose="02010600040101010101" pitchFamily="2" charset="-122"/>
                <a:ea typeface="华文中宋" panose="02010600040101010101" pitchFamily="2"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t>01</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C4E7ED-FD35-4E2C-8D04-D0895BF3EC64}" type="slidenum">
              <a:rPr lang="zh-CN" altLang="en-US" smtClean="0"/>
            </a:fld>
            <a:endParaRPr lang="zh-CN" altLang="en-US"/>
          </a:p>
        </p:txBody>
      </p:sp>
      <p:sp>
        <p:nvSpPr>
          <p:cNvPr id="7" name="矩形 6"/>
          <p:cNvSpPr/>
          <p:nvPr userDrawn="1"/>
        </p:nvSpPr>
        <p:spPr>
          <a:xfrm flipV="1">
            <a:off x="2076450" y="3528760"/>
            <a:ext cx="8020050" cy="7200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 1"/>
          <p:cNvSpPr>
            <a:spLocks noGrp="1"/>
          </p:cNvSpPr>
          <p:nvPr>
            <p:ph type="title" hasCustomPrompt="1"/>
          </p:nvPr>
        </p:nvSpPr>
        <p:spPr>
          <a:xfrm>
            <a:off x="983615" y="3911930"/>
            <a:ext cx="10515600" cy="1391570"/>
          </a:xfrm>
        </p:spPr>
        <p:txBody>
          <a:bodyPr/>
          <a:lstStyle>
            <a:lvl1pPr>
              <a:defRPr sz="4400"/>
            </a:lvl1pPr>
          </a:lstStyle>
          <a:p>
            <a:r>
              <a:rPr lang="zh-CN" altLang="en-US" dirty="0"/>
              <a:t>考点解读</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a:off x="890486" y="579327"/>
            <a:ext cx="1130426" cy="440166"/>
          </a:xfrm>
          <a:prstGeom prst="rect">
            <a:avLst/>
          </a:prstGeom>
        </p:spPr>
      </p:pic>
      <p:pic>
        <p:nvPicPr>
          <p:cNvPr id="20" name="图片 19"/>
          <p:cNvPicPr>
            <a:picLocks noChangeAspect="1"/>
          </p:cNvPicPr>
          <p:nvPr userDrawn="1"/>
        </p:nvPicPr>
        <p:blipFill>
          <a:blip r:embed="rId3"/>
          <a:stretch>
            <a:fillRect/>
          </a:stretch>
        </p:blipFill>
        <p:spPr>
          <a:xfrm>
            <a:off x="2125980" y="692744"/>
            <a:ext cx="2992500" cy="213750"/>
          </a:xfrm>
          <a:prstGeom prst="rect">
            <a:avLst/>
          </a:prstGeom>
        </p:spPr>
      </p:pic>
      <p:pic>
        <p:nvPicPr>
          <p:cNvPr id="18" name="图片 17"/>
          <p:cNvPicPr>
            <a:picLocks noChangeAspect="1"/>
          </p:cNvPicPr>
          <p:nvPr userDrawn="1"/>
        </p:nvPicPr>
        <p:blipFill>
          <a:blip r:embed="rId3"/>
          <a:stretch>
            <a:fillRect/>
          </a:stretch>
        </p:blipFill>
        <p:spPr>
          <a:xfrm>
            <a:off x="6417185" y="6195443"/>
            <a:ext cx="2992500" cy="213750"/>
          </a:xfrm>
          <a:prstGeom prst="rect">
            <a:avLst/>
          </a:prstGeom>
        </p:spPr>
      </p:pic>
      <p:pic>
        <p:nvPicPr>
          <p:cNvPr id="7" name="图片 6"/>
          <p:cNvPicPr>
            <a:picLocks noChangeAspect="1"/>
          </p:cNvPicPr>
          <p:nvPr userDrawn="1"/>
        </p:nvPicPr>
        <p:blipFill>
          <a:blip r:embed="rId2"/>
          <a:stretch>
            <a:fillRect/>
          </a:stretch>
        </p:blipFill>
        <p:spPr>
          <a:xfrm>
            <a:off x="9686973" y="5969635"/>
            <a:ext cx="1130426" cy="44016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fld>
            <a:endParaRPr lang="zh-CN" altLang="en-US"/>
          </a:p>
        </p:txBody>
      </p:sp>
      <p:sp>
        <p:nvSpPr>
          <p:cNvPr id="16" name="MH_Others_1"/>
          <p:cNvSpPr/>
          <p:nvPr userDrawn="1">
            <p:custDataLst>
              <p:tags r:id="rId2"/>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7200" b="1" dirty="0">
                <a:solidFill>
                  <a:srgbClr val="FFFFFF"/>
                </a:solidFill>
                <a:latin typeface="微软雅黑" panose="020B0503020204020204" pitchFamily="34" charset="-122"/>
                <a:ea typeface="微软雅黑" panose="020B0503020204020204" pitchFamily="34" charset="-122"/>
              </a:rPr>
              <a:t>目 录</a:t>
            </a:r>
            <a:endParaRPr lang="zh-CN" altLang="en-US" sz="7200" b="1" dirty="0">
              <a:solidFill>
                <a:srgbClr val="FFFFFF"/>
              </a:solidFill>
              <a:latin typeface="微软雅黑" panose="020B0503020204020204" pitchFamily="34" charset="-122"/>
              <a:ea typeface="微软雅黑" panose="020B0503020204020204" pitchFamily="34" charset="-122"/>
            </a:endParaRPr>
          </a:p>
        </p:txBody>
      </p:sp>
      <p:sp>
        <p:nvSpPr>
          <p:cNvPr id="17" name="MH_Others_2"/>
          <p:cNvSpPr/>
          <p:nvPr userDrawn="1">
            <p:custDataLst>
              <p:tags r:id="rId3"/>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Freeform 5"/>
          <p:cNvSpPr>
            <a:spLocks noEditPoints="1"/>
          </p:cNvSpPr>
          <p:nvPr userDrawn="1"/>
        </p:nvSpPr>
        <p:spPr bwMode="auto">
          <a:xfrm rot="169628">
            <a:off x="683097" y="331809"/>
            <a:ext cx="1198767" cy="1216307"/>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Century Gothic" panose="020B0502020202020204" pitchFamily="34" charset="0"/>
              <a:ea typeface="幼圆" panose="02010509060101010101" pitchFamily="49"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avLst/>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p>
              <a:endParaRPr lang="en-US"/>
            </a:p>
          </p:txBody>
        </p:sp>
        <p:sp>
          <p:nvSpPr>
            <p:cNvPr id="66" name="Freeform 138"/>
            <p:cNvSpPr/>
            <p:nvPr/>
          </p:nvSpPr>
          <p:spPr bwMode="auto">
            <a:xfrm>
              <a:off x="7668" y="5600"/>
              <a:ext cx="831" cy="52"/>
            </a:xfrm>
            <a:custGeom>
              <a:avLst/>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p>
              <a:endParaRPr lang="en-US"/>
            </a:p>
          </p:txBody>
        </p:sp>
        <p:sp>
          <p:nvSpPr>
            <p:cNvPr id="67" name="Freeform 139"/>
            <p:cNvSpPr/>
            <p:nvPr/>
          </p:nvSpPr>
          <p:spPr bwMode="auto">
            <a:xfrm>
              <a:off x="8227" y="5280"/>
              <a:ext cx="54" cy="57"/>
            </a:xfrm>
            <a:custGeom>
              <a:avLst/>
              <a:gdLst>
                <a:gd name="T0" fmla="*/ 9 w 13"/>
                <a:gd name="T1" fmla="*/ 2 h 13"/>
                <a:gd name="T2" fmla="*/ 1 w 13"/>
                <a:gd name="T3" fmla="*/ 4 h 13"/>
                <a:gd name="T4" fmla="*/ 4 w 13"/>
                <a:gd name="T5" fmla="*/ 12 h 13"/>
                <a:gd name="T6" fmla="*/ 12 w 13"/>
                <a:gd name="T7" fmla="*/ 9 h 13"/>
                <a:gd name="T8" fmla="*/ 9 w 13"/>
                <a:gd name="T9" fmla="*/ 2 h 13"/>
              </a:gdLst>
              <a:ah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p>
              <a:endParaRPr lang="en-US"/>
            </a:p>
          </p:txBody>
        </p:sp>
        <p:sp>
          <p:nvSpPr>
            <p:cNvPr id="68" name="Freeform 140"/>
            <p:cNvSpPr>
              <a:spLocks noEditPoints="1"/>
            </p:cNvSpPr>
            <p:nvPr/>
          </p:nvSpPr>
          <p:spPr bwMode="auto">
            <a:xfrm>
              <a:off x="7803" y="5209"/>
              <a:ext cx="561" cy="302"/>
            </a:xfrm>
            <a:custGeom>
              <a:avLst/>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p>
              <a:endParaRPr lang="en-US"/>
            </a:p>
          </p:txBody>
        </p:sp>
        <p:sp>
          <p:nvSpPr>
            <p:cNvPr id="14" name="Freeform 141"/>
            <p:cNvSpPr>
              <a:spLocks noEditPoints="1"/>
            </p:cNvSpPr>
            <p:nvPr/>
          </p:nvSpPr>
          <p:spPr bwMode="auto">
            <a:xfrm>
              <a:off x="7921" y="5324"/>
              <a:ext cx="224" cy="187"/>
            </a:xfrm>
            <a:custGeom>
              <a:avLst/>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40974" name="Picture 14" descr="铅笔小人"/>
          <p:cNvPicPr>
            <a:picLocks noChangeAspect="1"/>
          </p:cNvPicPr>
          <p:nvPr userDrawn="1">
            <p:custDataLst>
              <p:tags r:id="rId2"/>
            </p:custDataLst>
          </p:nvPr>
        </p:nvPicPr>
        <p:blipFill>
          <a:blip r:embed="rId3"/>
          <a:stretch>
            <a:fillRect/>
          </a:stretch>
        </p:blipFill>
        <p:spPr>
          <a:xfrm>
            <a:off x="138430" y="2788285"/>
            <a:ext cx="2663825" cy="3670935"/>
          </a:xfrm>
          <a:prstGeom prst="rect">
            <a:avLst/>
          </a:prstGeom>
          <a:noFill/>
          <a:ln w="9525">
            <a:noFill/>
          </a:ln>
        </p:spPr>
      </p:pic>
      <p:sp>
        <p:nvSpPr>
          <p:cNvPr id="10" name="文本框 9"/>
          <p:cNvSpPr txBox="1"/>
          <p:nvPr userDrawn="1"/>
        </p:nvSpPr>
        <p:spPr>
          <a:xfrm>
            <a:off x="2802481" y="5109918"/>
            <a:ext cx="8572049" cy="1198880"/>
          </a:xfrm>
          <a:prstGeom prst="rect">
            <a:avLst/>
          </a:prstGeom>
          <a:noFill/>
        </p:spPr>
        <p:txBody>
          <a:bodyPr wrap="square" rtlCol="0">
            <a:spAutoFit/>
          </a:bodyPr>
          <a:p>
            <a:pPr algn="ctr" fontAlgn="auto">
              <a:lnSpc>
                <a:spcPct val="150000"/>
              </a:lnSpc>
            </a:pPr>
            <a:r>
              <a:rPr lang="zh-CN" altLang="en-US" sz="2400" smtClean="0">
                <a:solidFill>
                  <a:srgbClr val="55463D"/>
                </a:solidFill>
              </a:rPr>
              <a:t>更多精彩内容请登录</a:t>
            </a:r>
            <a:r>
              <a:rPr lang="zh-CN" altLang="en-US" sz="2400" b="1" smtClean="0">
                <a:solidFill>
                  <a:srgbClr val="55463D"/>
                </a:solidFill>
                <a:latin typeface="华文新魏" panose="02010800040101010101" pitchFamily="2" charset="-122"/>
                <a:ea typeface="华文新魏" panose="02010800040101010101" pitchFamily="2" charset="-122"/>
              </a:rPr>
              <a:t> 教育科学出版社 · 一课e研网</a:t>
            </a:r>
            <a:endParaRPr lang="zh-CN" altLang="en-US" sz="2400" b="1" smtClean="0">
              <a:solidFill>
                <a:srgbClr val="55463D"/>
              </a:solidFill>
              <a:latin typeface="华文新魏" panose="02010800040101010101" pitchFamily="2" charset="-122"/>
              <a:ea typeface="华文新魏" panose="02010800040101010101" pitchFamily="2" charset="-122"/>
            </a:endParaRPr>
          </a:p>
          <a:p>
            <a:pPr algn="ctr" fontAlgn="auto">
              <a:lnSpc>
                <a:spcPct val="150000"/>
              </a:lnSpc>
            </a:pPr>
            <a:r>
              <a:rPr lang="en-US" altLang="zh-CN" sz="2400">
                <a:solidFill>
                  <a:srgbClr val="55463D"/>
                </a:solidFill>
              </a:rPr>
              <a:t>http://cms.esph.com.cn/</a:t>
            </a:r>
            <a:endParaRPr lang="en-US" altLang="zh-CN" sz="2400">
              <a:solidFill>
                <a:srgbClr val="55463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0974"/>
                                        </p:tgtEl>
                                        <p:attrNameLst>
                                          <p:attrName>style.visibility</p:attrName>
                                        </p:attrNameLst>
                                      </p:cBhvr>
                                      <p:to>
                                        <p:strVal val="visible"/>
                                      </p:to>
                                    </p:set>
                                    <p:animEffect transition="in" filter="wipe(down)">
                                      <p:cBhvr>
                                        <p:cTn id="7" dur="580">
                                          <p:stCondLst>
                                            <p:cond delay="0"/>
                                          </p:stCondLst>
                                        </p:cTn>
                                        <p:tgtEl>
                                          <p:spTgt spid="40974"/>
                                        </p:tgtEl>
                                      </p:cBhvr>
                                    </p:animEffect>
                                    <p:anim calcmode="lin" valueType="num">
                                      <p:cBhvr>
                                        <p:cTn id="8" dur="1822" tmFilter="0,0; 0.14,0.36; 0.43,0.73; 0.71,0.91; 1.0,1.0">
                                          <p:stCondLst>
                                            <p:cond delay="0"/>
                                          </p:stCondLst>
                                        </p:cTn>
                                        <p:tgtEl>
                                          <p:spTgt spid="409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74"/>
                                        </p:tgtEl>
                                        <p:attrNameLst>
                                          <p:attrName>ppt_y</p:attrName>
                                        </p:attrNameLst>
                                      </p:cBhvr>
                                      <p:tavLst>
                                        <p:tav tm="0" fmla="#ppt_y-sin(pi*$)/3">
                                          <p:val>
                                            <p:fltVal val="0.500000"/>
                                          </p:val>
                                        </p:tav>
                                        <p:tav tm="100000">
                                          <p:val>
                                            <p:fltVal val="1.000000"/>
                                          </p:val>
                                        </p:tav>
                                      </p:tavLst>
                                    </p:anim>
                                    <p:anim calcmode="lin" valueType="num">
                                      <p:cBhvr>
                                        <p:cTn id="10" dur="664" tmFilter="0, 0; 0.125,0.2665; 0.25,0.4; 0.375,0.465; 0.5,0.5;  0.625,0.535; 0.75,0.6; 0.875,0.7335; 1,1">
                                          <p:stCondLst>
                                            <p:cond delay="664"/>
                                          </p:stCondLst>
                                        </p:cTn>
                                        <p:tgtEl>
                                          <p:spTgt spid="40974"/>
                                        </p:tgtEl>
                                        <p:attrNameLst>
                                          <p:attrName>ppt_y</p:attrName>
                                        </p:attrNameLst>
                                      </p:cBhvr>
                                      <p:tavLst>
                                        <p:tav tm="0" fmla="#ppt_y-sin(pi*$)/9">
                                          <p:val>
                                            <p:fltVal val="0.000000"/>
                                          </p:val>
                                        </p:tav>
                                        <p:tav tm="100000">
                                          <p:val>
                                            <p:fltVal val="1.000000"/>
                                          </p:val>
                                        </p:tav>
                                      </p:tavLst>
                                    </p:anim>
                                    <p:anim calcmode="lin" valueType="num">
                                      <p:cBhvr>
                                        <p:cTn id="11" dur="332" tmFilter="0, 0; 0.125,0.2665; 0.25,0.4; 0.375,0.465; 0.5,0.5;  0.625,0.535; 0.75,0.6; 0.875,0.7335; 1,1">
                                          <p:stCondLst>
                                            <p:cond delay="1324"/>
                                          </p:stCondLst>
                                        </p:cTn>
                                        <p:tgtEl>
                                          <p:spTgt spid="40974"/>
                                        </p:tgtEl>
                                        <p:attrNameLst>
                                          <p:attrName>ppt_y</p:attrName>
                                        </p:attrNameLst>
                                      </p:cBhvr>
                                      <p:tavLst>
                                        <p:tav tm="0" fmla="#ppt_y-sin(pi*$)/27">
                                          <p:val>
                                            <p:fltVal val="0.000000"/>
                                          </p:val>
                                        </p:tav>
                                        <p:tav tm="100000">
                                          <p:val>
                                            <p:fltVal val="1.000000"/>
                                          </p:val>
                                        </p:tav>
                                      </p:tavLst>
                                    </p:anim>
                                    <p:anim calcmode="lin" valueType="num">
                                      <p:cBhvr>
                                        <p:cTn id="12" dur="164" tmFilter="0, 0; 0.125,0.2665; 0.25,0.4; 0.375,0.465; 0.5,0.5;  0.625,0.535; 0.75,0.6; 0.875,0.7335; 1,1">
                                          <p:stCondLst>
                                            <p:cond delay="1656"/>
                                          </p:stCondLst>
                                        </p:cTn>
                                        <p:tgtEl>
                                          <p:spTgt spid="40974"/>
                                        </p:tgtEl>
                                        <p:attrNameLst>
                                          <p:attrName>ppt_y</p:attrName>
                                        </p:attrNameLst>
                                      </p:cBhvr>
                                      <p:tavLst>
                                        <p:tav tm="0" fmla="#ppt_y-sin(pi*$)/81">
                                          <p:val>
                                            <p:fltVal val="0.000000"/>
                                          </p:val>
                                        </p:tav>
                                        <p:tav tm="100000">
                                          <p:val>
                                            <p:fltVal val="1.000000"/>
                                          </p:val>
                                        </p:tav>
                                      </p:tavLst>
                                    </p:anim>
                                    <p:animScale>
                                      <p:cBhvr>
                                        <p:cTn id="13" dur="26">
                                          <p:stCondLst>
                                            <p:cond delay="650"/>
                                          </p:stCondLst>
                                        </p:cTn>
                                        <p:tgtEl>
                                          <p:spTgt spid="40974"/>
                                        </p:tgtEl>
                                      </p:cBhvr>
                                      <p:to x="100000" y="60000"/>
                                    </p:animScale>
                                    <p:animScale>
                                      <p:cBhvr>
                                        <p:cTn id="14" dur="166" decel="50000">
                                          <p:stCondLst>
                                            <p:cond delay="676"/>
                                          </p:stCondLst>
                                        </p:cTn>
                                        <p:tgtEl>
                                          <p:spTgt spid="40974"/>
                                        </p:tgtEl>
                                      </p:cBhvr>
                                      <p:to x="100000" y="100000"/>
                                    </p:animScale>
                                    <p:animScale>
                                      <p:cBhvr>
                                        <p:cTn id="15" dur="26">
                                          <p:stCondLst>
                                            <p:cond delay="1312"/>
                                          </p:stCondLst>
                                        </p:cTn>
                                        <p:tgtEl>
                                          <p:spTgt spid="40974"/>
                                        </p:tgtEl>
                                      </p:cBhvr>
                                      <p:to x="100000" y="80000"/>
                                    </p:animScale>
                                    <p:animScale>
                                      <p:cBhvr>
                                        <p:cTn id="16" dur="166" decel="50000">
                                          <p:stCondLst>
                                            <p:cond delay="1338"/>
                                          </p:stCondLst>
                                        </p:cTn>
                                        <p:tgtEl>
                                          <p:spTgt spid="40974"/>
                                        </p:tgtEl>
                                      </p:cBhvr>
                                      <p:to x="100000" y="100000"/>
                                    </p:animScale>
                                    <p:animScale>
                                      <p:cBhvr>
                                        <p:cTn id="17" dur="26">
                                          <p:stCondLst>
                                            <p:cond delay="1642"/>
                                          </p:stCondLst>
                                        </p:cTn>
                                        <p:tgtEl>
                                          <p:spTgt spid="40974"/>
                                        </p:tgtEl>
                                      </p:cBhvr>
                                      <p:to x="100000" y="90000"/>
                                    </p:animScale>
                                    <p:animScale>
                                      <p:cBhvr>
                                        <p:cTn id="18" dur="166" decel="50000">
                                          <p:stCondLst>
                                            <p:cond delay="1668"/>
                                          </p:stCondLst>
                                        </p:cTn>
                                        <p:tgtEl>
                                          <p:spTgt spid="40974"/>
                                        </p:tgtEl>
                                      </p:cBhvr>
                                      <p:to x="100000" y="100000"/>
                                    </p:animScale>
                                    <p:animScale>
                                      <p:cBhvr>
                                        <p:cTn id="19" dur="26">
                                          <p:stCondLst>
                                            <p:cond delay="1808"/>
                                          </p:stCondLst>
                                        </p:cTn>
                                        <p:tgtEl>
                                          <p:spTgt spid="40974"/>
                                        </p:tgtEl>
                                      </p:cBhvr>
                                      <p:to x="100000" y="95000"/>
                                    </p:animScale>
                                    <p:animScale>
                                      <p:cBhvr>
                                        <p:cTn id="20" dur="166" decel="50000">
                                          <p:stCondLst>
                                            <p:cond delay="1834"/>
                                          </p:stCondLst>
                                        </p:cTn>
                                        <p:tgtEl>
                                          <p:spTgt spid="40974"/>
                                        </p:tgtEl>
                                      </p:cBhvr>
                                      <p:to x="100000" y="100000"/>
                                    </p:animScale>
                                  </p:childTnLst>
                                </p:cTn>
                              </p:par>
                            </p:childTnLst>
                          </p:cTn>
                        </p:par>
                        <p:par>
                          <p:cTn id="21" fill="hold">
                            <p:stCondLst>
                              <p:cond delay="2000"/>
                            </p:stCondLst>
                            <p:childTnLst>
                              <p:par>
                                <p:cTn id="22" presetID="14" presetClass="entr" presetSubtype="5"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vertic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7339768B-176A-46AB-8089-B7B4214B3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C4E7ED-FD35-4E2C-8D04-D0895BF3EC6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43.xml"/><Relationship Id="rId14" Type="http://schemas.openxmlformats.org/officeDocument/2006/relationships/image" Target="../media/image5.png"/><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image" Target="../media/image5.png"/><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100">
            <a:alpha val="62000"/>
          </a:srgbClr>
        </a:solidFill>
        <a:effectLst/>
      </p:bgPr>
    </p:bg>
    <p:spTree>
      <p:nvGrpSpPr>
        <p:cNvPr id="1" name=""/>
        <p:cNvGrpSpPr/>
        <p:nvPr/>
      </p:nvGrpSpPr>
      <p:grpSpPr>
        <a:xfrm>
          <a:off x="0" y="0"/>
          <a:ext cx="0" cy="0"/>
          <a:chOff x="0" y="0"/>
          <a:chExt cx="0" cy="0"/>
        </a:xfrm>
      </p:grpSpPr>
      <p:sp>
        <p:nvSpPr>
          <p:cNvPr id="5" name="页脚占位符 4"/>
          <p:cNvSpPr>
            <a:spLocks noGrp="1"/>
          </p:cNvSpPr>
          <p:nvPr>
            <p:ph type="ftr" sz="quarter" idx="3"/>
            <p:custDataLst>
              <p:tags r:id="rId12"/>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3"/>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10" name="圆角矩形 9"/>
          <p:cNvSpPr/>
          <p:nvPr userDrawn="1"/>
        </p:nvSpPr>
        <p:spPr>
          <a:xfrm>
            <a:off x="349885" y="318770"/>
            <a:ext cx="11557635" cy="622046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p>
            <a:pPr algn="ctr"/>
            <a:endParaRPr lang="zh-CN" altLang="en-US">
              <a:noFill/>
            </a:endParaRPr>
          </a:p>
        </p:txBody>
      </p:sp>
      <p:pic>
        <p:nvPicPr>
          <p:cNvPr id="12" name="图片 11" descr="教科社LOGO（中英）"/>
          <p:cNvPicPr>
            <a:picLocks noChangeAspect="1"/>
          </p:cNvPicPr>
          <p:nvPr userDrawn="1"/>
        </p:nvPicPr>
        <p:blipFill>
          <a:blip r:embed="rId14"/>
          <a:stretch>
            <a:fillRect/>
          </a:stretch>
        </p:blipFill>
        <p:spPr>
          <a:xfrm>
            <a:off x="350520" y="6527800"/>
            <a:ext cx="1518920" cy="330200"/>
          </a:xfrm>
          <a:prstGeom prst="rect">
            <a:avLst/>
          </a:prstGeom>
        </p:spPr>
      </p:pic>
    </p:spTree>
    <p:custDataLst>
      <p:tags r:id="rId15"/>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p>
            <a:pPr algn="ctr"/>
            <a:endParaRPr lang="zh-CN" altLang="en-US">
              <a:noFill/>
            </a:endParaRPr>
          </a:p>
        </p:txBody>
      </p:sp>
      <p:pic>
        <p:nvPicPr>
          <p:cNvPr id="12" name="图片 11" descr="教科社LOGO（中英）"/>
          <p:cNvPicPr>
            <a:picLocks noChangeAspect="1"/>
          </p:cNvPicPr>
          <p:nvPr userDrawn="1"/>
        </p:nvPicPr>
        <p:blipFill>
          <a:blip r:embed="rId8"/>
          <a:stretch>
            <a:fillRect/>
          </a:stretch>
        </p:blipFill>
        <p:spPr>
          <a:xfrm>
            <a:off x="293370" y="6527800"/>
            <a:ext cx="1518920" cy="3302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0.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0.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5.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5.xml"/><Relationship Id="rId1" Type="http://schemas.openxmlformats.org/officeDocument/2006/relationships/image" Target="../media/image1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6.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8.xml"/><Relationship Id="rId2" Type="http://schemas.openxmlformats.org/officeDocument/2006/relationships/image" Target="../media/image12.png"/><Relationship Id="rId1" Type="http://schemas.openxmlformats.org/officeDocument/2006/relationships/tags" Target="../tags/tag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圆角矩形 2"/>
          <p:cNvSpPr/>
          <p:nvPr/>
        </p:nvSpPr>
        <p:spPr>
          <a:xfrm>
            <a:off x="2452370" y="289242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en-US" altLang="zh-CN" sz="2400"/>
              <a:t>01</a:t>
            </a:r>
            <a:endParaRPr lang="en-US" altLang="zh-CN" sz="2400"/>
          </a:p>
        </p:txBody>
      </p:sp>
      <p:sp>
        <p:nvSpPr>
          <p:cNvPr id="4" name="文本框 3"/>
          <p:cNvSpPr txBox="1"/>
          <p:nvPr/>
        </p:nvSpPr>
        <p:spPr>
          <a:xfrm>
            <a:off x="3496310" y="2896235"/>
            <a:ext cx="3815080" cy="645160"/>
          </a:xfrm>
          <a:prstGeom prst="rect">
            <a:avLst/>
          </a:prstGeom>
          <a:noFill/>
        </p:spPr>
        <p:txBody>
          <a:bodyPr wrap="square" rtlCol="0">
            <a:spAutoFit/>
          </a:bodyPr>
          <a:p>
            <a:r>
              <a:rPr lang="zh-CN" altLang="en-US" sz="3600"/>
              <a:t>考点解读</a:t>
            </a:r>
            <a:endParaRPr lang="zh-CN" altLang="en-US" sz="3600"/>
          </a:p>
        </p:txBody>
      </p:sp>
      <p:sp>
        <p:nvSpPr>
          <p:cNvPr id="5" name="圆角矩形 4"/>
          <p:cNvSpPr/>
          <p:nvPr/>
        </p:nvSpPr>
        <p:spPr>
          <a:xfrm>
            <a:off x="2452370" y="3705225"/>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en-US" altLang="zh-CN" sz="2400"/>
              <a:t>02</a:t>
            </a:r>
            <a:endParaRPr lang="en-US" altLang="zh-CN" sz="2400"/>
          </a:p>
        </p:txBody>
      </p:sp>
      <p:sp>
        <p:nvSpPr>
          <p:cNvPr id="6" name="圆角矩形 5"/>
          <p:cNvSpPr/>
          <p:nvPr/>
        </p:nvSpPr>
        <p:spPr>
          <a:xfrm>
            <a:off x="2452370" y="456565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en-US" altLang="zh-CN" sz="2400"/>
              <a:t>03</a:t>
            </a:r>
            <a:endParaRPr lang="en-US" altLang="zh-CN" sz="2400"/>
          </a:p>
        </p:txBody>
      </p:sp>
      <p:sp>
        <p:nvSpPr>
          <p:cNvPr id="7" name="圆角矩形 6"/>
          <p:cNvSpPr/>
          <p:nvPr/>
        </p:nvSpPr>
        <p:spPr>
          <a:xfrm>
            <a:off x="2452370" y="5515610"/>
            <a:ext cx="699770" cy="603885"/>
          </a:xfrm>
          <a:prstGeom prst="roundRect">
            <a:avLst/>
          </a:prstGeom>
          <a:solidFill>
            <a:srgbClr val="EAD9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en-US" altLang="zh-CN" sz="2400"/>
              <a:t>04</a:t>
            </a:r>
            <a:endParaRPr lang="en-US" altLang="zh-CN" sz="2400"/>
          </a:p>
        </p:txBody>
      </p:sp>
      <p:sp>
        <p:nvSpPr>
          <p:cNvPr id="9" name="文本框 8"/>
          <p:cNvSpPr txBox="1"/>
          <p:nvPr/>
        </p:nvSpPr>
        <p:spPr>
          <a:xfrm>
            <a:off x="3429635" y="3682365"/>
            <a:ext cx="3815080" cy="645160"/>
          </a:xfrm>
          <a:prstGeom prst="rect">
            <a:avLst/>
          </a:prstGeom>
          <a:noFill/>
        </p:spPr>
        <p:txBody>
          <a:bodyPr wrap="square" rtlCol="0">
            <a:spAutoFit/>
          </a:bodyPr>
          <a:p>
            <a:r>
              <a:rPr lang="zh-CN" altLang="en-US" sz="3600"/>
              <a:t>考点梳理</a:t>
            </a:r>
            <a:endParaRPr lang="zh-CN" altLang="en-US" sz="3600"/>
          </a:p>
        </p:txBody>
      </p:sp>
      <p:sp>
        <p:nvSpPr>
          <p:cNvPr id="10" name="文本框 9"/>
          <p:cNvSpPr txBox="1"/>
          <p:nvPr/>
        </p:nvSpPr>
        <p:spPr>
          <a:xfrm>
            <a:off x="3429635" y="4514850"/>
            <a:ext cx="3815080" cy="645160"/>
          </a:xfrm>
          <a:prstGeom prst="rect">
            <a:avLst/>
          </a:prstGeom>
          <a:noFill/>
        </p:spPr>
        <p:txBody>
          <a:bodyPr wrap="square" rtlCol="0">
            <a:spAutoFit/>
          </a:bodyPr>
          <a:p>
            <a:r>
              <a:rPr lang="zh-CN" altLang="en-US" sz="3600"/>
              <a:t>真题剖析</a:t>
            </a:r>
            <a:endParaRPr lang="zh-CN" altLang="en-US" sz="3600"/>
          </a:p>
        </p:txBody>
      </p:sp>
      <p:sp>
        <p:nvSpPr>
          <p:cNvPr id="12" name="文本框 11"/>
          <p:cNvSpPr txBox="1"/>
          <p:nvPr/>
        </p:nvSpPr>
        <p:spPr>
          <a:xfrm>
            <a:off x="3496310" y="5483860"/>
            <a:ext cx="3815080" cy="645160"/>
          </a:xfrm>
          <a:prstGeom prst="rect">
            <a:avLst/>
          </a:prstGeom>
          <a:noFill/>
        </p:spPr>
        <p:txBody>
          <a:bodyPr wrap="square" rtlCol="0">
            <a:spAutoFit/>
          </a:bodyPr>
          <a:p>
            <a:r>
              <a:rPr lang="zh-CN" altLang="en-US" sz="3600"/>
              <a:t>实战提分</a:t>
            </a:r>
            <a:endParaRPr lang="zh-CN" altLang="en-US" sz="3600"/>
          </a:p>
        </p:txBody>
      </p:sp>
      <p:sp>
        <p:nvSpPr>
          <p:cNvPr id="2" name="矩形 1"/>
          <p:cNvSpPr/>
          <p:nvPr/>
        </p:nvSpPr>
        <p:spPr>
          <a:xfrm>
            <a:off x="991235" y="732790"/>
            <a:ext cx="8590915" cy="17938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lnSpc>
                <a:spcPct val="100000"/>
              </a:lnSpc>
            </a:pPr>
            <a:r>
              <a:rPr lang="zh-CN" altLang="en-US" sz="4000" dirty="0">
                <a:solidFill>
                  <a:schemeClr val="tx1"/>
                </a:solidFill>
                <a:latin typeface="楷体" panose="02010609060101010101" charset="-122"/>
                <a:ea typeface="楷体" panose="02010609060101010101" charset="-122"/>
                <a:cs typeface="楷体" panose="02010609060101010101" charset="-122"/>
                <a:sym typeface="+mn-ea"/>
              </a:rPr>
              <a:t>九年级下册  </a:t>
            </a:r>
            <a:r>
              <a:rPr lang="zh-CN" altLang="en-US" sz="4000" dirty="0" smtClean="0">
                <a:solidFill>
                  <a:schemeClr val="tx1"/>
                </a:solidFill>
                <a:latin typeface="楷体" panose="02010609060101010101" charset="-122"/>
                <a:ea typeface="楷体" panose="02010609060101010101" charset="-122"/>
                <a:cs typeface="楷体" panose="02010609060101010101" charset="-122"/>
              </a:rPr>
              <a:t>第六单元</a:t>
            </a:r>
            <a:endParaRPr lang="zh-CN" altLang="en-US" sz="4000" dirty="0" smtClean="0">
              <a:solidFill>
                <a:schemeClr val="tx1"/>
              </a:solidFill>
              <a:latin typeface="楷体" panose="02010609060101010101" charset="-122"/>
              <a:ea typeface="楷体" panose="02010609060101010101" charset="-122"/>
              <a:cs typeface="楷体" panose="02010609060101010101" charset="-122"/>
            </a:endParaRPr>
          </a:p>
          <a:p>
            <a:pPr algn="ctr" fontAlgn="auto">
              <a:lnSpc>
                <a:spcPct val="100000"/>
              </a:lnSpc>
            </a:pPr>
            <a:r>
              <a:rPr lang="zh-CN" altLang="en-US" sz="4000" b="1" dirty="0">
                <a:solidFill>
                  <a:srgbClr val="FF0000"/>
                </a:solidFill>
                <a:latin typeface="楷体" panose="02010609060101010101" charset="-122"/>
                <a:ea typeface="楷体" panose="02010609060101010101" charset="-122"/>
                <a:cs typeface="楷体" panose="02010609060101010101" charset="-122"/>
              </a:rPr>
              <a:t>走向和平发展的世界</a:t>
            </a:r>
            <a:endParaRPr lang="zh-CN" altLang="en-US" sz="4000" b="1" dirty="0">
              <a:solidFill>
                <a:srgbClr val="FF0000"/>
              </a:solidFill>
              <a:latin typeface="楷体" panose="02010609060101010101" charset="-122"/>
              <a:ea typeface="楷体" panose="02010609060101010101" charset="-122"/>
              <a:cs typeface="楷体" panose="02010609060101010101" charset="-122"/>
            </a:endParaRPr>
          </a:p>
        </p:txBody>
      </p:sp>
      <p:sp>
        <p:nvSpPr>
          <p:cNvPr id="8" name="矩形 7"/>
          <p:cNvSpPr/>
          <p:nvPr/>
        </p:nvSpPr>
        <p:spPr>
          <a:xfrm>
            <a:off x="3260090" y="548322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3200" b="1" dirty="0">
              <a:solidFill>
                <a:schemeClr val="tx1"/>
              </a:solidFill>
            </a:endParaRPr>
          </a:p>
        </p:txBody>
      </p:sp>
      <p:sp>
        <p:nvSpPr>
          <p:cNvPr id="11" name="矩形 10"/>
          <p:cNvSpPr/>
          <p:nvPr/>
        </p:nvSpPr>
        <p:spPr>
          <a:xfrm>
            <a:off x="3336925" y="372427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3200" b="1" dirty="0">
              <a:solidFill>
                <a:schemeClr val="tx1"/>
              </a:solidFill>
            </a:endParaRPr>
          </a:p>
        </p:txBody>
      </p:sp>
      <p:sp>
        <p:nvSpPr>
          <p:cNvPr id="13" name="矩形 12"/>
          <p:cNvSpPr/>
          <p:nvPr/>
        </p:nvSpPr>
        <p:spPr>
          <a:xfrm>
            <a:off x="3336925" y="4563110"/>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3200" b="1" dirty="0">
              <a:solidFill>
                <a:schemeClr val="tx1"/>
              </a:solidFill>
            </a:endParaRPr>
          </a:p>
        </p:txBody>
      </p:sp>
      <p:sp>
        <p:nvSpPr>
          <p:cNvPr id="14" name="矩形 13"/>
          <p:cNvSpPr/>
          <p:nvPr/>
        </p:nvSpPr>
        <p:spPr>
          <a:xfrm>
            <a:off x="3336925" y="2878455"/>
            <a:ext cx="3220085" cy="666750"/>
          </a:xfrm>
          <a:prstGeom prst="rect">
            <a:avLst/>
          </a:prstGeom>
          <a:noFill/>
          <a:ln w="349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3200" b="1"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661"/>
        </a:solidFill>
        <a:effectLst/>
      </p:bgPr>
    </p:bg>
    <p:spTree>
      <p:nvGrpSpPr>
        <p:cNvPr id="1" name=""/>
        <p:cNvGrpSpPr/>
        <p:nvPr/>
      </p:nvGrpSpPr>
      <p:grpSpPr/>
      <p:sp>
        <p:nvSpPr>
          <p:cNvPr id="2" name="文本占位符 1"/>
          <p:cNvSpPr>
            <a:spLocks noGrp="1"/>
          </p:cNvSpPr>
          <p:nvPr>
            <p:ph type="body" idx="1"/>
          </p:nvPr>
        </p:nvSpPr>
        <p:spPr/>
        <p:txBody>
          <a:bodyPr/>
          <a:p>
            <a:r>
              <a:rPr lang="en-US" altLang="zh-CN">
                <a:solidFill>
                  <a:srgbClr val="EAD900">
                    <a:lumMod val="75000"/>
                  </a:srgbClr>
                </a:solidFill>
                <a:cs typeface="+mn-ea"/>
                <a:sym typeface="+mn-ea"/>
              </a:rPr>
              <a:t>01</a:t>
            </a:r>
            <a:endParaRPr lang="en-US" altLang="zh-CN" dirty="0">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考点解读</a:t>
            </a:r>
            <a:endParaRPr lang="zh-CN" altLang="en-US" sz="440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U80XU0A`EZTTWNLGO1OO0WE"/>
          <p:cNvPicPr>
            <a:picLocks noChangeAspect="1"/>
          </p:cNvPicPr>
          <p:nvPr/>
        </p:nvPicPr>
        <p:blipFill>
          <a:blip r:embed="rId1"/>
          <a:stretch>
            <a:fillRect/>
          </a:stretch>
        </p:blipFill>
        <p:spPr>
          <a:xfrm>
            <a:off x="1303020" y="1669415"/>
            <a:ext cx="9204960" cy="4119880"/>
          </a:xfrm>
          <a:prstGeom prst="rect">
            <a:avLst/>
          </a:prstGeom>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
          </p:nvPr>
        </p:nvSpPr>
        <p:spPr/>
        <p:txBody>
          <a:bodyPr/>
          <a:p>
            <a:r>
              <a:rPr lang="en-US" altLang="zh-CN">
                <a:solidFill>
                  <a:srgbClr val="EAD900">
                    <a:lumMod val="75000"/>
                  </a:srgbClr>
                </a:solidFill>
                <a:cs typeface="+mn-ea"/>
                <a:sym typeface="+mn-ea"/>
              </a:rPr>
              <a:t>02</a:t>
            </a:r>
            <a:endParaRPr lang="zh-CN" altLang="en-US"/>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考点梳理</a:t>
            </a:r>
            <a:endParaRPr lang="zh-CN" altLang="en-US" sz="440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90880" y="488950"/>
            <a:ext cx="11701145" cy="6985635"/>
          </a:xfrm>
          <a:prstGeom prst="rect">
            <a:avLst/>
          </a:prstGeom>
          <a:noFill/>
        </p:spPr>
        <p:txBody>
          <a:bodyPr wrap="square" rtlCol="0" anchor="t">
            <a:spAutoFit/>
          </a:bodyPr>
          <a:p>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第20课</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联合国与世界贸易组织</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一、联合国</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（一）背景</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1945年，雅尔塔会议决定战后成立联合国</a:t>
            </a:r>
            <a:r>
              <a:rPr lang="zh-CN" altLang="en-US" sz="2800">
                <a:latin typeface="宋体" panose="02010600030101010101" pitchFamily="2" charset="-122"/>
                <a:ea typeface="宋体" panose="02010600030101010101" pitchFamily="2" charset="-122"/>
                <a:cs typeface="宋体" panose="02010600030101010101" pitchFamily="2" charset="-122"/>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（二）成立：</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1945年10月成立，总部在美国纽约</a:t>
            </a:r>
            <a:r>
              <a:rPr lang="zh-CN" altLang="en-US" sz="2800">
                <a:latin typeface="宋体" panose="02010600030101010101" pitchFamily="2" charset="-122"/>
                <a:ea typeface="宋体" panose="02010600030101010101" pitchFamily="2" charset="-122"/>
                <a:cs typeface="宋体" panose="02010600030101010101" pitchFamily="2" charset="-122"/>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（三）首要宗旨：</a:t>
            </a:r>
            <a:r>
              <a:rPr lang="zh-CN" altLang="en-US" sz="2800">
                <a:latin typeface="宋体" panose="02010600030101010101" pitchFamily="2" charset="-122"/>
                <a:ea typeface="宋体" panose="02010600030101010101" pitchFamily="2" charset="-122"/>
                <a:cs typeface="宋体" panose="02010600030101010101" pitchFamily="2" charset="-122"/>
              </a:rPr>
              <a:t>维持国际和平及安全。</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（四）地位(性质)：</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是人类构建世界和平的成果，也是影响最大的</a:t>
            </a:r>
            <a:endPar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国际组织。</a:t>
            </a:r>
            <a:endPar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zh-CN" altLang="en-US" sz="2800" b="1">
                <a:latin typeface="宋体" panose="02010600030101010101" pitchFamily="2" charset="-122"/>
                <a:ea typeface="宋体" panose="02010600030101010101" pitchFamily="2" charset="-122"/>
                <a:cs typeface="宋体" panose="02010600030101010101" pitchFamily="2" charset="-122"/>
              </a:rPr>
              <a:t>（五）主要机构</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r>
              <a:rPr lang="zh-CN" altLang="en-US" sz="2800">
                <a:latin typeface="宋体" panose="02010600030101010101" pitchFamily="2" charset="-122"/>
                <a:ea typeface="宋体" panose="02010600030101010101" pitchFamily="2" charset="-122"/>
                <a:cs typeface="宋体" panose="02010600030101010101" pitchFamily="2" charset="-122"/>
              </a:rPr>
              <a:t>1</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联合国大会，简称“联大”，由全体会员国组成，每年举行一届大会。</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a:latin typeface="宋体" panose="02010600030101010101" pitchFamily="2" charset="-122"/>
                <a:ea typeface="宋体" panose="02010600030101010101" pitchFamily="2" charset="-122"/>
                <a:cs typeface="宋体" panose="02010600030101010101" pitchFamily="2" charset="-122"/>
              </a:rPr>
              <a:t>2</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联合国安全理事会，简称“安理会”，担负着维护国际和平与安全</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a:latin typeface="宋体" panose="02010600030101010101" pitchFamily="2" charset="-122"/>
                <a:ea typeface="宋体" panose="02010600030101010101" pitchFamily="2" charset="-122"/>
                <a:cs typeface="宋体" panose="02010600030101010101" pitchFamily="2" charset="-122"/>
              </a:rPr>
              <a:t>的主要责任。</a:t>
            </a:r>
            <a:r>
              <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rPr>
              <a:t>安理会由中国、法国、俄罗斯、英国、美国等5个常任理事国和10个非常任理事国组成，常任理事国拥有否决权</a:t>
            </a:r>
            <a:r>
              <a:rPr lang="zh-CN" altLang="en-US" sz="2800">
                <a:latin typeface="宋体" panose="02010600030101010101" pitchFamily="2" charset="-122"/>
                <a:ea typeface="宋体" panose="02010600030101010101" pitchFamily="2" charset="-122"/>
                <a:cs typeface="宋体" panose="02010600030101010101" pitchFamily="2" charset="-122"/>
              </a:rPr>
              <a:t>。</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3</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联合国秘书处是联合国的行政秘书事务机构。</a:t>
            </a:r>
            <a:endParaRPr lang="zh-CN" altLang="en-US" sz="2400">
              <a:latin typeface="宋体" panose="02010600030101010101" pitchFamily="2" charset="-122"/>
              <a:ea typeface="宋体" panose="02010600030101010101" pitchFamily="2" charset="-122"/>
              <a:cs typeface="宋体" panose="02010600030101010101" pitchFamily="2" charset="-122"/>
            </a:endParaRPr>
          </a:p>
          <a:p>
            <a:endParaRPr lang="zh-CN" altLang="en-US" sz="2800" b="1">
              <a:latin typeface="宋体" panose="02010600030101010101" pitchFamily="2" charset="-122"/>
              <a:ea typeface="宋体" panose="02010600030101010101" pitchFamily="2" charset="-122"/>
              <a:cs typeface="宋体" panose="02010600030101010101" pitchFamily="2" charset="-122"/>
            </a:endParaRPr>
          </a:p>
          <a:p>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826135" y="798195"/>
            <a:ext cx="10704830" cy="5262245"/>
          </a:xfrm>
          <a:prstGeom prst="rect">
            <a:avLst/>
          </a:prstGeom>
          <a:noFill/>
          <a:ln w="9525">
            <a:noFill/>
          </a:ln>
        </p:spPr>
        <p:txBody>
          <a:bodyPr wrap="square">
            <a:spAutoFit/>
          </a:bodyPr>
          <a:p>
            <a:pPr indent="0"/>
            <a:r>
              <a:rPr lang="zh-CN" sz="2800" b="1">
                <a:latin typeface="宋体" panose="02010600030101010101" pitchFamily="2" charset="-122"/>
                <a:ea typeface="宋体" panose="02010600030101010101" pitchFamily="2" charset="-122"/>
                <a:cs typeface="宋体" panose="02010600030101010101" pitchFamily="2" charset="-122"/>
              </a:rPr>
              <a:t>（六）维护和平的方式</a:t>
            </a:r>
            <a:r>
              <a:rPr lang="zh-CN" sz="2800">
                <a:latin typeface="宋体" panose="02010600030101010101" pitchFamily="2" charset="-122"/>
                <a:ea typeface="宋体" panose="02010600030101010101" pitchFamily="2" charset="-122"/>
                <a:cs typeface="宋体" panose="02010600030101010101" pitchFamily="2" charset="-122"/>
              </a:rPr>
              <a:t>向冲突地区派出“联合国维持和平部队”，以恢复或维持和平。</a:t>
            </a:r>
            <a:r>
              <a:rPr lang="zh-CN" sz="2800" b="1">
                <a:latin typeface="宋体" panose="02010600030101010101" pitchFamily="2" charset="-122"/>
                <a:ea typeface="宋体" panose="02010600030101010101" pitchFamily="2" charset="-122"/>
                <a:cs typeface="宋体" panose="02010600030101010101" pitchFamily="2" charset="-122"/>
              </a:rPr>
              <a:t>（七）作用</a:t>
            </a:r>
            <a:endParaRPr lang="zh-CN" sz="2800" b="1">
              <a:latin typeface="宋体" panose="02010600030101010101" pitchFamily="2" charset="-122"/>
              <a:ea typeface="宋体" panose="02010600030101010101" pitchFamily="2" charset="-122"/>
              <a:cs typeface="宋体" panose="02010600030101010101" pitchFamily="2" charset="-122"/>
            </a:endParaRPr>
          </a:p>
          <a:p>
            <a:pPr indent="0"/>
            <a:r>
              <a:rPr 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联合国在维护国际和平与安全方面发挥了积极作用，使许多国家和地区避免了一些可能发生的战争。</a:t>
            </a:r>
            <a:r>
              <a:rPr lang="zh-CN" sz="2800" b="1">
                <a:latin typeface="宋体" panose="02010600030101010101" pitchFamily="2" charset="-122"/>
                <a:ea typeface="宋体" panose="02010600030101010101" pitchFamily="2" charset="-122"/>
                <a:cs typeface="宋体" panose="02010600030101010101" pitchFamily="2" charset="-122"/>
              </a:rPr>
              <a:t>二、世界贸易组织（一）背景</a:t>
            </a:r>
            <a:r>
              <a:rPr lang="en-US" sz="2800" b="1">
                <a:latin typeface="宋体" panose="02010600030101010101" pitchFamily="2" charset="-122"/>
                <a:ea typeface="宋体" panose="02010600030101010101" pitchFamily="2" charset="-122"/>
                <a:cs typeface="宋体" panose="02010600030101010101" pitchFamily="2" charset="-122"/>
              </a:rPr>
              <a:t></a:t>
            </a:r>
            <a:r>
              <a:rPr lang="en-US" sz="2800">
                <a:latin typeface="宋体" panose="02010600030101010101" pitchFamily="2" charset="-122"/>
                <a:ea typeface="宋体" panose="02010600030101010101" pitchFamily="2" charset="-122"/>
                <a:cs typeface="宋体" panose="02010600030101010101" pitchFamily="2" charset="-122"/>
              </a:rPr>
              <a:t>1</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20</a:t>
            </a:r>
            <a:r>
              <a:rPr lang="zh-CN" sz="2800">
                <a:latin typeface="宋体" panose="02010600030101010101" pitchFamily="2" charset="-122"/>
                <a:ea typeface="宋体" panose="02010600030101010101" pitchFamily="2" charset="-122"/>
                <a:cs typeface="宋体" panose="02010600030101010101" pitchFamily="2" charset="-122"/>
              </a:rPr>
              <a:t>世纪八九十年代以来，</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和平与发展成为时代主题</a:t>
            </a:r>
            <a:r>
              <a:rPr 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2</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各国把发展经济作为首要任务，生产力和科技水平有了新的提高；</a:t>
            </a:r>
            <a:r>
              <a:rPr lang="en-US" sz="2800">
                <a:latin typeface="宋体" panose="02010600030101010101" pitchFamily="2" charset="-122"/>
                <a:ea typeface="宋体" panose="02010600030101010101" pitchFamily="2" charset="-122"/>
                <a:cs typeface="宋体" panose="02010600030101010101" pitchFamily="2" charset="-122"/>
              </a:rPr>
              <a:t>3</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世界经济全球化的趋势加强</a:t>
            </a:r>
            <a:r>
              <a:rPr lang="zh-CN" sz="2800">
                <a:latin typeface="宋体" panose="02010600030101010101" pitchFamily="2" charset="-122"/>
                <a:ea typeface="宋体" panose="02010600030101010101" pitchFamily="2" charset="-122"/>
                <a:cs typeface="宋体" panose="02010600030101010101" pitchFamily="2" charset="-122"/>
              </a:rPr>
              <a:t>。（世界经济全球化趋势加强的表现：国际投资和国际贸易迅速增长，跨国公司的影响日益增大，生产活动的全球化趋势加快。）</a:t>
            </a:r>
            <a:endParaRPr lang="zh-CN" altLang="en-US" sz="2800">
              <a:latin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04520" y="899795"/>
            <a:ext cx="10904855" cy="4831080"/>
          </a:xfrm>
          <a:prstGeom prst="rect">
            <a:avLst/>
          </a:prstGeom>
          <a:noFill/>
          <a:ln w="9525">
            <a:noFill/>
          </a:ln>
        </p:spPr>
        <p:txBody>
          <a:bodyPr wrap="square">
            <a:spAutoFit/>
          </a:bodyPr>
          <a:p>
            <a:pPr indent="0"/>
            <a:r>
              <a:rPr lang="zh-CN" sz="2800" b="1">
                <a:latin typeface="宋体" panose="02010600030101010101" pitchFamily="2" charset="-122"/>
                <a:ea typeface="宋体" panose="02010600030101010101" pitchFamily="2" charset="-122"/>
                <a:cs typeface="宋体" panose="02010600030101010101" pitchFamily="2" charset="-122"/>
              </a:rPr>
              <a:t>（二）成立时间：</a:t>
            </a:r>
            <a:r>
              <a:rPr lang="en-US" sz="2800" b="1">
                <a:latin typeface="宋体" panose="02010600030101010101" pitchFamily="2" charset="-122"/>
                <a:ea typeface="宋体" panose="02010600030101010101" pitchFamily="2" charset="-122"/>
                <a:cs typeface="宋体" panose="02010600030101010101" pitchFamily="2" charset="-122"/>
              </a:rPr>
              <a:t>1995</a:t>
            </a:r>
            <a:r>
              <a:rPr lang="zh-CN" sz="2800" b="1">
                <a:latin typeface="宋体" panose="02010600030101010101" pitchFamily="2" charset="-122"/>
                <a:ea typeface="宋体" panose="02010600030101010101" pitchFamily="2" charset="-122"/>
                <a:cs typeface="宋体" panose="02010600030101010101" pitchFamily="2" charset="-122"/>
              </a:rPr>
              <a:t>年</a:t>
            </a:r>
            <a:r>
              <a:rPr lang="en-US" sz="2800" b="1">
                <a:latin typeface="宋体" panose="02010600030101010101" pitchFamily="2" charset="-122"/>
                <a:ea typeface="宋体" panose="02010600030101010101" pitchFamily="2" charset="-122"/>
                <a:cs typeface="宋体" panose="02010600030101010101" pitchFamily="2" charset="-122"/>
              </a:rPr>
              <a:t>1</a:t>
            </a:r>
            <a:r>
              <a:rPr lang="zh-CN" sz="2800" b="1">
                <a:latin typeface="宋体" panose="02010600030101010101" pitchFamily="2" charset="-122"/>
                <a:ea typeface="宋体" panose="02010600030101010101" pitchFamily="2" charset="-122"/>
                <a:cs typeface="宋体" panose="02010600030101010101" pitchFamily="2" charset="-122"/>
              </a:rPr>
              <a:t>月</a:t>
            </a:r>
            <a:r>
              <a:rPr lang="en-US" sz="2800" b="1">
                <a:latin typeface="宋体" panose="02010600030101010101" pitchFamily="2" charset="-122"/>
                <a:ea typeface="宋体" panose="02010600030101010101" pitchFamily="2" charset="-122"/>
                <a:cs typeface="宋体" panose="02010600030101010101" pitchFamily="2" charset="-122"/>
              </a:rPr>
              <a:t>1</a:t>
            </a:r>
            <a:r>
              <a:rPr lang="zh-CN" sz="2800" b="1">
                <a:latin typeface="宋体" panose="02010600030101010101" pitchFamily="2" charset="-122"/>
                <a:ea typeface="宋体" panose="02010600030101010101" pitchFamily="2" charset="-122"/>
                <a:cs typeface="宋体" panose="02010600030101010101" pitchFamily="2" charset="-122"/>
              </a:rPr>
              <a:t>日。（三）宗旨</a:t>
            </a:r>
            <a:r>
              <a:rPr lang="zh-CN" sz="2800">
                <a:latin typeface="宋体" panose="02010600030101010101" pitchFamily="2" charset="-122"/>
                <a:ea typeface="宋体" panose="02010600030101010101" pitchFamily="2" charset="-122"/>
                <a:cs typeface="宋体" panose="02010600030101010101" pitchFamily="2" charset="-122"/>
              </a:rPr>
              <a:t>以非歧视性、开放、公平为原则，促进全球贸易和经济发展，保证就业、收入与需求的增长，提高人类的生活水平。</a:t>
            </a:r>
            <a:r>
              <a:rPr lang="zh-CN" sz="2800" b="1">
                <a:latin typeface="宋体" panose="02010600030101010101" pitchFamily="2" charset="-122"/>
                <a:ea typeface="宋体" panose="02010600030101010101" pitchFamily="2" charset="-122"/>
                <a:cs typeface="宋体" panose="02010600030101010101" pitchFamily="2" charset="-122"/>
              </a:rPr>
              <a:t>（四）职能：</a:t>
            </a:r>
            <a:r>
              <a:rPr 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制定和规范多边贸易协定、组织贸易谈判、解决贸易争端等。</a:t>
            </a:r>
            <a:endParaRPr lang="zh-CN"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indent="0"/>
            <a:r>
              <a:rPr lang="zh-CN" sz="2800" b="1">
                <a:latin typeface="宋体" panose="02010600030101010101" pitchFamily="2" charset="-122"/>
                <a:ea typeface="宋体" panose="02010600030101010101" pitchFamily="2" charset="-122"/>
                <a:cs typeface="宋体" panose="02010600030101010101" pitchFamily="2" charset="-122"/>
              </a:rPr>
              <a:t>（五）作用</a:t>
            </a:r>
            <a:r>
              <a:rPr lang="en-US" sz="2800" b="1">
                <a:latin typeface="宋体" panose="02010600030101010101" pitchFamily="2" charset="-122"/>
                <a:ea typeface="宋体" panose="02010600030101010101" pitchFamily="2" charset="-122"/>
                <a:cs typeface="宋体" panose="02010600030101010101" pitchFamily="2" charset="-122"/>
              </a:rPr>
              <a:t></a:t>
            </a:r>
            <a:r>
              <a:rPr lang="en-US" sz="2800">
                <a:latin typeface="宋体" panose="02010600030101010101" pitchFamily="2" charset="-122"/>
                <a:ea typeface="宋体" panose="02010600030101010101" pitchFamily="2" charset="-122"/>
                <a:cs typeface="宋体" panose="02010600030101010101" pitchFamily="2" charset="-122"/>
              </a:rPr>
              <a:t>1</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世界贸易组织成立后，其成员的关税水平普遍降低，贸易壁垒进一步减少，促进了全球贸易和世界经济的发展。</a:t>
            </a:r>
            <a:r>
              <a:rPr lang="en-US" sz="2800">
                <a:latin typeface="宋体" panose="02010600030101010101" pitchFamily="2" charset="-122"/>
                <a:ea typeface="宋体" panose="02010600030101010101" pitchFamily="2" charset="-122"/>
                <a:cs typeface="宋体" panose="02010600030101010101" pitchFamily="2" charset="-122"/>
              </a:rPr>
              <a:t>2</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世界贸易组织与联合国成为支撑、协调世界经济和政治的两大支柱，推动着世界的和平与发展。</a:t>
            </a:r>
            <a:endParaRPr lang="zh-CN" altLang="en-US" sz="280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36575" y="788670"/>
            <a:ext cx="10838180" cy="5262245"/>
          </a:xfrm>
          <a:prstGeom prst="rect">
            <a:avLst/>
          </a:prstGeom>
          <a:noFill/>
          <a:ln w="9525">
            <a:noFill/>
          </a:ln>
        </p:spPr>
        <p:txBody>
          <a:bodyPr wrap="square">
            <a:spAutoFit/>
          </a:bodyPr>
          <a:p>
            <a:pPr indent="0"/>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sz="2800" b="1">
                <a:latin typeface="宋体" panose="02010600030101010101" pitchFamily="2" charset="-122"/>
                <a:ea typeface="宋体" panose="02010600030101010101" pitchFamily="2" charset="-122"/>
                <a:cs typeface="宋体" panose="02010600030101010101" pitchFamily="2" charset="-122"/>
              </a:rPr>
              <a:t>第</a:t>
            </a:r>
            <a:r>
              <a:rPr lang="en-US" sz="2800" b="1">
                <a:latin typeface="宋体" panose="02010600030101010101" pitchFamily="2" charset="-122"/>
                <a:ea typeface="宋体" panose="02010600030101010101" pitchFamily="2" charset="-122"/>
                <a:cs typeface="宋体" panose="02010600030101010101" pitchFamily="2" charset="-122"/>
              </a:rPr>
              <a:t>21</a:t>
            </a:r>
            <a:r>
              <a:rPr lang="zh-CN" sz="2800" b="1">
                <a:latin typeface="宋体" panose="02010600030101010101" pitchFamily="2" charset="-122"/>
                <a:ea typeface="宋体" panose="02010600030101010101" pitchFamily="2" charset="-122"/>
                <a:cs typeface="宋体" panose="02010600030101010101" pitchFamily="2" charset="-122"/>
              </a:rPr>
              <a:t>课</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sz="2800" b="1">
                <a:latin typeface="宋体" panose="02010600030101010101" pitchFamily="2" charset="-122"/>
                <a:ea typeface="宋体" panose="02010600030101010101" pitchFamily="2" charset="-122"/>
                <a:cs typeface="宋体" panose="02010600030101010101" pitchFamily="2" charset="-122"/>
              </a:rPr>
              <a:t>冷战后的世界格局</a:t>
            </a:r>
            <a:endParaRPr lang="zh-CN" sz="2800" b="1">
              <a:latin typeface="宋体" panose="02010600030101010101" pitchFamily="2" charset="-122"/>
              <a:ea typeface="宋体" panose="02010600030101010101" pitchFamily="2" charset="-122"/>
              <a:cs typeface="宋体" panose="02010600030101010101" pitchFamily="2" charset="-122"/>
            </a:endParaRPr>
          </a:p>
          <a:p>
            <a:pPr indent="0"/>
            <a:r>
              <a:rPr lang="zh-CN" sz="2800" b="1">
                <a:latin typeface="宋体" panose="02010600030101010101" pitchFamily="2" charset="-122"/>
                <a:ea typeface="宋体" panose="02010600030101010101" pitchFamily="2" charset="-122"/>
                <a:cs typeface="宋体" panose="02010600030101010101" pitchFamily="2" charset="-122"/>
              </a:rPr>
              <a:t>一、冷战后世界多极化的发展趋势（一）背景</a:t>
            </a:r>
            <a:r>
              <a:rPr lang="zh-CN" sz="2800">
                <a:latin typeface="宋体" panose="02010600030101010101" pitchFamily="2" charset="-122"/>
                <a:ea typeface="宋体" panose="02010600030101010101" pitchFamily="2" charset="-122"/>
                <a:cs typeface="宋体" panose="02010600030101010101" pitchFamily="2" charset="-122"/>
              </a:rPr>
              <a:t>冷战的结束后和平与发展成为时代的主题，但仍然存在着很多矛盾和冲突。</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霸权主义、地区冲突、民族矛盾、宗教纷争和恐怖活动威胁着世界安全</a:t>
            </a:r>
            <a:r>
              <a:rPr lang="zh-CN" sz="2800">
                <a:latin typeface="宋体" panose="02010600030101010101" pitchFamily="2" charset="-122"/>
                <a:ea typeface="宋体" panose="02010600030101010101" pitchFamily="2" charset="-122"/>
                <a:cs typeface="宋体" panose="02010600030101010101" pitchFamily="2" charset="-122"/>
              </a:rPr>
              <a:t>。</a:t>
            </a:r>
            <a:r>
              <a:rPr lang="zh-CN" sz="2800" b="1">
                <a:latin typeface="宋体" panose="02010600030101010101" pitchFamily="2" charset="-122"/>
                <a:ea typeface="宋体" panose="02010600030101010101" pitchFamily="2" charset="-122"/>
                <a:cs typeface="宋体" panose="02010600030101010101" pitchFamily="2" charset="-122"/>
              </a:rPr>
              <a:t>（二）概况</a:t>
            </a:r>
            <a:endParaRPr lang="zh-CN" sz="2800" b="1">
              <a:latin typeface="宋体" panose="02010600030101010101" pitchFamily="2" charset="-122"/>
              <a:ea typeface="宋体" panose="02010600030101010101" pitchFamily="2" charset="-122"/>
              <a:cs typeface="宋体" panose="02010600030101010101" pitchFamily="2" charset="-122"/>
            </a:endParaRPr>
          </a:p>
          <a:p>
            <a:pPr indent="0"/>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“一超多强”</a:t>
            </a:r>
            <a:r>
              <a:rPr lang="zh-CN" sz="2800">
                <a:latin typeface="宋体" panose="02010600030101010101" pitchFamily="2" charset="-122"/>
                <a:ea typeface="宋体" panose="02010600030101010101" pitchFamily="2" charset="-122"/>
                <a:cs typeface="宋体" panose="02010600030101010101" pitchFamily="2" charset="-122"/>
              </a:rPr>
              <a:t>：美国企图建立一个以美国为主导的“单极世界”。欧盟、日本、中国和俄罗斯等一些综合实力较强的国家联盟或国家也在国际和地区事务中发挥着重要作用，推动世界朝着多极化方向发展。</a:t>
            </a:r>
            <a:endParaRPr lang="zh-CN" sz="2800">
              <a:latin typeface="宋体" panose="02010600030101010101" pitchFamily="2" charset="-122"/>
              <a:ea typeface="宋体" panose="02010600030101010101" pitchFamily="2" charset="-122"/>
              <a:cs typeface="宋体" panose="02010600030101010101" pitchFamily="2" charset="-122"/>
            </a:endParaRPr>
          </a:p>
          <a:p>
            <a:endParaRPr lang="zh-CN" altLang="en-US" sz="2800">
              <a:latin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50850" y="1397635"/>
            <a:ext cx="11289665" cy="3969385"/>
          </a:xfrm>
          <a:prstGeom prst="rect">
            <a:avLst/>
          </a:prstGeom>
          <a:noFill/>
        </p:spPr>
        <p:txBody>
          <a:bodyPr wrap="square" rtlCol="0" anchor="t">
            <a:spAutoFit/>
          </a:bodyPr>
          <a:p>
            <a:pPr indent="0"/>
            <a:r>
              <a:rPr lang="zh-CN" sz="2800" b="1">
                <a:latin typeface="宋体" panose="02010600030101010101" pitchFamily="2" charset="-122"/>
                <a:ea typeface="宋体" panose="02010600030101010101" pitchFamily="2" charset="-122"/>
                <a:cs typeface="宋体" panose="02010600030101010101" pitchFamily="2" charset="-122"/>
                <a:sym typeface="+mn-ea"/>
              </a:rPr>
              <a:t>（三）推动世界格局向多极化发展的力量</a:t>
            </a:r>
            <a:r>
              <a:rPr lang="en-US" sz="2800" b="1">
                <a:latin typeface="宋体" panose="02010600030101010101" pitchFamily="2" charset="-122"/>
                <a:ea typeface="宋体" panose="02010600030101010101" pitchFamily="2" charset="-122"/>
                <a:cs typeface="宋体" panose="02010600030101010101" pitchFamily="2" charset="-122"/>
                <a:sym typeface="+mn-ea"/>
              </a:rPr>
              <a:t>1</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a:t>
            </a:r>
            <a:r>
              <a:rPr lang="zh-CN" sz="2800" b="1">
                <a:latin typeface="宋体" panose="02010600030101010101" pitchFamily="2" charset="-122"/>
                <a:ea typeface="宋体" panose="02010600030101010101" pitchFamily="2" charset="-122"/>
                <a:cs typeface="宋体" panose="02010600030101010101" pitchFamily="2" charset="-122"/>
                <a:sym typeface="+mn-ea"/>
              </a:rPr>
              <a:t>欧盟：</a:t>
            </a:r>
            <a:r>
              <a:rPr lang="zh-CN" sz="2800">
                <a:latin typeface="宋体" panose="02010600030101010101" pitchFamily="2" charset="-122"/>
                <a:ea typeface="宋体" panose="02010600030101010101" pitchFamily="2" charset="-122"/>
                <a:cs typeface="宋体" panose="02010600030101010101" pitchFamily="2" charset="-122"/>
                <a:sym typeface="+mn-ea"/>
              </a:rPr>
              <a:t>欧盟成立后，欧洲的实力进一步增强，在国际事务中发挥日益重要的作用。</a:t>
            </a:r>
            <a:r>
              <a:rPr lang="en-US" sz="2800">
                <a:latin typeface="宋体" panose="02010600030101010101" pitchFamily="2" charset="-122"/>
                <a:ea typeface="宋体" panose="02010600030101010101" pitchFamily="2" charset="-122"/>
                <a:cs typeface="宋体" panose="02010600030101010101" pitchFamily="2" charset="-122"/>
                <a:sym typeface="+mn-ea"/>
              </a:rPr>
              <a:t>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sz="2800">
                <a:latin typeface="宋体" panose="02010600030101010101" pitchFamily="2" charset="-122"/>
                <a:ea typeface="宋体" panose="02010600030101010101" pitchFamily="2" charset="-122"/>
                <a:cs typeface="宋体" panose="02010600030101010101" pitchFamily="2" charset="-122"/>
                <a:sym typeface="+mn-ea"/>
              </a:rPr>
              <a:t>日本：</a:t>
            </a:r>
            <a:r>
              <a:rPr lang="zh-CN" sz="2800" b="1">
                <a:latin typeface="宋体" panose="02010600030101010101" pitchFamily="2" charset="-122"/>
                <a:ea typeface="宋体" panose="02010600030101010101" pitchFamily="2" charset="-122"/>
                <a:cs typeface="宋体" panose="02010600030101010101" pitchFamily="2" charset="-122"/>
                <a:sym typeface="+mn-ea"/>
              </a:rPr>
              <a:t>积极谋求政治大国的地位。</a:t>
            </a:r>
            <a:r>
              <a:rPr lang="en-US" sz="2800" b="1">
                <a:latin typeface="宋体" panose="02010600030101010101" pitchFamily="2" charset="-122"/>
                <a:ea typeface="宋体" panose="02010600030101010101" pitchFamily="2" charset="-122"/>
                <a:cs typeface="宋体" panose="02010600030101010101" pitchFamily="2" charset="-122"/>
                <a:sym typeface="+mn-ea"/>
              </a:rPr>
              <a:t>3</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a:t>
            </a:r>
            <a:r>
              <a:rPr lang="zh-CN" sz="2800" b="1">
                <a:latin typeface="宋体" panose="02010600030101010101" pitchFamily="2" charset="-122"/>
                <a:ea typeface="宋体" panose="02010600030101010101" pitchFamily="2" charset="-122"/>
                <a:cs typeface="宋体" panose="02010600030101010101" pitchFamily="2" charset="-122"/>
                <a:sym typeface="+mn-ea"/>
              </a:rPr>
              <a:t>中国：</a:t>
            </a:r>
            <a:r>
              <a:rPr lang="zh-CN" sz="2800">
                <a:latin typeface="宋体" panose="02010600030101010101" pitchFamily="2" charset="-122"/>
                <a:ea typeface="宋体" panose="02010600030101010101" pitchFamily="2" charset="-122"/>
                <a:cs typeface="宋体" panose="02010600030101010101" pitchFamily="2" charset="-122"/>
                <a:sym typeface="+mn-ea"/>
              </a:rPr>
              <a:t>通过改革开放，国家综合实力显著增强。</a:t>
            </a:r>
            <a:r>
              <a:rPr lang="en-US" sz="2800">
                <a:latin typeface="宋体" panose="02010600030101010101" pitchFamily="2" charset="-122"/>
                <a:ea typeface="宋体" panose="02010600030101010101" pitchFamily="2" charset="-122"/>
                <a:cs typeface="宋体" panose="02010600030101010101" pitchFamily="2" charset="-122"/>
                <a:sym typeface="+mn-ea"/>
              </a:rPr>
              <a:t>2010</a:t>
            </a:r>
            <a:r>
              <a:rPr lang="zh-CN" sz="2800">
                <a:latin typeface="宋体" panose="02010600030101010101" pitchFamily="2" charset="-122"/>
                <a:ea typeface="宋体" panose="02010600030101010101" pitchFamily="2" charset="-122"/>
                <a:cs typeface="宋体" panose="02010600030101010101" pitchFamily="2" charset="-122"/>
                <a:sym typeface="+mn-ea"/>
              </a:rPr>
              <a:t>年，中国的经济规模已经位居世界第二。</a:t>
            </a:r>
            <a:r>
              <a:rPr lang="en-US" sz="2800">
                <a:latin typeface="宋体" panose="02010600030101010101" pitchFamily="2" charset="-122"/>
                <a:ea typeface="宋体" panose="02010600030101010101" pitchFamily="2" charset="-122"/>
                <a:cs typeface="宋体" panose="02010600030101010101" pitchFamily="2" charset="-122"/>
                <a:sym typeface="+mn-ea"/>
              </a:rPr>
              <a:t></a:t>
            </a:r>
            <a:r>
              <a:rPr lang="en-US" sz="2800" b="1">
                <a:latin typeface="宋体" panose="02010600030101010101" pitchFamily="2" charset="-122"/>
                <a:ea typeface="宋体" panose="02010600030101010101" pitchFamily="2" charset="-122"/>
                <a:cs typeface="宋体" panose="02010600030101010101" pitchFamily="2" charset="-122"/>
                <a:sym typeface="+mn-ea"/>
              </a:rPr>
              <a:t>4</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a:t>
            </a:r>
            <a:r>
              <a:rPr lang="zh-CN" sz="2800" b="1">
                <a:latin typeface="宋体" panose="02010600030101010101" pitchFamily="2" charset="-122"/>
                <a:ea typeface="宋体" panose="02010600030101010101" pitchFamily="2" charset="-122"/>
                <a:cs typeface="宋体" panose="02010600030101010101" pitchFamily="2" charset="-122"/>
                <a:sym typeface="+mn-ea"/>
              </a:rPr>
              <a:t>俄罗斯：</a:t>
            </a:r>
            <a:r>
              <a:rPr lang="zh-CN" sz="2800">
                <a:latin typeface="宋体" panose="02010600030101010101" pitchFamily="2" charset="-122"/>
                <a:ea typeface="宋体" panose="02010600030101010101" pitchFamily="2" charset="-122"/>
                <a:cs typeface="宋体" panose="02010600030101010101" pitchFamily="2" charset="-122"/>
                <a:sym typeface="+mn-ea"/>
              </a:rPr>
              <a:t>致力于国家复兴，力求在国际舞台扮演更重要的角色。</a:t>
            </a:r>
            <a:r>
              <a:rPr lang="en-US" sz="2800">
                <a:latin typeface="宋体" panose="02010600030101010101" pitchFamily="2" charset="-122"/>
                <a:ea typeface="宋体" panose="02010600030101010101" pitchFamily="2" charset="-122"/>
                <a:cs typeface="宋体" panose="02010600030101010101" pitchFamily="2" charset="-122"/>
                <a:sym typeface="+mn-ea"/>
              </a:rPr>
              <a:t></a:t>
            </a:r>
            <a:r>
              <a:rPr lang="en-US" sz="2800" b="1">
                <a:latin typeface="宋体" panose="02010600030101010101" pitchFamily="2" charset="-122"/>
                <a:ea typeface="宋体" panose="02010600030101010101" pitchFamily="2" charset="-122"/>
                <a:cs typeface="宋体" panose="02010600030101010101" pitchFamily="2" charset="-122"/>
                <a:sym typeface="+mn-ea"/>
              </a:rPr>
              <a:t>5</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a:t>
            </a:r>
            <a:r>
              <a:rPr lang="zh-CN" sz="2800" b="1">
                <a:latin typeface="宋体" panose="02010600030101010101" pitchFamily="2" charset="-122"/>
                <a:ea typeface="宋体" panose="02010600030101010101" pitchFamily="2" charset="-122"/>
                <a:cs typeface="宋体" panose="02010600030101010101" pitchFamily="2" charset="-122"/>
                <a:sym typeface="+mn-ea"/>
              </a:rPr>
              <a:t>广大发展中国家：</a:t>
            </a:r>
            <a:r>
              <a:rPr lang="zh-CN" sz="2800">
                <a:latin typeface="宋体" panose="02010600030101010101" pitchFamily="2" charset="-122"/>
                <a:ea typeface="宋体" panose="02010600030101010101" pitchFamily="2" charset="-122"/>
                <a:cs typeface="宋体" panose="02010600030101010101" pitchFamily="2" charset="-122"/>
                <a:sym typeface="+mn-ea"/>
              </a:rPr>
              <a:t>总体实力不断增强，国际影响不断扩大，成为推动世界多极化趋势发展的一支不可忽视的力量。</a:t>
            </a:r>
            <a:endParaRPr lang="zh-CN" altLang="en-US" sz="2800"/>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82600" y="1013460"/>
            <a:ext cx="11226165" cy="4831080"/>
          </a:xfrm>
          <a:prstGeom prst="rect">
            <a:avLst/>
          </a:prstGeom>
          <a:noFill/>
          <a:ln w="9525">
            <a:noFill/>
          </a:ln>
        </p:spPr>
        <p:txBody>
          <a:bodyPr wrap="square">
            <a:spAutoFit/>
          </a:bodyPr>
          <a:p>
            <a:pPr indent="0"/>
            <a:r>
              <a:rPr lang="zh-CN" sz="2800" b="1">
                <a:latin typeface="宋体" panose="02010600030101010101" pitchFamily="2" charset="-122"/>
                <a:ea typeface="宋体" panose="02010600030101010101" pitchFamily="2" charset="-122"/>
                <a:cs typeface="宋体" panose="02010600030101010101" pitchFamily="2" charset="-122"/>
              </a:rPr>
              <a:t>二、建立国际新秩序的努力（一）背景</a:t>
            </a:r>
            <a:r>
              <a:rPr lang="zh-CN" sz="2800">
                <a:latin typeface="宋体" panose="02010600030101010101" pitchFamily="2" charset="-122"/>
                <a:ea typeface="宋体" panose="02010600030101010101" pitchFamily="2" charset="-122"/>
                <a:cs typeface="宋体" panose="02010600030101010101" pitchFamily="2" charset="-122"/>
              </a:rPr>
              <a:t>第二次世界大战后，确立了以美国和苏联为主导的国际秩序，形成了两大集团对峙的冷战局面。</a:t>
            </a:r>
            <a:r>
              <a:rPr lang="zh-CN" sz="2800" b="1">
                <a:latin typeface="宋体" panose="02010600030101010101" pitchFamily="2" charset="-122"/>
                <a:ea typeface="宋体" panose="02010600030101010101" pitchFamily="2" charset="-122"/>
                <a:cs typeface="宋体" panose="02010600030101010101" pitchFamily="2" charset="-122"/>
              </a:rPr>
              <a:t>（二）努力</a:t>
            </a:r>
            <a:r>
              <a:rPr lang="en-US" sz="2800" b="1">
                <a:latin typeface="宋体" panose="02010600030101010101" pitchFamily="2" charset="-122"/>
                <a:ea typeface="宋体" panose="02010600030101010101" pitchFamily="2" charset="-122"/>
                <a:cs typeface="宋体" panose="02010600030101010101" pitchFamily="2" charset="-122"/>
              </a:rPr>
              <a:t>1</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sz="2800" b="1">
                <a:latin typeface="宋体" panose="02010600030101010101" pitchFamily="2" charset="-122"/>
                <a:ea typeface="宋体" panose="02010600030101010101" pitchFamily="2" charset="-122"/>
                <a:cs typeface="宋体" panose="02010600030101010101" pitchFamily="2" charset="-122"/>
              </a:rPr>
              <a:t>不结盟运动（</a:t>
            </a:r>
            <a:r>
              <a:rPr lang="en-US" sz="2800" b="1">
                <a:latin typeface="宋体" panose="02010600030101010101" pitchFamily="2" charset="-122"/>
                <a:ea typeface="宋体" panose="02010600030101010101" pitchFamily="2" charset="-122"/>
                <a:cs typeface="宋体" panose="02010600030101010101" pitchFamily="2" charset="-122"/>
              </a:rPr>
              <a:t>1</a:t>
            </a:r>
            <a:r>
              <a:rPr lang="zh-CN" sz="2800" b="1">
                <a:latin typeface="宋体" panose="02010600030101010101" pitchFamily="2" charset="-122"/>
                <a:ea typeface="宋体" panose="02010600030101010101" pitchFamily="2" charset="-122"/>
                <a:cs typeface="宋体" panose="02010600030101010101" pitchFamily="2" charset="-122"/>
              </a:rPr>
              <a:t>）成立时间：</a:t>
            </a:r>
            <a:r>
              <a:rPr lang="en-US" sz="2800" b="1">
                <a:latin typeface="宋体" panose="02010600030101010101" pitchFamily="2" charset="-122"/>
                <a:ea typeface="宋体" panose="02010600030101010101" pitchFamily="2" charset="-122"/>
                <a:cs typeface="宋体" panose="02010600030101010101" pitchFamily="2" charset="-122"/>
              </a:rPr>
              <a:t>1961</a:t>
            </a:r>
            <a:r>
              <a:rPr lang="zh-CN" sz="2800" b="1">
                <a:latin typeface="宋体" panose="02010600030101010101" pitchFamily="2" charset="-122"/>
                <a:ea typeface="宋体" panose="02010600030101010101" pitchFamily="2" charset="-122"/>
                <a:cs typeface="宋体" panose="02010600030101010101" pitchFamily="2" charset="-122"/>
              </a:rPr>
              <a:t>年。（</a:t>
            </a:r>
            <a:r>
              <a:rPr lang="en-US" sz="2800" b="1">
                <a:latin typeface="宋体" panose="02010600030101010101" pitchFamily="2" charset="-122"/>
                <a:ea typeface="宋体" panose="02010600030101010101" pitchFamily="2" charset="-122"/>
                <a:cs typeface="宋体" panose="02010600030101010101" pitchFamily="2" charset="-122"/>
              </a:rPr>
              <a:t>2</a:t>
            </a:r>
            <a:r>
              <a:rPr lang="zh-CN" sz="2800" b="1">
                <a:latin typeface="宋体" panose="02010600030101010101" pitchFamily="2" charset="-122"/>
                <a:ea typeface="宋体" panose="02010600030101010101" pitchFamily="2" charset="-122"/>
                <a:cs typeface="宋体" panose="02010600030101010101" pitchFamily="2" charset="-122"/>
              </a:rPr>
              <a:t>）目的：</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维护国家独立，摆脱美国和苏联的控制</a:t>
            </a:r>
            <a:r>
              <a:rPr lang="zh-CN" sz="2800">
                <a:latin typeface="宋体" panose="02010600030101010101" pitchFamily="2" charset="-122"/>
                <a:ea typeface="宋体" panose="02010600030101010101" pitchFamily="2" charset="-122"/>
                <a:cs typeface="宋体" panose="02010600030101010101" pitchFamily="2" charset="-122"/>
              </a:rPr>
              <a:t>。（</a:t>
            </a:r>
            <a:r>
              <a:rPr lang="en-US" sz="2800">
                <a:latin typeface="宋体" panose="02010600030101010101" pitchFamily="2" charset="-122"/>
                <a:ea typeface="宋体" panose="02010600030101010101" pitchFamily="2" charset="-122"/>
                <a:cs typeface="宋体" panose="02010600030101010101" pitchFamily="2" charset="-122"/>
              </a:rPr>
              <a:t>3</a:t>
            </a:r>
            <a:r>
              <a:rPr lang="zh-CN" sz="2800">
                <a:latin typeface="宋体" panose="02010600030101010101" pitchFamily="2" charset="-122"/>
                <a:ea typeface="宋体" panose="02010600030101010101" pitchFamily="2" charset="-122"/>
                <a:cs typeface="宋体" panose="02010600030101010101" pitchFamily="2" charset="-122"/>
              </a:rPr>
              <a:t>）意义：</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标志着广大发展中国家已经成为国际政治舞台上的一支重要力量，在一定程度上冲击着两极格局。</a:t>
            </a:r>
            <a:endParaRPr lang="en-US" sz="2800">
              <a:latin typeface="宋体" panose="02010600030101010101" pitchFamily="2" charset="-122"/>
              <a:ea typeface="宋体" panose="02010600030101010101" pitchFamily="2" charset="-122"/>
              <a:cs typeface="宋体" panose="02010600030101010101" pitchFamily="2" charset="-122"/>
            </a:endParaRPr>
          </a:p>
          <a:p>
            <a:endParaRPr lang="zh-CN" altLang="en-US" sz="2800">
              <a:latin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79450" y="1309370"/>
            <a:ext cx="11054715" cy="3969385"/>
          </a:xfrm>
          <a:prstGeom prst="rect">
            <a:avLst/>
          </a:prstGeom>
          <a:noFill/>
        </p:spPr>
        <p:txBody>
          <a:bodyPr wrap="square" rtlCol="0" anchor="t">
            <a:spAutoFit/>
          </a:bodyPr>
          <a:p>
            <a:pPr indent="0"/>
            <a:r>
              <a:rPr lang="en-US" sz="2800" b="1">
                <a:latin typeface="宋体" panose="02010600030101010101" pitchFamily="2" charset="-122"/>
                <a:ea typeface="宋体" panose="02010600030101010101" pitchFamily="2" charset="-122"/>
                <a:cs typeface="宋体" panose="02010600030101010101" pitchFamily="2" charset="-122"/>
                <a:sym typeface="+mn-ea"/>
              </a:rPr>
              <a:t>2</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a:t>
            </a:r>
            <a:r>
              <a:rPr lang="zh-CN" sz="2800" b="1">
                <a:latin typeface="宋体" panose="02010600030101010101" pitchFamily="2" charset="-122"/>
                <a:ea typeface="宋体" panose="02010600030101010101" pitchFamily="2" charset="-122"/>
                <a:cs typeface="宋体" panose="02010600030101010101" pitchFamily="2" charset="-122"/>
                <a:sym typeface="+mn-ea"/>
              </a:rPr>
              <a:t>中国主张 （中国是最大的发展中国家）</a:t>
            </a: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sz="2800">
                <a:latin typeface="宋体" panose="02010600030101010101" pitchFamily="2" charset="-122"/>
                <a:ea typeface="宋体" panose="02010600030101010101" pitchFamily="2" charset="-122"/>
                <a:cs typeface="宋体" panose="02010600030101010101" pitchFamily="2" charset="-122"/>
                <a:sym typeface="+mn-ea"/>
              </a:rPr>
              <a:t>1</a:t>
            </a:r>
            <a:r>
              <a:rPr lang="zh-CN" sz="2800">
                <a:latin typeface="宋体" panose="02010600030101010101" pitchFamily="2" charset="-122"/>
                <a:ea typeface="宋体" panose="02010600030101010101" pitchFamily="2" charset="-122"/>
                <a:cs typeface="宋体" panose="02010600030101010101" pitchFamily="2" charset="-122"/>
                <a:sym typeface="+mn-ea"/>
              </a:rPr>
              <a:t>）主张在国际关系中弘扬平等互信、包容互鉴、合作共赢的精神，共同维护国际公平正义。（</a:t>
            </a:r>
            <a:r>
              <a:rPr lang="en-US" sz="2800">
                <a:latin typeface="宋体" panose="02010600030101010101" pitchFamily="2" charset="-122"/>
                <a:ea typeface="宋体" panose="02010600030101010101" pitchFamily="2" charset="-122"/>
                <a:cs typeface="宋体" panose="02010600030101010101" pitchFamily="2" charset="-122"/>
                <a:sym typeface="+mn-ea"/>
              </a:rPr>
              <a:t>2</a:t>
            </a:r>
            <a:r>
              <a:rPr lang="zh-CN" sz="2800">
                <a:latin typeface="宋体" panose="02010600030101010101" pitchFamily="2" charset="-122"/>
                <a:ea typeface="宋体" panose="02010600030101010101" pitchFamily="2" charset="-122"/>
                <a:cs typeface="宋体" panose="02010600030101010101" pitchFamily="2" charset="-122"/>
                <a:sym typeface="+mn-ea"/>
              </a:rPr>
              <a:t>）走和平发展道路，坚定地奉行独立自主的和平外交政策。（</a:t>
            </a:r>
            <a:r>
              <a:rPr lang="en-US" sz="2800">
                <a:latin typeface="宋体" panose="02010600030101010101" pitchFamily="2" charset="-122"/>
                <a:ea typeface="宋体" panose="02010600030101010101" pitchFamily="2" charset="-122"/>
                <a:cs typeface="宋体" panose="02010600030101010101" pitchFamily="2" charset="-122"/>
                <a:sym typeface="+mn-ea"/>
              </a:rPr>
              <a:t>3</a:t>
            </a:r>
            <a:r>
              <a:rPr lang="zh-CN" sz="2800">
                <a:latin typeface="宋体" panose="02010600030101010101" pitchFamily="2" charset="-122"/>
                <a:ea typeface="宋体" panose="02010600030101010101" pitchFamily="2" charset="-122"/>
                <a:cs typeface="宋体" panose="02010600030101010101" pitchFamily="2" charset="-122"/>
                <a:sym typeface="+mn-ea"/>
              </a:rPr>
              <a:t>）反对霸权主义和强权政治，绝不干涉别国内政。（</a:t>
            </a:r>
            <a:r>
              <a:rPr lang="en-US" sz="2800">
                <a:latin typeface="宋体" panose="02010600030101010101" pitchFamily="2" charset="-122"/>
                <a:ea typeface="宋体" panose="02010600030101010101" pitchFamily="2" charset="-122"/>
                <a:cs typeface="宋体" panose="02010600030101010101" pitchFamily="2" charset="-122"/>
                <a:sym typeface="+mn-ea"/>
              </a:rPr>
              <a:t>4</a:t>
            </a:r>
            <a:r>
              <a:rPr lang="zh-CN" sz="2800">
                <a:latin typeface="宋体" panose="02010600030101010101" pitchFamily="2" charset="-122"/>
                <a:ea typeface="宋体" panose="02010600030101010101" pitchFamily="2" charset="-122"/>
                <a:cs typeface="宋体" panose="02010600030101010101" pitchFamily="2" charset="-122"/>
                <a:sym typeface="+mn-ea"/>
              </a:rPr>
              <a:t>）积极发展全球伙伴关系，推进大国协调和合作，构建人类命运共同体。（</a:t>
            </a:r>
            <a:r>
              <a:rPr lang="en-US" sz="2800">
                <a:latin typeface="宋体" panose="02010600030101010101" pitchFamily="2" charset="-122"/>
                <a:ea typeface="宋体" panose="02010600030101010101" pitchFamily="2" charset="-122"/>
                <a:cs typeface="宋体" panose="02010600030101010101" pitchFamily="2" charset="-122"/>
                <a:sym typeface="+mn-ea"/>
              </a:rPr>
              <a:t>5</a:t>
            </a:r>
            <a:r>
              <a:rPr lang="zh-CN" sz="2800">
                <a:latin typeface="宋体" panose="02010600030101010101" pitchFamily="2" charset="-122"/>
                <a:ea typeface="宋体" panose="02010600030101010101" pitchFamily="2" charset="-122"/>
                <a:cs typeface="宋体" panose="02010600030101010101" pitchFamily="2" charset="-122"/>
                <a:sym typeface="+mn-ea"/>
              </a:rPr>
              <a:t>）积极推动全球治理变革，为解决人类问题贡献中国智慧和中国方案。</a:t>
            </a:r>
            <a:endParaRPr lang="zh-CN" altLang="en-US" sz="280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99745" y="1151255"/>
            <a:ext cx="11192510" cy="3969385"/>
          </a:xfrm>
          <a:prstGeom prst="rect">
            <a:avLst/>
          </a:prstGeom>
          <a:noFill/>
          <a:ln w="9525">
            <a:noFill/>
          </a:ln>
        </p:spPr>
        <p:txBody>
          <a:bodyPr wrap="square">
            <a:spAutoFit/>
          </a:bodyPr>
          <a:p>
            <a:pPr indent="0"/>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sz="2800" b="1">
                <a:latin typeface="宋体" panose="02010600030101010101" pitchFamily="2" charset="-122"/>
                <a:ea typeface="宋体" panose="02010600030101010101" pitchFamily="2" charset="-122"/>
                <a:cs typeface="宋体" panose="02010600030101010101" pitchFamily="2" charset="-122"/>
              </a:rPr>
              <a:t>第</a:t>
            </a:r>
            <a:r>
              <a:rPr lang="en-US" sz="2800" b="1">
                <a:latin typeface="宋体" panose="02010600030101010101" pitchFamily="2" charset="-122"/>
                <a:ea typeface="宋体" panose="02010600030101010101" pitchFamily="2" charset="-122"/>
                <a:cs typeface="宋体" panose="02010600030101010101" pitchFamily="2" charset="-122"/>
              </a:rPr>
              <a:t>22</a:t>
            </a:r>
            <a:r>
              <a:rPr lang="zh-CN" sz="2800" b="1">
                <a:latin typeface="宋体" panose="02010600030101010101" pitchFamily="2" charset="-122"/>
                <a:ea typeface="宋体" panose="02010600030101010101" pitchFamily="2" charset="-122"/>
                <a:cs typeface="宋体" panose="02010600030101010101" pitchFamily="2" charset="-122"/>
              </a:rPr>
              <a:t>课</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sz="2800" b="1">
                <a:latin typeface="宋体" panose="02010600030101010101" pitchFamily="2" charset="-122"/>
                <a:ea typeface="宋体" panose="02010600030101010101" pitchFamily="2" charset="-122"/>
                <a:cs typeface="宋体" panose="02010600030101010101" pitchFamily="2" charset="-122"/>
              </a:rPr>
              <a:t>不断发展的现代社会</a:t>
            </a:r>
            <a:endParaRPr lang="zh-CN" sz="2800" b="1">
              <a:latin typeface="宋体" panose="02010600030101010101" pitchFamily="2" charset="-122"/>
              <a:ea typeface="宋体" panose="02010600030101010101" pitchFamily="2" charset="-122"/>
              <a:cs typeface="宋体" panose="02010600030101010101" pitchFamily="2" charset="-122"/>
            </a:endParaRPr>
          </a:p>
          <a:p>
            <a:pPr indent="0"/>
            <a:r>
              <a:rPr lang="zh-CN" sz="2800" b="1">
                <a:latin typeface="宋体" panose="02010600030101010101" pitchFamily="2" charset="-122"/>
                <a:ea typeface="宋体" panose="02010600030101010101" pitchFamily="2" charset="-122"/>
                <a:cs typeface="宋体" panose="02010600030101010101" pitchFamily="2" charset="-122"/>
              </a:rPr>
              <a:t>一、计算机网络与现代社会生活（一）建立</a:t>
            </a:r>
            <a:endParaRPr lang="zh-CN" sz="2800" b="1">
              <a:latin typeface="宋体" panose="02010600030101010101" pitchFamily="2" charset="-122"/>
              <a:ea typeface="宋体" panose="02010600030101010101" pitchFamily="2" charset="-122"/>
              <a:cs typeface="宋体" panose="02010600030101010101" pitchFamily="2" charset="-122"/>
            </a:endParaRPr>
          </a:p>
          <a:p>
            <a:pPr indent="0"/>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sz="2800">
                <a:latin typeface="宋体" panose="02010600030101010101" pitchFamily="2" charset="-122"/>
                <a:ea typeface="宋体" panose="02010600030101010101" pitchFamily="2" charset="-122"/>
                <a:cs typeface="宋体" panose="02010600030101010101" pitchFamily="2" charset="-122"/>
              </a:rPr>
              <a:t>第二次世界大战后，随着电子计算机的发明和普及，数据库和计算机网络建立起来。</a:t>
            </a:r>
            <a:r>
              <a:rPr lang="zh-CN" sz="2800" b="1">
                <a:latin typeface="宋体" panose="02010600030101010101" pitchFamily="2" charset="-122"/>
                <a:ea typeface="宋体" panose="02010600030101010101" pitchFamily="2" charset="-122"/>
                <a:cs typeface="宋体" panose="02010600030101010101" pitchFamily="2" charset="-122"/>
              </a:rPr>
              <a:t>（二）普及</a:t>
            </a:r>
            <a:endParaRPr lang="en-US" sz="2800" b="1">
              <a:latin typeface="宋体" panose="02010600030101010101" pitchFamily="2" charset="-122"/>
              <a:ea typeface="宋体" panose="02010600030101010101" pitchFamily="2" charset="-122"/>
              <a:cs typeface="宋体" panose="02010600030101010101" pitchFamily="2" charset="-122"/>
            </a:endParaRPr>
          </a:p>
          <a:p>
            <a:pPr indent="0"/>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en-US" sz="2800">
                <a:solidFill>
                  <a:srgbClr val="FF0000"/>
                </a:solidFill>
                <a:latin typeface="宋体" panose="02010600030101010101" pitchFamily="2" charset="-122"/>
                <a:ea typeface="宋体" panose="02010600030101010101" pitchFamily="2" charset="-122"/>
                <a:cs typeface="宋体" panose="02010600030101010101" pitchFamily="2" charset="-122"/>
              </a:rPr>
              <a:t>20</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世纪</a:t>
            </a:r>
            <a:r>
              <a:rPr lang="en-US" sz="2800">
                <a:solidFill>
                  <a:srgbClr val="FF0000"/>
                </a:solidFill>
                <a:latin typeface="宋体" panose="02010600030101010101" pitchFamily="2" charset="-122"/>
                <a:ea typeface="宋体" panose="02010600030101010101" pitchFamily="2" charset="-122"/>
                <a:cs typeface="宋体" panose="02010600030101010101" pitchFamily="2" charset="-122"/>
              </a:rPr>
              <a:t>90</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年代以来，互联网在全球迅速普及，成为现代社会重要的基础设施，标志着人类社会开始进入“信息时代”</a:t>
            </a:r>
            <a:r>
              <a:rPr lang="zh-CN" sz="2800">
                <a:latin typeface="宋体" panose="02010600030101010101" pitchFamily="2" charset="-122"/>
                <a:ea typeface="宋体" panose="02010600030101010101" pitchFamily="2" charset="-122"/>
                <a:cs typeface="宋体" panose="02010600030101010101" pitchFamily="2" charset="-122"/>
              </a:rPr>
              <a:t>。</a:t>
            </a:r>
            <a:endParaRPr lang="zh-CN" sz="2800">
              <a:latin typeface="宋体" panose="02010600030101010101" pitchFamily="2" charset="-122"/>
              <a:ea typeface="宋体" panose="02010600030101010101" pitchFamily="2" charset="-122"/>
              <a:cs typeface="宋体" panose="02010600030101010101" pitchFamily="2" charset="-122"/>
            </a:endParaRPr>
          </a:p>
          <a:p>
            <a:endParaRPr lang="zh-CN" altLang="en-US" sz="2800">
              <a:latin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67360" y="1209040"/>
            <a:ext cx="9904730" cy="3538220"/>
          </a:xfrm>
          <a:prstGeom prst="rect">
            <a:avLst/>
          </a:prstGeom>
          <a:noFill/>
        </p:spPr>
        <p:txBody>
          <a:bodyPr wrap="square" rtlCol="0" anchor="t">
            <a:spAutoFit/>
          </a:bodyPr>
          <a:p>
            <a:pPr indent="0"/>
            <a:r>
              <a:rPr lang="zh-CN" sz="2800" b="1">
                <a:latin typeface="宋体" panose="02010600030101010101" pitchFamily="2" charset="-122"/>
                <a:ea typeface="宋体" panose="02010600030101010101" pitchFamily="2" charset="-122"/>
                <a:cs typeface="宋体" panose="02010600030101010101" pitchFamily="2" charset="-122"/>
                <a:sym typeface="+mn-ea"/>
              </a:rPr>
              <a:t>（三）影响</a:t>
            </a:r>
            <a:r>
              <a:rPr lang="en-US" sz="2800" b="1">
                <a:latin typeface="宋体" panose="02010600030101010101" pitchFamily="2" charset="-122"/>
                <a:ea typeface="宋体" panose="02010600030101010101" pitchFamily="2" charset="-122"/>
                <a:cs typeface="宋体" panose="02010600030101010101" pitchFamily="2" charset="-122"/>
                <a:sym typeface="+mn-ea"/>
              </a:rPr>
              <a:t>1</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a:t>
            </a:r>
            <a:r>
              <a:rPr lang="zh-CN" sz="2800" b="1">
                <a:latin typeface="宋体" panose="02010600030101010101" pitchFamily="2" charset="-122"/>
                <a:ea typeface="宋体" panose="02010600030101010101" pitchFamily="2" charset="-122"/>
                <a:cs typeface="宋体" panose="02010600030101010101" pitchFamily="2" charset="-122"/>
                <a:sym typeface="+mn-ea"/>
              </a:rPr>
              <a:t>积极</a:t>
            </a:r>
            <a:r>
              <a:rPr lang="zh-CN" sz="2800">
                <a:latin typeface="宋体" panose="02010600030101010101" pitchFamily="2" charset="-122"/>
                <a:ea typeface="宋体" panose="02010600030101010101" pitchFamily="2" charset="-122"/>
                <a:cs typeface="宋体" panose="02010600030101010101" pitchFamily="2" charset="-122"/>
                <a:sym typeface="+mn-ea"/>
              </a:rPr>
              <a:t>（</a:t>
            </a:r>
            <a:r>
              <a:rPr lang="en-US" sz="2800">
                <a:latin typeface="宋体" panose="02010600030101010101" pitchFamily="2" charset="-122"/>
                <a:ea typeface="宋体" panose="02010600030101010101" pitchFamily="2" charset="-122"/>
                <a:cs typeface="宋体" panose="02010600030101010101" pitchFamily="2" charset="-122"/>
                <a:sym typeface="+mn-ea"/>
              </a:rPr>
              <a:t>1</a:t>
            </a:r>
            <a:r>
              <a:rPr lang="zh-CN" sz="2800">
                <a:latin typeface="宋体" panose="02010600030101010101" pitchFamily="2" charset="-122"/>
                <a:ea typeface="宋体" panose="02010600030101010101" pitchFamily="2" charset="-122"/>
                <a:cs typeface="宋体" panose="02010600030101010101" pitchFamily="2" charset="-122"/>
                <a:sym typeface="+mn-ea"/>
              </a:rPr>
              <a:t>）对现代社会生活产生巨大冲击，现代社会更加丰富多彩。（</a:t>
            </a:r>
            <a:r>
              <a:rPr lang="en-US" sz="2800">
                <a:latin typeface="宋体" panose="02010600030101010101" pitchFamily="2" charset="-122"/>
                <a:ea typeface="宋体" panose="02010600030101010101" pitchFamily="2" charset="-122"/>
                <a:cs typeface="宋体" panose="02010600030101010101" pitchFamily="2" charset="-122"/>
                <a:sym typeface="+mn-ea"/>
              </a:rPr>
              <a:t>2</a:t>
            </a:r>
            <a:r>
              <a:rPr lang="zh-CN" sz="2800">
                <a:latin typeface="宋体" panose="02010600030101010101" pitchFamily="2" charset="-122"/>
                <a:ea typeface="宋体" panose="02010600030101010101" pitchFamily="2" charset="-122"/>
                <a:cs typeface="宋体" panose="02010600030101010101" pitchFamily="2" charset="-122"/>
                <a:sym typeface="+mn-ea"/>
              </a:rPr>
              <a:t>）计算机网络将世界各地联结成一个整体，创造了人类新的生活模式和文化观念。（</a:t>
            </a:r>
            <a:r>
              <a:rPr lang="en-US" sz="2800">
                <a:latin typeface="宋体" panose="02010600030101010101" pitchFamily="2" charset="-122"/>
                <a:ea typeface="宋体" panose="02010600030101010101" pitchFamily="2" charset="-122"/>
                <a:cs typeface="宋体" panose="02010600030101010101" pitchFamily="2" charset="-122"/>
                <a:sym typeface="+mn-ea"/>
              </a:rPr>
              <a:t>3</a:t>
            </a:r>
            <a:r>
              <a:rPr lang="zh-CN" sz="2800">
                <a:latin typeface="宋体" panose="02010600030101010101" pitchFamily="2" charset="-122"/>
                <a:ea typeface="宋体" panose="02010600030101010101" pitchFamily="2" charset="-122"/>
                <a:cs typeface="宋体" panose="02010600030101010101" pitchFamily="2" charset="-122"/>
                <a:sym typeface="+mn-ea"/>
              </a:rPr>
              <a:t>）计算机网络极大地拓展了人类的生活空间，对人类的经济活动产生了直接影响，推动了全球经济的一体化。</a:t>
            </a:r>
            <a:r>
              <a:rPr lang="en-US" sz="2800">
                <a:latin typeface="宋体" panose="02010600030101010101" pitchFamily="2" charset="-122"/>
                <a:ea typeface="宋体" panose="02010600030101010101" pitchFamily="2" charset="-122"/>
                <a:cs typeface="宋体" panose="02010600030101010101" pitchFamily="2" charset="-122"/>
                <a:sym typeface="+mn-ea"/>
              </a:rPr>
              <a:t>2</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a:t>
            </a:r>
            <a:r>
              <a:rPr lang="zh-CN" sz="2800" b="1">
                <a:latin typeface="宋体" panose="02010600030101010101" pitchFamily="2" charset="-122"/>
                <a:ea typeface="宋体" panose="02010600030101010101" pitchFamily="2" charset="-122"/>
                <a:cs typeface="宋体" panose="02010600030101010101" pitchFamily="2" charset="-122"/>
                <a:sym typeface="+mn-ea"/>
              </a:rPr>
              <a:t>（消极影响）</a:t>
            </a:r>
            <a:r>
              <a:rPr lang="zh-CN" sz="2800">
                <a:latin typeface="宋体" panose="02010600030101010101" pitchFamily="2" charset="-122"/>
                <a:ea typeface="宋体" panose="02010600030101010101" pitchFamily="2" charset="-122"/>
                <a:cs typeface="宋体" panose="02010600030101010101" pitchFamily="2" charset="-122"/>
                <a:sym typeface="+mn-ea"/>
              </a:rPr>
              <a:t>网络安全问题日益凸显。</a:t>
            </a:r>
            <a:endParaRPr lang="zh-CN" altLang="en-US" sz="280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15010" y="582295"/>
            <a:ext cx="10761980" cy="5692775"/>
          </a:xfrm>
          <a:prstGeom prst="rect">
            <a:avLst/>
          </a:prstGeom>
          <a:noFill/>
          <a:ln w="9525">
            <a:noFill/>
          </a:ln>
        </p:spPr>
        <p:txBody>
          <a:bodyPr wrap="square">
            <a:spAutoFit/>
          </a:bodyPr>
          <a:p>
            <a:pPr indent="0"/>
            <a:r>
              <a:rPr lang="zh-CN" sz="2800" b="1">
                <a:latin typeface="宋体" panose="02010600030101010101" pitchFamily="2" charset="-122"/>
                <a:ea typeface="宋体" panose="02010600030101010101" pitchFamily="2" charset="-122"/>
                <a:cs typeface="宋体" panose="02010600030101010101" pitchFamily="2" charset="-122"/>
              </a:rPr>
              <a:t>二、妇女地位的提高（一）表现</a:t>
            </a:r>
            <a:r>
              <a:rPr lang="en-US" sz="2800" b="1">
                <a:latin typeface="宋体" panose="02010600030101010101" pitchFamily="2" charset="-122"/>
                <a:ea typeface="宋体" panose="02010600030101010101" pitchFamily="2" charset="-122"/>
                <a:cs typeface="宋体" panose="02010600030101010101" pitchFamily="2" charset="-122"/>
              </a:rPr>
              <a:t></a:t>
            </a:r>
            <a:r>
              <a:rPr lang="en-US" sz="2800">
                <a:latin typeface="宋体" panose="02010600030101010101" pitchFamily="2" charset="-122"/>
                <a:ea typeface="宋体" panose="02010600030101010101" pitchFamily="2" charset="-122"/>
                <a:cs typeface="宋体" panose="02010600030101010101" pitchFamily="2" charset="-122"/>
              </a:rPr>
              <a:t>1</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19</a:t>
            </a:r>
            <a:r>
              <a:rPr lang="zh-CN" sz="2800">
                <a:latin typeface="宋体" panose="02010600030101010101" pitchFamily="2" charset="-122"/>
                <a:ea typeface="宋体" panose="02010600030101010101" pitchFamily="2" charset="-122"/>
                <a:cs typeface="宋体" panose="02010600030101010101" pitchFamily="2" charset="-122"/>
              </a:rPr>
              <a:t>世纪末</a:t>
            </a:r>
            <a:r>
              <a:rPr lang="en-US" sz="2800">
                <a:latin typeface="宋体" panose="02010600030101010101" pitchFamily="2" charset="-122"/>
                <a:ea typeface="宋体" panose="02010600030101010101" pitchFamily="2" charset="-122"/>
                <a:cs typeface="宋体" panose="02010600030101010101" pitchFamily="2" charset="-122"/>
              </a:rPr>
              <a:t>20</a:t>
            </a:r>
            <a:r>
              <a:rPr lang="zh-CN" sz="2800">
                <a:latin typeface="宋体" panose="02010600030101010101" pitchFamily="2" charset="-122"/>
                <a:ea typeface="宋体" panose="02010600030101010101" pitchFamily="2" charset="-122"/>
                <a:cs typeface="宋体" panose="02010600030101010101" pitchFamily="2" charset="-122"/>
              </a:rPr>
              <a:t>世纪初，西方资本主义国家的妇女开始获得选举权；今天，全世界绝大多数的国家和地区的妇女都有了选举权。</a:t>
            </a:r>
            <a:r>
              <a:rPr lang="en-US" sz="2800">
                <a:latin typeface="宋体" panose="02010600030101010101" pitchFamily="2" charset="-122"/>
                <a:ea typeface="宋体" panose="02010600030101010101" pitchFamily="2" charset="-122"/>
                <a:cs typeface="宋体" panose="02010600030101010101" pitchFamily="2" charset="-122"/>
              </a:rPr>
              <a:t>2</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20</a:t>
            </a:r>
            <a:r>
              <a:rPr lang="zh-CN" sz="2800">
                <a:latin typeface="宋体" panose="02010600030101010101" pitchFamily="2" charset="-122"/>
                <a:ea typeface="宋体" panose="02010600030101010101" pitchFamily="2" charset="-122"/>
                <a:cs typeface="宋体" panose="02010600030101010101" pitchFamily="2" charset="-122"/>
              </a:rPr>
              <a:t>世纪六七十年代，随着妇女解放运动的发展，欧美发达国家的妇女的独立意识增强；不少国家制定了专门法规，以保障妇女的权利。</a:t>
            </a:r>
            <a:r>
              <a:rPr lang="en-US" sz="2800">
                <a:latin typeface="宋体" panose="02010600030101010101" pitchFamily="2" charset="-122"/>
                <a:ea typeface="宋体" panose="02010600030101010101" pitchFamily="2" charset="-122"/>
                <a:cs typeface="宋体" panose="02010600030101010101" pitchFamily="2" charset="-122"/>
              </a:rPr>
              <a:t>3</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随着受教育程度的提升，妇女获得了更多知识和技能，越来越多的妇女摆脱家庭束缚，参加社会工作。</a:t>
            </a:r>
            <a:r>
              <a:rPr lang="en-US" sz="2800">
                <a:latin typeface="宋体" panose="02010600030101010101" pitchFamily="2" charset="-122"/>
                <a:ea typeface="宋体" panose="02010600030101010101" pitchFamily="2" charset="-122"/>
                <a:cs typeface="宋体" panose="02010600030101010101" pitchFamily="2" charset="-122"/>
              </a:rPr>
              <a:t>4</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en-US" sz="2800">
                <a:solidFill>
                  <a:srgbClr val="FF0000"/>
                </a:solidFill>
                <a:latin typeface="宋体" panose="02010600030101010101" pitchFamily="2" charset="-122"/>
                <a:ea typeface="宋体" panose="02010600030101010101" pitchFamily="2" charset="-122"/>
                <a:cs typeface="宋体" panose="02010600030101010101" pitchFamily="2" charset="-122"/>
              </a:rPr>
              <a:t>1979</a:t>
            </a:r>
            <a:r>
              <a:rPr lang="zh-CN" sz="2800">
                <a:solidFill>
                  <a:srgbClr val="FF0000"/>
                </a:solidFill>
                <a:latin typeface="宋体" panose="02010600030101010101" pitchFamily="2" charset="-122"/>
                <a:ea typeface="宋体" panose="02010600030101010101" pitchFamily="2" charset="-122"/>
                <a:cs typeface="宋体" panose="02010600030101010101" pitchFamily="2" charset="-122"/>
              </a:rPr>
              <a:t>年，联合国大会通过了《消除对妇女一切形式歧视公约》</a:t>
            </a:r>
            <a:r>
              <a:rPr lang="zh-CN" sz="2800">
                <a:latin typeface="宋体" panose="02010600030101010101" pitchFamily="2" charset="-122"/>
                <a:ea typeface="宋体" panose="02010600030101010101" pitchFamily="2" charset="-122"/>
                <a:cs typeface="宋体" panose="02010600030101010101" pitchFamily="2" charset="-122"/>
              </a:rPr>
              <a:t>。</a:t>
            </a:r>
            <a:r>
              <a:rPr lang="zh-CN" sz="2800" b="1">
                <a:latin typeface="宋体" panose="02010600030101010101" pitchFamily="2" charset="-122"/>
                <a:ea typeface="宋体" panose="02010600030101010101" pitchFamily="2" charset="-122"/>
                <a:cs typeface="宋体" panose="02010600030101010101" pitchFamily="2" charset="-122"/>
              </a:rPr>
              <a:t>（二）问题</a:t>
            </a:r>
            <a:r>
              <a:rPr lang="zh-CN" sz="2800">
                <a:latin typeface="宋体" panose="02010600030101010101" pitchFamily="2" charset="-122"/>
                <a:ea typeface="宋体" panose="02010600030101010101" pitchFamily="2" charset="-122"/>
                <a:cs typeface="宋体" panose="02010600030101010101" pitchFamily="2" charset="-122"/>
              </a:rPr>
              <a:t>妇女在许多方面还没有取得与男性完全平等的权利。实现完全平等，还需要人类社会的不断努力。</a:t>
            </a:r>
            <a:endParaRPr lang="zh-CN" altLang="en-US" sz="2800">
              <a:latin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01675" y="861695"/>
            <a:ext cx="10502265" cy="5262245"/>
          </a:xfrm>
          <a:prstGeom prst="rect">
            <a:avLst/>
          </a:prstGeom>
          <a:noFill/>
          <a:ln w="9525">
            <a:noFill/>
          </a:ln>
        </p:spPr>
        <p:txBody>
          <a:bodyPr wrap="square">
            <a:spAutoFit/>
          </a:bodyPr>
          <a:p>
            <a:pPr indent="0"/>
            <a:r>
              <a:rPr lang="zh-CN" sz="2400" b="1">
                <a:latin typeface="宋体" panose="02010600030101010101" pitchFamily="2" charset="-122"/>
                <a:ea typeface="宋体" panose="02010600030101010101" pitchFamily="2" charset="-122"/>
                <a:cs typeface="宋体" panose="02010600030101010101" pitchFamily="2" charset="-122"/>
              </a:rPr>
              <a:t>三、生态与人口问题（一）生态环境恶化</a:t>
            </a:r>
            <a:r>
              <a:rPr lang="en-US" sz="2400" b="1">
                <a:latin typeface="宋体" panose="02010600030101010101" pitchFamily="2" charset="-122"/>
                <a:ea typeface="宋体" panose="02010600030101010101" pitchFamily="2" charset="-122"/>
                <a:cs typeface="宋体" panose="02010600030101010101" pitchFamily="2" charset="-122"/>
              </a:rPr>
              <a:t></a:t>
            </a:r>
            <a:r>
              <a:rPr lang="en-US" sz="2400">
                <a:latin typeface="宋体" panose="02010600030101010101" pitchFamily="2" charset="-122"/>
                <a:ea typeface="宋体" panose="02010600030101010101" pitchFamily="2" charset="-122"/>
                <a:cs typeface="宋体" panose="02010600030101010101" pitchFamily="2" charset="-122"/>
              </a:rPr>
              <a:t>1</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sz="2400">
                <a:latin typeface="宋体" panose="02010600030101010101" pitchFamily="2" charset="-122"/>
                <a:ea typeface="宋体" panose="02010600030101010101" pitchFamily="2" charset="-122"/>
                <a:cs typeface="宋体" panose="02010600030101010101" pitchFamily="2" charset="-122"/>
              </a:rPr>
              <a:t>表现：温室效应、臭氧层被破坏、淡水资源短缺、土地荒漠化、森林资源被破坏。</a:t>
            </a:r>
            <a:r>
              <a:rPr lang="en-US" sz="2400">
                <a:latin typeface="宋体" panose="02010600030101010101" pitchFamily="2" charset="-122"/>
                <a:ea typeface="宋体" panose="02010600030101010101" pitchFamily="2" charset="-122"/>
                <a:cs typeface="宋体" panose="02010600030101010101" pitchFamily="2" charset="-122"/>
              </a:rPr>
              <a:t>2</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sz="2400">
                <a:latin typeface="宋体" panose="02010600030101010101" pitchFamily="2" charset="-122"/>
                <a:ea typeface="宋体" panose="02010600030101010101" pitchFamily="2" charset="-122"/>
                <a:cs typeface="宋体" panose="02010600030101010101" pitchFamily="2" charset="-122"/>
              </a:rPr>
              <a:t>应对措施</a:t>
            </a:r>
            <a:endParaRPr lang="zh-CN" sz="2400">
              <a:latin typeface="宋体" panose="02010600030101010101" pitchFamily="2" charset="-122"/>
              <a:ea typeface="宋体" panose="02010600030101010101" pitchFamily="2" charset="-122"/>
              <a:cs typeface="宋体" panose="02010600030101010101" pitchFamily="2" charset="-122"/>
            </a:endParaRPr>
          </a:p>
          <a:p>
            <a:pPr indent="0"/>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rPr>
              <a:t>提高对生态问题的认识，加强国际合作；转变经济发展方</a:t>
            </a:r>
            <a:r>
              <a:rPr 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式，建立资源节约型社会；加强环保教育，改善人们的生活观念等</a:t>
            </a:r>
            <a:r>
              <a:rPr lang="zh-CN" sz="2400" b="1">
                <a:latin typeface="宋体" panose="02010600030101010101" pitchFamily="2" charset="-122"/>
                <a:ea typeface="宋体" panose="02010600030101010101" pitchFamily="2" charset="-122"/>
                <a:cs typeface="宋体" panose="02010600030101010101" pitchFamily="2" charset="-122"/>
              </a:rPr>
              <a:t>。（二）人口过快增长</a:t>
            </a:r>
            <a:r>
              <a:rPr lang="en-US" sz="2400" b="1">
                <a:latin typeface="宋体" panose="02010600030101010101" pitchFamily="2" charset="-122"/>
                <a:ea typeface="宋体" panose="02010600030101010101" pitchFamily="2" charset="-122"/>
                <a:cs typeface="宋体" panose="02010600030101010101" pitchFamily="2" charset="-122"/>
              </a:rPr>
              <a:t>1</a:t>
            </a:r>
            <a:r>
              <a:rPr lang="en-US" altLang="zh-CN" sz="2400" b="1">
                <a:latin typeface="宋体" panose="02010600030101010101" pitchFamily="2" charset="-122"/>
                <a:ea typeface="宋体" panose="02010600030101010101" pitchFamily="2" charset="-122"/>
                <a:cs typeface="宋体" panose="02010600030101010101" pitchFamily="2" charset="-122"/>
              </a:rPr>
              <a:t>.</a:t>
            </a:r>
            <a:r>
              <a:rPr lang="zh-CN" sz="2400" b="1">
                <a:latin typeface="宋体" panose="02010600030101010101" pitchFamily="2" charset="-122"/>
                <a:ea typeface="宋体" panose="02010600030101010101" pitchFamily="2" charset="-122"/>
                <a:cs typeface="宋体" panose="02010600030101010101" pitchFamily="2" charset="-122"/>
              </a:rPr>
              <a:t>影响</a:t>
            </a:r>
            <a:r>
              <a:rPr lang="zh-CN" sz="2400">
                <a:latin typeface="宋体" panose="02010600030101010101" pitchFamily="2" charset="-122"/>
                <a:ea typeface="宋体" panose="02010600030101010101" pitchFamily="2" charset="-122"/>
                <a:cs typeface="宋体" panose="02010600030101010101" pitchFamily="2" charset="-122"/>
              </a:rPr>
              <a:t>（</a:t>
            </a:r>
            <a:r>
              <a:rPr lang="en-US" sz="2400">
                <a:latin typeface="宋体" panose="02010600030101010101" pitchFamily="2" charset="-122"/>
                <a:ea typeface="宋体" panose="02010600030101010101" pitchFamily="2" charset="-122"/>
                <a:cs typeface="宋体" panose="02010600030101010101" pitchFamily="2" charset="-122"/>
              </a:rPr>
              <a:t>1</a:t>
            </a:r>
            <a:r>
              <a:rPr lang="zh-CN" sz="2400">
                <a:latin typeface="宋体" panose="02010600030101010101" pitchFamily="2" charset="-122"/>
                <a:ea typeface="宋体" panose="02010600030101010101" pitchFamily="2" charset="-122"/>
                <a:cs typeface="宋体" panose="02010600030101010101" pitchFamily="2" charset="-122"/>
              </a:rPr>
              <a:t>）带来了巨大的环境压力，世界粮食问题日益凸显。（</a:t>
            </a:r>
            <a:r>
              <a:rPr lang="en-US" sz="2400">
                <a:latin typeface="宋体" panose="02010600030101010101" pitchFamily="2" charset="-122"/>
                <a:ea typeface="宋体" panose="02010600030101010101" pitchFamily="2" charset="-122"/>
                <a:cs typeface="宋体" panose="02010600030101010101" pitchFamily="2" charset="-122"/>
              </a:rPr>
              <a:t>2</a:t>
            </a:r>
            <a:r>
              <a:rPr lang="zh-CN" sz="2400">
                <a:latin typeface="宋体" panose="02010600030101010101" pitchFamily="2" charset="-122"/>
                <a:ea typeface="宋体" panose="02010600030101010101" pitchFamily="2" charset="-122"/>
                <a:cs typeface="宋体" panose="02010600030101010101" pitchFamily="2" charset="-122"/>
              </a:rPr>
              <a:t>）在教育、就业、住房和社会保障等方面带来了新的挑战。（</a:t>
            </a:r>
            <a:r>
              <a:rPr lang="en-US" sz="2400">
                <a:latin typeface="宋体" panose="02010600030101010101" pitchFamily="2" charset="-122"/>
                <a:ea typeface="宋体" panose="02010600030101010101" pitchFamily="2" charset="-122"/>
                <a:cs typeface="宋体" panose="02010600030101010101" pitchFamily="2" charset="-122"/>
              </a:rPr>
              <a:t>3</a:t>
            </a:r>
            <a:r>
              <a:rPr lang="zh-CN" sz="2400">
                <a:latin typeface="宋体" panose="02010600030101010101" pitchFamily="2" charset="-122"/>
                <a:ea typeface="宋体" panose="02010600030101010101" pitchFamily="2" charset="-122"/>
                <a:cs typeface="宋体" panose="02010600030101010101" pitchFamily="2" charset="-122"/>
              </a:rPr>
              <a:t>）耕地和水资源的缺乏，加上自然灾害的影响，经常导致普遍的饥荒。</a:t>
            </a:r>
            <a:r>
              <a:rPr lang="en-US" sz="2400" b="1">
                <a:latin typeface="宋体" panose="02010600030101010101" pitchFamily="2" charset="-122"/>
                <a:ea typeface="宋体" panose="02010600030101010101" pitchFamily="2" charset="-122"/>
                <a:cs typeface="宋体" panose="02010600030101010101" pitchFamily="2" charset="-122"/>
              </a:rPr>
              <a:t>2</a:t>
            </a:r>
            <a:r>
              <a:rPr lang="en-US" altLang="zh-CN" sz="2400" b="1">
                <a:latin typeface="宋体" panose="02010600030101010101" pitchFamily="2" charset="-122"/>
                <a:ea typeface="宋体" panose="02010600030101010101" pitchFamily="2" charset="-122"/>
                <a:cs typeface="宋体" panose="02010600030101010101" pitchFamily="2" charset="-122"/>
              </a:rPr>
              <a:t>.</a:t>
            </a:r>
            <a:r>
              <a:rPr lang="zh-CN" sz="2400" b="1">
                <a:latin typeface="宋体" panose="02010600030101010101" pitchFamily="2" charset="-122"/>
                <a:ea typeface="宋体" panose="02010600030101010101" pitchFamily="2" charset="-122"/>
                <a:cs typeface="宋体" panose="02010600030101010101" pitchFamily="2" charset="-122"/>
              </a:rPr>
              <a:t>应对措施：</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rPr>
              <a:t>加强国际协作，提高人口素质；使人口增长与社会发展相适应，与资源环境相协调</a:t>
            </a:r>
            <a:r>
              <a:rPr lang="zh-CN" sz="2400">
                <a:latin typeface="宋体" panose="02010600030101010101" pitchFamily="2" charset="-122"/>
                <a:ea typeface="宋体" panose="02010600030101010101" pitchFamily="2" charset="-122"/>
                <a:cs typeface="宋体" panose="02010600030101010101" pitchFamily="2" charset="-122"/>
              </a:rPr>
              <a:t>。</a:t>
            </a:r>
            <a:endParaRPr lang="zh-CN" altLang="en-US" sz="2400">
              <a:latin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661"/>
        </a:solidFill>
        <a:effectLst/>
      </p:bgPr>
    </p:bg>
    <p:spTree>
      <p:nvGrpSpPr>
        <p:cNvPr id="1" name=""/>
        <p:cNvGrpSpPr/>
        <p:nvPr/>
      </p:nvGrpSpPr>
      <p:grpSpPr/>
      <p:sp>
        <p:nvSpPr>
          <p:cNvPr id="2" name="文本占位符 1"/>
          <p:cNvSpPr>
            <a:spLocks noGrp="1"/>
          </p:cNvSpPr>
          <p:nvPr>
            <p:ph type="body" idx="1"/>
          </p:nvPr>
        </p:nvSpPr>
        <p:spPr/>
        <p:txBody>
          <a:bodyPr/>
          <a:p>
            <a:r>
              <a:rPr lang="en-US" altLang="zh-CN">
                <a:solidFill>
                  <a:srgbClr val="EAD900">
                    <a:lumMod val="75000"/>
                  </a:srgbClr>
                </a:solidFill>
                <a:cs typeface="+mn-ea"/>
                <a:sym typeface="+mn-ea"/>
              </a:rPr>
              <a:t>03</a:t>
            </a:r>
            <a:endParaRPr lang="en-US" altLang="zh-CN" dirty="0">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真题剖析</a:t>
            </a:r>
            <a:endParaRPr lang="zh-CN" altLang="en-US" sz="4400"/>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43890" y="1238250"/>
            <a:ext cx="10383520" cy="2245360"/>
          </a:xfrm>
          <a:prstGeom prst="rect">
            <a:avLst/>
          </a:prstGeom>
          <a:noFill/>
          <a:ln w="9525">
            <a:noFill/>
          </a:ln>
        </p:spPr>
        <p:txBody>
          <a:bodyPr wrap="square">
            <a:spAutoFit/>
          </a:bodyPr>
          <a:p>
            <a:pPr indent="0"/>
            <a:r>
              <a:rPr sz="2800">
                <a:latin typeface="宋体" panose="02010600030101010101" pitchFamily="2" charset="-122"/>
                <a:ea typeface="宋体" panose="02010600030101010101" pitchFamily="2" charset="-122"/>
                <a:cs typeface="宋体" panose="02010600030101010101" pitchFamily="2" charset="-122"/>
              </a:rPr>
              <a:t>（2020·百色）联合国是人类构建世界和平的成果，也是影响最大的国际组织。其主要机构中，担负着维护国际和平与安全的主要责任的是（   ）</a:t>
            </a:r>
            <a:endParaRPr sz="280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rPr>
              <a:t> A</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联合国大会  </a:t>
            </a:r>
            <a:r>
              <a:rPr lang="en-US" sz="2800">
                <a:latin typeface="宋体" panose="02010600030101010101" pitchFamily="2" charset="-122"/>
                <a:ea typeface="宋体" panose="02010600030101010101" pitchFamily="2" charset="-122"/>
                <a:cs typeface="宋体" panose="02010600030101010101" pitchFamily="2" charset="-122"/>
              </a:rPr>
              <a:t>   </a:t>
            </a:r>
            <a:r>
              <a:rPr sz="2800">
                <a:latin typeface="宋体" panose="02010600030101010101" pitchFamily="2" charset="-122"/>
                <a:ea typeface="宋体" panose="02010600030101010101" pitchFamily="2" charset="-122"/>
                <a:cs typeface="宋体" panose="02010600030101010101" pitchFamily="2" charset="-122"/>
              </a:rPr>
              <a:t>B</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联合国安理会  </a:t>
            </a:r>
            <a:endParaRPr sz="280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rPr>
              <a:t> C</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联合国秘书处  </a:t>
            </a:r>
            <a:r>
              <a:rPr lang="en-US" sz="2800">
                <a:latin typeface="宋体" panose="02010600030101010101" pitchFamily="2" charset="-122"/>
                <a:ea typeface="宋体" panose="02010600030101010101" pitchFamily="2" charset="-122"/>
                <a:cs typeface="宋体" panose="02010600030101010101" pitchFamily="2" charset="-122"/>
              </a:rPr>
              <a:t> </a:t>
            </a:r>
            <a:r>
              <a:rPr sz="2800">
                <a:latin typeface="宋体" panose="02010600030101010101" pitchFamily="2" charset="-122"/>
                <a:ea typeface="宋体" panose="02010600030101010101" pitchFamily="2" charset="-122"/>
                <a:cs typeface="宋体" panose="02010600030101010101" pitchFamily="2" charset="-122"/>
              </a:rPr>
              <a:t>D</a:t>
            </a:r>
            <a:r>
              <a:rPr lang="en-US" sz="2800">
                <a:latin typeface="宋体" panose="02010600030101010101" pitchFamily="2" charset="-122"/>
                <a:ea typeface="宋体" panose="02010600030101010101" pitchFamily="2" charset="-122"/>
                <a:cs typeface="宋体" panose="02010600030101010101" pitchFamily="2" charset="-122"/>
              </a:rPr>
              <a:t>.</a:t>
            </a:r>
            <a:r>
              <a:rPr sz="2800">
                <a:latin typeface="宋体" panose="02010600030101010101" pitchFamily="2" charset="-122"/>
                <a:ea typeface="宋体" panose="02010600030101010101" pitchFamily="2" charset="-122"/>
                <a:cs typeface="宋体" panose="02010600030101010101" pitchFamily="2" charset="-122"/>
              </a:rPr>
              <a:t>世界贸易组织</a:t>
            </a:r>
            <a:endParaRPr sz="28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859790" y="3623310"/>
            <a:ext cx="11078845" cy="1568450"/>
          </a:xfrm>
          <a:prstGeom prst="rect">
            <a:avLst/>
          </a:prstGeom>
          <a:noFill/>
        </p:spPr>
        <p:txBody>
          <a:bodyPr wrap="square" rtlCol="0" anchor="t">
            <a:spAutoFit/>
          </a:bodyPr>
          <a:p>
            <a:pPr indent="0"/>
            <a:r>
              <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【答案】 B</a:t>
            </a:r>
            <a:endPar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indent="0"/>
            <a:r>
              <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解析】本题考查联合国的成立。联合国是人类构建世界和平的成果，也是影响最大的国际组织。联合国的首要宗旨是维持国际和平及安全。联合国安全理事会简称“安理会”，担负着维护国际和平与安全的主要责任。故正确答案为B。</a:t>
            </a:r>
            <a:endPar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flipH="1">
            <a:off x="2868295" y="2099945"/>
            <a:ext cx="511175" cy="521970"/>
          </a:xfrm>
          <a:prstGeom prst="rect">
            <a:avLst/>
          </a:prstGeom>
          <a:noFill/>
        </p:spPr>
        <p:txBody>
          <a:bodyPr wrap="square" rtlCol="0" anchor="t">
            <a:spAutoFit/>
          </a:bodyPr>
          <a:p>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B</a:t>
            </a:r>
            <a:endParaRPr lang="en-US"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 grpId="0"/>
      <p:bldP spid="4"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48030" y="1078865"/>
            <a:ext cx="10383520" cy="2306955"/>
          </a:xfrm>
          <a:prstGeom prst="rect">
            <a:avLst/>
          </a:prstGeom>
          <a:noFill/>
          <a:ln w="9525">
            <a:noFill/>
          </a:ln>
        </p:spPr>
        <p:txBody>
          <a:bodyPr wrap="square">
            <a:spAutoFit/>
          </a:bodyPr>
          <a:p>
            <a:pPr indent="0"/>
            <a:r>
              <a:rPr sz="2400">
                <a:latin typeface="宋体" panose="02010600030101010101" pitchFamily="2" charset="-122"/>
                <a:ea typeface="宋体" panose="02010600030101010101" pitchFamily="2" charset="-122"/>
                <a:cs typeface="宋体" panose="02010600030101010101" pitchFamily="2" charset="-122"/>
              </a:rPr>
              <a:t>（2019·河池）下边的两幅图片，是美国企图实现由其主宰的国际秩序的称霸战争。这场战争（   ）</a:t>
            </a:r>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A</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促使经济全球化形成</a:t>
            </a:r>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B</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使中东和平受到威胁</a:t>
            </a:r>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C</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是对多极化趋势的挑战</a:t>
            </a:r>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D</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强化联合国的主导作用</a:t>
            </a:r>
            <a:endParaRPr sz="24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748030" y="4322445"/>
            <a:ext cx="11078845" cy="1938020"/>
          </a:xfrm>
          <a:prstGeom prst="rect">
            <a:avLst/>
          </a:prstGeom>
          <a:noFill/>
        </p:spPr>
        <p:txBody>
          <a:bodyPr wrap="square" rtlCol="0" anchor="t">
            <a:spAutoFit/>
          </a:bodyPr>
          <a:p>
            <a:pPr indent="0"/>
            <a:r>
              <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【答案】 C</a:t>
            </a:r>
            <a:endPar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indent="0"/>
            <a:r>
              <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解析】本题主要考查美国霸权主义的影响。1999年以美国为首的北约对南斯拉夫联盟共和国、对中国驻南斯拉夫大使馆的轰炸，都与科索沃战争有关。科索沃战争是两极格局结束后，美国企图称霸野心的集中体现；是新形势下，美国对世界格局多极化趋势的挑战，对世界格局产生了重要影响。故正确答案为C。</a:t>
            </a:r>
            <a:endPar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flipH="1">
            <a:off x="3616960" y="1506220"/>
            <a:ext cx="511175" cy="521970"/>
          </a:xfrm>
          <a:prstGeom prst="rect">
            <a:avLst/>
          </a:prstGeom>
          <a:noFill/>
        </p:spPr>
        <p:txBody>
          <a:bodyPr wrap="square" rtlCol="0" anchor="t">
            <a:spAutoFit/>
          </a:bodyPr>
          <a:p>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C</a:t>
            </a:r>
            <a:endParaRPr lang="en-US"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2" name="图片 1" descr="1[@2P~ZS(BUL%I81L25%WQ5"/>
          <p:cNvPicPr>
            <a:picLocks noChangeAspect="1"/>
          </p:cNvPicPr>
          <p:nvPr/>
        </p:nvPicPr>
        <p:blipFill>
          <a:blip r:embed="rId1"/>
          <a:stretch>
            <a:fillRect/>
          </a:stretch>
        </p:blipFill>
        <p:spPr>
          <a:xfrm>
            <a:off x="5031105" y="1809750"/>
            <a:ext cx="5789295" cy="267081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 grpId="0"/>
      <p:bldP spid="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15010" y="668655"/>
            <a:ext cx="10383520" cy="2676525"/>
          </a:xfrm>
          <a:prstGeom prst="rect">
            <a:avLst/>
          </a:prstGeom>
          <a:noFill/>
          <a:ln w="9525">
            <a:noFill/>
          </a:ln>
        </p:spPr>
        <p:txBody>
          <a:bodyPr wrap="square">
            <a:spAutoFit/>
          </a:bodyPr>
          <a:p>
            <a:pPr indent="0"/>
            <a:r>
              <a:rPr sz="2400">
                <a:latin typeface="宋体" panose="02010600030101010101" pitchFamily="2" charset="-122"/>
                <a:ea typeface="宋体" panose="02010600030101010101" pitchFamily="2" charset="-122"/>
                <a:cs typeface="宋体" panose="02010600030101010101" pitchFamily="2" charset="-122"/>
              </a:rPr>
              <a:t>（2020·贺州）下图反映了计算机网络下图反映了计算机网络（    ）</a:t>
            </a:r>
            <a:endParaRPr sz="2400">
              <a:latin typeface="宋体" panose="02010600030101010101" pitchFamily="2" charset="-122"/>
              <a:ea typeface="宋体" panose="02010600030101010101" pitchFamily="2" charset="-122"/>
              <a:cs typeface="宋体" panose="02010600030101010101" pitchFamily="2" charset="-122"/>
            </a:endParaRPr>
          </a:p>
          <a:p>
            <a:pPr indent="0"/>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A</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是第二次工业革命的突出成果</a:t>
            </a:r>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B</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发展盛行于20世纪四五十年代</a:t>
            </a:r>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C</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只在西方发达国家得到推广发展</a:t>
            </a:r>
            <a:endParaRPr sz="2400">
              <a:latin typeface="宋体" panose="02010600030101010101" pitchFamily="2" charset="-122"/>
              <a:ea typeface="宋体" panose="02010600030101010101" pitchFamily="2" charset="-122"/>
              <a:cs typeface="宋体" panose="02010600030101010101" pitchFamily="2" charset="-122"/>
            </a:endParaRPr>
          </a:p>
          <a:p>
            <a:pPr indent="0"/>
            <a:r>
              <a:rPr sz="2400">
                <a:latin typeface="宋体" panose="02010600030101010101" pitchFamily="2" charset="-122"/>
                <a:ea typeface="宋体" panose="02010600030101010101" pitchFamily="2" charset="-122"/>
                <a:cs typeface="宋体" panose="02010600030101010101" pitchFamily="2" charset="-122"/>
              </a:rPr>
              <a:t>D</a:t>
            </a:r>
            <a:r>
              <a:rPr lang="en-US"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创造了人类新的经济生活模式</a:t>
            </a:r>
            <a:endParaRPr sz="2400">
              <a:latin typeface="宋体" panose="02010600030101010101" pitchFamily="2" charset="-122"/>
              <a:ea typeface="宋体" panose="02010600030101010101" pitchFamily="2" charset="-122"/>
              <a:cs typeface="宋体" panose="02010600030101010101" pitchFamily="2" charset="-122"/>
            </a:endParaRPr>
          </a:p>
          <a:p>
            <a:pPr indent="0"/>
            <a:endParaRPr sz="24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715010" y="4089400"/>
            <a:ext cx="11078845" cy="2306955"/>
          </a:xfrm>
          <a:prstGeom prst="rect">
            <a:avLst/>
          </a:prstGeom>
          <a:noFill/>
        </p:spPr>
        <p:txBody>
          <a:bodyPr wrap="square" rtlCol="0" anchor="t">
            <a:spAutoFit/>
          </a:bodyPr>
          <a:p>
            <a:pPr indent="0"/>
            <a:r>
              <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【答案】 D</a:t>
            </a:r>
            <a:endPar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indent="0"/>
            <a:r>
              <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解析】本题主要考查计算机网络的相关知识。计算机网络将世界各地联结成一个整体，创造了人类新的生活模式和文化观念；极大地拓展了人类的生活空间，对人类的经济活动产生了直接影响，推动了全球经济的一体化。题干信息显示使用计算机网络的人数庞大，从而反映了计算机网络的应用创造了人类新的经济生活模式。故正确答案为D。</a:t>
            </a:r>
            <a:endParaRPr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flipH="1">
            <a:off x="9487535" y="668655"/>
            <a:ext cx="511175" cy="521970"/>
          </a:xfrm>
          <a:prstGeom prst="rect">
            <a:avLst/>
          </a:prstGeom>
          <a:noFill/>
        </p:spPr>
        <p:txBody>
          <a:bodyPr wrap="square" rtlCol="0" anchor="t">
            <a:spAutoFit/>
          </a:bodyPr>
          <a:p>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D</a:t>
            </a:r>
            <a:endParaRPr lang="en-US"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2" name="图片 1" descr="DECY]Z$QB)MROQG`F95UT)V"/>
          <p:cNvPicPr>
            <a:picLocks noChangeAspect="1"/>
          </p:cNvPicPr>
          <p:nvPr/>
        </p:nvPicPr>
        <p:blipFill>
          <a:blip r:embed="rId1"/>
          <a:stretch>
            <a:fillRect/>
          </a:stretch>
        </p:blipFill>
        <p:spPr>
          <a:xfrm>
            <a:off x="5690870" y="1509395"/>
            <a:ext cx="5892165" cy="276098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 grpId="0"/>
      <p:bldP spid="4" grpId="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661"/>
        </a:solidFill>
        <a:effectLst/>
      </p:bgPr>
    </p:bg>
    <p:spTree>
      <p:nvGrpSpPr>
        <p:cNvPr id="1" name=""/>
        <p:cNvGrpSpPr/>
        <p:nvPr/>
      </p:nvGrpSpPr>
      <p:grpSpPr/>
      <p:sp>
        <p:nvSpPr>
          <p:cNvPr id="2" name="文本占位符 1"/>
          <p:cNvSpPr>
            <a:spLocks noGrp="1"/>
          </p:cNvSpPr>
          <p:nvPr>
            <p:ph type="body" idx="1"/>
          </p:nvPr>
        </p:nvSpPr>
        <p:spPr/>
        <p:txBody>
          <a:bodyPr/>
          <a:p>
            <a:r>
              <a:rPr lang="en-US" altLang="zh-CN">
                <a:solidFill>
                  <a:srgbClr val="EAD900">
                    <a:lumMod val="75000"/>
                  </a:srgbClr>
                </a:solidFill>
                <a:cs typeface="+mn-ea"/>
                <a:sym typeface="+mn-ea"/>
              </a:rPr>
              <a:t>04</a:t>
            </a:r>
            <a:endParaRPr lang="en-US" altLang="zh-CN" dirty="0">
              <a:solidFill>
                <a:srgbClr val="FFBA55"/>
              </a:solidFill>
              <a:cs typeface="+mn-ea"/>
              <a:sym typeface="+mn-ea"/>
            </a:endParaRPr>
          </a:p>
        </p:txBody>
      </p:sp>
      <p:sp>
        <p:nvSpPr>
          <p:cNvPr id="3" name="标题 2"/>
          <p:cNvSpPr>
            <a:spLocks noGrp="1"/>
          </p:cNvSpPr>
          <p:nvPr/>
        </p:nvSpPr>
        <p:spPr>
          <a:xfrm>
            <a:off x="983615" y="3911930"/>
            <a:ext cx="10515600" cy="139157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400"/>
              <a:t>实战提分</a:t>
            </a:r>
            <a:endParaRPr lang="zh-CN" altLang="en-US" sz="4400"/>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32460" y="885190"/>
            <a:ext cx="11233150" cy="5262245"/>
          </a:xfrm>
          <a:prstGeom prst="rect">
            <a:avLst/>
          </a:prstGeom>
          <a:noFill/>
          <a:ln w="9525">
            <a:noFill/>
          </a:ln>
        </p:spPr>
        <p:txBody>
          <a:bodyPr wrap="square">
            <a:spAutoFit/>
          </a:bodyPr>
          <a:p>
            <a:pPr indent="0"/>
            <a:r>
              <a:rPr sz="2800" b="0">
                <a:latin typeface="宋体" panose="02010600030101010101" pitchFamily="2" charset="-122"/>
                <a:ea typeface="宋体" panose="02010600030101010101" pitchFamily="2" charset="-122"/>
                <a:cs typeface="宋体" panose="02010600030101010101" pitchFamily="2" charset="-122"/>
              </a:rPr>
              <a:t>1</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（2020·梧州）该组织“孕育于反法西斯战争年代，是在反法西斯联盟基础上建立起来的崭新的、普遍性的国际组织，……反映了世界人民爱好和平的共同心愿”。该组织是（   ）</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b="0">
                <a:latin typeface="宋体" panose="02010600030101010101" pitchFamily="2" charset="-122"/>
                <a:ea typeface="宋体" panose="02010600030101010101" pitchFamily="2" charset="-122"/>
                <a:cs typeface="宋体" panose="02010600030101010101" pitchFamily="2" charset="-122"/>
              </a:rPr>
              <a:t> A</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联合国  B</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国际联盟  C</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世界贸易组织  D</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亚太经合组织</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b="0">
                <a:latin typeface="宋体" panose="02010600030101010101" pitchFamily="2" charset="-122"/>
                <a:ea typeface="宋体" panose="02010600030101010101" pitchFamily="2" charset="-122"/>
                <a:cs typeface="宋体" panose="02010600030101010101" pitchFamily="2" charset="-122"/>
              </a:rPr>
              <a:t>2</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（2020·海南）据统计，1995—2005年的十年里，世界贸易总额增加了三倍，关税水平普遍降低，贸易壁垒进一步减少，这主要得益于（   ）</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b="0">
                <a:latin typeface="宋体" panose="02010600030101010101" pitchFamily="2" charset="-122"/>
                <a:ea typeface="宋体" panose="02010600030101010101" pitchFamily="2" charset="-122"/>
                <a:cs typeface="宋体" panose="02010600030101010101" pitchFamily="2" charset="-122"/>
              </a:rPr>
              <a:t> A</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世贸组织成立 B</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联合国影响扩大 C</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世界银行推动 D</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两极格局崩溃</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b="0">
                <a:latin typeface="宋体" panose="02010600030101010101" pitchFamily="2" charset="-122"/>
                <a:ea typeface="宋体" panose="02010600030101010101" pitchFamily="2" charset="-122"/>
                <a:cs typeface="宋体" panose="02010600030101010101" pitchFamily="2" charset="-122"/>
              </a:rPr>
              <a:t>3</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（2021·梧州）从20世纪70年代开始，特别是进入80年代以后，以政府补贴、双边数量限制、市场瓜分和各种非关税为特征的保护主义重新抬头，这表明有必要建立（   ）</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b="0">
                <a:latin typeface="宋体" panose="02010600030101010101" pitchFamily="2" charset="-122"/>
                <a:ea typeface="宋体" panose="02010600030101010101" pitchFamily="2" charset="-122"/>
                <a:cs typeface="宋体" panose="02010600030101010101" pitchFamily="2" charset="-122"/>
              </a:rPr>
              <a:t> A</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世界贸易组织 B</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欧洲共同体 C</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上海合作组织 D</a:t>
            </a:r>
            <a:r>
              <a:rPr lang="en-US" sz="2800" b="0">
                <a:latin typeface="宋体" panose="02010600030101010101" pitchFamily="2" charset="-122"/>
                <a:ea typeface="宋体" panose="02010600030101010101" pitchFamily="2" charset="-122"/>
                <a:cs typeface="宋体" panose="02010600030101010101" pitchFamily="2" charset="-122"/>
              </a:rPr>
              <a:t>.</a:t>
            </a:r>
            <a:r>
              <a:rPr sz="2800" b="0">
                <a:latin typeface="宋体" panose="02010600030101010101" pitchFamily="2" charset="-122"/>
                <a:ea typeface="宋体" panose="02010600030101010101" pitchFamily="2" charset="-122"/>
                <a:cs typeface="宋体" panose="02010600030101010101" pitchFamily="2" charset="-122"/>
              </a:rPr>
              <a:t>联合国安全理事会</a:t>
            </a:r>
            <a:endParaRPr sz="2800" b="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459855" y="1813560"/>
            <a:ext cx="439420" cy="521970"/>
          </a:xfrm>
          <a:prstGeom prst="rect">
            <a:avLst/>
          </a:prstGeom>
          <a:noFill/>
        </p:spPr>
        <p:txBody>
          <a:bodyPr wrap="none" rtlCol="0">
            <a:spAutoFit/>
          </a:bodyPr>
          <a:p>
            <a:pPr algn="l"/>
            <a:r>
              <a:rPr lang="en-US" altLang="zh-CN" sz="2800" b="1">
                <a:solidFill>
                  <a:srgbClr val="FF0000"/>
                </a:solidFill>
                <a:sym typeface="+mn-ea"/>
              </a:rPr>
              <a:t>A</a:t>
            </a:r>
            <a:endParaRPr lang="en-US" altLang="zh-CN" sz="2800" b="1">
              <a:solidFill>
                <a:srgbClr val="FF0000"/>
              </a:solidFill>
            </a:endParaRPr>
          </a:p>
        </p:txBody>
      </p:sp>
      <p:sp>
        <p:nvSpPr>
          <p:cNvPr id="4" name="文本框 3"/>
          <p:cNvSpPr txBox="1"/>
          <p:nvPr/>
        </p:nvSpPr>
        <p:spPr>
          <a:xfrm>
            <a:off x="1177925" y="3501390"/>
            <a:ext cx="439420" cy="521970"/>
          </a:xfrm>
          <a:prstGeom prst="rect">
            <a:avLst/>
          </a:prstGeom>
          <a:noFill/>
        </p:spPr>
        <p:txBody>
          <a:bodyPr wrap="none" rtlCol="0">
            <a:spAutoFit/>
          </a:bodyPr>
          <a:p>
            <a:pPr algn="l"/>
            <a:r>
              <a:rPr lang="en-US" altLang="zh-CN" sz="2800" b="1">
                <a:solidFill>
                  <a:srgbClr val="FF0000"/>
                </a:solidFill>
                <a:sym typeface="+mn-ea"/>
              </a:rPr>
              <a:t>A</a:t>
            </a:r>
            <a:endParaRPr lang="en-US" altLang="zh-CN" sz="2800" b="1">
              <a:solidFill>
                <a:srgbClr val="FF0000"/>
              </a:solidFill>
            </a:endParaRPr>
          </a:p>
        </p:txBody>
      </p:sp>
      <p:sp>
        <p:nvSpPr>
          <p:cNvPr id="5" name="文本框 4"/>
          <p:cNvSpPr txBox="1"/>
          <p:nvPr/>
        </p:nvSpPr>
        <p:spPr>
          <a:xfrm>
            <a:off x="4953000" y="5177155"/>
            <a:ext cx="439420" cy="521970"/>
          </a:xfrm>
          <a:prstGeom prst="rect">
            <a:avLst/>
          </a:prstGeom>
          <a:noFill/>
        </p:spPr>
        <p:txBody>
          <a:bodyPr wrap="none" rtlCol="0">
            <a:spAutoFit/>
          </a:bodyPr>
          <a:p>
            <a:pPr algn="l"/>
            <a:r>
              <a:rPr lang="en-US" altLang="zh-CN" sz="2800" b="1">
                <a:solidFill>
                  <a:srgbClr val="FF0000"/>
                </a:solidFill>
                <a:sym typeface="+mn-ea"/>
              </a:rPr>
              <a:t>A</a:t>
            </a:r>
            <a:endParaRPr lang="en-US" altLang="zh-CN" sz="2800" b="1">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25805" y="571500"/>
            <a:ext cx="10740390" cy="6554470"/>
          </a:xfrm>
          <a:prstGeom prst="rect">
            <a:avLst/>
          </a:prstGeom>
          <a:noFill/>
        </p:spPr>
        <p:txBody>
          <a:bodyPr wrap="square" rtlCol="0" anchor="t">
            <a:spAutoFit/>
          </a:bodyPr>
          <a:p>
            <a:pPr indent="0"/>
            <a:r>
              <a:rPr sz="2800">
                <a:latin typeface="宋体" panose="02010600030101010101" pitchFamily="2" charset="-122"/>
                <a:ea typeface="宋体" panose="02010600030101010101" pitchFamily="2" charset="-122"/>
                <a:cs typeface="宋体" panose="02010600030101010101" pitchFamily="2" charset="-122"/>
                <a:sym typeface="+mn-ea"/>
              </a:rPr>
              <a:t>4</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（2020·邵阳）韩国政府于2020年6月2日宣布，将重新就日本采取对韩出口管制措施诉诸世界贸易组织，日本对此表示遗憾。该材料反映出，世界贸易组织（   ）</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A</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是影响最大的国际组织</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B</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偏袒日本而引起韩国不满</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C</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具有解决贸易争端的职能</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D</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是日本与韩国对话交流的唯一通道</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5</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（2019·广东）美国现任总统特朗普执政以来，多次向全球挥舞关税大棒。2019年5月，美国宣布，将进口自中国的200亿美元商品的关税提高到25%。特朗普的做法（   ）</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A</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违背了世界贸易组织的宗旨</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B</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加速了经济全球化的进程</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C</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阻碍了多极化格局的形成</a:t>
            </a:r>
            <a:endParaRPr sz="2800" b="0">
              <a:latin typeface="宋体" panose="02010600030101010101" pitchFamily="2" charset="-122"/>
              <a:ea typeface="宋体" panose="02010600030101010101" pitchFamily="2" charset="-122"/>
              <a:cs typeface="宋体" panose="02010600030101010101" pitchFamily="2" charset="-122"/>
            </a:endParaRPr>
          </a:p>
          <a:p>
            <a:pPr indent="0"/>
            <a:r>
              <a:rPr sz="2800">
                <a:latin typeface="宋体" panose="02010600030101010101" pitchFamily="2" charset="-122"/>
                <a:ea typeface="宋体" panose="02010600030101010101" pitchFamily="2" charset="-122"/>
                <a:cs typeface="宋体" panose="02010600030101010101" pitchFamily="2" charset="-122"/>
                <a:sym typeface="+mn-ea"/>
              </a:rPr>
              <a:t>D</a:t>
            </a:r>
            <a:r>
              <a:rPr lang="en-US" sz="2800">
                <a:latin typeface="宋体" panose="02010600030101010101" pitchFamily="2" charset="-122"/>
                <a:ea typeface="宋体" panose="02010600030101010101" pitchFamily="2" charset="-122"/>
                <a:cs typeface="宋体" panose="02010600030101010101" pitchFamily="2" charset="-122"/>
                <a:sym typeface="+mn-ea"/>
              </a:rPr>
              <a:t>.</a:t>
            </a:r>
            <a:r>
              <a:rPr sz="2800">
                <a:latin typeface="宋体" panose="02010600030101010101" pitchFamily="2" charset="-122"/>
                <a:ea typeface="宋体" panose="02010600030101010101" pitchFamily="2" charset="-122"/>
                <a:cs typeface="宋体" panose="02010600030101010101" pitchFamily="2" charset="-122"/>
                <a:sym typeface="+mn-ea"/>
              </a:rPr>
              <a:t>背离了联合国宪章的原则</a:t>
            </a:r>
            <a:endParaRPr sz="2800" b="0">
              <a:latin typeface="宋体" panose="02010600030101010101" pitchFamily="2" charset="-122"/>
              <a:ea typeface="宋体" panose="02010600030101010101" pitchFamily="2" charset="-122"/>
              <a:cs typeface="宋体" panose="02010600030101010101" pitchFamily="2" charset="-122"/>
            </a:endParaRPr>
          </a:p>
          <a:p>
            <a:pPr indent="0"/>
            <a:endParaRPr lang="zh-CN" altLang="en-US" sz="2800"/>
          </a:p>
        </p:txBody>
      </p:sp>
      <p:sp>
        <p:nvSpPr>
          <p:cNvPr id="3" name="文本框 2"/>
          <p:cNvSpPr txBox="1"/>
          <p:nvPr/>
        </p:nvSpPr>
        <p:spPr>
          <a:xfrm>
            <a:off x="6266180" y="4533265"/>
            <a:ext cx="558165" cy="521970"/>
          </a:xfrm>
          <a:prstGeom prst="rect">
            <a:avLst/>
          </a:prstGeom>
          <a:noFill/>
        </p:spPr>
        <p:txBody>
          <a:bodyPr wrap="square" rtlCol="0">
            <a:spAutoFit/>
          </a:bodyPr>
          <a:p>
            <a:r>
              <a:rPr lang="en-US" altLang="zh-CN" sz="2800" b="1">
                <a:solidFill>
                  <a:srgbClr val="FF0000"/>
                </a:solidFill>
              </a:rPr>
              <a:t>A</a:t>
            </a:r>
            <a:endParaRPr lang="en-US" altLang="zh-CN" sz="2800" b="1">
              <a:solidFill>
                <a:srgbClr val="FF0000"/>
              </a:solidFill>
            </a:endParaRPr>
          </a:p>
        </p:txBody>
      </p:sp>
      <p:sp>
        <p:nvSpPr>
          <p:cNvPr id="4" name="文本框 3"/>
          <p:cNvSpPr txBox="1"/>
          <p:nvPr/>
        </p:nvSpPr>
        <p:spPr>
          <a:xfrm>
            <a:off x="5136515" y="1546860"/>
            <a:ext cx="439420" cy="521970"/>
          </a:xfrm>
          <a:prstGeom prst="rect">
            <a:avLst/>
          </a:prstGeom>
          <a:noFill/>
        </p:spPr>
        <p:txBody>
          <a:bodyPr wrap="none" rtlCol="0">
            <a:spAutoFit/>
          </a:bodyPr>
          <a:p>
            <a:pPr algn="l"/>
            <a:r>
              <a:rPr lang="en-US" altLang="zh-CN" sz="2800" b="1">
                <a:solidFill>
                  <a:srgbClr val="FF0000"/>
                </a:solidFill>
                <a:sym typeface="+mn-ea"/>
              </a:rPr>
              <a:t>C</a:t>
            </a:r>
            <a:endParaRPr lang="en-US" altLang="zh-CN" sz="2800" b="1">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1635" y="398780"/>
            <a:ext cx="11683365" cy="5262245"/>
          </a:xfrm>
          <a:prstGeom prst="rect">
            <a:avLst/>
          </a:prstGeom>
          <a:noFill/>
        </p:spPr>
        <p:txBody>
          <a:bodyPr wrap="square" rtlCol="0" anchor="t">
            <a:spAutoFit/>
          </a:bodyPr>
          <a:p>
            <a:pPr algn="l"/>
            <a:r>
              <a:rPr lang="en-US" sz="2400">
                <a:latin typeface="宋体" panose="02010600030101010101" pitchFamily="2" charset="-122"/>
                <a:ea typeface="宋体" panose="02010600030101010101" pitchFamily="2" charset="-122"/>
                <a:cs typeface="宋体" panose="02010600030101010101" pitchFamily="2" charset="-122"/>
                <a:sym typeface="+mn-ea"/>
              </a:rPr>
              <a:t>    </a:t>
            </a:r>
            <a:r>
              <a:rPr sz="2400">
                <a:latin typeface="宋体" panose="02010600030101010101" pitchFamily="2" charset="-122"/>
                <a:ea typeface="宋体" panose="02010600030101010101" pitchFamily="2" charset="-122"/>
                <a:cs typeface="宋体" panose="02010600030101010101" pitchFamily="2" charset="-122"/>
                <a:sym typeface="+mn-ea"/>
              </a:rPr>
              <a:t>6</a:t>
            </a:r>
            <a:r>
              <a:rPr lang="en-US" sz="2400">
                <a:latin typeface="宋体" panose="02010600030101010101" pitchFamily="2" charset="-122"/>
                <a:ea typeface="宋体" panose="02010600030101010101" pitchFamily="2" charset="-122"/>
                <a:cs typeface="宋体" panose="02010600030101010101" pitchFamily="2" charset="-122"/>
                <a:sym typeface="+mn-ea"/>
              </a:rPr>
              <a:t>.</a:t>
            </a:r>
            <a:r>
              <a:rPr sz="2400">
                <a:latin typeface="宋体" panose="02010600030101010101" pitchFamily="2" charset="-122"/>
                <a:ea typeface="宋体" panose="02010600030101010101" pitchFamily="2" charset="-122"/>
                <a:cs typeface="宋体" panose="02010600030101010101" pitchFamily="2" charset="-122"/>
                <a:sym typeface="+mn-ea"/>
              </a:rPr>
              <a:t>（2019·贺州）阅读下列材料并结合所学知识，回答问题。</a:t>
            </a:r>
            <a:endParaRPr sz="2400">
              <a:latin typeface="宋体" panose="02010600030101010101" pitchFamily="2" charset="-122"/>
              <a:ea typeface="宋体" panose="02010600030101010101" pitchFamily="2" charset="-122"/>
              <a:cs typeface="宋体" panose="02010600030101010101" pitchFamily="2" charset="-122"/>
              <a:sym typeface="+mn-ea"/>
            </a:endParaRPr>
          </a:p>
          <a:p>
            <a:pPr algn="l"/>
            <a:r>
              <a:rPr sz="2400">
                <a:latin typeface="宋体" panose="02010600030101010101" pitchFamily="2" charset="-122"/>
                <a:ea typeface="宋体" panose="02010600030101010101" pitchFamily="2" charset="-122"/>
                <a:cs typeface="宋体" panose="02010600030101010101" pitchFamily="2" charset="-122"/>
                <a:sym typeface="+mn-ea"/>
              </a:rPr>
              <a:t>材料1945年10月，联合国正式成立。联合国是人类构建世界和平的成果，也是影响最大的国际组织。20世纪八九十年代以来，世界局势趋于缓和，和平与发展成为时代主题。各国把发展经济作为首要任务，生产力和科技水平有了新的提高。国家之间的经济联系日益紧密，世界经济全球化的趋势加强。1995年1月1日，世界贸易组织正式成立。世界贸易组织的宗旨，是以非歧视性、开放、公平为原则，促进全球贸易和经济发展，保证就业、收入与需求的增长，提高人类的生活水平。</a:t>
            </a:r>
            <a:endParaRPr sz="2400">
              <a:latin typeface="宋体" panose="02010600030101010101" pitchFamily="2" charset="-122"/>
              <a:ea typeface="宋体" panose="02010600030101010101" pitchFamily="2" charset="-122"/>
              <a:cs typeface="宋体" panose="02010600030101010101" pitchFamily="2" charset="-122"/>
              <a:sym typeface="+mn-ea"/>
            </a:endParaRPr>
          </a:p>
          <a:p>
            <a:pPr algn="r"/>
            <a:r>
              <a:rPr sz="2400">
                <a:latin typeface="宋体" panose="02010600030101010101" pitchFamily="2" charset="-122"/>
                <a:ea typeface="宋体" panose="02010600030101010101" pitchFamily="2" charset="-122"/>
                <a:cs typeface="宋体" panose="02010600030101010101" pitchFamily="2" charset="-122"/>
                <a:sym typeface="+mn-ea"/>
              </a:rPr>
              <a:t>——摘编自部编版义务教育教科书《世界历史》九年级下册</a:t>
            </a:r>
            <a:endParaRPr sz="2400">
              <a:latin typeface="宋体" panose="02010600030101010101" pitchFamily="2" charset="-122"/>
              <a:ea typeface="宋体" panose="02010600030101010101" pitchFamily="2" charset="-122"/>
              <a:cs typeface="宋体" panose="02010600030101010101" pitchFamily="2" charset="-122"/>
              <a:sym typeface="+mn-ea"/>
            </a:endParaRPr>
          </a:p>
          <a:p>
            <a:pPr algn="l"/>
            <a:r>
              <a:rPr sz="2400">
                <a:latin typeface="宋体" panose="02010600030101010101" pitchFamily="2" charset="-122"/>
                <a:ea typeface="宋体" panose="02010600030101010101" pitchFamily="2" charset="-122"/>
                <a:cs typeface="宋体" panose="02010600030101010101" pitchFamily="2" charset="-122"/>
                <a:sym typeface="+mn-ea"/>
              </a:rPr>
              <a:t>请回答：</a:t>
            </a:r>
            <a:endParaRPr sz="2400">
              <a:latin typeface="宋体" panose="02010600030101010101" pitchFamily="2" charset="-122"/>
              <a:ea typeface="宋体" panose="02010600030101010101" pitchFamily="2" charset="-122"/>
              <a:cs typeface="宋体" panose="02010600030101010101" pitchFamily="2" charset="-122"/>
              <a:sym typeface="+mn-ea"/>
            </a:endParaRPr>
          </a:p>
          <a:p>
            <a:pPr algn="l"/>
            <a:r>
              <a:rPr sz="2400">
                <a:latin typeface="宋体" panose="02010600030101010101" pitchFamily="2" charset="-122"/>
                <a:ea typeface="宋体" panose="02010600030101010101" pitchFamily="2" charset="-122"/>
                <a:cs typeface="宋体" panose="02010600030101010101" pitchFamily="2" charset="-122"/>
                <a:sym typeface="+mn-ea"/>
              </a:rPr>
              <a:t>（1）根据材料并结合所学知识，概括世界贸易组织成立的背景。</a:t>
            </a:r>
            <a:endParaRPr sz="2400">
              <a:latin typeface="宋体" panose="02010600030101010101" pitchFamily="2" charset="-122"/>
              <a:ea typeface="宋体" panose="02010600030101010101" pitchFamily="2" charset="-122"/>
              <a:cs typeface="宋体" panose="02010600030101010101" pitchFamily="2" charset="-122"/>
              <a:sym typeface="+mn-ea"/>
            </a:endParaRPr>
          </a:p>
          <a:p>
            <a:pPr algn="l"/>
            <a:endParaRPr sz="2400">
              <a:latin typeface="宋体" panose="02010600030101010101" pitchFamily="2" charset="-122"/>
              <a:ea typeface="宋体" panose="02010600030101010101" pitchFamily="2" charset="-122"/>
              <a:cs typeface="宋体" panose="02010600030101010101" pitchFamily="2" charset="-122"/>
              <a:sym typeface="+mn-ea"/>
            </a:endParaRPr>
          </a:p>
          <a:p>
            <a:pPr algn="l"/>
            <a:endParaRPr sz="2400">
              <a:latin typeface="宋体" panose="02010600030101010101" pitchFamily="2" charset="-122"/>
              <a:ea typeface="宋体" panose="02010600030101010101" pitchFamily="2" charset="-122"/>
              <a:cs typeface="宋体" panose="02010600030101010101" pitchFamily="2" charset="-122"/>
              <a:sym typeface="+mn-ea"/>
            </a:endParaRPr>
          </a:p>
          <a:p>
            <a:pPr algn="l"/>
            <a:r>
              <a:rPr sz="2400">
                <a:latin typeface="宋体" panose="02010600030101010101" pitchFamily="2" charset="-122"/>
                <a:ea typeface="宋体" panose="02010600030101010101" pitchFamily="2" charset="-122"/>
                <a:cs typeface="宋体" panose="02010600030101010101" pitchFamily="2" charset="-122"/>
                <a:sym typeface="+mn-ea"/>
              </a:rPr>
              <a:t>（2）根据材料并结合所学知识，谈谈联合国和世界贸易组织成立的共同作用。从中你得到什么启示？ </a:t>
            </a:r>
            <a:endParaRPr sz="24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p:cNvSpPr txBox="1"/>
          <p:nvPr/>
        </p:nvSpPr>
        <p:spPr>
          <a:xfrm>
            <a:off x="601345" y="4004310"/>
            <a:ext cx="10988675" cy="706755"/>
          </a:xfrm>
          <a:prstGeom prst="rect">
            <a:avLst/>
          </a:prstGeom>
          <a:noFill/>
        </p:spPr>
        <p:txBody>
          <a:bodyPr wrap="square" rtlCol="0" anchor="t">
            <a:spAutoFit/>
          </a:bodyPr>
          <a:p>
            <a:r>
              <a:rPr lang="zh-CN" sz="2000" b="1">
                <a:solidFill>
                  <a:srgbClr val="FF0000"/>
                </a:solidFill>
                <a:latin typeface="Calibri" panose="020F0502020204030204" charset="0"/>
                <a:ea typeface="宋体" panose="02010600030101010101" pitchFamily="2" charset="-122"/>
                <a:sym typeface="+mn-ea"/>
              </a:rPr>
              <a:t>（</a:t>
            </a:r>
            <a:r>
              <a:rPr lang="en-US" sz="2000" b="1">
                <a:solidFill>
                  <a:srgbClr val="FF0000"/>
                </a:solidFill>
                <a:latin typeface="Calibri" panose="020F0502020204030204" charset="0"/>
                <a:ea typeface="宋体" panose="02010600030101010101" pitchFamily="2" charset="-122"/>
                <a:sym typeface="+mn-ea"/>
              </a:rPr>
              <a:t>1</a:t>
            </a:r>
            <a:r>
              <a:rPr lang="zh-CN" sz="2000" b="1">
                <a:solidFill>
                  <a:srgbClr val="FF0000"/>
                </a:solidFill>
                <a:latin typeface="Calibri" panose="020F0502020204030204" charset="0"/>
                <a:ea typeface="宋体" panose="02010600030101010101" pitchFamily="2" charset="-122"/>
                <a:sym typeface="+mn-ea"/>
              </a:rPr>
              <a:t>）背景：联合国推动了世界的和平与发展；世界局势趋于缓和；世界各国积极寻求国际合作；生产力和科技水平提高；世界经济全球化的趋势加强。</a:t>
            </a:r>
            <a:endParaRPr lang="zh-CN" altLang="en-US" sz="2000" b="1">
              <a:solidFill>
                <a:srgbClr val="FF0000"/>
              </a:solidFill>
              <a:latin typeface="Calibri" panose="020F0502020204030204" charset="0"/>
              <a:ea typeface="宋体" panose="02010600030101010101" pitchFamily="2" charset="-122"/>
              <a:sym typeface="+mn-ea"/>
            </a:endParaRPr>
          </a:p>
        </p:txBody>
      </p:sp>
      <p:sp>
        <p:nvSpPr>
          <p:cNvPr id="4" name="文本框 3"/>
          <p:cNvSpPr txBox="1"/>
          <p:nvPr/>
        </p:nvSpPr>
        <p:spPr>
          <a:xfrm>
            <a:off x="824230" y="5539105"/>
            <a:ext cx="11005820" cy="922020"/>
          </a:xfrm>
          <a:prstGeom prst="rect">
            <a:avLst/>
          </a:prstGeom>
          <a:noFill/>
        </p:spPr>
        <p:txBody>
          <a:bodyPr wrap="square" rtlCol="0">
            <a:spAutoFit/>
          </a:bodyPr>
          <a:p>
            <a:pPr algn="l"/>
            <a:r>
              <a:rPr lang="zh-CN" b="1">
                <a:solidFill>
                  <a:srgbClr val="FF0000"/>
                </a:solidFill>
                <a:latin typeface="Calibri" panose="020F0502020204030204" charset="0"/>
                <a:ea typeface="宋体" panose="02010600030101010101" pitchFamily="2" charset="-122"/>
                <a:sym typeface="+mn-ea"/>
              </a:rPr>
              <a:t>（</a:t>
            </a:r>
            <a:r>
              <a:rPr lang="en-US" b="1">
                <a:solidFill>
                  <a:srgbClr val="FF0000"/>
                </a:solidFill>
                <a:latin typeface="Calibri" panose="020F0502020204030204" charset="0"/>
                <a:ea typeface="宋体" panose="02010600030101010101" pitchFamily="2" charset="-122"/>
                <a:cs typeface="Times New Roman" panose="02020603050405020304" charset="0"/>
                <a:sym typeface="+mn-ea"/>
              </a:rPr>
              <a:t>2</a:t>
            </a:r>
            <a:r>
              <a:rPr lang="zh-CN" b="1">
                <a:solidFill>
                  <a:srgbClr val="FF0000"/>
                </a:solidFill>
                <a:latin typeface="Calibri" panose="020F0502020204030204" charset="0"/>
                <a:ea typeface="宋体" panose="02010600030101010101" pitchFamily="2" charset="-122"/>
                <a:sym typeface="+mn-ea"/>
              </a:rPr>
              <a:t>）共同作用：有利于建立公平的国际经济关系；促进国际合作；促进经济全球化和世界经济发展；提高了人类的生活水平；推动世界的和平与发展。启示：要增强积极参与国际合作的意识；树立促进世界和平发展的信念；自觉遵守联合国和世界贸易组织的宗旨原则；谈判与磋商是解决重大国际问题的手段。</a:t>
            </a:r>
            <a:endParaRPr lang="zh-CN" altLang="en-US" b="1">
              <a:solidFill>
                <a:srgbClr val="FF0000"/>
              </a:solidFill>
              <a:latin typeface="Calibri" panose="020F0502020204030204" charset="0"/>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55295" y="982980"/>
            <a:ext cx="11060430" cy="4892675"/>
          </a:xfrm>
          <a:prstGeom prst="rect">
            <a:avLst/>
          </a:prstGeom>
          <a:noFill/>
          <a:ln w="9525">
            <a:noFill/>
          </a:ln>
        </p:spPr>
        <p:txBody>
          <a:bodyPr wrap="square">
            <a:spAutoFit/>
          </a:bodyPr>
          <a:p>
            <a:pPr indent="0"/>
            <a:r>
              <a:rPr lang="en-US" sz="2400" b="0">
                <a:latin typeface="宋体" panose="02010600030101010101" pitchFamily="2" charset="-122"/>
                <a:ea typeface="宋体" panose="02010600030101010101" pitchFamily="2" charset="-122"/>
                <a:cs typeface="宋体" panose="02010600030101010101" pitchFamily="2" charset="-122"/>
              </a:rPr>
              <a:t>7</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冷战的结束使世界形势发展的总趋势走向缓和，时代的主题是（   ）</a:t>
            </a:r>
            <a:r>
              <a:rPr lang="en-US" sz="2400" b="0">
                <a:latin typeface="宋体" panose="02010600030101010101" pitchFamily="2" charset="-122"/>
                <a:ea typeface="宋体" panose="02010600030101010101" pitchFamily="2" charset="-122"/>
                <a:cs typeface="宋体" panose="02010600030101010101" pitchFamily="2" charset="-122"/>
              </a:rPr>
              <a:t>  A</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压迫与抗争  </a:t>
            </a:r>
            <a:r>
              <a:rPr lang="en-US" sz="2400" b="0">
                <a:latin typeface="宋体" panose="02010600030101010101" pitchFamily="2" charset="-122"/>
                <a:ea typeface="宋体" panose="02010600030101010101" pitchFamily="2" charset="-122"/>
                <a:cs typeface="宋体" panose="02010600030101010101" pitchFamily="2" charset="-122"/>
              </a:rPr>
              <a:t>B</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殖民与反抗  </a:t>
            </a:r>
            <a:r>
              <a:rPr lang="en-US" sz="2400" b="0">
                <a:latin typeface="宋体" panose="02010600030101010101" pitchFamily="2" charset="-122"/>
                <a:ea typeface="宋体" panose="02010600030101010101" pitchFamily="2" charset="-122"/>
                <a:cs typeface="宋体" panose="02010600030101010101" pitchFamily="2" charset="-122"/>
              </a:rPr>
              <a:t>C</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战争与和平  </a:t>
            </a:r>
            <a:r>
              <a:rPr lang="en-US" sz="2400" b="0">
                <a:latin typeface="宋体" panose="02010600030101010101" pitchFamily="2" charset="-122"/>
                <a:ea typeface="宋体" panose="02010600030101010101" pitchFamily="2" charset="-122"/>
                <a:cs typeface="宋体" panose="02010600030101010101" pitchFamily="2" charset="-122"/>
              </a:rPr>
              <a:t>D</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和平与发展</a:t>
            </a:r>
            <a:endParaRPr lang="zh-CN" sz="2400" b="0">
              <a:latin typeface="宋体" panose="02010600030101010101" pitchFamily="2" charset="-122"/>
              <a:ea typeface="宋体" panose="02010600030101010101" pitchFamily="2" charset="-122"/>
              <a:cs typeface="宋体" panose="02010600030101010101" pitchFamily="2" charset="-122"/>
            </a:endParaRPr>
          </a:p>
          <a:p>
            <a:pPr indent="0"/>
            <a:endParaRPr lang="zh-CN" sz="2400" b="0">
              <a:latin typeface="宋体" panose="02010600030101010101" pitchFamily="2" charset="-122"/>
              <a:ea typeface="宋体" panose="02010600030101010101" pitchFamily="2" charset="-122"/>
              <a:cs typeface="宋体" panose="02010600030101010101" pitchFamily="2" charset="-122"/>
            </a:endParaRPr>
          </a:p>
          <a:p>
            <a:pPr indent="0"/>
            <a:r>
              <a:rPr lang="en-US" sz="2400" b="0">
                <a:latin typeface="宋体" panose="02010600030101010101" pitchFamily="2" charset="-122"/>
                <a:ea typeface="宋体" panose="02010600030101010101" pitchFamily="2" charset="-122"/>
                <a:cs typeface="宋体" panose="02010600030101010101" pitchFamily="2" charset="-122"/>
              </a:rPr>
              <a:t>8</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a:t>
            </a:r>
            <a:r>
              <a:rPr lang="en-US" sz="2400" b="0">
                <a:latin typeface="宋体" panose="02010600030101010101" pitchFamily="2" charset="-122"/>
                <a:ea typeface="宋体" panose="02010600030101010101" pitchFamily="2" charset="-122"/>
                <a:cs typeface="宋体" panose="02010600030101010101" pitchFamily="2" charset="-122"/>
              </a:rPr>
              <a:t>2021</a:t>
            </a:r>
            <a:r>
              <a:rPr lang="zh-CN" sz="2400" b="0">
                <a:latin typeface="宋体" panose="02010600030101010101" pitchFamily="2" charset="-122"/>
                <a:ea typeface="宋体" panose="02010600030101010101" pitchFamily="2" charset="-122"/>
                <a:cs typeface="宋体" panose="02010600030101010101" pitchFamily="2" charset="-122"/>
              </a:rPr>
              <a:t>·贺州）世界贸易组织成立后，其成员的关税水平普遍降低，贸易壁垒进一步减少，自</a:t>
            </a:r>
            <a:r>
              <a:rPr lang="en-US" sz="2400" b="0">
                <a:latin typeface="宋体" panose="02010600030101010101" pitchFamily="2" charset="-122"/>
                <a:ea typeface="宋体" panose="02010600030101010101" pitchFamily="2" charset="-122"/>
                <a:cs typeface="宋体" panose="02010600030101010101" pitchFamily="2" charset="-122"/>
              </a:rPr>
              <a:t>1995</a:t>
            </a:r>
            <a:r>
              <a:rPr lang="zh-CN" sz="2400" b="0">
                <a:latin typeface="宋体" panose="02010600030101010101" pitchFamily="2" charset="-122"/>
                <a:ea typeface="宋体" panose="02010600030101010101" pitchFamily="2" charset="-122"/>
                <a:cs typeface="宋体" panose="02010600030101010101" pitchFamily="2" charset="-122"/>
              </a:rPr>
              <a:t>年成立后的</a:t>
            </a:r>
            <a:r>
              <a:rPr lang="en-US" sz="2400" b="0">
                <a:latin typeface="宋体" panose="02010600030101010101" pitchFamily="2" charset="-122"/>
                <a:ea typeface="宋体" panose="02010600030101010101" pitchFamily="2" charset="-122"/>
                <a:cs typeface="宋体" panose="02010600030101010101" pitchFamily="2" charset="-122"/>
              </a:rPr>
              <a:t>10</a:t>
            </a:r>
            <a:r>
              <a:rPr lang="zh-CN" sz="2400" b="0">
                <a:latin typeface="宋体" panose="02010600030101010101" pitchFamily="2" charset="-122"/>
                <a:ea typeface="宋体" panose="02010600030101010101" pitchFamily="2" charset="-122"/>
                <a:cs typeface="宋体" panose="02010600030101010101" pitchFamily="2" charset="-122"/>
              </a:rPr>
              <a:t>年里，世界贸易总额增加了</a:t>
            </a:r>
            <a:r>
              <a:rPr lang="en-US" sz="2400" b="0">
                <a:latin typeface="宋体" panose="02010600030101010101" pitchFamily="2" charset="-122"/>
                <a:ea typeface="宋体" panose="02010600030101010101" pitchFamily="2" charset="-122"/>
                <a:cs typeface="宋体" panose="02010600030101010101" pitchFamily="2" charset="-122"/>
              </a:rPr>
              <a:t>3</a:t>
            </a:r>
            <a:r>
              <a:rPr lang="zh-CN" sz="2400" b="0">
                <a:latin typeface="宋体" panose="02010600030101010101" pitchFamily="2" charset="-122"/>
                <a:ea typeface="宋体" panose="02010600030101010101" pitchFamily="2" charset="-122"/>
                <a:cs typeface="宋体" panose="02010600030101010101" pitchFamily="2" charset="-122"/>
              </a:rPr>
              <a:t>倍。这说明，世界贸易组织成立（   ）</a:t>
            </a:r>
            <a:r>
              <a:rPr lang="en-US" sz="2400" b="0">
                <a:latin typeface="宋体" panose="02010600030101010101" pitchFamily="2" charset="-122"/>
                <a:ea typeface="宋体" panose="02010600030101010101" pitchFamily="2" charset="-122"/>
                <a:cs typeface="宋体" panose="02010600030101010101" pitchFamily="2" charset="-122"/>
              </a:rPr>
              <a:t>A</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宗旨是维护国际和平与安全  </a:t>
            </a:r>
            <a:r>
              <a:rPr lang="en-US" sz="2400" b="0">
                <a:latin typeface="宋体" panose="02010600030101010101" pitchFamily="2" charset="-122"/>
                <a:ea typeface="宋体" panose="02010600030101010101" pitchFamily="2" charset="-122"/>
                <a:cs typeface="宋体" panose="02010600030101010101" pitchFamily="2" charset="-122"/>
              </a:rPr>
              <a:t>B</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促进全球贸易和经济发展</a:t>
            </a:r>
            <a:r>
              <a:rPr lang="en-US" sz="2400" b="0">
                <a:latin typeface="宋体" panose="02010600030101010101" pitchFamily="2" charset="-122"/>
                <a:ea typeface="宋体" panose="02010600030101010101" pitchFamily="2" charset="-122"/>
                <a:cs typeface="宋体" panose="02010600030101010101" pitchFamily="2" charset="-122"/>
              </a:rPr>
              <a:t>C</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导致经济全球化出现了波折  </a:t>
            </a:r>
            <a:r>
              <a:rPr lang="en-US" sz="2400" b="0">
                <a:latin typeface="宋体" panose="02010600030101010101" pitchFamily="2" charset="-122"/>
                <a:ea typeface="宋体" panose="02010600030101010101" pitchFamily="2" charset="-122"/>
                <a:cs typeface="宋体" panose="02010600030101010101" pitchFamily="2" charset="-122"/>
              </a:rPr>
              <a:t>D</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催生贸易保护主义的盛行</a:t>
            </a:r>
            <a:endParaRPr lang="zh-CN" sz="2400" b="0">
              <a:latin typeface="宋体" panose="02010600030101010101" pitchFamily="2" charset="-122"/>
              <a:ea typeface="宋体" panose="02010600030101010101" pitchFamily="2" charset="-122"/>
              <a:cs typeface="宋体" panose="02010600030101010101" pitchFamily="2" charset="-122"/>
            </a:endParaRPr>
          </a:p>
          <a:p>
            <a:pPr indent="0"/>
            <a:endParaRPr lang="zh-CN" sz="2400" b="0">
              <a:latin typeface="宋体" panose="02010600030101010101" pitchFamily="2" charset="-122"/>
              <a:ea typeface="宋体" panose="02010600030101010101" pitchFamily="2" charset="-122"/>
              <a:cs typeface="宋体" panose="02010600030101010101" pitchFamily="2" charset="-122"/>
            </a:endParaRPr>
          </a:p>
          <a:p>
            <a:pPr indent="0"/>
            <a:r>
              <a:rPr lang="en-US" sz="2400" b="0">
                <a:latin typeface="宋体" panose="02010600030101010101" pitchFamily="2" charset="-122"/>
                <a:ea typeface="宋体" panose="02010600030101010101" pitchFamily="2" charset="-122"/>
                <a:cs typeface="宋体" panose="02010600030101010101" pitchFamily="2" charset="-122"/>
              </a:rPr>
              <a:t>9</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冷战结束后，世界格局发生了很大的变化。下列对冷战后世界格局的理解，正确的是（  ）</a:t>
            </a:r>
            <a:r>
              <a:rPr lang="en-US" sz="2400" b="0">
                <a:latin typeface="宋体" panose="02010600030101010101" pitchFamily="2" charset="-122"/>
                <a:ea typeface="宋体" panose="02010600030101010101" pitchFamily="2" charset="-122"/>
                <a:cs typeface="宋体" panose="02010600030101010101" pitchFamily="2" charset="-122"/>
              </a:rPr>
              <a:t>A</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两极格局依然存在   </a:t>
            </a:r>
            <a:r>
              <a:rPr lang="en-US" sz="2400" b="0">
                <a:latin typeface="宋体" panose="02010600030101010101" pitchFamily="2" charset="-122"/>
                <a:ea typeface="宋体" panose="02010600030101010101" pitchFamily="2" charset="-122"/>
                <a:cs typeface="宋体" panose="02010600030101010101" pitchFamily="2" charset="-122"/>
              </a:rPr>
              <a:t>B</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新的世界格局已经完全形成</a:t>
            </a:r>
            <a:r>
              <a:rPr lang="en-US" sz="2400" b="0">
                <a:latin typeface="宋体" panose="02010600030101010101" pitchFamily="2" charset="-122"/>
                <a:ea typeface="宋体" panose="02010600030101010101" pitchFamily="2" charset="-122"/>
                <a:cs typeface="宋体" panose="02010600030101010101" pitchFamily="2" charset="-122"/>
              </a:rPr>
              <a:t>C</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不结盟运动的兴起   </a:t>
            </a:r>
            <a:r>
              <a:rPr lang="en-US" sz="2400" b="0">
                <a:latin typeface="宋体" panose="02010600030101010101" pitchFamily="2" charset="-122"/>
                <a:ea typeface="宋体" panose="02010600030101010101" pitchFamily="2" charset="-122"/>
                <a:cs typeface="宋体" panose="02010600030101010101" pitchFamily="2" charset="-122"/>
              </a:rPr>
              <a:t>D</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sz="2400" b="0">
                <a:latin typeface="宋体" panose="02010600030101010101" pitchFamily="2" charset="-122"/>
                <a:ea typeface="宋体" panose="02010600030101010101" pitchFamily="2" charset="-122"/>
                <a:cs typeface="宋体" panose="02010600030101010101" pitchFamily="2" charset="-122"/>
              </a:rPr>
              <a:t>世界格局朝多极化方向发展</a:t>
            </a:r>
            <a:endParaRPr lang="zh-CN" altLang="en-US" sz="2400">
              <a:latin typeface="宋体" panose="02010600030101010101" pitchFamily="2" charset="-122"/>
              <a:cs typeface="宋体" panose="02010600030101010101" pitchFamily="2" charset="-122"/>
            </a:endParaRPr>
          </a:p>
        </p:txBody>
      </p:sp>
      <p:sp>
        <p:nvSpPr>
          <p:cNvPr id="3" name="文本框 2"/>
          <p:cNvSpPr txBox="1"/>
          <p:nvPr/>
        </p:nvSpPr>
        <p:spPr>
          <a:xfrm>
            <a:off x="9386570" y="982980"/>
            <a:ext cx="439420" cy="521970"/>
          </a:xfrm>
          <a:prstGeom prst="rect">
            <a:avLst/>
          </a:prstGeom>
          <a:noFill/>
        </p:spPr>
        <p:txBody>
          <a:bodyPr wrap="none" rtlCol="0">
            <a:spAutoFit/>
          </a:bodyPr>
          <a:p>
            <a:pPr algn="l"/>
            <a:r>
              <a:rPr lang="en-US" altLang="zh-CN" sz="2800" b="1">
                <a:solidFill>
                  <a:srgbClr val="FF0000"/>
                </a:solidFill>
                <a:sym typeface="+mn-ea"/>
              </a:rPr>
              <a:t>D</a:t>
            </a:r>
            <a:endParaRPr lang="en-US" altLang="zh-CN" sz="2800" b="1">
              <a:solidFill>
                <a:srgbClr val="FF0000"/>
              </a:solidFill>
            </a:endParaRPr>
          </a:p>
        </p:txBody>
      </p:sp>
      <p:sp>
        <p:nvSpPr>
          <p:cNvPr id="4" name="文本框 3"/>
          <p:cNvSpPr txBox="1"/>
          <p:nvPr/>
        </p:nvSpPr>
        <p:spPr>
          <a:xfrm>
            <a:off x="2743835" y="2760345"/>
            <a:ext cx="439420" cy="521970"/>
          </a:xfrm>
          <a:prstGeom prst="rect">
            <a:avLst/>
          </a:prstGeom>
          <a:noFill/>
        </p:spPr>
        <p:txBody>
          <a:bodyPr wrap="none" rtlCol="0">
            <a:spAutoFit/>
          </a:bodyPr>
          <a:p>
            <a:pPr algn="l"/>
            <a:r>
              <a:rPr lang="en-US" altLang="zh-CN" sz="2800" b="1">
                <a:solidFill>
                  <a:srgbClr val="FF0000"/>
                </a:solidFill>
                <a:sym typeface="+mn-ea"/>
              </a:rPr>
              <a:t>B</a:t>
            </a:r>
            <a:endParaRPr lang="en-US" altLang="zh-CN" sz="2800" b="1">
              <a:solidFill>
                <a:srgbClr val="FF0000"/>
              </a:solidFill>
            </a:endParaRPr>
          </a:p>
        </p:txBody>
      </p:sp>
      <p:sp>
        <p:nvSpPr>
          <p:cNvPr id="5" name="文本框 4"/>
          <p:cNvSpPr txBox="1"/>
          <p:nvPr/>
        </p:nvSpPr>
        <p:spPr>
          <a:xfrm>
            <a:off x="1736090" y="4606925"/>
            <a:ext cx="439420" cy="521970"/>
          </a:xfrm>
          <a:prstGeom prst="rect">
            <a:avLst/>
          </a:prstGeom>
          <a:noFill/>
        </p:spPr>
        <p:txBody>
          <a:bodyPr wrap="none" rtlCol="0">
            <a:spAutoFit/>
          </a:bodyPr>
          <a:p>
            <a:pPr algn="l"/>
            <a:r>
              <a:rPr lang="en-US" altLang="zh-CN" sz="2800" b="1">
                <a:solidFill>
                  <a:srgbClr val="FF0000"/>
                </a:solidFill>
                <a:sym typeface="+mn-ea"/>
              </a:rPr>
              <a:t>D</a:t>
            </a:r>
            <a:endParaRPr lang="en-US" altLang="zh-CN" sz="2800" b="1">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81025" y="596265"/>
            <a:ext cx="10380980" cy="5262245"/>
          </a:xfrm>
          <a:prstGeom prst="rect">
            <a:avLst/>
          </a:prstGeom>
          <a:noFill/>
        </p:spPr>
        <p:txBody>
          <a:bodyPr wrap="square" rtlCol="0" anchor="t">
            <a:spAutoFit/>
          </a:bodyPr>
          <a:p>
            <a:r>
              <a:rPr lang="en-US" sz="2400">
                <a:latin typeface="宋体" panose="02010600030101010101" pitchFamily="2" charset="-122"/>
                <a:ea typeface="宋体" panose="02010600030101010101" pitchFamily="2" charset="-122"/>
                <a:cs typeface="宋体" panose="02010600030101010101" pitchFamily="2" charset="-122"/>
                <a:sym typeface="+mn-ea"/>
              </a:rPr>
              <a:t>10</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a:t>
            </a:r>
            <a:r>
              <a:rPr lang="en-US" sz="2400">
                <a:latin typeface="宋体" panose="02010600030101010101" pitchFamily="2" charset="-122"/>
                <a:ea typeface="宋体" panose="02010600030101010101" pitchFamily="2" charset="-122"/>
                <a:cs typeface="宋体" panose="02010600030101010101" pitchFamily="2" charset="-122"/>
                <a:sym typeface="+mn-ea"/>
              </a:rPr>
              <a:t>2020</a:t>
            </a:r>
            <a:r>
              <a:rPr lang="zh-CN" sz="2400">
                <a:latin typeface="宋体" panose="02010600030101010101" pitchFamily="2" charset="-122"/>
                <a:ea typeface="宋体" panose="02010600030101010101" pitchFamily="2" charset="-122"/>
                <a:cs typeface="宋体" panose="02010600030101010101" pitchFamily="2" charset="-122"/>
                <a:sym typeface="+mn-ea"/>
              </a:rPr>
              <a:t>·黄冈）</a:t>
            </a:r>
            <a:r>
              <a:rPr lang="en-US" sz="2400">
                <a:latin typeface="宋体" panose="02010600030101010101" pitchFamily="2" charset="-122"/>
                <a:ea typeface="宋体" panose="02010600030101010101" pitchFamily="2" charset="-122"/>
                <a:cs typeface="宋体" panose="02010600030101010101" pitchFamily="2" charset="-122"/>
                <a:sym typeface="+mn-ea"/>
              </a:rPr>
              <a:t>1980</a:t>
            </a:r>
            <a:r>
              <a:rPr lang="zh-CN" sz="2400">
                <a:latin typeface="宋体" panose="02010600030101010101" pitchFamily="2" charset="-122"/>
                <a:ea typeface="宋体" panose="02010600030101010101" pitchFamily="2" charset="-122"/>
                <a:cs typeface="宋体" panose="02010600030101010101" pitchFamily="2" charset="-122"/>
                <a:sym typeface="+mn-ea"/>
              </a:rPr>
              <a:t>年，伊朗和伊拉克爆发战争，美国偏向伊拉克，并向伊拉克提供大量武器和经济援助。</a:t>
            </a:r>
            <a:r>
              <a:rPr lang="en-US" sz="2400">
                <a:latin typeface="宋体" panose="02010600030101010101" pitchFamily="2" charset="-122"/>
                <a:ea typeface="宋体" panose="02010600030101010101" pitchFamily="2" charset="-122"/>
                <a:cs typeface="宋体" panose="02010600030101010101" pitchFamily="2" charset="-122"/>
                <a:sym typeface="+mn-ea"/>
              </a:rPr>
              <a:t>23</a:t>
            </a:r>
            <a:r>
              <a:rPr lang="zh-CN" sz="2400">
                <a:latin typeface="宋体" panose="02010600030101010101" pitchFamily="2" charset="-122"/>
                <a:ea typeface="宋体" panose="02010600030101010101" pitchFamily="2" charset="-122"/>
                <a:cs typeface="宋体" panose="02010600030101010101" pitchFamily="2" charset="-122"/>
                <a:sym typeface="+mn-ea"/>
              </a:rPr>
              <a:t>年后，美国却以伊拉克藏有大规模杀伤性武器并暗中支持恐怖分子为由，绕开联合国安理会，单方面对伊拉克发动战争，并占领伊拉克。这表明，美国对外决策从根本上取决于（   ）</a:t>
            </a:r>
            <a:r>
              <a:rPr lang="en-US" sz="2400">
                <a:latin typeface="宋体" panose="02010600030101010101" pitchFamily="2" charset="-122"/>
                <a:ea typeface="宋体" panose="02010600030101010101" pitchFamily="2" charset="-122"/>
                <a:cs typeface="宋体" panose="02010600030101010101" pitchFamily="2" charset="-122"/>
                <a:sym typeface="+mn-ea"/>
              </a:rPr>
              <a:t> A</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反恐思维  </a:t>
            </a:r>
            <a:r>
              <a:rPr lang="en-US" sz="2400">
                <a:latin typeface="宋体" panose="02010600030101010101" pitchFamily="2" charset="-122"/>
                <a:ea typeface="宋体" panose="02010600030101010101" pitchFamily="2" charset="-122"/>
                <a:cs typeface="宋体" panose="02010600030101010101" pitchFamily="2" charset="-122"/>
                <a:sym typeface="+mn-ea"/>
              </a:rPr>
              <a:t>B</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地缘政治  </a:t>
            </a:r>
            <a:r>
              <a:rPr lang="en-US" sz="2400">
                <a:latin typeface="宋体" panose="02010600030101010101" pitchFamily="2" charset="-122"/>
                <a:ea typeface="宋体" panose="02010600030101010101" pitchFamily="2" charset="-122"/>
                <a:cs typeface="宋体" panose="02010600030101010101" pitchFamily="2" charset="-122"/>
                <a:sym typeface="+mn-ea"/>
              </a:rPr>
              <a:t>C</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石油战略  </a:t>
            </a:r>
            <a:r>
              <a:rPr lang="en-US" sz="2400">
                <a:latin typeface="宋体" panose="02010600030101010101" pitchFamily="2" charset="-122"/>
                <a:ea typeface="宋体" panose="02010600030101010101" pitchFamily="2" charset="-122"/>
                <a:cs typeface="宋体" panose="02010600030101010101" pitchFamily="2" charset="-122"/>
                <a:sym typeface="+mn-ea"/>
              </a:rPr>
              <a:t>D</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国家利益</a:t>
            </a:r>
            <a:endParaRPr lang="zh-CN" sz="2400">
              <a:latin typeface="宋体" panose="02010600030101010101" pitchFamily="2" charset="-122"/>
              <a:ea typeface="宋体" panose="02010600030101010101" pitchFamily="2" charset="-122"/>
              <a:cs typeface="宋体" panose="02010600030101010101" pitchFamily="2" charset="-122"/>
              <a:sym typeface="+mn-ea"/>
            </a:endParaRPr>
          </a:p>
          <a:p>
            <a:endParaRPr lang="zh-CN" sz="2400">
              <a:latin typeface="宋体" panose="02010600030101010101" pitchFamily="2" charset="-122"/>
              <a:ea typeface="宋体" panose="02010600030101010101" pitchFamily="2" charset="-122"/>
              <a:cs typeface="宋体" panose="02010600030101010101" pitchFamily="2" charset="-122"/>
              <a:sym typeface="+mn-ea"/>
            </a:endParaRPr>
          </a:p>
          <a:p>
            <a:r>
              <a:rPr lang="en-US" sz="2400">
                <a:latin typeface="宋体" panose="02010600030101010101" pitchFamily="2" charset="-122"/>
                <a:ea typeface="宋体" panose="02010600030101010101" pitchFamily="2" charset="-122"/>
                <a:cs typeface="宋体" panose="02010600030101010101" pitchFamily="2" charset="-122"/>
                <a:sym typeface="+mn-ea"/>
              </a:rPr>
              <a:t>11</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en-US" sz="2400">
                <a:latin typeface="宋体" panose="02010600030101010101" pitchFamily="2" charset="-122"/>
                <a:ea typeface="宋体" panose="02010600030101010101" pitchFamily="2" charset="-122"/>
                <a:cs typeface="宋体" panose="02010600030101010101" pitchFamily="2" charset="-122"/>
                <a:sym typeface="+mn-ea"/>
              </a:rPr>
              <a:t>2020</a:t>
            </a:r>
            <a:r>
              <a:rPr lang="zh-CN" sz="2400">
                <a:latin typeface="宋体" panose="02010600030101010101" pitchFamily="2" charset="-122"/>
                <a:ea typeface="宋体" panose="02010600030101010101" pitchFamily="2" charset="-122"/>
                <a:cs typeface="宋体" panose="02010600030101010101" pitchFamily="2" charset="-122"/>
                <a:sym typeface="+mn-ea"/>
              </a:rPr>
              <a:t>年，新冠肺炎疫情席卷世界。有学者认为在现有的“一超多强”格局中，作为“一超”的美国在防疫抗疫中的表现乏善可陈，软硬实力遭受重挫，将大大加速其已有的相对衰落进程，单极霸权梦更加遥远。在“多强”成员中，中国的抗疫成就和对世界的贡献举世公认，实力会得到提升。与此同时，欧洲国家和日本在抗疫中同美国的合作远不及同中国的合作，美欧日构成的“大西方”进一步虚化。从这些分析可以得出的结论是（   ）</a:t>
            </a:r>
            <a:r>
              <a:rPr lang="en-US" sz="2400">
                <a:latin typeface="宋体" panose="02010600030101010101" pitchFamily="2" charset="-122"/>
                <a:ea typeface="宋体" panose="02010600030101010101" pitchFamily="2" charset="-122"/>
                <a:cs typeface="宋体" panose="02010600030101010101" pitchFamily="2" charset="-122"/>
                <a:sym typeface="+mn-ea"/>
              </a:rPr>
              <a:t> A</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美欧日的联盟已彻底瓦解  </a:t>
            </a:r>
            <a:r>
              <a:rPr lang="en-US" sz="2400">
                <a:latin typeface="宋体" panose="02010600030101010101" pitchFamily="2" charset="-122"/>
                <a:ea typeface="宋体" panose="02010600030101010101" pitchFamily="2" charset="-122"/>
                <a:cs typeface="宋体" panose="02010600030101010101" pitchFamily="2" charset="-122"/>
                <a:sym typeface="+mn-ea"/>
              </a:rPr>
              <a:t>B</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疫情将加速世界多极化进程</a:t>
            </a:r>
            <a:r>
              <a:rPr lang="en-US" sz="2400">
                <a:latin typeface="宋体" panose="02010600030101010101" pitchFamily="2" charset="-122"/>
                <a:ea typeface="宋体" panose="02010600030101010101" pitchFamily="2" charset="-122"/>
                <a:cs typeface="宋体" panose="02010600030101010101" pitchFamily="2" charset="-122"/>
                <a:sym typeface="+mn-ea"/>
              </a:rPr>
              <a:t> C</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中国同欧日结盟对抗美国  </a:t>
            </a:r>
            <a:r>
              <a:rPr lang="en-US" sz="2400">
                <a:latin typeface="宋体" panose="02010600030101010101" pitchFamily="2" charset="-122"/>
                <a:ea typeface="宋体" panose="02010600030101010101" pitchFamily="2" charset="-122"/>
                <a:cs typeface="宋体" panose="02010600030101010101" pitchFamily="2" charset="-122"/>
                <a:sym typeface="+mn-ea"/>
              </a:rPr>
              <a:t>D</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a:t>
            </a:r>
            <a:r>
              <a:rPr lang="zh-CN" sz="2400">
                <a:latin typeface="宋体" panose="02010600030101010101" pitchFamily="2" charset="-122"/>
                <a:ea typeface="宋体" panose="02010600030101010101" pitchFamily="2" charset="-122"/>
                <a:cs typeface="宋体" panose="02010600030101010101" pitchFamily="2" charset="-122"/>
                <a:sym typeface="+mn-ea"/>
              </a:rPr>
              <a:t>“一超多强”格局已经结束</a:t>
            </a:r>
            <a:endParaRPr lang="zh-CN" altLang="en-US" sz="2400">
              <a:latin typeface="宋体" panose="02010600030101010101" pitchFamily="2" charset="-122"/>
              <a:cs typeface="宋体" panose="02010600030101010101" pitchFamily="2" charset="-122"/>
            </a:endParaRPr>
          </a:p>
        </p:txBody>
      </p:sp>
      <p:sp>
        <p:nvSpPr>
          <p:cNvPr id="3" name="文本框 2"/>
          <p:cNvSpPr txBox="1"/>
          <p:nvPr/>
        </p:nvSpPr>
        <p:spPr>
          <a:xfrm>
            <a:off x="8244840" y="4666615"/>
            <a:ext cx="620395" cy="521970"/>
          </a:xfrm>
          <a:prstGeom prst="rect">
            <a:avLst/>
          </a:prstGeom>
          <a:noFill/>
        </p:spPr>
        <p:txBody>
          <a:bodyPr wrap="square" rtlCol="0">
            <a:spAutoFit/>
          </a:bodyPr>
          <a:p>
            <a:r>
              <a:rPr lang="en-US" altLang="zh-CN" sz="2800" b="1">
                <a:solidFill>
                  <a:srgbClr val="FF0000"/>
                </a:solidFill>
              </a:rPr>
              <a:t>B</a:t>
            </a:r>
            <a:endParaRPr lang="en-US" altLang="zh-CN" sz="2800" b="1">
              <a:solidFill>
                <a:srgbClr val="FF0000"/>
              </a:solidFill>
            </a:endParaRPr>
          </a:p>
        </p:txBody>
      </p:sp>
      <p:sp>
        <p:nvSpPr>
          <p:cNvPr id="4" name="文本框 3"/>
          <p:cNvSpPr txBox="1"/>
          <p:nvPr/>
        </p:nvSpPr>
        <p:spPr>
          <a:xfrm>
            <a:off x="9240520" y="1752600"/>
            <a:ext cx="439420" cy="521970"/>
          </a:xfrm>
          <a:prstGeom prst="rect">
            <a:avLst/>
          </a:prstGeom>
          <a:noFill/>
        </p:spPr>
        <p:txBody>
          <a:bodyPr wrap="none" rtlCol="0">
            <a:spAutoFit/>
          </a:bodyPr>
          <a:p>
            <a:pPr algn="l"/>
            <a:r>
              <a:rPr lang="en-US" altLang="zh-CN" sz="2800" b="1">
                <a:solidFill>
                  <a:srgbClr val="FF0000"/>
                </a:solidFill>
                <a:sym typeface="+mn-ea"/>
              </a:rPr>
              <a:t>D</a:t>
            </a:r>
            <a:endParaRPr lang="en-US" altLang="zh-CN" sz="2800" b="1">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07035" y="808990"/>
            <a:ext cx="11499215" cy="4399915"/>
          </a:xfrm>
          <a:prstGeom prst="rect">
            <a:avLst/>
          </a:prstGeom>
          <a:noFill/>
        </p:spPr>
        <p:txBody>
          <a:bodyPr wrap="square" rtlCol="0" anchor="t">
            <a:spAutoFit/>
          </a:bodyPr>
          <a:p>
            <a:r>
              <a:rPr lang="en-US" sz="2800">
                <a:latin typeface="Calibri" panose="020F0502020204030204" charset="0"/>
                <a:ea typeface="宋体" panose="02010600030101010101" pitchFamily="2" charset="-122"/>
                <a:cs typeface="Times New Roman" panose="02020603050405020304" charset="0"/>
                <a:sym typeface="+mn-ea"/>
              </a:rPr>
              <a:t>12</a:t>
            </a:r>
            <a:r>
              <a:rPr lang="en-US" altLang="zh-CN" sz="2800">
                <a:latin typeface="Calibri" panose="020F0502020204030204" charset="0"/>
                <a:ea typeface="宋体" panose="02010600030101010101" pitchFamily="2" charset="-122"/>
                <a:sym typeface="+mn-ea"/>
              </a:rPr>
              <a:t>.</a:t>
            </a:r>
            <a:r>
              <a:rPr lang="zh-CN" sz="2800">
                <a:latin typeface="Calibri" panose="020F0502020204030204" charset="0"/>
                <a:ea typeface="宋体" panose="02010600030101010101" pitchFamily="2" charset="-122"/>
                <a:sym typeface="+mn-ea"/>
              </a:rPr>
              <a:t>（</a:t>
            </a:r>
            <a:r>
              <a:rPr lang="en-US" sz="2800">
                <a:latin typeface="Calibri" panose="020F0502020204030204" charset="0"/>
                <a:ea typeface="宋体" panose="02010600030101010101" pitchFamily="2" charset="-122"/>
                <a:sym typeface="+mn-ea"/>
              </a:rPr>
              <a:t>2021</a:t>
            </a:r>
            <a:r>
              <a:rPr lang="zh-CN" sz="2800">
                <a:latin typeface="Calibri" panose="020F0502020204030204" charset="0"/>
                <a:ea typeface="宋体" panose="02010600030101010101" pitchFamily="2" charset="-122"/>
                <a:sym typeface="+mn-ea"/>
              </a:rPr>
              <a:t>·百色）阅读材料，完成下列要求。材料这几年，单边主义和保护主义不断抬头，有时候还来势汹汹。但令人欣慰的是，面对这股逆流，越来越多的国家公开站出来予以抵制和反对。</a:t>
            </a:r>
            <a:r>
              <a:rPr lang="zh-CN" sz="2800">
                <a:latin typeface="Calibri" panose="020F0502020204030204" charset="0"/>
                <a:ea typeface="宋体" panose="02010600030101010101" pitchFamily="2" charset="-122"/>
                <a:cs typeface="Times New Roman" panose="02020603050405020304" charset="0"/>
                <a:sym typeface="+mn-ea"/>
              </a:rPr>
              <a:t>……我们将高举构建人类命运共同体的旗帜，继续站在历史前进的正确方向一边，继续站在世界大多数国家的共同利益一边，与各国一道，本着多边主义的理念，坚定维护以联合国为核心的国际体系，坚定维护以国际法为基础的国际秩序。</a:t>
            </a:r>
            <a:endParaRPr lang="zh-CN" sz="2800">
              <a:latin typeface="Calibri" panose="020F0502020204030204" charset="0"/>
              <a:ea typeface="宋体" panose="02010600030101010101" pitchFamily="2" charset="-122"/>
              <a:cs typeface="Times New Roman" panose="02020603050405020304" charset="0"/>
              <a:sym typeface="+mn-ea"/>
            </a:endParaRPr>
          </a:p>
          <a:p>
            <a:pPr algn="r"/>
            <a:r>
              <a:rPr lang="zh-CN" sz="2800">
                <a:latin typeface="Calibri" panose="020F0502020204030204" charset="0"/>
                <a:ea typeface="宋体" panose="02010600030101010101" pitchFamily="2" charset="-122"/>
                <a:cs typeface="Times New Roman" panose="02020603050405020304" charset="0"/>
                <a:sym typeface="+mn-ea"/>
              </a:rPr>
              <a:t>——摘自国务委员兼外交部长王毅在</a:t>
            </a:r>
            <a:r>
              <a:rPr lang="en-US" sz="2800">
                <a:latin typeface="Calibri" panose="020F0502020204030204" charset="0"/>
                <a:ea typeface="宋体" panose="02010600030101010101" pitchFamily="2" charset="-122"/>
                <a:sym typeface="+mn-ea"/>
              </a:rPr>
              <a:t>2019</a:t>
            </a:r>
            <a:r>
              <a:rPr lang="zh-CN" sz="2800">
                <a:latin typeface="Calibri" panose="020F0502020204030204" charset="0"/>
                <a:ea typeface="宋体" panose="02010600030101010101" pitchFamily="2" charset="-122"/>
                <a:sym typeface="+mn-ea"/>
              </a:rPr>
              <a:t>年</a:t>
            </a:r>
            <a:r>
              <a:rPr lang="en-US" sz="2800">
                <a:latin typeface="Calibri" panose="020F0502020204030204" charset="0"/>
                <a:ea typeface="宋体" panose="02010600030101010101" pitchFamily="2" charset="-122"/>
                <a:sym typeface="+mn-ea"/>
              </a:rPr>
              <a:t>3</a:t>
            </a:r>
            <a:r>
              <a:rPr lang="zh-CN" sz="2800">
                <a:latin typeface="Calibri" panose="020F0502020204030204" charset="0"/>
                <a:ea typeface="宋体" panose="02010600030101010101" pitchFamily="2" charset="-122"/>
                <a:sym typeface="+mn-ea"/>
              </a:rPr>
              <a:t>月</a:t>
            </a:r>
            <a:r>
              <a:rPr lang="en-US" sz="2800">
                <a:latin typeface="Calibri" panose="020F0502020204030204" charset="0"/>
                <a:ea typeface="宋体" panose="02010600030101010101" pitchFamily="2" charset="-122"/>
                <a:sym typeface="+mn-ea"/>
              </a:rPr>
              <a:t>8</a:t>
            </a:r>
            <a:r>
              <a:rPr lang="zh-CN" sz="2800">
                <a:latin typeface="Calibri" panose="020F0502020204030204" charset="0"/>
                <a:ea typeface="宋体" panose="02010600030101010101" pitchFamily="2" charset="-122"/>
                <a:sym typeface="+mn-ea"/>
              </a:rPr>
              <a:t>日两会记者会上的讲话</a:t>
            </a:r>
            <a:endParaRPr lang="zh-CN" sz="2800">
              <a:latin typeface="Calibri" panose="020F0502020204030204" charset="0"/>
              <a:ea typeface="宋体" panose="02010600030101010101" pitchFamily="2" charset="-122"/>
              <a:sym typeface="+mn-ea"/>
            </a:endParaRPr>
          </a:p>
          <a:p>
            <a:pPr algn="l"/>
            <a:r>
              <a:rPr lang="zh-CN" sz="2800">
                <a:latin typeface="Calibri" panose="020F0502020204030204" charset="0"/>
                <a:ea typeface="宋体" panose="02010600030101010101" pitchFamily="2" charset="-122"/>
                <a:sym typeface="+mn-ea"/>
              </a:rPr>
              <a:t>        根据材料，结合所学知识，指出当今世界政治格局的发展趋势及中国的应对措施。</a:t>
            </a:r>
            <a:endParaRPr lang="zh-CN" altLang="en-US" sz="2800"/>
          </a:p>
        </p:txBody>
      </p:sp>
      <p:sp>
        <p:nvSpPr>
          <p:cNvPr id="3" name="文本框 2"/>
          <p:cNvSpPr txBox="1"/>
          <p:nvPr/>
        </p:nvSpPr>
        <p:spPr>
          <a:xfrm>
            <a:off x="1149985" y="5208905"/>
            <a:ext cx="10012045" cy="1383665"/>
          </a:xfrm>
          <a:prstGeom prst="rect">
            <a:avLst/>
          </a:prstGeom>
          <a:noFill/>
        </p:spPr>
        <p:txBody>
          <a:bodyPr wrap="square" rtlCol="0" anchor="t">
            <a:spAutoFit/>
          </a:bodyPr>
          <a:p>
            <a:r>
              <a:rPr lang="zh-CN" sz="2800" b="1">
                <a:solidFill>
                  <a:srgbClr val="FF0000"/>
                </a:solidFill>
                <a:latin typeface="Calibri" panose="020F0502020204030204" charset="0"/>
                <a:ea typeface="宋体" panose="02010600030101010101" pitchFamily="2" charset="-122"/>
                <a:sym typeface="+mn-ea"/>
              </a:rPr>
              <a:t>趋势：多极化趋势加强</a:t>
            </a:r>
            <a:endParaRPr lang="zh-CN" sz="2800" b="1">
              <a:solidFill>
                <a:srgbClr val="FF0000"/>
              </a:solidFill>
              <a:latin typeface="Calibri" panose="020F0502020204030204" charset="0"/>
              <a:ea typeface="宋体" panose="02010600030101010101" pitchFamily="2" charset="-122"/>
              <a:sym typeface="+mn-ea"/>
            </a:endParaRPr>
          </a:p>
          <a:p>
            <a:r>
              <a:rPr lang="zh-CN" sz="2800" b="1">
                <a:solidFill>
                  <a:srgbClr val="FF0000"/>
                </a:solidFill>
                <a:latin typeface="Calibri" panose="020F0502020204030204" charset="0"/>
                <a:ea typeface="宋体" panose="02010600030101010101" pitchFamily="2" charset="-122"/>
                <a:sym typeface="+mn-ea"/>
              </a:rPr>
              <a:t>措施：努力构建人类命运共同体，坚定维护以联合国为核心的国际体系，坚定维护以国际法为基础的国际秩序。</a:t>
            </a:r>
            <a:endParaRPr lang="zh-CN" altLang="en-US" sz="2800" b="1">
              <a:solidFill>
                <a:srgbClr val="FF0000"/>
              </a:solidFill>
              <a:latin typeface="Calibri" panose="020F0502020204030204" charset="0"/>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75970" y="798195"/>
            <a:ext cx="11027410" cy="5262245"/>
          </a:xfrm>
          <a:prstGeom prst="rect">
            <a:avLst/>
          </a:prstGeom>
          <a:noFill/>
          <a:ln w="9525">
            <a:noFill/>
          </a:ln>
        </p:spPr>
        <p:txBody>
          <a:bodyPr wrap="square">
            <a:spAutoFit/>
          </a:bodyPr>
          <a:p>
            <a:pPr indent="0"/>
            <a:r>
              <a:rPr lang="en-US" sz="2800">
                <a:latin typeface="宋体" panose="02010600030101010101" pitchFamily="2" charset="-122"/>
                <a:ea typeface="宋体" panose="02010600030101010101" pitchFamily="2" charset="-122"/>
                <a:cs typeface="宋体" panose="02010600030101010101" pitchFamily="2" charset="-122"/>
              </a:rPr>
              <a:t>13</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2021</a:t>
            </a:r>
            <a:r>
              <a:rPr lang="zh-CN" sz="2800">
                <a:latin typeface="宋体" panose="02010600030101010101" pitchFamily="2" charset="-122"/>
                <a:ea typeface="宋体" panose="02010600030101010101" pitchFamily="2" charset="-122"/>
                <a:cs typeface="宋体" panose="02010600030101010101" pitchFamily="2" charset="-122"/>
              </a:rPr>
              <a:t>·桂林）新冠肺炎疫情是百年来最严重的传染病大流行。有专家提醒，只要世界上还有一个国家没有控制好疫情，病毒就会向全世界蔓延。这说明在全球化背景下各国要共同应对（    ）</a:t>
            </a:r>
            <a:r>
              <a:rPr 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环境污染问题</a:t>
            </a:r>
            <a:r>
              <a:rPr lang="en-US" sz="2800">
                <a:latin typeface="宋体" panose="02010600030101010101" pitchFamily="2" charset="-122"/>
                <a:ea typeface="宋体" panose="02010600030101010101" pitchFamily="2" charset="-122"/>
                <a:cs typeface="宋体" panose="02010600030101010101" pitchFamily="2" charset="-122"/>
              </a:rPr>
              <a:t>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卫生健康问题</a:t>
            </a:r>
            <a:r>
              <a:rPr 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世界粮食问题</a:t>
            </a:r>
            <a:r>
              <a:rPr lang="en-US" sz="2800">
                <a:latin typeface="宋体" panose="02010600030101010101" pitchFamily="2" charset="-122"/>
                <a:ea typeface="宋体" panose="02010600030101010101" pitchFamily="2" charset="-122"/>
                <a:cs typeface="宋体" panose="02010600030101010101" pitchFamily="2" charset="-122"/>
              </a:rPr>
              <a:t>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男女平等问题</a:t>
            </a:r>
            <a:endParaRPr lang="en-US" sz="2800">
              <a:latin typeface="宋体" panose="02010600030101010101" pitchFamily="2" charset="-122"/>
              <a:ea typeface="宋体" panose="02010600030101010101" pitchFamily="2" charset="-122"/>
              <a:cs typeface="宋体" panose="02010600030101010101" pitchFamily="2" charset="-122"/>
            </a:endParaRPr>
          </a:p>
          <a:p>
            <a:pPr indent="0"/>
            <a:endParaRPr lang="en-US" sz="2800">
              <a:latin typeface="宋体" panose="02010600030101010101" pitchFamily="2" charset="-122"/>
              <a:ea typeface="宋体" panose="02010600030101010101" pitchFamily="2" charset="-122"/>
              <a:cs typeface="宋体" panose="02010600030101010101" pitchFamily="2" charset="-122"/>
            </a:endParaRPr>
          </a:p>
          <a:p>
            <a:pPr indent="0"/>
            <a:r>
              <a:rPr lang="en-US" sz="2800">
                <a:latin typeface="宋体" panose="02010600030101010101" pitchFamily="2" charset="-122"/>
                <a:ea typeface="宋体" panose="02010600030101010101" pitchFamily="2" charset="-122"/>
                <a:cs typeface="宋体" panose="02010600030101010101" pitchFamily="2" charset="-122"/>
              </a:rPr>
              <a:t>14</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20</a:t>
            </a:r>
            <a:r>
              <a:rPr lang="zh-CN" sz="2800">
                <a:latin typeface="宋体" panose="02010600030101010101" pitchFamily="2" charset="-122"/>
                <a:ea typeface="宋体" panose="02010600030101010101" pitchFamily="2" charset="-122"/>
                <a:cs typeface="宋体" panose="02010600030101010101" pitchFamily="2" charset="-122"/>
              </a:rPr>
              <a:t>世纪</a:t>
            </a:r>
            <a:r>
              <a:rPr lang="en-US" sz="2800">
                <a:latin typeface="宋体" panose="02010600030101010101" pitchFamily="2" charset="-122"/>
                <a:ea typeface="宋体" panose="02010600030101010101" pitchFamily="2" charset="-122"/>
                <a:cs typeface="宋体" panose="02010600030101010101" pitchFamily="2" charset="-122"/>
              </a:rPr>
              <a:t>90</a:t>
            </a:r>
            <a:r>
              <a:rPr lang="zh-CN" sz="2800">
                <a:latin typeface="宋体" panose="02010600030101010101" pitchFamily="2" charset="-122"/>
                <a:ea typeface="宋体" panose="02010600030101010101" pitchFamily="2" charset="-122"/>
                <a:cs typeface="宋体" panose="02010600030101010101" pitchFamily="2" charset="-122"/>
              </a:rPr>
              <a:t>年代以来，互联网在全球迅速普及，成为现代社会重要的基础设施，标志着人类社会开始进入（    ）</a:t>
            </a:r>
            <a:r>
              <a:rPr 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原子时代           </a:t>
            </a:r>
            <a:r>
              <a:rPr lang="en-US" sz="2800">
                <a:latin typeface="宋体" panose="02010600030101010101" pitchFamily="2" charset="-122"/>
                <a:ea typeface="宋体" panose="02010600030101010101" pitchFamily="2" charset="-122"/>
                <a:cs typeface="宋体" panose="02010600030101010101" pitchFamily="2" charset="-122"/>
              </a:rPr>
              <a:t>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电气时代</a:t>
            </a:r>
            <a:r>
              <a:rPr 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全球化时代         </a:t>
            </a:r>
            <a:r>
              <a:rPr lang="en-US" sz="2800">
                <a:latin typeface="宋体" panose="02010600030101010101" pitchFamily="2" charset="-122"/>
                <a:ea typeface="宋体" panose="02010600030101010101" pitchFamily="2" charset="-122"/>
                <a:cs typeface="宋体" panose="02010600030101010101" pitchFamily="2" charset="-122"/>
              </a:rPr>
              <a:t>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信息时代</a:t>
            </a:r>
            <a:endParaRPr lang="zh-CN" altLang="en-US" sz="2800">
              <a:latin typeface="宋体" panose="02010600030101010101" pitchFamily="2" charset="-122"/>
              <a:cs typeface="宋体" panose="02010600030101010101" pitchFamily="2" charset="-122"/>
            </a:endParaRPr>
          </a:p>
        </p:txBody>
      </p:sp>
      <p:sp>
        <p:nvSpPr>
          <p:cNvPr id="3" name="文本框 2"/>
          <p:cNvSpPr txBox="1"/>
          <p:nvPr/>
        </p:nvSpPr>
        <p:spPr>
          <a:xfrm>
            <a:off x="9669145" y="2032000"/>
            <a:ext cx="382270" cy="521970"/>
          </a:xfrm>
          <a:prstGeom prst="rect">
            <a:avLst/>
          </a:prstGeom>
          <a:noFill/>
        </p:spPr>
        <p:txBody>
          <a:bodyPr wrap="none" rtlCol="0">
            <a:spAutoFit/>
          </a:bodyPr>
          <a:p>
            <a:pPr algn="l"/>
            <a:r>
              <a:rPr lang="en-US" sz="2800" b="1">
                <a:solidFill>
                  <a:srgbClr val="FF0000"/>
                </a:solidFill>
                <a:latin typeface="Calibri" panose="020F0502020204030204" charset="0"/>
                <a:ea typeface="宋体" panose="02010600030101010101" pitchFamily="2" charset="-122"/>
                <a:sym typeface="+mn-ea"/>
              </a:rPr>
              <a:t>B</a:t>
            </a:r>
            <a:endParaRPr lang="en-US" altLang="en-US" sz="2800" b="1">
              <a:solidFill>
                <a:srgbClr val="FF0000"/>
              </a:solidFill>
              <a:latin typeface="Calibri" panose="020F0502020204030204" charset="0"/>
              <a:ea typeface="宋体" panose="02010600030101010101" pitchFamily="2" charset="-122"/>
              <a:cs typeface="Times New Roman" panose="02020603050405020304" charset="0"/>
            </a:endParaRPr>
          </a:p>
        </p:txBody>
      </p:sp>
      <p:sp>
        <p:nvSpPr>
          <p:cNvPr id="4" name="文本框 3"/>
          <p:cNvSpPr txBox="1"/>
          <p:nvPr/>
        </p:nvSpPr>
        <p:spPr>
          <a:xfrm>
            <a:off x="7515860" y="4607560"/>
            <a:ext cx="407035" cy="521970"/>
          </a:xfrm>
          <a:prstGeom prst="rect">
            <a:avLst/>
          </a:prstGeom>
          <a:noFill/>
        </p:spPr>
        <p:txBody>
          <a:bodyPr wrap="none" rtlCol="0">
            <a:spAutoFit/>
          </a:bodyPr>
          <a:p>
            <a:pPr algn="l"/>
            <a:r>
              <a:rPr lang="en-US" sz="2800" b="1">
                <a:solidFill>
                  <a:srgbClr val="FF0000"/>
                </a:solidFill>
                <a:latin typeface="Calibri" panose="020F0502020204030204" charset="0"/>
                <a:ea typeface="宋体" panose="02010600030101010101" pitchFamily="2" charset="-122"/>
                <a:sym typeface="+mn-ea"/>
              </a:rPr>
              <a:t>D</a:t>
            </a:r>
            <a:endParaRPr lang="en-US" altLang="en-US" sz="2800" b="1">
              <a:solidFill>
                <a:srgbClr val="FF0000"/>
              </a:solidFill>
              <a:latin typeface="Calibri" panose="020F0502020204030204" charset="0"/>
              <a:ea typeface="宋体" panose="02010600030101010101" pitchFamily="2" charset="-122"/>
              <a:cs typeface="Times New Roman" panose="0202060305040502030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93725" y="798195"/>
            <a:ext cx="10460355" cy="5692775"/>
          </a:xfrm>
          <a:prstGeom prst="rect">
            <a:avLst/>
          </a:prstGeom>
          <a:noFill/>
          <a:ln w="9525">
            <a:noFill/>
          </a:ln>
        </p:spPr>
        <p:txBody>
          <a:bodyPr wrap="square">
            <a:spAutoFit/>
          </a:bodyPr>
          <a:p>
            <a:pPr indent="0"/>
            <a:r>
              <a:rPr lang="en-US" sz="2800">
                <a:latin typeface="宋体" panose="02010600030101010101" pitchFamily="2" charset="-122"/>
                <a:ea typeface="宋体" panose="02010600030101010101" pitchFamily="2" charset="-122"/>
                <a:cs typeface="宋体" panose="02010600030101010101" pitchFamily="2" charset="-122"/>
              </a:rPr>
              <a:t>15</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2019</a:t>
            </a:r>
            <a:r>
              <a:rPr lang="zh-CN" sz="2800">
                <a:latin typeface="宋体" panose="02010600030101010101" pitchFamily="2" charset="-122"/>
                <a:ea typeface="宋体" panose="02010600030101010101" pitchFamily="2" charset="-122"/>
                <a:cs typeface="宋体" panose="02010600030101010101" pitchFamily="2" charset="-122"/>
              </a:rPr>
              <a:t>·玉林）右图漫画给我们最重要的启示是（    ）</a:t>
            </a:r>
            <a:r>
              <a:rPr 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严格控制人口增长</a:t>
            </a:r>
            <a:r>
              <a:rPr lang="en-US" sz="2800">
                <a:latin typeface="宋体" panose="02010600030101010101" pitchFamily="2" charset="-122"/>
                <a:ea typeface="宋体" panose="02010600030101010101" pitchFamily="2" charset="-122"/>
                <a:cs typeface="宋体" panose="02010600030101010101" pitchFamily="2" charset="-122"/>
              </a:rPr>
              <a:t>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放缓经济发展速度</a:t>
            </a:r>
            <a:r>
              <a:rPr 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坚持绿色发展理念</a:t>
            </a:r>
            <a:r>
              <a:rPr lang="en-US" sz="2800">
                <a:latin typeface="宋体" panose="02010600030101010101" pitchFamily="2" charset="-122"/>
                <a:ea typeface="宋体" panose="02010600030101010101" pitchFamily="2" charset="-122"/>
                <a:cs typeface="宋体" panose="02010600030101010101" pitchFamily="2" charset="-122"/>
              </a:rPr>
              <a:t>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坚信人类治理能力</a:t>
            </a:r>
            <a:endParaRPr lang="zh-CN" sz="2800">
              <a:latin typeface="宋体" panose="02010600030101010101" pitchFamily="2" charset="-122"/>
              <a:ea typeface="宋体" panose="02010600030101010101" pitchFamily="2" charset="-122"/>
              <a:cs typeface="宋体" panose="02010600030101010101" pitchFamily="2" charset="-122"/>
            </a:endParaRPr>
          </a:p>
          <a:p>
            <a:pPr indent="0"/>
            <a:endParaRPr lang="zh-CN" sz="2800">
              <a:latin typeface="宋体" panose="02010600030101010101" pitchFamily="2" charset="-122"/>
              <a:ea typeface="宋体" panose="02010600030101010101" pitchFamily="2" charset="-122"/>
              <a:cs typeface="宋体" panose="02010600030101010101" pitchFamily="2" charset="-122"/>
            </a:endParaRPr>
          </a:p>
          <a:p>
            <a:pPr indent="0"/>
            <a:r>
              <a:rPr lang="en-US" sz="2800">
                <a:latin typeface="宋体" panose="02010600030101010101" pitchFamily="2" charset="-122"/>
                <a:ea typeface="宋体" panose="02010600030101010101" pitchFamily="2" charset="-122"/>
                <a:cs typeface="宋体" panose="02010600030101010101" pitchFamily="2" charset="-122"/>
              </a:rPr>
              <a:t>16</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2021</a:t>
            </a:r>
            <a:r>
              <a:rPr lang="zh-CN" sz="2800">
                <a:latin typeface="宋体" panose="02010600030101010101" pitchFamily="2" charset="-122"/>
                <a:ea typeface="宋体" panose="02010600030101010101" pitchFamily="2" charset="-122"/>
                <a:cs typeface="宋体" panose="02010600030101010101" pitchFamily="2" charset="-122"/>
              </a:rPr>
              <a:t>·贺州）在当今新冠肺炎疫情全球蔓延的形势下，截至</a:t>
            </a:r>
            <a:r>
              <a:rPr lang="en-US" sz="2800">
                <a:latin typeface="宋体" panose="02010600030101010101" pitchFamily="2" charset="-122"/>
                <a:ea typeface="宋体" panose="02010600030101010101" pitchFamily="2" charset="-122"/>
                <a:cs typeface="宋体" panose="02010600030101010101" pitchFamily="2" charset="-122"/>
              </a:rPr>
              <a:t>2021</a:t>
            </a:r>
            <a:r>
              <a:rPr lang="zh-CN" sz="2800">
                <a:latin typeface="宋体" panose="02010600030101010101" pitchFamily="2" charset="-122"/>
                <a:ea typeface="宋体" panose="02010600030101010101" pitchFamily="2" charset="-122"/>
                <a:cs typeface="宋体" panose="02010600030101010101" pitchFamily="2" charset="-122"/>
              </a:rPr>
              <a:t>年</a:t>
            </a:r>
            <a:r>
              <a:rPr lang="en-US" sz="2800">
                <a:latin typeface="宋体" panose="02010600030101010101" pitchFamily="2" charset="-122"/>
                <a:ea typeface="宋体" panose="02010600030101010101" pitchFamily="2" charset="-122"/>
                <a:cs typeface="宋体" panose="02010600030101010101" pitchFamily="2" charset="-122"/>
              </a:rPr>
              <a:t>6</a:t>
            </a:r>
            <a:r>
              <a:rPr lang="zh-CN" sz="2800">
                <a:latin typeface="宋体" panose="02010600030101010101" pitchFamily="2" charset="-122"/>
                <a:ea typeface="宋体" panose="02010600030101010101" pitchFamily="2" charset="-122"/>
                <a:cs typeface="宋体" panose="02010600030101010101" pitchFamily="2" charset="-122"/>
              </a:rPr>
              <a:t>月</a:t>
            </a:r>
            <a:r>
              <a:rPr lang="en-US" sz="2800">
                <a:latin typeface="宋体" panose="02010600030101010101" pitchFamily="2" charset="-122"/>
                <a:ea typeface="宋体" panose="02010600030101010101" pitchFamily="2" charset="-122"/>
                <a:cs typeface="宋体" panose="02010600030101010101" pitchFamily="2" charset="-122"/>
              </a:rPr>
              <a:t>8</a:t>
            </a:r>
            <a:r>
              <a:rPr lang="zh-CN" sz="2800">
                <a:latin typeface="宋体" panose="02010600030101010101" pitchFamily="2" charset="-122"/>
                <a:ea typeface="宋体" panose="02010600030101010101" pitchFamily="2" charset="-122"/>
                <a:cs typeface="宋体" panose="02010600030101010101" pitchFamily="2" charset="-122"/>
              </a:rPr>
              <a:t>日，中国已向全球输送</a:t>
            </a:r>
            <a:r>
              <a:rPr lang="en-US" sz="2800">
                <a:latin typeface="宋体" panose="02010600030101010101" pitchFamily="2" charset="-122"/>
                <a:ea typeface="宋体" panose="02010600030101010101" pitchFamily="2" charset="-122"/>
                <a:cs typeface="宋体" panose="02010600030101010101" pitchFamily="2" charset="-122"/>
              </a:rPr>
              <a:t>3</a:t>
            </a:r>
            <a:r>
              <a:rPr lang="zh-CN" sz="2800">
                <a:latin typeface="宋体" panose="02010600030101010101" pitchFamily="2" charset="-122"/>
                <a:ea typeface="宋体" panose="02010600030101010101" pitchFamily="2" charset="-122"/>
                <a:cs typeface="宋体" panose="02010600030101010101" pitchFamily="2" charset="-122"/>
              </a:rPr>
              <a:t></a:t>
            </a:r>
            <a:r>
              <a:rPr lang="en-US" sz="2800">
                <a:latin typeface="宋体" panose="02010600030101010101" pitchFamily="2" charset="-122"/>
                <a:ea typeface="宋体" panose="02010600030101010101" pitchFamily="2" charset="-122"/>
                <a:cs typeface="宋体" panose="02010600030101010101" pitchFamily="2" charset="-122"/>
              </a:rPr>
              <a:t>5</a:t>
            </a:r>
            <a:r>
              <a:rPr lang="zh-CN" sz="2800">
                <a:latin typeface="宋体" panose="02010600030101010101" pitchFamily="2" charset="-122"/>
                <a:ea typeface="宋体" panose="02010600030101010101" pitchFamily="2" charset="-122"/>
                <a:cs typeface="宋体" panose="02010600030101010101" pitchFamily="2" charset="-122"/>
              </a:rPr>
              <a:t>亿剂新冠肺炎疫苗。这充分体现了中国在构建人类命运共同体中的（    ）</a:t>
            </a:r>
            <a:r>
              <a:rPr lang="en-US" sz="2800">
                <a:latin typeface="宋体" panose="02010600030101010101" pitchFamily="2" charset="-122"/>
                <a:ea typeface="宋体" panose="02010600030101010101" pitchFamily="2" charset="-122"/>
                <a:cs typeface="宋体" panose="02010600030101010101" pitchFamily="2" charset="-122"/>
              </a:rPr>
              <a:t>A</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尊重领土主权</a:t>
            </a:r>
            <a:r>
              <a:rPr lang="en-US" sz="2800">
                <a:latin typeface="宋体" panose="02010600030101010101" pitchFamily="2" charset="-122"/>
                <a:ea typeface="宋体" panose="02010600030101010101" pitchFamily="2" charset="-122"/>
                <a:cs typeface="宋体" panose="02010600030101010101" pitchFamily="2" charset="-122"/>
              </a:rPr>
              <a:t>B</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和平共处原则</a:t>
            </a:r>
            <a:r>
              <a:rPr lang="en-US" sz="2800">
                <a:latin typeface="宋体" panose="02010600030101010101" pitchFamily="2" charset="-122"/>
                <a:ea typeface="宋体" panose="02010600030101010101" pitchFamily="2" charset="-122"/>
                <a:cs typeface="宋体" panose="02010600030101010101" pitchFamily="2" charset="-122"/>
              </a:rPr>
              <a:t>C</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求同存异方针</a:t>
            </a:r>
            <a:r>
              <a:rPr lang="en-US" sz="2800">
                <a:latin typeface="宋体" panose="02010600030101010101" pitchFamily="2" charset="-122"/>
                <a:ea typeface="宋体" panose="02010600030101010101" pitchFamily="2" charset="-122"/>
                <a:cs typeface="宋体" panose="02010600030101010101" pitchFamily="2" charset="-122"/>
              </a:rPr>
              <a:t>D</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latin typeface="宋体" panose="02010600030101010101" pitchFamily="2" charset="-122"/>
                <a:ea typeface="宋体" panose="02010600030101010101" pitchFamily="2" charset="-122"/>
                <a:cs typeface="宋体" panose="02010600030101010101" pitchFamily="2" charset="-122"/>
              </a:rPr>
              <a:t>大国担当责任</a:t>
            </a:r>
            <a:endParaRPr lang="zh-CN" altLang="en-US" sz="2800">
              <a:latin typeface="宋体" panose="02010600030101010101" pitchFamily="2" charset="-122"/>
              <a:cs typeface="宋体" panose="02010600030101010101" pitchFamily="2" charset="-122"/>
            </a:endParaRPr>
          </a:p>
        </p:txBody>
      </p:sp>
      <p:pic>
        <p:nvPicPr>
          <p:cNvPr id="2" name="图片 1" descr=")8(11EQSUOF5[)FAVNWOY4Y"/>
          <p:cNvPicPr>
            <a:picLocks noChangeAspect="1"/>
          </p:cNvPicPr>
          <p:nvPr/>
        </p:nvPicPr>
        <p:blipFill>
          <a:blip r:embed="rId1"/>
          <a:stretch>
            <a:fillRect/>
          </a:stretch>
        </p:blipFill>
        <p:spPr>
          <a:xfrm>
            <a:off x="6012180" y="1376045"/>
            <a:ext cx="3620135" cy="1990725"/>
          </a:xfrm>
          <a:prstGeom prst="rect">
            <a:avLst/>
          </a:prstGeom>
        </p:spPr>
      </p:pic>
      <p:sp>
        <p:nvSpPr>
          <p:cNvPr id="4" name="文本框 3"/>
          <p:cNvSpPr txBox="1"/>
          <p:nvPr/>
        </p:nvSpPr>
        <p:spPr>
          <a:xfrm>
            <a:off x="9095105" y="760095"/>
            <a:ext cx="370840" cy="521970"/>
          </a:xfrm>
          <a:prstGeom prst="rect">
            <a:avLst/>
          </a:prstGeom>
          <a:noFill/>
        </p:spPr>
        <p:txBody>
          <a:bodyPr wrap="none" rtlCol="0">
            <a:spAutoFit/>
          </a:bodyPr>
          <a:p>
            <a:pPr algn="l"/>
            <a:r>
              <a:rPr lang="en-US" sz="2800" b="1">
                <a:solidFill>
                  <a:srgbClr val="FF0000"/>
                </a:solidFill>
                <a:latin typeface="Calibri" panose="020F0502020204030204" charset="0"/>
                <a:ea typeface="宋体" panose="02010600030101010101" pitchFamily="2" charset="-122"/>
                <a:sym typeface="+mn-ea"/>
              </a:rPr>
              <a:t>C</a:t>
            </a:r>
            <a:endParaRPr lang="en-US" altLang="en-US" sz="2800" b="1">
              <a:solidFill>
                <a:srgbClr val="FF0000"/>
              </a:solidFill>
              <a:latin typeface="Calibri" panose="020F0502020204030204" charset="0"/>
              <a:ea typeface="宋体" panose="02010600030101010101" pitchFamily="2" charset="-122"/>
              <a:cs typeface="Times New Roman" panose="02020603050405020304" charset="0"/>
            </a:endParaRPr>
          </a:p>
        </p:txBody>
      </p:sp>
      <p:sp>
        <p:nvSpPr>
          <p:cNvPr id="5" name="文本框 4"/>
          <p:cNvSpPr txBox="1"/>
          <p:nvPr/>
        </p:nvSpPr>
        <p:spPr>
          <a:xfrm>
            <a:off x="7618730" y="4267200"/>
            <a:ext cx="407035" cy="521970"/>
          </a:xfrm>
          <a:prstGeom prst="rect">
            <a:avLst/>
          </a:prstGeom>
          <a:noFill/>
        </p:spPr>
        <p:txBody>
          <a:bodyPr wrap="none" rtlCol="0">
            <a:spAutoFit/>
          </a:bodyPr>
          <a:p>
            <a:pPr algn="l"/>
            <a:r>
              <a:rPr lang="en-US" sz="2800" b="1">
                <a:solidFill>
                  <a:srgbClr val="FF0000"/>
                </a:solidFill>
                <a:latin typeface="Calibri" panose="020F0502020204030204" charset="0"/>
                <a:ea typeface="宋体" panose="02010600030101010101" pitchFamily="2" charset="-122"/>
                <a:sym typeface="+mn-ea"/>
              </a:rPr>
              <a:t>D</a:t>
            </a:r>
            <a:endParaRPr lang="en-US" altLang="en-US" sz="2800" b="1">
              <a:solidFill>
                <a:srgbClr val="FF0000"/>
              </a:solidFill>
              <a:latin typeface="Calibri" panose="020F0502020204030204" charset="0"/>
              <a:ea typeface="宋体" panose="02010600030101010101" pitchFamily="2" charset="-122"/>
              <a:cs typeface="Times New Roman" panose="02020603050405020304" charset="0"/>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23240" y="462915"/>
            <a:ext cx="11282045" cy="5169535"/>
          </a:xfrm>
          <a:prstGeom prst="rect">
            <a:avLst/>
          </a:prstGeom>
          <a:noFill/>
          <a:ln w="9525">
            <a:noFill/>
          </a:ln>
        </p:spPr>
        <p:txBody>
          <a:bodyPr wrap="square">
            <a:spAutoFit/>
          </a:bodyPr>
          <a:p>
            <a:pPr indent="0"/>
            <a:r>
              <a:rPr lang="en-US" sz="2600">
                <a:latin typeface="宋体" panose="02010600030101010101" pitchFamily="2" charset="-122"/>
                <a:ea typeface="宋体" panose="02010600030101010101" pitchFamily="2" charset="-122"/>
                <a:cs typeface="宋体" panose="02010600030101010101" pitchFamily="2" charset="-122"/>
              </a:rPr>
              <a:t>17</a:t>
            </a:r>
            <a:r>
              <a:rPr lang="en-US" altLang="zh-CN" sz="2600">
                <a:latin typeface="宋体" panose="02010600030101010101" pitchFamily="2" charset="-122"/>
                <a:ea typeface="宋体" panose="02010600030101010101" pitchFamily="2" charset="-122"/>
                <a:cs typeface="宋体" panose="02010600030101010101" pitchFamily="2" charset="-122"/>
              </a:rPr>
              <a:t>.</a:t>
            </a:r>
            <a:r>
              <a:rPr lang="zh-CN" sz="2600">
                <a:latin typeface="宋体" panose="02010600030101010101" pitchFamily="2" charset="-122"/>
                <a:ea typeface="宋体" panose="02010600030101010101" pitchFamily="2" charset="-122"/>
                <a:cs typeface="宋体" panose="02010600030101010101" pitchFamily="2" charset="-122"/>
              </a:rPr>
              <a:t>（</a:t>
            </a:r>
            <a:r>
              <a:rPr lang="en-US" sz="2600">
                <a:latin typeface="宋体" panose="02010600030101010101" pitchFamily="2" charset="-122"/>
                <a:ea typeface="宋体" panose="02010600030101010101" pitchFamily="2" charset="-122"/>
                <a:cs typeface="宋体" panose="02010600030101010101" pitchFamily="2" charset="-122"/>
              </a:rPr>
              <a:t>2021</a:t>
            </a:r>
            <a:r>
              <a:rPr lang="zh-CN" sz="2600">
                <a:latin typeface="宋体" panose="02010600030101010101" pitchFamily="2" charset="-122"/>
                <a:ea typeface="宋体" panose="02010600030101010101" pitchFamily="2" charset="-122"/>
                <a:cs typeface="宋体" panose="02010600030101010101" pitchFamily="2" charset="-122"/>
              </a:rPr>
              <a:t>·潍坊）人类捕鱼的历史已经超过</a:t>
            </a:r>
            <a:r>
              <a:rPr lang="en-US" sz="2600">
                <a:latin typeface="宋体" panose="02010600030101010101" pitchFamily="2" charset="-122"/>
                <a:ea typeface="宋体" panose="02010600030101010101" pitchFamily="2" charset="-122"/>
                <a:cs typeface="宋体" panose="02010600030101010101" pitchFamily="2" charset="-122"/>
              </a:rPr>
              <a:t>100</a:t>
            </a:r>
            <a:r>
              <a:rPr lang="zh-CN" sz="2600">
                <a:latin typeface="宋体" panose="02010600030101010101" pitchFamily="2" charset="-122"/>
                <a:ea typeface="宋体" panose="02010600030101010101" pitchFamily="2" charset="-122"/>
                <a:cs typeface="宋体" panose="02010600030101010101" pitchFamily="2" charset="-122"/>
              </a:rPr>
              <a:t>万年，但只有在过去一个半世纪里，捕捞活动因工业化渔业的诞生才变得无法持续发展。据此得到的认识是（    ）</a:t>
            </a:r>
            <a:r>
              <a:rPr lang="en-US" sz="2600">
                <a:latin typeface="宋体" panose="02010600030101010101" pitchFamily="2" charset="-122"/>
                <a:ea typeface="宋体" panose="02010600030101010101" pitchFamily="2" charset="-122"/>
                <a:cs typeface="宋体" panose="02010600030101010101" pitchFamily="2" charset="-122"/>
              </a:rPr>
              <a:t> A</a:t>
            </a:r>
            <a:r>
              <a:rPr lang="en-US" altLang="zh-CN" sz="2600">
                <a:latin typeface="宋体" panose="02010600030101010101" pitchFamily="2" charset="-122"/>
                <a:ea typeface="宋体" panose="02010600030101010101" pitchFamily="2" charset="-122"/>
                <a:cs typeface="宋体" panose="02010600030101010101" pitchFamily="2" charset="-122"/>
              </a:rPr>
              <a:t>.</a:t>
            </a:r>
            <a:r>
              <a:rPr lang="zh-CN" sz="2600">
                <a:latin typeface="宋体" panose="02010600030101010101" pitchFamily="2" charset="-122"/>
                <a:ea typeface="宋体" panose="02010600030101010101" pitchFamily="2" charset="-122"/>
                <a:cs typeface="宋体" panose="02010600030101010101" pitchFamily="2" charset="-122"/>
              </a:rPr>
              <a:t>全球化有助于经济发展   </a:t>
            </a:r>
            <a:r>
              <a:rPr lang="en-US" sz="2600">
                <a:latin typeface="宋体" panose="02010600030101010101" pitchFamily="2" charset="-122"/>
                <a:ea typeface="宋体" panose="02010600030101010101" pitchFamily="2" charset="-122"/>
                <a:cs typeface="宋体" panose="02010600030101010101" pitchFamily="2" charset="-122"/>
              </a:rPr>
              <a:t>B</a:t>
            </a:r>
            <a:r>
              <a:rPr lang="en-US" altLang="zh-CN" sz="2600">
                <a:latin typeface="宋体" panose="02010600030101010101" pitchFamily="2" charset="-122"/>
                <a:ea typeface="宋体" panose="02010600030101010101" pitchFamily="2" charset="-122"/>
                <a:cs typeface="宋体" panose="02010600030101010101" pitchFamily="2" charset="-122"/>
              </a:rPr>
              <a:t>.</a:t>
            </a:r>
            <a:r>
              <a:rPr lang="zh-CN" sz="2600">
                <a:latin typeface="宋体" panose="02010600030101010101" pitchFamily="2" charset="-122"/>
                <a:ea typeface="宋体" panose="02010600030101010101" pitchFamily="2" charset="-122"/>
                <a:cs typeface="宋体" panose="02010600030101010101" pitchFamily="2" charset="-122"/>
              </a:rPr>
              <a:t>经济发展遵循自然规律</a:t>
            </a:r>
            <a:r>
              <a:rPr lang="en-US" sz="2600">
                <a:latin typeface="宋体" panose="02010600030101010101" pitchFamily="2" charset="-122"/>
                <a:ea typeface="宋体" panose="02010600030101010101" pitchFamily="2" charset="-122"/>
                <a:cs typeface="宋体" panose="02010600030101010101" pitchFamily="2" charset="-122"/>
              </a:rPr>
              <a:t> C</a:t>
            </a:r>
            <a:r>
              <a:rPr lang="en-US" altLang="zh-CN" sz="2600">
                <a:latin typeface="宋体" panose="02010600030101010101" pitchFamily="2" charset="-122"/>
                <a:ea typeface="宋体" panose="02010600030101010101" pitchFamily="2" charset="-122"/>
                <a:cs typeface="宋体" panose="02010600030101010101" pitchFamily="2" charset="-122"/>
              </a:rPr>
              <a:t>.</a:t>
            </a:r>
            <a:r>
              <a:rPr lang="zh-CN" sz="2600">
                <a:latin typeface="宋体" panose="02010600030101010101" pitchFamily="2" charset="-122"/>
                <a:ea typeface="宋体" panose="02010600030101010101" pitchFamily="2" charset="-122"/>
                <a:cs typeface="宋体" panose="02010600030101010101" pitchFamily="2" charset="-122"/>
              </a:rPr>
              <a:t>科技发展阻碍社会进步   </a:t>
            </a:r>
            <a:r>
              <a:rPr lang="en-US" sz="2600">
                <a:latin typeface="宋体" panose="02010600030101010101" pitchFamily="2" charset="-122"/>
                <a:ea typeface="宋体" panose="02010600030101010101" pitchFamily="2" charset="-122"/>
                <a:cs typeface="宋体" panose="02010600030101010101" pitchFamily="2" charset="-122"/>
              </a:rPr>
              <a:t>D</a:t>
            </a:r>
            <a:r>
              <a:rPr lang="en-US" altLang="zh-CN" sz="2600">
                <a:latin typeface="宋体" panose="02010600030101010101" pitchFamily="2" charset="-122"/>
                <a:ea typeface="宋体" panose="02010600030101010101" pitchFamily="2" charset="-122"/>
                <a:cs typeface="宋体" panose="02010600030101010101" pitchFamily="2" charset="-122"/>
              </a:rPr>
              <a:t>.</a:t>
            </a:r>
            <a:r>
              <a:rPr lang="zh-CN" sz="2600">
                <a:latin typeface="宋体" panose="02010600030101010101" pitchFamily="2" charset="-122"/>
                <a:ea typeface="宋体" panose="02010600030101010101" pitchFamily="2" charset="-122"/>
                <a:cs typeface="宋体" panose="02010600030101010101" pitchFamily="2" charset="-122"/>
              </a:rPr>
              <a:t>工业化与时代潮流相背</a:t>
            </a:r>
            <a:endParaRPr lang="zh-CN" sz="2600">
              <a:latin typeface="宋体" panose="02010600030101010101" pitchFamily="2" charset="-122"/>
              <a:ea typeface="宋体" panose="02010600030101010101" pitchFamily="2" charset="-122"/>
              <a:cs typeface="宋体" panose="02010600030101010101" pitchFamily="2" charset="-122"/>
            </a:endParaRPr>
          </a:p>
          <a:p>
            <a:pPr indent="0"/>
            <a:r>
              <a:rPr lang="en-US" sz="2400">
                <a:latin typeface="宋体" panose="02010600030101010101" pitchFamily="2" charset="-122"/>
                <a:ea typeface="宋体" panose="02010600030101010101" pitchFamily="2" charset="-122"/>
                <a:cs typeface="宋体" panose="02010600030101010101" pitchFamily="2" charset="-122"/>
              </a:rPr>
              <a:t>18</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sz="2400">
                <a:latin typeface="宋体" panose="02010600030101010101" pitchFamily="2" charset="-122"/>
                <a:ea typeface="宋体" panose="02010600030101010101" pitchFamily="2" charset="-122"/>
                <a:cs typeface="宋体" panose="02010600030101010101" pitchFamily="2" charset="-122"/>
              </a:rPr>
              <a:t>（</a:t>
            </a:r>
            <a:r>
              <a:rPr lang="en-US" sz="2400">
                <a:latin typeface="宋体" panose="02010600030101010101" pitchFamily="2" charset="-122"/>
                <a:ea typeface="宋体" panose="02010600030101010101" pitchFamily="2" charset="-122"/>
                <a:cs typeface="宋体" panose="02010600030101010101" pitchFamily="2" charset="-122"/>
              </a:rPr>
              <a:t>2019</a:t>
            </a:r>
            <a:r>
              <a:rPr lang="zh-CN" sz="2400">
                <a:latin typeface="宋体" panose="02010600030101010101" pitchFamily="2" charset="-122"/>
                <a:ea typeface="宋体" panose="02010600030101010101" pitchFamily="2" charset="-122"/>
                <a:cs typeface="宋体" panose="02010600030101010101" pitchFamily="2" charset="-122"/>
              </a:rPr>
              <a:t>·北部湾经济区）（节选）文明因多样而交流，因交流而互鉴，因互鉴而发展。结合所学知识回答问题。（</a:t>
            </a:r>
            <a:r>
              <a:rPr lang="en-US" sz="2400">
                <a:latin typeface="宋体" panose="02010600030101010101" pitchFamily="2" charset="-122"/>
                <a:ea typeface="宋体" panose="02010600030101010101" pitchFamily="2" charset="-122"/>
                <a:cs typeface="宋体" panose="02010600030101010101" pitchFamily="2" charset="-122"/>
              </a:rPr>
              <a:t>1</a:t>
            </a:r>
            <a:r>
              <a:rPr lang="zh-CN" sz="2400">
                <a:latin typeface="宋体" panose="02010600030101010101" pitchFamily="2" charset="-122"/>
                <a:ea typeface="宋体" panose="02010600030101010101" pitchFamily="2" charset="-122"/>
                <a:cs typeface="宋体" panose="02010600030101010101" pitchFamily="2" charset="-122"/>
              </a:rPr>
              <a:t>）当前，人类社会进入“信息时代”，文明交流互鉴的空间得到进一步拓展。这得益于哪一项技术的发明和普及？</a:t>
            </a:r>
            <a:endParaRPr lang="en-US" sz="2400">
              <a:latin typeface="宋体" panose="02010600030101010101" pitchFamily="2" charset="-122"/>
              <a:ea typeface="宋体" panose="02010600030101010101" pitchFamily="2" charset="-122"/>
              <a:cs typeface="宋体" panose="02010600030101010101" pitchFamily="2" charset="-122"/>
            </a:endParaRPr>
          </a:p>
          <a:p>
            <a:pPr indent="0"/>
            <a:r>
              <a:rPr lang="en-US" sz="2600">
                <a:latin typeface="宋体" panose="02010600030101010101" pitchFamily="2" charset="-122"/>
                <a:ea typeface="宋体" panose="02010600030101010101" pitchFamily="2" charset="-122"/>
                <a:cs typeface="宋体" panose="02010600030101010101" pitchFamily="2" charset="-122"/>
              </a:rPr>
              <a:t>  </a:t>
            </a:r>
            <a:endParaRPr lang="en-US" sz="2600">
              <a:latin typeface="宋体" panose="02010600030101010101" pitchFamily="2" charset="-122"/>
              <a:ea typeface="宋体" panose="02010600030101010101" pitchFamily="2" charset="-122"/>
              <a:cs typeface="宋体" panose="02010600030101010101" pitchFamily="2" charset="-122"/>
            </a:endParaRPr>
          </a:p>
          <a:p>
            <a:pPr indent="0"/>
            <a:r>
              <a:rPr lang="zh-CN" sz="2600">
                <a:latin typeface="宋体" panose="02010600030101010101" pitchFamily="2" charset="-122"/>
                <a:ea typeface="宋体" panose="02010600030101010101" pitchFamily="2" charset="-122"/>
                <a:cs typeface="宋体" panose="02010600030101010101" pitchFamily="2" charset="-122"/>
              </a:rPr>
              <a:t>（</a:t>
            </a:r>
            <a:r>
              <a:rPr lang="en-US" sz="2600">
                <a:latin typeface="宋体" panose="02010600030101010101" pitchFamily="2" charset="-122"/>
                <a:ea typeface="宋体" panose="02010600030101010101" pitchFamily="2" charset="-122"/>
                <a:cs typeface="宋体" panose="02010600030101010101" pitchFamily="2" charset="-122"/>
              </a:rPr>
              <a:t>2</a:t>
            </a:r>
            <a:r>
              <a:rPr lang="zh-CN" sz="2600">
                <a:latin typeface="宋体" panose="02010600030101010101" pitchFamily="2" charset="-122"/>
                <a:ea typeface="宋体" panose="02010600030101010101" pitchFamily="2" charset="-122"/>
                <a:cs typeface="宋体" panose="02010600030101010101" pitchFamily="2" charset="-122"/>
              </a:rPr>
              <a:t>）在深化文明交流互鉴、共建人类命运共同体的过程中，我们需要秉持什么态度？</a:t>
            </a:r>
            <a:endParaRPr lang="zh-CN" altLang="en-US" sz="2600">
              <a:latin typeface="宋体" panose="02010600030101010101" pitchFamily="2" charset="-122"/>
              <a:cs typeface="宋体" panose="02010600030101010101" pitchFamily="2" charset="-122"/>
            </a:endParaRPr>
          </a:p>
        </p:txBody>
      </p:sp>
      <p:sp>
        <p:nvSpPr>
          <p:cNvPr id="2" name="文本框 1"/>
          <p:cNvSpPr txBox="1"/>
          <p:nvPr/>
        </p:nvSpPr>
        <p:spPr>
          <a:xfrm>
            <a:off x="811530" y="4037330"/>
            <a:ext cx="10026015" cy="706755"/>
          </a:xfrm>
          <a:prstGeom prst="rect">
            <a:avLst/>
          </a:prstGeom>
          <a:noFill/>
        </p:spPr>
        <p:txBody>
          <a:bodyPr wrap="square" rtlCol="0" anchor="t">
            <a:spAutoFit/>
          </a:bodyPr>
          <a:p>
            <a:pPr indent="0"/>
            <a:r>
              <a:rPr lang="zh-CN" sz="2000" b="1">
                <a:solidFill>
                  <a:srgbClr val="FF0000"/>
                </a:solidFill>
                <a:latin typeface="Calibri" panose="020F0502020204030204" charset="0"/>
                <a:ea typeface="宋体" panose="02010600030101010101" pitchFamily="2" charset="-122"/>
                <a:sym typeface="+mn-ea"/>
              </a:rPr>
              <a:t>（</a:t>
            </a:r>
            <a:r>
              <a:rPr lang="en-US" sz="2000" b="1">
                <a:solidFill>
                  <a:srgbClr val="FF0000"/>
                </a:solidFill>
                <a:latin typeface="Calibri" panose="020F0502020204030204" charset="0"/>
                <a:ea typeface="宋体" panose="02010600030101010101" pitchFamily="2" charset="-122"/>
                <a:sym typeface="+mn-ea"/>
              </a:rPr>
              <a:t>1</a:t>
            </a:r>
            <a:r>
              <a:rPr lang="zh-CN" sz="2000" b="1">
                <a:solidFill>
                  <a:srgbClr val="FF0000"/>
                </a:solidFill>
                <a:latin typeface="Calibri" panose="020F0502020204030204" charset="0"/>
                <a:ea typeface="宋体" panose="02010600030101010101" pitchFamily="2" charset="-122"/>
                <a:sym typeface="+mn-ea"/>
              </a:rPr>
              <a:t>）技术：当前，人类社会进入“信息时代”，文明交流互鉴的空间得到进一步拓展，这得益于互联网技术的发明和普及。</a:t>
            </a:r>
            <a:endParaRPr lang="zh-CN" altLang="en-US" sz="2000" b="1">
              <a:solidFill>
                <a:srgbClr val="FF0000"/>
              </a:solidFill>
              <a:latin typeface="Calibri" panose="020F0502020204030204" charset="0"/>
              <a:ea typeface="宋体" panose="02010600030101010101" pitchFamily="2" charset="-122"/>
              <a:sym typeface="+mn-ea"/>
            </a:endParaRPr>
          </a:p>
        </p:txBody>
      </p:sp>
      <p:sp>
        <p:nvSpPr>
          <p:cNvPr id="3" name="文本框 2"/>
          <p:cNvSpPr txBox="1"/>
          <p:nvPr/>
        </p:nvSpPr>
        <p:spPr>
          <a:xfrm>
            <a:off x="897255" y="5450205"/>
            <a:ext cx="10262870" cy="1014730"/>
          </a:xfrm>
          <a:prstGeom prst="rect">
            <a:avLst/>
          </a:prstGeom>
          <a:noFill/>
        </p:spPr>
        <p:txBody>
          <a:bodyPr wrap="square" rtlCol="0">
            <a:spAutoFit/>
          </a:bodyPr>
          <a:p>
            <a:pPr indent="0" algn="l"/>
            <a:r>
              <a:rPr lang="zh-CN" sz="2000" b="1">
                <a:solidFill>
                  <a:srgbClr val="FF0000"/>
                </a:solidFill>
                <a:latin typeface="Calibri" panose="020F0502020204030204" charset="0"/>
                <a:ea typeface="宋体" panose="02010600030101010101" pitchFamily="2" charset="-122"/>
                <a:sym typeface="+mn-ea"/>
              </a:rPr>
              <a:t>（</a:t>
            </a:r>
            <a:r>
              <a:rPr lang="en-US" sz="2000" b="1">
                <a:solidFill>
                  <a:srgbClr val="FF0000"/>
                </a:solidFill>
                <a:latin typeface="Calibri" panose="020F0502020204030204" charset="0"/>
                <a:ea typeface="宋体" panose="02010600030101010101" pitchFamily="2" charset="-122"/>
                <a:cs typeface="Times New Roman" panose="02020603050405020304" charset="0"/>
                <a:sym typeface="+mn-ea"/>
              </a:rPr>
              <a:t>2</a:t>
            </a:r>
            <a:r>
              <a:rPr lang="zh-CN" sz="2000" b="1">
                <a:solidFill>
                  <a:srgbClr val="FF0000"/>
                </a:solidFill>
                <a:latin typeface="Calibri" panose="020F0502020204030204" charset="0"/>
                <a:ea typeface="宋体" panose="02010600030101010101" pitchFamily="2" charset="-122"/>
                <a:sym typeface="+mn-ea"/>
              </a:rPr>
              <a:t>）态度：在深化文明交流互鉴、共建人类命运共同体的过程中，我们需要秉持坚持相互尊重、平等相待，坚持开放包容、互学互鉴，坚持美人之美、美美与共，坚持与时俱进、创新发展的态度。</a:t>
            </a:r>
            <a:endParaRPr lang="zh-CN" altLang="en-US" sz="2000" b="1">
              <a:solidFill>
                <a:srgbClr val="FF0000"/>
              </a:solidFill>
              <a:latin typeface="Calibri" panose="020F0502020204030204" charset="0"/>
              <a:ea typeface="宋体" panose="02010600030101010101" pitchFamily="2" charset="-122"/>
              <a:sym typeface="+mn-ea"/>
            </a:endParaRPr>
          </a:p>
        </p:txBody>
      </p:sp>
      <p:sp>
        <p:nvSpPr>
          <p:cNvPr id="4" name="文本框 3"/>
          <p:cNvSpPr txBox="1"/>
          <p:nvPr/>
        </p:nvSpPr>
        <p:spPr>
          <a:xfrm>
            <a:off x="1760220" y="1223010"/>
            <a:ext cx="441960" cy="521970"/>
          </a:xfrm>
          <a:prstGeom prst="rect">
            <a:avLst/>
          </a:prstGeom>
          <a:noFill/>
          <a:ln w="9525">
            <a:noFill/>
          </a:ln>
        </p:spPr>
        <p:txBody>
          <a:bodyPr wrap="square">
            <a:spAutoFit/>
          </a:bodyPr>
          <a:p>
            <a:pPr indent="0"/>
            <a:r>
              <a:rPr lang="en-US" sz="2800" b="1">
                <a:solidFill>
                  <a:srgbClr val="FF0000"/>
                </a:solidFill>
                <a:latin typeface="Calibri" panose="020F0502020204030204" charset="0"/>
                <a:ea typeface="宋体" panose="02010600030101010101" pitchFamily="2" charset="-122"/>
              </a:rPr>
              <a:t>B</a:t>
            </a:r>
            <a:endParaRPr lang="en-US" altLang="en-US" sz="2800" b="1">
              <a:solidFill>
                <a:srgbClr val="FF0000"/>
              </a:solidFill>
              <a:latin typeface="Calibri" panose="020F0502020204030204" charset="0"/>
              <a:ea typeface="宋体" panose="02010600030101010101" pitchFamily="2" charset="-122"/>
              <a:cs typeface="Times New Roman" panose="0202060305040502030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P spid="2" grpId="1"/>
      <p:bldP spid="3" grpId="0"/>
      <p:bldP spid="3"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阴影"/>
          <p:cNvPicPr>
            <a:picLocks noChangeAspect="1"/>
          </p:cNvPicPr>
          <p:nvPr>
            <p:custDataLst>
              <p:tags r:id="rId1"/>
            </p:custDataLst>
          </p:nvPr>
        </p:nvPicPr>
        <p:blipFill>
          <a:blip r:embed="rId2"/>
          <a:stretch>
            <a:fillRect/>
          </a:stretch>
        </p:blipFill>
        <p:spPr>
          <a:xfrm>
            <a:off x="2892425" y="1087755"/>
            <a:ext cx="6732905" cy="3505835"/>
          </a:xfrm>
          <a:prstGeom prst="rect">
            <a:avLst/>
          </a:prstGeom>
        </p:spPr>
      </p:pic>
      <p:sp>
        <p:nvSpPr>
          <p:cNvPr id="2" name="文本框 1"/>
          <p:cNvSpPr txBox="1"/>
          <p:nvPr/>
        </p:nvSpPr>
        <p:spPr>
          <a:xfrm>
            <a:off x="3375025" y="1884680"/>
            <a:ext cx="5882640" cy="2027555"/>
          </a:xfrm>
          <a:prstGeom prst="rect">
            <a:avLst/>
          </a:prstGeom>
          <a:noFill/>
        </p:spPr>
        <p:txBody>
          <a:bodyPr wrap="square" rtlCol="0" anchor="ctr" anchorCtr="0">
            <a:noAutofit/>
          </a:bodyPr>
          <a:p>
            <a:pPr algn="ctr"/>
            <a:r>
              <a:rPr lang="zh-CN" altLang="en-US" sz="8000" dirty="0">
                <a:latin typeface="华文中宋" panose="02010600040101010101" pitchFamily="2" charset="-122"/>
                <a:ea typeface="华文中宋" panose="02010600040101010101" pitchFamily="2" charset="-122"/>
              </a:rPr>
              <a:t>本</a:t>
            </a:r>
            <a:r>
              <a:rPr lang="en-US" altLang="zh-CN" sz="8000" dirty="0">
                <a:latin typeface="华文中宋" panose="02010600040101010101" pitchFamily="2" charset="-122"/>
                <a:ea typeface="华文中宋" panose="02010600040101010101" pitchFamily="2" charset="-122"/>
              </a:rPr>
              <a:t> </a:t>
            </a:r>
            <a:r>
              <a:rPr lang="zh-CN" altLang="en-US" sz="8000" dirty="0">
                <a:latin typeface="华文中宋" panose="02010600040101010101" pitchFamily="2" charset="-122"/>
                <a:ea typeface="华文中宋" panose="02010600040101010101" pitchFamily="2" charset="-122"/>
              </a:rPr>
              <a:t>课</a:t>
            </a:r>
            <a:r>
              <a:rPr lang="en-US" altLang="zh-CN" sz="8000" dirty="0">
                <a:latin typeface="华文中宋" panose="02010600040101010101" pitchFamily="2" charset="-122"/>
                <a:ea typeface="华文中宋" panose="02010600040101010101" pitchFamily="2" charset="-122"/>
              </a:rPr>
              <a:t> </a:t>
            </a:r>
            <a:r>
              <a:rPr lang="zh-CN" altLang="en-US" sz="8000" dirty="0">
                <a:latin typeface="华文中宋" panose="02010600040101010101" pitchFamily="2" charset="-122"/>
                <a:ea typeface="华文中宋" panose="02010600040101010101" pitchFamily="2" charset="-122"/>
              </a:rPr>
              <a:t>结</a:t>
            </a:r>
            <a:r>
              <a:rPr lang="en-US" altLang="zh-CN" sz="8000" dirty="0">
                <a:latin typeface="华文中宋" panose="02010600040101010101" pitchFamily="2" charset="-122"/>
                <a:ea typeface="华文中宋" panose="02010600040101010101" pitchFamily="2" charset="-122"/>
              </a:rPr>
              <a:t> </a:t>
            </a:r>
            <a:r>
              <a:rPr lang="zh-CN" altLang="en-US" sz="8000" dirty="0">
                <a:latin typeface="华文中宋" panose="02010600040101010101" pitchFamily="2" charset="-122"/>
                <a:ea typeface="华文中宋" panose="02010600040101010101" pitchFamily="2" charset="-122"/>
              </a:rPr>
              <a:t>束</a:t>
            </a:r>
            <a:endParaRPr lang="zh-CN" altLang="en-US" sz="8000" dirty="0">
              <a:latin typeface="华文中宋" panose="02010600040101010101" pitchFamily="2" charset="-122"/>
              <a:ea typeface="华文中宋" panose="02010600040101010101" pitchFamily="2" charset="-122"/>
            </a:endParaRPr>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xml><?xml version="1.0" encoding="utf-8"?>
<p:tagLst xmlns:p="http://schemas.openxmlformats.org/presentationml/2006/main">
  <p:tag name="MH" val="20160320124458"/>
  <p:tag name="MH_LIBRARY" val="CONTENTS"/>
  <p:tag name="MH_TYPE" val="OTHERS"/>
  <p:tag name="ID" val="547132"/>
</p:tagLst>
</file>

<file path=ppt/tags/tag9.xml><?xml version="1.0" encoding="utf-8"?>
<p:tagLst xmlns:p="http://schemas.openxmlformats.org/presentationml/2006/main">
  <p:tag name="MH" val="20160320124458"/>
  <p:tag name="MH_LIBRARY" val="CONTENTS"/>
  <p:tag name="MH_TYPE" val="OTHERS"/>
  <p:tag name="ID" val="54713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PLACING_PICTURE_USER_VIEWPORT" val="{&quot;height&quot;:7517.499212598425,&quot;width&quot;:5455}"/>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44.xml><?xml version="1.0" encoding="utf-8"?>
<p:tagLst xmlns:p="http://schemas.openxmlformats.org/presentationml/2006/main">
  <p:tag name="MH" val="20160320124458"/>
  <p:tag name="MH_LIBRARY" val="CONTENTS"/>
  <p:tag name="MH_TYPE" val="OTHERS"/>
  <p:tag name="ID" val="547132"/>
</p:tagLst>
</file>

<file path=ppt/tags/tag45.xml><?xml version="1.0" encoding="utf-8"?>
<p:tagLst xmlns:p="http://schemas.openxmlformats.org/presentationml/2006/main">
  <p:tag name="MH" val="20160320124458"/>
  <p:tag name="MH_LIBRARY" val="CONTENTS"/>
  <p:tag name="MH_TYPE" val="OTHERS"/>
  <p:tag name="ID" val="547132"/>
</p:tagLst>
</file>

<file path=ppt/tags/tag46.xml><?xml version="1.0" encoding="utf-8"?>
<p:tagLst xmlns:p="http://schemas.openxmlformats.org/presentationml/2006/main">
  <p:tag name="KSO_WM_UNIT_PLACING_PICTURE_USER_VIEWPORT" val="{&quot;height&quot;:7517.499212598425,&quot;width&quot;:5455}"/>
</p:tagLst>
</file>

<file path=ppt/tags/tag4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8.xml><?xml version="1.0" encoding="utf-8"?>
<p:tagLst xmlns:p="http://schemas.openxmlformats.org/presentationml/2006/main">
  <p:tag name="KSO_WM_BEAUTIFY_FLAG" val="#wm#"/>
  <p:tag name="KSO_WM_TEMPLATE_CATEGORY" val="custom"/>
  <p:tag name="KSO_WM_TEMPLATE_INDEX" val="20205176"/>
</p:tagLst>
</file>

<file path=ppt/tags/tag49.xml><?xml version="1.0" encoding="utf-8"?>
<p:tagLst xmlns:p="http://schemas.openxmlformats.org/presentationml/2006/main">
  <p:tag name="KSO_WM_BEAUTIFY_FLAG" val="#wm#"/>
  <p:tag name="KSO_WM_TEMPLATE_CATEGORY" val="custom"/>
  <p:tag name="KSO_WM_TEMPLATE_INDEX" val="20205176"/>
</p:tagLst>
</file>

<file path=ppt/tags/tag50.xml><?xml version="1.0" encoding="utf-8"?>
<p:tagLst xmlns:p="http://schemas.openxmlformats.org/presentationml/2006/main">
  <p:tag name="KSO_WM_BEAUTIFY_FLAG" val="#wm#"/>
  <p:tag name="KSO_WM_TEMPLATE_CATEGORY" val="custom"/>
  <p:tag name="KSO_WM_TEMPLATE_INDEX" val="20205176"/>
</p:tagLst>
</file>

<file path=ppt/tags/tag51.xml><?xml version="1.0" encoding="utf-8"?>
<p:tagLst xmlns:p="http://schemas.openxmlformats.org/presentationml/2006/main">
  <p:tag name="KSO_WM_BEAUTIFY_FLAG" val="#wm#"/>
  <p:tag name="KSO_WM_TEMPLATE_CATEGORY" val="custom"/>
  <p:tag name="KSO_WM_TEMPLATE_INDEX" val="20205176"/>
</p:tagLst>
</file>

<file path=ppt/tags/tag52.xml><?xml version="1.0" encoding="utf-8"?>
<p:tagLst xmlns:p="http://schemas.openxmlformats.org/presentationml/2006/main">
  <p:tag name="KSO_WM_BEAUTIFY_FLAG" val="#wm#"/>
  <p:tag name="KSO_WM_TEMPLATE_CATEGORY" val="custom"/>
  <p:tag name="KSO_WM_TEMPLATE_INDEX" val="20205176"/>
</p:tagLst>
</file>

<file path=ppt/tags/tag53.xml><?xml version="1.0" encoding="utf-8"?>
<p:tagLst xmlns:p="http://schemas.openxmlformats.org/presentationml/2006/main">
  <p:tag name="KSO_WM_BEAUTIFY_FLAG" val="#wm#"/>
  <p:tag name="KSO_WM_TEMPLATE_CATEGORY" val="custom"/>
  <p:tag name="KSO_WM_TEMPLATE_INDEX" val="20205176"/>
</p:tagLst>
</file>

<file path=ppt/tags/tag54.xml><?xml version="1.0" encoding="utf-8"?>
<p:tagLst xmlns:p="http://schemas.openxmlformats.org/presentationml/2006/main">
  <p:tag name="KSO_WM_BEAUTIFY_FLAG" val="#wm#"/>
  <p:tag name="KSO_WM_TEMPLATE_CATEGORY" val="custom"/>
  <p:tag name="KSO_WM_TEMPLATE_INDEX" val="20205176"/>
</p:tagLst>
</file>

<file path=ppt/tags/tag55.xml><?xml version="1.0" encoding="utf-8"?>
<p:tagLst xmlns:p="http://schemas.openxmlformats.org/presentationml/2006/main">
  <p:tag name="KSO_WM_BEAUTIFY_FLAG" val="#wm#"/>
  <p:tag name="KSO_WM_TEMPLATE_CATEGORY" val="custom"/>
  <p:tag name="KSO_WM_TEMPLATE_INDEX" val="20205176"/>
</p:tagLst>
</file>

<file path=ppt/tags/tag56.xml><?xml version="1.0" encoding="utf-8"?>
<p:tagLst xmlns:p="http://schemas.openxmlformats.org/presentationml/2006/main">
  <p:tag name="KSO_WM_BEAUTIFY_FLAG" val="#wm#"/>
  <p:tag name="KSO_WM_TEMPLATE_CATEGORY" val="custom"/>
  <p:tag name="KSO_WM_TEMPLATE_INDEX" val="20205176"/>
</p:tagLst>
</file>

<file path=ppt/tags/tag57.xml><?xml version="1.0" encoding="utf-8"?>
<p:tagLst xmlns:p="http://schemas.openxmlformats.org/presentationml/2006/main">
  <p:tag name="KSO_WM_BEAUTIFY_FLAG" val="#wm#"/>
  <p:tag name="KSO_WM_TEMPLATE_CATEGORY" val="custom"/>
  <p:tag name="KSO_WM_TEMPLATE_INDEX" val="20205176"/>
</p:tagLst>
</file>

<file path=ppt/tags/tag58.xml><?xml version="1.0" encoding="utf-8"?>
<p:tagLst xmlns:p="http://schemas.openxmlformats.org/presentationml/2006/main">
  <p:tag name="KSO_WM_BEAUTIFY_FLAG" val="#wm#"/>
  <p:tag name="KSO_WM_TEMPLATE_CATEGORY" val="custom"/>
  <p:tag name="KSO_WM_TEMPLATE_INDEX" val="20205176"/>
</p:tagLst>
</file>

<file path=ppt/tags/tag59.xml><?xml version="1.0" encoding="utf-8"?>
<p:tagLst xmlns:p="http://schemas.openxmlformats.org/presentationml/2006/main">
  <p:tag name="KSO_WM_BEAUTIFY_FLAG" val="#wm#"/>
  <p:tag name="KSO_WM_TEMPLATE_CATEGORY" val="custom"/>
  <p:tag name="KSO_WM_TEMPLATE_INDEX" val="20205176"/>
</p:tagLst>
</file>

<file path=ppt/tags/tag60.xml><?xml version="1.0" encoding="utf-8"?>
<p:tagLst xmlns:p="http://schemas.openxmlformats.org/presentationml/2006/main">
  <p:tag name="KSO_WM_BEAUTIFY_FLAG" val="#wm#"/>
  <p:tag name="KSO_WM_TEMPLATE_CATEGORY" val="custom"/>
  <p:tag name="KSO_WM_TEMPLATE_INDEX" val="20205176"/>
</p:tagLst>
</file>

<file path=ppt/tags/tag61.xml><?xml version="1.0" encoding="utf-8"?>
<p:tagLst xmlns:p="http://schemas.openxmlformats.org/presentationml/2006/main">
  <p:tag name="KSO_WM_BEAUTIFY_FLAG" val="#wm#"/>
  <p:tag name="KSO_WM_TEMPLATE_CATEGORY" val="custom"/>
  <p:tag name="KSO_WM_TEMPLATE_INDEX" val="20205176"/>
</p:tagLst>
</file>

<file path=ppt/tags/tag62.xml><?xml version="1.0" encoding="utf-8"?>
<p:tagLst xmlns:p="http://schemas.openxmlformats.org/presentationml/2006/main">
  <p:tag name="KSO_WM_BEAUTIFY_FLAG" val="#wm#"/>
  <p:tag name="KSO_WM_TEMPLATE_CATEGORY" val="custom"/>
  <p:tag name="KSO_WM_TEMPLATE_INDEX" val="20205176"/>
</p:tagLst>
</file>

<file path=ppt/tags/tag63.xml><?xml version="1.0" encoding="utf-8"?>
<p:tagLst xmlns:p="http://schemas.openxmlformats.org/presentationml/2006/main">
  <p:tag name="KSO_WM_BEAUTIFY_FLAG" val="#wm#"/>
  <p:tag name="KSO_WM_TEMPLATE_CATEGORY" val="custom"/>
  <p:tag name="KSO_WM_TEMPLATE_INDEX" val="20205176"/>
</p:tagLst>
</file>

<file path=ppt/tags/tag64.xml><?xml version="1.0" encoding="utf-8"?>
<p:tagLst xmlns:p="http://schemas.openxmlformats.org/presentationml/2006/main">
  <p:tag name="KSO_WM_BEAUTIFY_FLAG" val="#wm#"/>
  <p:tag name="KSO_WM_TEMPLATE_CATEGORY" val="custom"/>
  <p:tag name="KSO_WM_TEMPLATE_INDEX" val="20205176"/>
</p:tagLst>
</file>

<file path=ppt/tags/tag65.xml><?xml version="1.0" encoding="utf-8"?>
<p:tagLst xmlns:p="http://schemas.openxmlformats.org/presentationml/2006/main">
  <p:tag name="KSO_WM_BEAUTIFY_FLAG" val="#wm#"/>
  <p:tag name="KSO_WM_TEMPLATE_CATEGORY" val="custom"/>
  <p:tag name="KSO_WM_TEMPLATE_INDEX" val="20205176"/>
</p:tagLst>
</file>

<file path=ppt/tags/tag66.xml><?xml version="1.0" encoding="utf-8"?>
<p:tagLst xmlns:p="http://schemas.openxmlformats.org/presentationml/2006/main">
  <p:tag name="KSO_WM_BEAUTIFY_FLAG" val="#wm#"/>
  <p:tag name="KSO_WM_TEMPLATE_CATEGORY" val="custom"/>
  <p:tag name="KSO_WM_TEMPLATE_INDEX" val="20205176"/>
</p:tagLst>
</file>

<file path=ppt/tags/tag67.xml><?xml version="1.0" encoding="utf-8"?>
<p:tagLst xmlns:p="http://schemas.openxmlformats.org/presentationml/2006/main">
  <p:tag name="KSO_WM_BEAUTIFY_FLAG" val="#wm#"/>
  <p:tag name="KSO_WM_TEMPLATE_CATEGORY" val="custom"/>
  <p:tag name="KSO_WM_TEMPLATE_INDEX" val="20205176"/>
</p:tagLst>
</file>

<file path=ppt/tags/tag68.xml><?xml version="1.0" encoding="utf-8"?>
<p:tagLst xmlns:p="http://schemas.openxmlformats.org/presentationml/2006/main">
  <p:tag name="KSO_WM_BEAUTIFY_FLAG" val="#wm#"/>
  <p:tag name="KSO_WM_TEMPLATE_CATEGORY" val="custom"/>
  <p:tag name="KSO_WM_TEMPLATE_INDEX" val="20205176"/>
</p:tagLst>
</file>

<file path=ppt/tags/tag69.xml><?xml version="1.0" encoding="utf-8"?>
<p:tagLst xmlns:p="http://schemas.openxmlformats.org/presentationml/2006/main">
  <p:tag name="KSO_WM_BEAUTIFY_FLAG" val="#wm#"/>
  <p:tag name="KSO_WM_TEMPLATE_CATEGORY" val="custom"/>
  <p:tag name="KSO_WM_TEMPLATE_INDEX" val="20205176"/>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BEAUTIFY_FLAG" val="#wm#"/>
  <p:tag name="KSO_WM_TEMPLATE_CATEGORY" val="custom"/>
  <p:tag name="KSO_WM_TEMPLATE_INDEX" val="20205176"/>
</p:tagLst>
</file>

<file path=ppt/tags/tag72.xml><?xml version="1.0" encoding="utf-8"?>
<p:tagLst xmlns:p="http://schemas.openxmlformats.org/presentationml/2006/main">
  <p:tag name="KSO_WM_BEAUTIFY_FLAG" val="#wm#"/>
  <p:tag name="KSO_WM_TEMPLATE_CATEGORY" val="custom"/>
  <p:tag name="KSO_WM_TEMPLATE_INDEX" val="20205176"/>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BEAUTIFY_FLAG" val="#wm#"/>
  <p:tag name="KSO_WM_TEMPLATE_CATEGORY" val="custom"/>
  <p:tag name="KSO_WM_TEMPLATE_INDEX" val="20205176"/>
</p:tagLst>
</file>

<file path=ppt/tags/tag76.xml><?xml version="1.0" encoding="utf-8"?>
<p:tagLst xmlns:p="http://schemas.openxmlformats.org/presentationml/2006/main">
  <p:tag name="KSO_WM_BEAUTIFY_FLAG" val="#wm#"/>
  <p:tag name="KSO_WM_TEMPLATE_CATEGORY" val="custom"/>
  <p:tag name="KSO_WM_TEMPLATE_INDEX" val="20205176"/>
</p:tagLst>
</file>

<file path=ppt/tags/tag77.xml><?xml version="1.0" encoding="utf-8"?>
<p:tagLst xmlns:p="http://schemas.openxmlformats.org/presentationml/2006/main">
  <p:tag name="KSO_WM_UNIT_PLACING_PICTURE_USER_VIEWPORT" val="{&quot;height&quot;:5521,&quot;width&quot;:10603}"/>
</p:tagLst>
</file>

<file path=ppt/tags/tag78.xml><?xml version="1.0" encoding="utf-8"?>
<p:tagLst xmlns:p="http://schemas.openxmlformats.org/presentationml/2006/main">
  <p:tag name="KSO_WM_BEAUTIFY_FLAG" val="#wm#"/>
  <p:tag name="KSO_WM_TEMPLATE_CATEGORY" val="custom"/>
  <p:tag name="KSO_WM_TEMPLATE_INDEX" val="20205176"/>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6203</Words>
  <Application>WPS 演示</Application>
  <PresentationFormat>宽屏</PresentationFormat>
  <Paragraphs>296</Paragraphs>
  <Slides>31</Slides>
  <Notes>4</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31</vt:i4>
      </vt:variant>
    </vt:vector>
  </HeadingPairs>
  <TitlesOfParts>
    <vt:vector size="46" baseType="lpstr">
      <vt:lpstr>Arial</vt:lpstr>
      <vt:lpstr>宋体</vt:lpstr>
      <vt:lpstr>Wingdings</vt:lpstr>
      <vt:lpstr>微软雅黑</vt:lpstr>
      <vt:lpstr>Wingdings</vt:lpstr>
      <vt:lpstr>华文中宋</vt:lpstr>
      <vt:lpstr>Century Gothic</vt:lpstr>
      <vt:lpstr>幼圆</vt:lpstr>
      <vt:lpstr>华文新魏</vt:lpstr>
      <vt:lpstr>楷体</vt:lpstr>
      <vt:lpstr>Arial Unicode MS</vt:lpstr>
      <vt:lpstr>Calibri</vt:lpstr>
      <vt:lpstr>Times New Roman</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3</Manager>
  <Company>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c:title>
  <dc:subject>3</dc:subject>
  <dc:creator>3</dc:creator>
  <cp:keywords>3</cp:keywords>
  <dc:description>3</dc:description>
  <cp:lastModifiedBy>2</cp:lastModifiedBy>
  <cp:revision>208</cp:revision>
  <dcterms:created xsi:type="dcterms:W3CDTF">2019-06-19T02:08:00Z</dcterms:created>
  <dcterms:modified xsi:type="dcterms:W3CDTF">2022-02-07T09:47:49Z</dcterms:modified>
  <cp:category>3</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8742B41865C9448082698160EC918075</vt:lpwstr>
  </property>
</Properties>
</file>