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760" r:id="rId1"/>
    <p:sldMasterId id="2147499797" r:id="rId2"/>
  </p:sldMasterIdLst>
  <p:notesMasterIdLst>
    <p:notesMasterId r:id="rId3"/>
  </p:notesMasterIdLst>
  <p:sldIdLst>
    <p:sldId id="7980" r:id="rId4"/>
    <p:sldId id="7983" r:id="rId5"/>
    <p:sldId id="7986" r:id="rId6"/>
    <p:sldId id="7989" r:id="rId7"/>
    <p:sldId id="7995" r:id="rId9"/>
    <p:sldId id="7998" r:id="rId10"/>
    <p:sldId id="8001" r:id="rId11"/>
    <p:sldId id="8004" r:id="rId12"/>
    <p:sldId id="8010" r:id="rId14"/>
    <p:sldId id="8013" r:id="rId15"/>
    <p:sldId id="8016" r:id="rId16"/>
    <p:sldId id="8019" r:id="rId17"/>
    <p:sldId id="8022" r:id="rId18"/>
    <p:sldId id="8028" r:id="rId20"/>
    <p:sldId id="8031" r:id="rId21"/>
    <p:sldId id="8034" r:id="rId22"/>
    <p:sldId id="8037" r:id="rId23"/>
    <p:sldId id="8043" r:id="rId25"/>
    <p:sldId id="8046" r:id="rId26"/>
    <p:sldId id="8049" r:id="rId27"/>
    <p:sldId id="8052" r:id="rId28"/>
    <p:sldId id="8058" r:id="rId30"/>
    <p:sldId id="8061" r:id="rId31"/>
    <p:sldId id="8064" r:id="rId32"/>
    <p:sldId id="8067" r:id="rId33"/>
    <p:sldId id="8070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761" r:id="rId1"/>
    <p:sldLayoutId id="2147499762" r:id="rId2"/>
    <p:sldLayoutId id="2147499763" r:id="rId3"/>
    <p:sldLayoutId id="2147499764" r:id="rId4"/>
    <p:sldLayoutId id="2147499765" r:id="rId5"/>
    <p:sldLayoutId id="2147499766" r:id="rId6"/>
    <p:sldLayoutId id="2147499767" r:id="rId7"/>
    <p:sldLayoutId id="2147499768" r:id="rId8"/>
    <p:sldLayoutId id="2147499769" r:id="rId9"/>
    <p:sldLayoutId id="2147499770" r:id="rId10"/>
    <p:sldLayoutId id="21474997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798" r:id="rId1"/>
    <p:sldLayoutId id="2147499799" r:id="rId2"/>
    <p:sldLayoutId id="2147499800" r:id="rId3"/>
    <p:sldLayoutId id="2147499801" r:id="rId4"/>
    <p:sldLayoutId id="2147499802" r:id="rId5"/>
    <p:sldLayoutId id="2147499803" r:id="rId6"/>
    <p:sldLayoutId id="2147499804" r:id="rId7"/>
    <p:sldLayoutId id="2147499805" r:id="rId8"/>
    <p:sldLayoutId id="2147499806" r:id="rId9"/>
    <p:sldLayoutId id="2147499807" r:id="rId10"/>
    <p:sldLayoutId id="21474998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tags" Target="../tags/tag119.xml"/><Relationship Id="rId14" Type="http://schemas.openxmlformats.org/officeDocument/2006/relationships/tags" Target="../tags/tag120.xml"/><Relationship Id="rId15" Type="http://schemas.openxmlformats.org/officeDocument/2006/relationships/tags" Target="../tags/tag121.xml"/><Relationship Id="rId16" Type="http://schemas.openxmlformats.org/officeDocument/2006/relationships/tags" Target="../tags/tag122.xml"/><Relationship Id="rId17" Type="http://schemas.openxmlformats.org/officeDocument/2006/relationships/tags" Target="../tags/tag123.xml"/><Relationship Id="rId18" Type="http://schemas.openxmlformats.org/officeDocument/2006/relationships/tags" Target="../tags/tag124.xml"/><Relationship Id="rId19" Type="http://schemas.openxmlformats.org/officeDocument/2006/relationships/tags" Target="../tags/tag125.xml"/><Relationship Id="rId20" Type="http://schemas.openxmlformats.org/officeDocument/2006/relationships/tags" Target="../tags/tag126.xml"/><Relationship Id="rId21" Type="http://schemas.openxmlformats.org/officeDocument/2006/relationships/tags" Target="../tags/tag127.xml"/><Relationship Id="rId22" Type="http://schemas.openxmlformats.org/officeDocument/2006/relationships/tags" Target="../tags/tag128.xml"/><Relationship Id="rId23" Type="http://schemas.openxmlformats.org/officeDocument/2006/relationships/tags" Target="../tags/tag129.xml"/><Relationship Id="rId24" Type="http://schemas.openxmlformats.org/officeDocument/2006/relationships/tags" Target="../tags/tag130.xml"/><Relationship Id="rId25" Type="http://schemas.openxmlformats.org/officeDocument/2006/relationships/tags" Target="../tags/tag131.xml"/><Relationship Id="rId26" Type="http://schemas.openxmlformats.org/officeDocument/2006/relationships/tags" Target="../tags/tag132.xml"/><Relationship Id="rId27" Type="http://schemas.openxmlformats.org/officeDocument/2006/relationships/tags" Target="../tags/tag133.xml"/><Relationship Id="rId28" Type="http://schemas.openxmlformats.org/officeDocument/2006/relationships/tags" Target="../tags/tag134.xml"/><Relationship Id="rId29" Type="http://schemas.openxmlformats.org/officeDocument/2006/relationships/tags" Target="../tags/tag135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企业管理中的社会责任与企业可持续发展策略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企业管理中的社会责任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企业可持续发展的策略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6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企业管理中的社会责任与企业可持续发展的关系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6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如何加强企业管理中的社会责任与企业可持续发展策略的实施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企业管理中的社会责任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社会责任的定义与内涵</a:t>
            </a:r>
            <a:endParaRPr altLang="en-US" lang="zh-CN"/>
          </a:p>
        </p:txBody>
      </p:sp>
      <p:sp>
        <p:nvSpPr>
          <p:cNvPr id="10489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社会责任的概念：企业除了追求经济利益外，还应该积极履行对员工、客户、环境、社会等各方面的责任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社会责任的内涵：包括经济责任、法律责任、道德责任、慈善责任等方面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社会责任的意义：有利于提高企业形象和品牌价值，增强员工归属感和忠诚度，促进企业可持续发展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社会责任的实践：企业应该制定明确的社会责任战略和计划，积极投入公益事业，关注员工福利和环境保护等方面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企业管理中社会责任的重要性</a:t>
            </a:r>
            <a:endParaRPr altLang="en-US" lang="zh-CN"/>
          </a:p>
        </p:txBody>
      </p:sp>
      <p:sp>
        <p:nvSpPr>
          <p:cNvPr id="10490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提升企业形象和品牌价值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符合社会道德和法律法规要求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企业管理中社会责任的主要内容</a:t>
            </a:r>
            <a:endParaRPr altLang="en-US" lang="zh-CN"/>
          </a:p>
        </p:txBody>
      </p:sp>
      <p:sp>
        <p:nvSpPr>
          <p:cNvPr id="1049098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员工关爱：企业应关注员工的工作和生活，提供良好的工作环境和福利待遇，促进员工的成长和发展。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遵守法律法规：企业应遵守国家法律法规，保障员工权益，保护环境，减少对社会的负面影响。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诚信经营：企业应诚信经营，遵守商业道德，不进行欺诈、虚假宣传等行为，树立良好的企业形象。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社会责任担当：企业应积极履行社会责任，参与公益事业，支持教育事业，关注弱势群体，为社会做出贡献。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可持续发展：企业应注重可持续发展，采取环保、节能等措施，减少对环境的污染和破坏，推动绿色发展。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企业可持续发展的策略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制定可持续发展战略</a:t>
            </a:r>
            <a:endParaRPr altLang="en-US" lang="zh-CN"/>
          </a:p>
        </p:txBody>
      </p:sp>
      <p:sp>
        <p:nvSpPr>
          <p:cNvPr id="10492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明确企业社会责任：将社会责任纳入企业战略，确保可持续发展成为企业长期目标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创新技术：积极研发新技术，提高资源利用效率，减少浪费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员工参与：鼓励员工参与可持续发展活动，提高员工环保意识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绿色生产：采用环保、节能的生产方式，降低对环境的影响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实施绿色生产，提高资源利用效率</a:t>
            </a:r>
            <a:endParaRPr altLang="en-US" lang="zh-CN"/>
          </a:p>
        </p:txBody>
      </p:sp>
      <p:sp>
        <p:nvSpPr>
          <p:cNvPr id="104931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实施绿色生产：采用环保、可持续的生产方式，减少对环境的影响</a:t>
            </a:r>
            <a:endParaRPr altLang="en-US" lang="zh-CN"/>
          </a:p>
          <a:p>
            <a:r>
              <a:rPr altLang="en-US" lang="zh-CN"/>
              <a:t>提高资源利用效率：优化资源配置，提高资源利用效率，降低生产成本</a:t>
            </a:r>
            <a:endParaRPr altLang="en-US" lang="zh-CN"/>
          </a:p>
          <a:p>
            <a:r>
              <a:rPr altLang="en-US" lang="zh-CN"/>
              <a:t>推广循环经济：促进资源的循环利用，减少浪费，实现可持续发展</a:t>
            </a:r>
            <a:endParaRPr altLang="en-US" lang="zh-CN"/>
          </a:p>
          <a:p>
            <a:r>
              <a:rPr altLang="en-US" lang="zh-CN"/>
              <a:t>加强技术创新：通过技术创新，提高生产效率，降低能耗和排放量  我正在写一份主题为“企业管理中的社会责任与企业可持续发展策略”的PPT,现在准备介绍“企业可持续发展的策略”,请帮我生成“加强企业社会责任意识，推动企业可持续发展”为标题的内容 加强企业社会责任意识，推动企业可持续发展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我正在写一份主题为“企业管理中的社会责任与企业可持续发展策略”的PPT,现在准备介绍“企业可持续发展的策略”,请帮我生成“加强企业社会责任意识，推动企业可持续发展”为标题的内容</a:t>
            </a:r>
            <a:endParaRPr altLang="en-US" lang="zh-CN"/>
          </a:p>
          <a:p>
            <a:pPr lvl="1"/>
            <a:r>
              <a:rPr altLang="en-US" lang="zh-CN"/>
              <a:t>加强企业社会责任意识，推动企业可持续发展</a:t>
            </a:r>
            <a:endParaRPr altLang="en-US" lang="zh-CN"/>
          </a:p>
          <a:p>
            <a:r>
              <a:rPr altLang="en-US" lang="zh-CN"/>
              <a:t>树立正确的价值观：将社会责任纳入企业价值观，注重社会利益和环境责任</a:t>
            </a:r>
            <a:endParaRPr altLang="en-US" lang="zh-CN"/>
          </a:p>
          <a:p>
            <a:r>
              <a:rPr altLang="en-US" lang="zh-CN"/>
              <a:t>制定可持续发展战略：将可持续发展纳入企业战略规划，明确目标和行动计划</a:t>
            </a:r>
            <a:endParaRPr altLang="en-US" lang="zh-CN"/>
          </a:p>
          <a:p>
            <a:r>
              <a:rPr altLang="en-US" lang="zh-CN"/>
              <a:t>加强内部管理：建立完善的内部管理体系，确保企业运营符合社会责任和可持续发展要求</a:t>
            </a:r>
            <a:endParaRPr altLang="en-US" lang="zh-CN"/>
          </a:p>
          <a:p>
            <a:r>
              <a:rPr altLang="en-US" lang="zh-CN"/>
              <a:t>推动绿色供应链管理：与供应商合作，共同推动绿色供应链管理，降低环境影响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加强技术创新，推动产业升级</a:t>
            </a:r>
            <a:endParaRPr altLang="en-US" lang="zh-CN"/>
          </a:p>
        </p:txBody>
      </p:sp>
      <p:sp>
        <p:nvSpPr>
          <p:cNvPr id="10493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技术创新是企业可持续发展的关键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推动产业升级，促进企业转型升级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加强与科研机构合作，引进先进技术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加强技术研发，提高产品质量和竞争力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建立良好的企业形象，提升品牌价值</a:t>
            </a:r>
            <a:endParaRPr altLang="en-US" lang="zh-CN"/>
          </a:p>
        </p:txBody>
      </p:sp>
      <p:sp>
        <p:nvSpPr>
          <p:cNvPr id="1049420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6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创新发展：不断推陈出新，提升品牌竞争力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42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绿色环保：推广环保理念，减少对环境的影响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44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诚信经营：遵守法律法规，维护消费者权益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46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注重产品质量：提供优质的产品和服务，赢得消费者信任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48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关注社会责任：积极参与社会公益事业，树立企业良好形象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企业管理中的社会责任与企业可持续发展的关系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社会责任是企业可持续发展的基础</a:t>
            </a:r>
            <a:endParaRPr altLang="en-US" lang="zh-CN"/>
          </a:p>
        </p:txBody>
      </p:sp>
      <p:sp>
        <p:nvSpPr>
          <p:cNvPr id="10495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社会责任是企业可持续发展的保障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社会责任是企业可持续发展的核心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社会责任是企业可持续发展的动力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社会责任是企业可持续发展的关键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可持续发展是企业履行社会责任的保障</a:t>
            </a:r>
            <a:endParaRPr altLang="en-US" lang="zh-CN"/>
          </a:p>
        </p:txBody>
      </p:sp>
      <p:sp>
        <p:nvSpPr>
          <p:cNvPr id="1049614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16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18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0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可持续发展是企业履行社会责任的基础：企业可持续发展能够为社会创造更多的价值，同时保障员工、客户和社区的利益，从而更好地履行社会责任。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22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24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26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8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可持续发展有助于提升企业形象和品牌价值：积极履行社会责任的企业更容易获得公众的认可和信任，从而提升企业形象和品牌价值。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30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32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34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6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可持续发展有助于企业创新和转型：企业需要不断创新和转型以适应不断变化的市场环境和社会需求，而可持续发展正是企业创新和转型的重要方向。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38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40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42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4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可持续发展有助于企业实现长期发展目标：企业可持续发展能够为企业创造长期稳定的收益，从而为企业实现长期发展目标提供保障。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社会责任与企业可持续发展的相互促进</a:t>
            </a:r>
            <a:endParaRPr altLang="en-US" lang="zh-CN"/>
          </a:p>
        </p:txBody>
      </p:sp>
      <p:sp>
        <p:nvSpPr>
          <p:cNvPr id="10496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社会责任是企业可持续发展的基础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可持续发展是企业履行社会责任的保障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社会责任与企业可持续发展相互促进的实践案例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社会责任与企业可持续发展相互促进的未来展望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国内外知名企业的社会责任实践</a:t>
            </a:r>
            <a:endParaRPr altLang="en-US" lang="zh-CN"/>
          </a:p>
        </p:txBody>
      </p:sp>
      <p:sp>
        <p:nvSpPr>
          <p:cNvPr id="1049802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804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国外知名企业案例：苹果、特斯拉等在可持续发展、员工福利等方面的社会责任实践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808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国内知名企业案例：阿里巴巴、腾讯等在环保、公益等方面的社会责任实践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812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社会责任实践对企业发展的影响：提升品牌形象、增强员工归属感、促进可持续发展等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816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国内外企业社会责任实践的对比与借鉴：不同国家、不同行业之间的社会责任实践存在差异，企业需要结合自身情况制定合适的社会责任策略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成功企业可持续发展策略的启示</a:t>
            </a:r>
            <a:endParaRPr altLang="en-US" lang="zh-CN"/>
          </a:p>
        </p:txBody>
      </p:sp>
      <p:sp>
        <p:nvSpPr>
          <p:cNvPr id="10498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启示总结：成功企业可持续发展的关键要素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案例应用：如何将成功企业的经验应用到自身企业中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案例选择：具有代表性的成功企业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案例分析：企业社会责任与可持续发展的实践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企业在履行社会责任中遇到的问题与挑战</a:t>
            </a:r>
            <a:endParaRPr altLang="en-US" lang="zh-CN"/>
          </a:p>
        </p:txBody>
      </p:sp>
      <p:sp>
        <p:nvSpPr>
          <p:cNvPr id="10499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社会责任认知不足：企业缺乏对社会责任的深入理解，导致履行过程中出现偏差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资源限制：企业在履行社会责任时，往往面临资源不足的挑战，如资金、人力等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法规政策限制：政府法规和政策对企业履行社会责任产生一定影响，如环保法规、劳工权益法规等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利益相关者压力：企业需要平衡各利益相关者的需求，包括股东、员工、客户、政府等，以满足他们的期望和要求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如何加强企业管理中的社会责任与企业可持续发展策略的实施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提高企业家的社会责任感，树立正确的价值观</a:t>
            </a:r>
            <a:endParaRPr altLang="en-US" lang="zh-CN"/>
          </a:p>
        </p:txBody>
      </p:sp>
      <p:sp>
        <p:nvSpPr>
          <p:cNvPr id="1050032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34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36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培养企业家的社会责任感：企业家应该关注企业的社会影响，积极履行社会责任，为社会做出贡献。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3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040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42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44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树立正确的价值观：企业家应该树立正确的价值观，注重企业的长期发展和社会价值，避免追求短期利益和忽视社会影响。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4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048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50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52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建立可持续发展的企业文化：企业应该建立可持续发展的企业文化，鼓励员工积极参与社会责任活动，提高企业的社会形象和声誉。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5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056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58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60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加强企业社会责任的监督和评估：企业应该建立有效的监督和评估机制，对企业的社会责任活动进行监督和评估，确保企业履行社会责任的效果和质量。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6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加强企业内部管理，推动绿色生产</a:t>
            </a:r>
            <a:endParaRPr altLang="en-US" lang="zh-CN"/>
          </a:p>
        </p:txBody>
      </p:sp>
      <p:sp>
        <p:nvSpPr>
          <p:cNvPr id="10500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建立完善的企业内部管理制度：明确企业社会责任和可持续发展的目标，制定相应的管理制度和规范，确保企业运营符合相关法规和标准。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加强员工培训和教育：提高员工的社会责任意识和环保意识，培养员工积极参与企业可持续发展的意愿和能力。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推动绿色生产：采用环保、节能、低碳的生产方式，减少资源消耗和环境污染，提高产品质量和竞争力。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加强供应链管理：与供应商建立良好的合作关系，共同推动绿色生产和可持续发展，确保整个供应链的环保合规性。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加强技术创新，提高产品质量和资源利用效率</a:t>
            </a:r>
            <a:endParaRPr altLang="en-US" lang="zh-CN"/>
          </a:p>
        </p:txBody>
      </p:sp>
      <p:sp>
        <p:nvSpPr>
          <p:cNvPr id="10501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提高资源利用效率：通过优化生产流程和资源利用方式，提高资源利用效率，减少浪费和排放，降低对环境的影响。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推动可持续发展：通过加强技术创新、提高产品质量和资源利用效率，推动企业可持续发展，实现经济效益和社会效益的双重目标。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加强技术创新：通过研发新技术、新工艺，提高产品质量和生产效率，降低成本，减少对环境的污染。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提高产品质量：通过加强质量管理和监督，提高产品质量和稳定性，增强消费者对产品的信任和满意度。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建立良好的企业形象，提升品牌价值和社会认可度</a:t>
            </a:r>
            <a:endParaRPr altLang="en-US" lang="zh-CN"/>
          </a:p>
        </p:txBody>
      </p:sp>
      <p:sp>
        <p:nvSpPr>
          <p:cNvPr id="10502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制定明确的企业社会责任战略和计划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加强企业内部的环保、公益等方面的宣传和教育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积极参与社会公益事业，支持慈善事业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建立良好的企业形象，提升品牌价值和社会认可度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5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25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26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51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2023-12-19T19:43:44Z</dcterms:created>
  <dcterms:modified xsi:type="dcterms:W3CDTF">2023-12-19T19:43:44Z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0f7a077ecd27400d9b869bc925d2db37_21</vt:lpwstr>
  </property>
</Properties>
</file>