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860" r:id="rId1"/>
    <p:sldMasterId id="2147483897" r:id="rId2"/>
  </p:sldMasterIdLst>
  <p:notesMasterIdLst>
    <p:notesMasterId r:id="rId3"/>
  </p:notesMasterIdLst>
  <p:sldIdLst>
    <p:sldId id="353" r:id="rId4"/>
    <p:sldId id="358" r:id="rId5"/>
    <p:sldId id="362" r:id="rId6"/>
    <p:sldId id="365" r:id="rId7"/>
    <p:sldId id="371" r:id="rId9"/>
    <p:sldId id="374" r:id="rId10"/>
    <p:sldId id="377" r:id="rId11"/>
    <p:sldId id="383" r:id="rId13"/>
    <p:sldId id="386" r:id="rId14"/>
    <p:sldId id="389" r:id="rId15"/>
    <p:sldId id="392" r:id="rId16"/>
    <p:sldId id="395" r:id="rId17"/>
    <p:sldId id="401" r:id="rId19"/>
    <p:sldId id="404" r:id="rId20"/>
    <p:sldId id="407" r:id="rId21"/>
    <p:sldId id="410" r:id="rId22"/>
    <p:sldId id="413" r:id="rId23"/>
    <p:sldId id="419" r:id="rId25"/>
    <p:sldId id="422" r:id="rId26"/>
    <p:sldId id="425" r:id="rId27"/>
    <p:sldId id="428" r:id="rId28"/>
    <p:sldId id="434" r:id="rId30"/>
    <p:sldId id="437" r:id="rId31"/>
    <p:sldId id="440" r:id="rId32"/>
    <p:sldId id="444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1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2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2.jpe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image" Target="../media/image2.jpeg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tags" Target="../tags/tag35.xml"/><Relationship Id="rId7" Type="http://schemas.openxmlformats.org/officeDocument/2006/relationships/tags" Target="../tags/tag36.xml"/><Relationship Id="rId8" Type="http://schemas.openxmlformats.org/officeDocument/2006/relationships/tags" Target="../tags/tag37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image" Target="../media/image2.jpeg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tags" Target="../tags/tag45.xml"/><Relationship Id="rId10" Type="http://schemas.openxmlformats.org/officeDocument/2006/relationships/tags" Target="../tags/tag46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image" Target="../media/image2.jpeg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image" Target="../media/image2.jpeg"/><Relationship Id="rId3" Type="http://schemas.openxmlformats.org/officeDocument/2006/relationships/tags" Target="../tags/tag57.xml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2.jpeg"/><Relationship Id="rId3" Type="http://schemas.openxmlformats.org/officeDocument/2006/relationships/tags" Target="../tags/tag62.xml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tags" Target="../tags/tag65.xml"/><Relationship Id="rId7" Type="http://schemas.openxmlformats.org/officeDocument/2006/relationships/tags" Target="../tags/tag66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image" Target="../media/image1.png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tags" Target="../tags/tag78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副标题"/>
          <p:cNvSpPr txBox="1">
            <a:spLocks noGrp="1"/>
          </p:cNvSpPr>
          <p:nvPr>
            <p:ph type="body" idx="9" hasCustomPrompt="1"/>
            <p:custDataLst>
              <p:tags r:id="rId3"/>
            </p:custDataLst>
          </p:nvPr>
        </p:nvSpPr>
        <p:spPr>
          <a:xfrm>
            <a:off x="649605" y="3589020"/>
            <a:ext cx="8394700" cy="1262380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sz="1800" i="0" kern="1200" kumimoji="0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68" name="圆角矩形 8"/>
          <p:cNvSpPr/>
          <p:nvPr>
            <p:custDataLst>
              <p:tags r:id="rId4"/>
            </p:custDataLst>
          </p:nvPr>
        </p:nvSpPr>
        <p:spPr>
          <a:xfrm>
            <a:off x="64960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0" name="圆角矩形 15"/>
          <p:cNvSpPr/>
          <p:nvPr>
            <p:custDataLst>
              <p:tags r:id="rId5"/>
            </p:custDataLst>
          </p:nvPr>
        </p:nvSpPr>
        <p:spPr>
          <a:xfrm>
            <a:off x="64960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2" name="圆角矩形 16"/>
          <p:cNvSpPr/>
          <p:nvPr>
            <p:custDataLst>
              <p:tags r:id="rId6"/>
            </p:custDataLst>
          </p:nvPr>
        </p:nvSpPr>
        <p:spPr>
          <a:xfrm>
            <a:off x="64960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5" hasCustomPrompt="1"/>
            <p:custDataLst>
              <p:tags r:id="rId7"/>
            </p:custDataLst>
          </p:nvPr>
        </p:nvSpPr>
        <p:spPr>
          <a:xfrm>
            <a:off x="649605" y="1620520"/>
            <a:ext cx="8394065" cy="183896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font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6" name="署名"/>
          <p:cNvSpPr>
            <a:spLocks noGrp="1"/>
          </p:cNvSpPr>
          <p:nvPr>
            <p:ph type="body" idx="4" hasCustomPrompt="1"/>
            <p:custDataLst>
              <p:tags r:id="rId8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任意多边形 39"/>
          <p:cNvSpPr/>
          <p:nvPr>
            <p:custDataLst>
              <p:tags r:id="rId9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 40"/>
          <p:cNvSpPr/>
          <p:nvPr>
            <p:custDataLst>
              <p:tags r:id="rId10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 41"/>
          <p:cNvSpPr/>
          <p:nvPr>
            <p:custDataLst>
              <p:tags r:id="rId11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3"/>
            </p:custDataLst>
          </p:nvPr>
        </p:nvSpPr>
        <p:spPr>
          <a:xfrm>
            <a:off x="3352800" y="213360"/>
            <a:ext cx="5486400" cy="161163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ct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fontAlgn="ctr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 flipH="1">
            <a:off x="0" y="0"/>
            <a:ext cx="12192000" cy="6858000"/>
          </a:xfrm>
          <a:prstGeom prst="rect"/>
        </p:spPr>
      </p:pic>
      <p:sp>
        <p:nvSpPr>
          <p:cNvPr id="1048698" name="节编号"/>
          <p:cNvSpPr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7912735" y="1858010"/>
            <a:ext cx="3754755" cy="80454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6304280" y="3044825"/>
            <a:ext cx="5397500" cy="2398395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fontAlgn="ctr" lvl="0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60960"/>
            <a:ext cx="10968990" cy="1252855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0" name="正文"/>
          <p:cNvSpPr txBox="1">
            <a:spLocks noGrp="1"/>
          </p:cNvSpPr>
          <p:nvPr>
            <p:ph idx="1" hasCustomPrompt="1"/>
            <p:custDataLst>
              <p:tags r:id="rId4"/>
            </p:custDataLst>
          </p:nvPr>
        </p:nvSpPr>
        <p:spPr>
          <a:xfrm>
            <a:off x="608330" y="1490345"/>
            <a:ext cx="10969625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0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4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30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4066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8400" y="1324800"/>
            <a:ext cx="10969200" cy="3371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4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8" name="标题"/>
          <p:cNvSpPr txBox="1">
            <a:spLocks noGrp="1"/>
          </p:cNvSpPr>
          <p:nvPr>
            <p:ph type="title" idx="8" hasCustomPrompt="1"/>
            <p:custDataLst>
              <p:tags r:id="rId3"/>
            </p:custDataLst>
          </p:nvPr>
        </p:nvSpPr>
        <p:spPr>
          <a:xfrm>
            <a:off x="620395" y="1293495"/>
            <a:ext cx="5520055" cy="267970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7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0" name="圆角矩形 8"/>
          <p:cNvSpPr/>
          <p:nvPr>
            <p:custDataLst>
              <p:tags r:id="rId4"/>
            </p:custDataLst>
          </p:nvPr>
        </p:nvSpPr>
        <p:spPr>
          <a:xfrm>
            <a:off x="73215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圆角矩形 7"/>
          <p:cNvSpPr/>
          <p:nvPr>
            <p:custDataLst>
              <p:tags r:id="rId5"/>
            </p:custDataLst>
          </p:nvPr>
        </p:nvSpPr>
        <p:spPr>
          <a:xfrm>
            <a:off x="73215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圆角矩形 9"/>
          <p:cNvSpPr/>
          <p:nvPr>
            <p:custDataLst>
              <p:tags r:id="rId6"/>
            </p:custDataLst>
          </p:nvPr>
        </p:nvSpPr>
        <p:spPr>
          <a:xfrm>
            <a:off x="73215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署名"/>
          <p:cNvSpPr>
            <a:spLocks noGrp="1"/>
          </p:cNvSpPr>
          <p:nvPr>
            <p:ph type="body" idx="4" hasCustomPrompt="1"/>
            <p:custDataLst>
              <p:tags r:id="rId7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88" name="任意多边形 10"/>
          <p:cNvSpPr/>
          <p:nvPr>
            <p:custDataLst>
              <p:tags r:id="rId8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任意多边形 11"/>
          <p:cNvSpPr/>
          <p:nvPr>
            <p:custDataLst>
              <p:tags r:id="rId9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任意多边形 12"/>
          <p:cNvSpPr/>
          <p:nvPr>
            <p:custDataLst>
              <p:tags r:id="rId10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9.xml"/><Relationship Id="rId13" Type="http://schemas.openxmlformats.org/officeDocument/2006/relationships/image" Target="../media/image2.jpeg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ags" Target="../tags/tag85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D:/lky/主题模板/VCG2113794977894.jpgVCG211379497789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30" y="1465580"/>
            <a:ext cx="10968990" cy="471138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30" y="174171"/>
            <a:ext cx="10975340" cy="1219201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  <p:sldLayoutId id="2147483904" r:id="rId7"/>
    <p:sldLayoutId id="2147483905" r:id="rId8"/>
    <p:sldLayoutId id="2147483906" r:id="rId9"/>
    <p:sldLayoutId id="2147483907" r:id="rId10"/>
    <p:sldLayoutId id="214748390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tags" Target="../tags/tag89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tags" Target="../tags/tag94.xml"/><Relationship Id="rId6" Type="http://schemas.openxmlformats.org/officeDocument/2006/relationships/tags" Target="../tags/tag95.xml"/><Relationship Id="rId7" Type="http://schemas.openxmlformats.org/officeDocument/2006/relationships/tags" Target="../tags/tag96.xml"/><Relationship Id="rId8" Type="http://schemas.openxmlformats.org/officeDocument/2006/relationships/tags" Target="../tags/tag97.xml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tags" Target="../tags/tag103.xml"/><Relationship Id="rId15" Type="http://schemas.openxmlformats.org/officeDocument/2006/relationships/tags" Target="../tags/tag104.xml"/><Relationship Id="rId16" Type="http://schemas.openxmlformats.org/officeDocument/2006/relationships/tags" Target="../tags/tag105.xml"/><Relationship Id="rId17" Type="http://schemas.openxmlformats.org/officeDocument/2006/relationships/tags" Target="../tags/tag106.xml"/><Relationship Id="rId18" Type="http://schemas.openxmlformats.org/officeDocument/2006/relationships/tags" Target="../tags/tag107.xml"/><Relationship Id="rId19" Type="http://schemas.openxmlformats.org/officeDocument/2006/relationships/tags" Target="../tags/tag108.xml"/><Relationship Id="rId20" Type="http://schemas.openxmlformats.org/officeDocument/2006/relationships/tags" Target="../tags/tag109.xml"/><Relationship Id="rId21" Type="http://schemas.openxmlformats.org/officeDocument/2006/relationships/slideLayout" Target="../slideLayouts/slideLayout13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tags" Target="../tags/tag128.xml"/><Relationship Id="rId14" Type="http://schemas.openxmlformats.org/officeDocument/2006/relationships/tags" Target="../tags/tag129.xml"/><Relationship Id="rId15" Type="http://schemas.openxmlformats.org/officeDocument/2006/relationships/tags" Target="../tags/tag130.xml"/><Relationship Id="rId16" Type="http://schemas.openxmlformats.org/officeDocument/2006/relationships/tags" Target="../tags/tag131.xml"/><Relationship Id="rId17" Type="http://schemas.openxmlformats.org/officeDocument/2006/relationships/tags" Target="../tags/tag132.xml"/><Relationship Id="rId18" Type="http://schemas.openxmlformats.org/officeDocument/2006/relationships/tags" Target="../tags/tag133.xml"/><Relationship Id="rId19" Type="http://schemas.openxmlformats.org/officeDocument/2006/relationships/tags" Target="../tags/tag134.xml"/><Relationship Id="rId20" Type="http://schemas.openxmlformats.org/officeDocument/2006/relationships/tags" Target="../tags/tag135.xml"/><Relationship Id="rId21" Type="http://schemas.openxmlformats.org/officeDocument/2006/relationships/tags" Target="../tags/tag136.xml"/><Relationship Id="rId22" Type="http://schemas.openxmlformats.org/officeDocument/2006/relationships/tags" Target="../tags/tag137.xml"/><Relationship Id="rId23" Type="http://schemas.openxmlformats.org/officeDocument/2006/relationships/tags" Target="../tags/tag138.xml"/><Relationship Id="rId24" Type="http://schemas.openxmlformats.org/officeDocument/2006/relationships/tags" Target="../tags/tag139.xml"/><Relationship Id="rId25" Type="http://schemas.openxmlformats.org/officeDocument/2006/relationships/tags" Target="../tags/tag140.xml"/><Relationship Id="rId26" Type="http://schemas.openxmlformats.org/officeDocument/2006/relationships/tags" Target="../tags/tag141.xml"/><Relationship Id="rId27" Type="http://schemas.openxmlformats.org/officeDocument/2006/relationships/tags" Target="../tags/tag142.xml"/><Relationship Id="rId28" Type="http://schemas.openxmlformats.org/officeDocument/2006/relationships/tags" Target="../tags/tag143.xml"/><Relationship Id="rId29" Type="http://schemas.openxmlformats.org/officeDocument/2006/relationships/tags" Target="../tags/tag144.xml"/><Relationship Id="rId30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slideLayout" Target="../slideLayouts/slideLayout1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tags" Target="../tags/tag188.xml"/><Relationship Id="rId14" Type="http://schemas.openxmlformats.org/officeDocument/2006/relationships/tags" Target="../tags/tag189.xml"/><Relationship Id="rId15" Type="http://schemas.openxmlformats.org/officeDocument/2006/relationships/tags" Target="../tags/tag190.xml"/><Relationship Id="rId16" Type="http://schemas.openxmlformats.org/officeDocument/2006/relationships/tags" Target="../tags/tag191.xml"/><Relationship Id="rId17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slideLayout" Target="../slideLayouts/slideLayout14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tags" Target="../tags/tag231.xml"/><Relationship Id="rId14" Type="http://schemas.openxmlformats.org/officeDocument/2006/relationships/tags" Target="../tags/tag232.xml"/><Relationship Id="rId15" Type="http://schemas.openxmlformats.org/officeDocument/2006/relationships/tags" Target="../tags/tag233.xml"/><Relationship Id="rId16" Type="http://schemas.openxmlformats.org/officeDocument/2006/relationships/tags" Target="../tags/tag234.xml"/><Relationship Id="rId17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slideLayout" Target="../slideLayouts/slideLayout14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tags" Target="../tags/tag274.xml"/><Relationship Id="rId14" Type="http://schemas.openxmlformats.org/officeDocument/2006/relationships/tags" Target="../tags/tag275.xml"/><Relationship Id="rId15" Type="http://schemas.openxmlformats.org/officeDocument/2006/relationships/tags" Target="../tags/tag276.xml"/><Relationship Id="rId16" Type="http://schemas.openxmlformats.org/officeDocument/2006/relationships/tags" Target="../tags/tag277.xml"/><Relationship Id="rId17" Type="http://schemas.openxmlformats.org/officeDocument/2006/relationships/tags" Target="../tags/tag278.xml"/><Relationship Id="rId18" Type="http://schemas.openxmlformats.org/officeDocument/2006/relationships/tags" Target="../tags/tag279.xml"/><Relationship Id="rId19" Type="http://schemas.openxmlformats.org/officeDocument/2006/relationships/tags" Target="../tags/tag280.xml"/><Relationship Id="rId20" Type="http://schemas.openxmlformats.org/officeDocument/2006/relationships/tags" Target="../tags/tag281.xml"/><Relationship Id="rId21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tags" Target="../tags/tag294.xml"/><Relationship Id="rId14" Type="http://schemas.openxmlformats.org/officeDocument/2006/relationships/tags" Target="../tags/tag295.xml"/><Relationship Id="rId15" Type="http://schemas.openxmlformats.org/officeDocument/2006/relationships/tags" Target="../tags/tag296.xml"/><Relationship Id="rId16" Type="http://schemas.openxmlformats.org/officeDocument/2006/relationships/tags" Target="../tags/tag297.xml"/><Relationship Id="rId17" Type="http://schemas.openxmlformats.org/officeDocument/2006/relationships/tags" Target="../tags/tag298.xml"/><Relationship Id="rId18" Type="http://schemas.openxmlformats.org/officeDocument/2006/relationships/tags" Target="../tags/tag299.xml"/><Relationship Id="rId19" Type="http://schemas.openxmlformats.org/officeDocument/2006/relationships/tags" Target="../tags/tag300.xml"/><Relationship Id="rId20" Type="http://schemas.openxmlformats.org/officeDocument/2006/relationships/tags" Target="../tags/tag301.xml"/><Relationship Id="rId21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slideLayout" Target="../slideLayouts/slideLayout14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tags" Target="../tags/tag337.xml"/><Relationship Id="rId6" Type="http://schemas.openxmlformats.org/officeDocument/2006/relationships/tags" Target="../tags/tag338.xml"/><Relationship Id="rId7" Type="http://schemas.openxmlformats.org/officeDocument/2006/relationships/tags" Target="../tags/tag339.xml"/><Relationship Id="rId8" Type="http://schemas.openxmlformats.org/officeDocument/2006/relationships/tags" Target="../tags/tag340.xml"/><Relationship Id="rId9" Type="http://schemas.openxmlformats.org/officeDocument/2006/relationships/tags" Target="../tags/tag341.xml"/><Relationship Id="rId10" Type="http://schemas.openxmlformats.org/officeDocument/2006/relationships/tags" Target="../tags/tag342.xml"/><Relationship Id="rId11" Type="http://schemas.openxmlformats.org/officeDocument/2006/relationships/tags" Target="../tags/tag343.xml"/><Relationship Id="rId12" Type="http://schemas.openxmlformats.org/officeDocument/2006/relationships/tags" Target="../tags/tag344.xml"/><Relationship Id="rId13" Type="http://schemas.openxmlformats.org/officeDocument/2006/relationships/tags" Target="../tags/tag345.xml"/><Relationship Id="rId14" Type="http://schemas.openxmlformats.org/officeDocument/2006/relationships/tags" Target="../tags/tag346.xml"/><Relationship Id="rId15" Type="http://schemas.openxmlformats.org/officeDocument/2006/relationships/tags" Target="../tags/tag347.xml"/><Relationship Id="rId16" Type="http://schemas.openxmlformats.org/officeDocument/2006/relationships/tags" Target="../tags/tag348.xml"/><Relationship Id="rId17" Type="http://schemas.openxmlformats.org/officeDocument/2006/relationships/tags" Target="../tags/tag349.xml"/><Relationship Id="rId18" Type="http://schemas.openxmlformats.org/officeDocument/2006/relationships/tags" Target="../tags/tag350.xml"/><Relationship Id="rId19" Type="http://schemas.openxmlformats.org/officeDocument/2006/relationships/tags" Target="../tags/tag351.xml"/><Relationship Id="rId20" Type="http://schemas.openxmlformats.org/officeDocument/2006/relationships/tags" Target="../tags/tag352.xml"/><Relationship Id="rId21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/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人工智能在物流配送中的应用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标题 1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tx1"/>
                </a:solidFill>
              </a:rPr>
              <a:t>目录</a:t>
            </a:r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826" name="标题"/>
          <p:cNvSpPr txBox="1"/>
          <p:nvPr>
            <p:custDataLst>
              <p:tags r:id="rId2"/>
            </p:custDataLst>
          </p:nvPr>
        </p:nvSpPr>
        <p:spPr>
          <a:xfrm>
            <a:off x="2868295" y="2539365"/>
            <a:ext cx="2884170" cy="8693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9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19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8" name="序号"/>
          <p:cNvSpPr txBox="1"/>
          <p:nvPr>
            <p:custDataLst>
              <p:tags r:id="rId3"/>
            </p:custDataLst>
          </p:nvPr>
        </p:nvSpPr>
        <p:spPr>
          <a:xfrm>
            <a:off x="1718310" y="236601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01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0" name="弧形 10"/>
          <p:cNvSpPr/>
          <p:nvPr>
            <p:custDataLst>
              <p:tags r:id="rId4"/>
            </p:custDataLst>
          </p:nvPr>
        </p:nvSpPr>
        <p:spPr>
          <a:xfrm rot="5040000">
            <a:off x="1903095" y="229806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2" name="标题"/>
          <p:cNvSpPr txBox="1"/>
          <p:nvPr>
            <p:custDataLst>
              <p:tags r:id="rId5"/>
            </p:custDataLst>
          </p:nvPr>
        </p:nvSpPr>
        <p:spPr>
          <a:xfrm>
            <a:off x="7590155" y="2508250"/>
            <a:ext cx="2884170" cy="10464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9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人工智能在物流配送中的应用概述</a:t>
            </a:r>
            <a:endParaRPr altLang="en-US" b="1" dirty="0" sz="19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4" name="序号"/>
          <p:cNvSpPr txBox="1"/>
          <p:nvPr>
            <p:custDataLst>
              <p:tags r:id="rId6"/>
            </p:custDataLst>
          </p:nvPr>
        </p:nvSpPr>
        <p:spPr>
          <a:xfrm>
            <a:off x="6440170" y="233489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02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6" name="弧形 34"/>
          <p:cNvSpPr/>
          <p:nvPr>
            <p:custDataLst>
              <p:tags r:id="rId7"/>
            </p:custDataLst>
          </p:nvPr>
        </p:nvSpPr>
        <p:spPr>
          <a:xfrm rot="5040000">
            <a:off x="6624955" y="226695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8"/>
            </p:custDataLst>
          </p:nvPr>
        </p:nvSpPr>
        <p:spPr>
          <a:xfrm>
            <a:off x="2868295" y="3850640"/>
            <a:ext cx="2884170" cy="8185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9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人工智能在物流配送中的应用场景</a:t>
            </a:r>
            <a:endParaRPr altLang="en-US" b="1" dirty="0" sz="19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0" name="序号"/>
          <p:cNvSpPr txBox="1"/>
          <p:nvPr>
            <p:custDataLst>
              <p:tags r:id="rId9"/>
            </p:custDataLst>
          </p:nvPr>
        </p:nvSpPr>
        <p:spPr>
          <a:xfrm>
            <a:off x="1718310" y="367728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03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2" name="弧形 39"/>
          <p:cNvSpPr/>
          <p:nvPr>
            <p:custDataLst>
              <p:tags r:id="rId10"/>
            </p:custDataLst>
          </p:nvPr>
        </p:nvSpPr>
        <p:spPr>
          <a:xfrm rot="5040000">
            <a:off x="1903095" y="360934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44" name="标题"/>
          <p:cNvSpPr txBox="1"/>
          <p:nvPr>
            <p:custDataLst>
              <p:tags r:id="rId11"/>
            </p:custDataLst>
          </p:nvPr>
        </p:nvSpPr>
        <p:spPr>
          <a:xfrm>
            <a:off x="7590155" y="3818890"/>
            <a:ext cx="2884170" cy="8940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9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人工智能在物流配送中的优势和挑战</a:t>
            </a:r>
            <a:endParaRPr altLang="en-US" b="1" dirty="0" sz="19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6" name="序号"/>
          <p:cNvSpPr txBox="1"/>
          <p:nvPr>
            <p:custDataLst>
              <p:tags r:id="rId12"/>
            </p:custDataLst>
          </p:nvPr>
        </p:nvSpPr>
        <p:spPr>
          <a:xfrm>
            <a:off x="6440170" y="364553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04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8" name="弧形 44"/>
          <p:cNvSpPr/>
          <p:nvPr>
            <p:custDataLst>
              <p:tags r:id="rId13"/>
            </p:custDataLst>
          </p:nvPr>
        </p:nvSpPr>
        <p:spPr>
          <a:xfrm rot="5040000">
            <a:off x="6624955" y="357759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0" name="标题"/>
          <p:cNvSpPr txBox="1"/>
          <p:nvPr>
            <p:custDataLst>
              <p:tags r:id="rId14"/>
            </p:custDataLst>
          </p:nvPr>
        </p:nvSpPr>
        <p:spPr>
          <a:xfrm>
            <a:off x="2868295" y="5153025"/>
            <a:ext cx="2884170" cy="823595"/>
          </a:xfrm>
          <a:prstGeom prst="rect"/>
          <a:noFill/>
        </p:spPr>
        <p:txBody>
          <a:bodyPr anchor="t" anchorCtr="0" bIns="0" lIns="0" rIns="0" rtlCol="0" tIns="0" wrap="square">
            <a:normAutofit fontScale="88333"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人工智能在物流配送中的实际案例分析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2" name="序号"/>
          <p:cNvSpPr txBox="1"/>
          <p:nvPr>
            <p:custDataLst>
              <p:tags r:id="rId15"/>
            </p:custDataLst>
          </p:nvPr>
        </p:nvSpPr>
        <p:spPr>
          <a:xfrm>
            <a:off x="1718310" y="497967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05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4" name="弧形 7"/>
          <p:cNvSpPr/>
          <p:nvPr>
            <p:custDataLst>
              <p:tags r:id="rId16"/>
            </p:custDataLst>
          </p:nvPr>
        </p:nvSpPr>
        <p:spPr>
          <a:xfrm rot="5040000">
            <a:off x="1903095" y="491172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17"/>
            </p:custDataLst>
          </p:nvPr>
        </p:nvSpPr>
        <p:spPr>
          <a:xfrm>
            <a:off x="7590155" y="5115560"/>
            <a:ext cx="2884170" cy="8940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9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未来发展趋势和展望</a:t>
            </a:r>
            <a:endParaRPr altLang="en-US" b="1" dirty="0" sz="19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18"/>
            </p:custDataLst>
          </p:nvPr>
        </p:nvSpPr>
        <p:spPr>
          <a:xfrm>
            <a:off x="6440170" y="494220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06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60" name="弧形 18"/>
          <p:cNvSpPr/>
          <p:nvPr>
            <p:custDataLst>
              <p:tags r:id="rId19"/>
            </p:custDataLst>
          </p:nvPr>
        </p:nvSpPr>
        <p:spPr>
          <a:xfrm rot="5040000">
            <a:off x="6624955" y="487426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9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2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人工智能在物流配送中的应用概述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人工智能技术的定义和分类</a:t>
            </a:r>
            <a:endParaRPr altLang="en-US" lang="zh-CN"/>
          </a:p>
        </p:txBody>
      </p:sp>
      <p:sp>
        <p:nvSpPr>
          <p:cNvPr id="1048992" name="椭圆 262"/>
          <p:cNvSpPr/>
          <p:nvPr>
            <p:custDataLst>
              <p:tags r:id="rId1"/>
            </p:custDataLst>
          </p:nvPr>
        </p:nvSpPr>
        <p:spPr>
          <a:xfrm>
            <a:off x="2414161" y="4122288"/>
            <a:ext cx="7357453" cy="192487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4" name="椭圆 263"/>
          <p:cNvSpPr/>
          <p:nvPr>
            <p:custDataLst>
              <p:tags r:id="rId2"/>
            </p:custDataLst>
          </p:nvPr>
        </p:nvSpPr>
        <p:spPr>
          <a:xfrm>
            <a:off x="3266425" y="4202678"/>
            <a:ext cx="5578309" cy="165301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6" name="椭圆 264"/>
          <p:cNvSpPr/>
          <p:nvPr>
            <p:custDataLst>
              <p:tags r:id="rId3"/>
            </p:custDataLst>
          </p:nvPr>
        </p:nvSpPr>
        <p:spPr>
          <a:xfrm>
            <a:off x="4064442" y="4439272"/>
            <a:ext cx="3981376" cy="11797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8" name="椭圆 265"/>
          <p:cNvSpPr/>
          <p:nvPr>
            <p:custDataLst>
              <p:tags r:id="rId4"/>
            </p:custDataLst>
          </p:nvPr>
        </p:nvSpPr>
        <p:spPr>
          <a:xfrm>
            <a:off x="4738932" y="4639267"/>
            <a:ext cx="2632144" cy="77998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0" name="椭圆 266"/>
          <p:cNvSpPr/>
          <p:nvPr>
            <p:custDataLst>
              <p:tags r:id="rId5"/>
            </p:custDataLst>
          </p:nvPr>
        </p:nvSpPr>
        <p:spPr>
          <a:xfrm>
            <a:off x="5430416" y="4843836"/>
            <a:ext cx="1514022" cy="44865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704" y="4769329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2" name="椭圆 268"/>
          <p:cNvSpPr/>
          <p:nvPr>
            <p:custDataLst>
              <p:tags r:id="rId7"/>
            </p:custDataLst>
          </p:nvPr>
        </p:nvSpPr>
        <p:spPr>
          <a:xfrm flipV="1">
            <a:off x="2778203" y="4583059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4" name="椭圆 269"/>
          <p:cNvSpPr/>
          <p:nvPr>
            <p:custDataLst>
              <p:tags r:id="rId8"/>
            </p:custDataLst>
          </p:nvPr>
        </p:nvSpPr>
        <p:spPr>
          <a:xfrm flipV="1">
            <a:off x="2820032" y="4625542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6" name="椭圆 270"/>
          <p:cNvSpPr/>
          <p:nvPr>
            <p:custDataLst>
              <p:tags r:id="rId9"/>
            </p:custDataLst>
          </p:nvPr>
        </p:nvSpPr>
        <p:spPr>
          <a:xfrm flipV="1">
            <a:off x="7787212" y="3768703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40152" y="3883733"/>
            <a:ext cx="0" cy="192487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8" name="椭圆 272"/>
          <p:cNvSpPr/>
          <p:nvPr>
            <p:custDataLst>
              <p:tags r:id="rId11"/>
            </p:custDataLst>
          </p:nvPr>
        </p:nvSpPr>
        <p:spPr>
          <a:xfrm flipV="1">
            <a:off x="4010195" y="3643216"/>
            <a:ext cx="387643" cy="387631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3000" y="4062812"/>
            <a:ext cx="0" cy="101710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1022" y="3750403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0" name="椭圆 275"/>
          <p:cNvSpPr/>
          <p:nvPr>
            <p:custDataLst>
              <p:tags r:id="rId14"/>
            </p:custDataLst>
          </p:nvPr>
        </p:nvSpPr>
        <p:spPr>
          <a:xfrm flipV="1">
            <a:off x="7039521" y="3564134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2" name="椭圆 276"/>
          <p:cNvSpPr/>
          <p:nvPr>
            <p:custDataLst>
              <p:tags r:id="rId15"/>
            </p:custDataLst>
          </p:nvPr>
        </p:nvSpPr>
        <p:spPr>
          <a:xfrm flipV="1">
            <a:off x="7081350" y="3606616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4" name="椭圆 277"/>
          <p:cNvSpPr/>
          <p:nvPr>
            <p:custDataLst>
              <p:tags r:id="rId16"/>
            </p:custDataLst>
          </p:nvPr>
        </p:nvSpPr>
        <p:spPr>
          <a:xfrm flipV="1">
            <a:off x="3758568" y="4424894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508" y="4539923"/>
            <a:ext cx="0" cy="111300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6" name="椭圆 279"/>
          <p:cNvSpPr/>
          <p:nvPr>
            <p:custDataLst>
              <p:tags r:id="rId18"/>
            </p:custDataLst>
          </p:nvPr>
        </p:nvSpPr>
        <p:spPr>
          <a:xfrm flipV="1">
            <a:off x="8529675" y="4660835"/>
            <a:ext cx="264050" cy="26404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390" y="4953637"/>
            <a:ext cx="0" cy="41291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8" name="椭圆 281"/>
          <p:cNvSpPr/>
          <p:nvPr>
            <p:custDataLst>
              <p:tags r:id="rId20"/>
            </p:custDataLst>
          </p:nvPr>
        </p:nvSpPr>
        <p:spPr>
          <a:xfrm flipV="1">
            <a:off x="4949384" y="4972591"/>
            <a:ext cx="327074" cy="32706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164" y="5351665"/>
            <a:ext cx="0" cy="7225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0" name="图形 15"/>
          <p:cNvSpPr/>
          <p:nvPr>
            <p:custDataLst>
              <p:tags r:id="rId22"/>
            </p:custDataLst>
          </p:nvPr>
        </p:nvSpPr>
        <p:spPr>
          <a:xfrm>
            <a:off x="5016702" y="5042523"/>
            <a:ext cx="187022" cy="182234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22" name="图形 19"/>
          <p:cNvSpPr/>
          <p:nvPr>
            <p:custDataLst>
              <p:tags r:id="rId23"/>
            </p:custDataLst>
          </p:nvPr>
        </p:nvSpPr>
        <p:spPr>
          <a:xfrm>
            <a:off x="8597647" y="4734689"/>
            <a:ext cx="128082" cy="115339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24" name="图形 27"/>
          <p:cNvSpPr/>
          <p:nvPr>
            <p:custDataLst>
              <p:tags r:id="rId24"/>
            </p:custDataLst>
          </p:nvPr>
        </p:nvSpPr>
        <p:spPr>
          <a:xfrm>
            <a:off x="4113460" y="3767396"/>
            <a:ext cx="181128" cy="139307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26" name="任意多边形: 形状 286"/>
          <p:cNvSpPr/>
          <p:nvPr>
            <p:custDataLst>
              <p:tags r:id="rId25"/>
            </p:custDataLst>
          </p:nvPr>
        </p:nvSpPr>
        <p:spPr>
          <a:xfrm>
            <a:off x="5421266" y="3716417"/>
            <a:ext cx="1343206" cy="134321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28" name="正文"/>
          <p:cNvSpPr txBox="1"/>
          <p:nvPr>
            <p:custDataLst>
              <p:tags r:id="rId26"/>
            </p:custDataLst>
          </p:nvPr>
        </p:nvSpPr>
        <p:spPr>
          <a:xfrm>
            <a:off x="608330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人工智能技术的定义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正文"/>
          <p:cNvSpPr txBox="1"/>
          <p:nvPr>
            <p:custDataLst>
              <p:tags r:id="rId27"/>
            </p:custDataLst>
          </p:nvPr>
        </p:nvSpPr>
        <p:spPr>
          <a:xfrm>
            <a:off x="9419846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人工智能技术在物流配送中的优势和挑战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正文"/>
          <p:cNvSpPr txBox="1"/>
          <p:nvPr>
            <p:custDataLst>
              <p:tags r:id="rId28"/>
            </p:custDataLst>
          </p:nvPr>
        </p:nvSpPr>
        <p:spPr>
          <a:xfrm>
            <a:off x="706370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人工智能技术在物流配送中的应用概述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正文"/>
          <p:cNvSpPr txBox="1"/>
          <p:nvPr>
            <p:custDataLst>
              <p:tags r:id="rId29"/>
            </p:custDataLst>
          </p:nvPr>
        </p:nvSpPr>
        <p:spPr>
          <a:xfrm>
            <a:off x="296447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人工智能技术的分类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物流配送中应用人工智能的背景和意义</a:t>
            </a:r>
            <a:endParaRPr altLang="en-US" lang="zh-CN"/>
          </a:p>
        </p:txBody>
      </p:sp>
      <p:sp>
        <p:nvSpPr>
          <p:cNvPr id="1049070" name="圆角矩形 3"/>
          <p:cNvSpPr/>
          <p:nvPr>
            <p:custDataLst>
              <p:tags r:id="rId1"/>
            </p:custDataLst>
          </p:nvPr>
        </p:nvSpPr>
        <p:spPr>
          <a:xfrm rot="16200000">
            <a:off x="5609500" y="-3507297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圆角矩形 4"/>
          <p:cNvSpPr/>
          <p:nvPr>
            <p:custDataLst>
              <p:tags r:id="rId2"/>
            </p:custDataLst>
          </p:nvPr>
        </p:nvSpPr>
        <p:spPr>
          <a:xfrm rot="16200000">
            <a:off x="201495" y="1900709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74" name="圆角矩形 5"/>
          <p:cNvSpPr/>
          <p:nvPr>
            <p:custDataLst>
              <p:tags r:id="rId3"/>
            </p:custDataLst>
          </p:nvPr>
        </p:nvSpPr>
        <p:spPr>
          <a:xfrm rot="16200000">
            <a:off x="5610774" y="-2234787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圆角矩形 6"/>
          <p:cNvSpPr/>
          <p:nvPr>
            <p:custDataLst>
              <p:tags r:id="rId4"/>
            </p:custDataLst>
          </p:nvPr>
        </p:nvSpPr>
        <p:spPr>
          <a:xfrm rot="16200000">
            <a:off x="202769" y="3173855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8" name="圆角矩形 9"/>
          <p:cNvSpPr/>
          <p:nvPr>
            <p:custDataLst>
              <p:tags r:id="rId5"/>
            </p:custDataLst>
          </p:nvPr>
        </p:nvSpPr>
        <p:spPr>
          <a:xfrm rot="16200000">
            <a:off x="5609500" y="-986492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圆角矩形 10"/>
          <p:cNvSpPr/>
          <p:nvPr>
            <p:custDataLst>
              <p:tags r:id="rId6"/>
            </p:custDataLst>
          </p:nvPr>
        </p:nvSpPr>
        <p:spPr>
          <a:xfrm rot="16200000">
            <a:off x="201495" y="4421513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8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774" y="285380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69" y="5694022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6" name="文本框 7"/>
          <p:cNvSpPr txBox="1"/>
          <p:nvPr>
            <p:custDataLst>
              <p:tags r:id="rId9"/>
            </p:custDataLst>
          </p:nvPr>
        </p:nvSpPr>
        <p:spPr>
          <a:xfrm>
            <a:off x="1071924" y="4011150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具体应用：自动化配送、智能调度、智能仓储等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88" name="文本框 8"/>
          <p:cNvSpPr txBox="1"/>
          <p:nvPr>
            <p:custDataLst>
              <p:tags r:id="rId10"/>
            </p:custDataLst>
          </p:nvPr>
        </p:nvSpPr>
        <p:spPr>
          <a:xfrm>
            <a:off x="1071924" y="528429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未来发展趋势：人工智能与物流配送的深度融合将成为未来的主流趋势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90" name="文本框 13"/>
          <p:cNvSpPr txBox="1"/>
          <p:nvPr>
            <p:custDataLst>
              <p:tags r:id="rId11"/>
            </p:custDataLst>
          </p:nvPr>
        </p:nvSpPr>
        <p:spPr>
          <a:xfrm>
            <a:off x="1071924" y="1490345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背景：随着互联网技术的发展，物流配送行业面临着巨大的挑战和机遇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92" name="文本框 14"/>
          <p:cNvSpPr txBox="1"/>
          <p:nvPr>
            <p:custDataLst>
              <p:tags r:id="rId12"/>
            </p:custDataLst>
          </p:nvPr>
        </p:nvSpPr>
        <p:spPr>
          <a:xfrm>
            <a:off x="1071924" y="276476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意义：人工智能技术的应用可以提高物流配送的效率、降低成本、提升客户体验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2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人工智能在物流配送中的应用场景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智能路径规划</a:t>
            </a:r>
            <a:endParaRPr altLang="en-US" lang="zh-CN"/>
          </a:p>
        </p:txBody>
      </p:sp>
      <p:sp>
        <p:nvSpPr>
          <p:cNvPr id="1049192" name="圆角矩形 26"/>
          <p:cNvSpPr/>
          <p:nvPr>
            <p:custDataLst>
              <p:tags r:id="rId1"/>
            </p:custDataLst>
          </p:nvPr>
        </p:nvSpPr>
        <p:spPr>
          <a:xfrm>
            <a:off x="608330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94" name="圆角矩形 28"/>
          <p:cNvSpPr/>
          <p:nvPr>
            <p:custDataLst>
              <p:tags r:id="rId2"/>
            </p:custDataLst>
          </p:nvPr>
        </p:nvSpPr>
        <p:spPr>
          <a:xfrm>
            <a:off x="610871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96" name="文本框 31"/>
          <p:cNvSpPr txBox="1"/>
          <p:nvPr>
            <p:custDataLst>
              <p:tags r:id="rId3"/>
            </p:custDataLst>
          </p:nvPr>
        </p:nvSpPr>
        <p:spPr>
          <a:xfrm>
            <a:off x="763315" y="2290305"/>
            <a:ext cx="2282989" cy="340530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定义：智能路径规划是利用人工智能技术，根据配送需求和交通状况，为配送车辆选择最优路径的过程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圆角矩形 29"/>
          <p:cNvSpPr/>
          <p:nvPr>
            <p:custDataLst>
              <p:tags r:id="rId4"/>
            </p:custDataLst>
          </p:nvPr>
        </p:nvSpPr>
        <p:spPr>
          <a:xfrm>
            <a:off x="3400598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00" name="圆角矩形 32"/>
          <p:cNvSpPr/>
          <p:nvPr>
            <p:custDataLst>
              <p:tags r:id="rId5"/>
            </p:custDataLst>
          </p:nvPr>
        </p:nvSpPr>
        <p:spPr>
          <a:xfrm>
            <a:off x="3403139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02" name="文本框 34"/>
          <p:cNvSpPr txBox="1"/>
          <p:nvPr>
            <p:custDataLst>
              <p:tags r:id="rId6"/>
            </p:custDataLst>
          </p:nvPr>
        </p:nvSpPr>
        <p:spPr>
          <a:xfrm>
            <a:off x="3558124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应用场景：在物流配送中，智能路径规划可以帮助企业提高配送效率、降低成本、减少拥堵和延误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圆角矩形 3"/>
          <p:cNvSpPr/>
          <p:nvPr>
            <p:custDataLst>
              <p:tags r:id="rId7"/>
            </p:custDataLst>
          </p:nvPr>
        </p:nvSpPr>
        <p:spPr>
          <a:xfrm>
            <a:off x="6192866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06" name="圆角矩形 4"/>
          <p:cNvSpPr/>
          <p:nvPr>
            <p:custDataLst>
              <p:tags r:id="rId8"/>
            </p:custDataLst>
          </p:nvPr>
        </p:nvSpPr>
        <p:spPr>
          <a:xfrm>
            <a:off x="6195407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08" name="文本框 5"/>
          <p:cNvSpPr txBox="1"/>
          <p:nvPr>
            <p:custDataLst>
              <p:tags r:id="rId9"/>
            </p:custDataLst>
          </p:nvPr>
        </p:nvSpPr>
        <p:spPr>
          <a:xfrm>
            <a:off x="6349757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技术支持：智能路径规划需要借助大数据、云计算、机器学习等技术手段，对交通状况、道路信息、配送需求等进行实时分析和处理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圆角矩形 8"/>
          <p:cNvSpPr/>
          <p:nvPr>
            <p:custDataLst>
              <p:tags r:id="rId10"/>
            </p:custDataLst>
          </p:nvPr>
        </p:nvSpPr>
        <p:spPr>
          <a:xfrm>
            <a:off x="8985135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12" name="圆角矩形 9"/>
          <p:cNvSpPr/>
          <p:nvPr>
            <p:custDataLst>
              <p:tags r:id="rId11"/>
            </p:custDataLst>
          </p:nvPr>
        </p:nvSpPr>
        <p:spPr>
          <a:xfrm>
            <a:off x="8987675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14" name="文本框 10"/>
          <p:cNvSpPr txBox="1"/>
          <p:nvPr>
            <p:custDataLst>
              <p:tags r:id="rId12"/>
            </p:custDataLst>
          </p:nvPr>
        </p:nvSpPr>
        <p:spPr>
          <a:xfrm>
            <a:off x="9142025" y="2290305"/>
            <a:ext cx="2280191" cy="3406651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未来发展：随着人工智能技术的不断进步，智能路径规划将在物流配送领域发挥更加重要的作用，为企业提供更加高效、精准的配送服务。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智能车辆调度</a:t>
            </a:r>
            <a:endParaRPr altLang="en-US" lang="zh-CN"/>
          </a:p>
        </p:txBody>
      </p:sp>
      <p:sp>
        <p:nvSpPr>
          <p:cNvPr id="1049250" name="正文"/>
          <p:cNvSpPr txBox="1"/>
          <p:nvPr>
            <p:custDataLst>
              <p:tags r:id="rId1"/>
            </p:custDataLst>
          </p:nvPr>
        </p:nvSpPr>
        <p:spPr>
          <a:xfrm>
            <a:off x="2421877" y="1490345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实时监控：通过GPS、传感器等技术，实时监测车辆位置、速度、路况等信息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正文"/>
          <p:cNvSpPr txBox="1"/>
          <p:nvPr>
            <p:custDataLst>
              <p:tags r:id="rId2"/>
            </p:custDataLst>
          </p:nvPr>
        </p:nvSpPr>
        <p:spPr>
          <a:xfrm>
            <a:off x="2421877" y="2753227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路径规划：根据订单信息、交通状况、车辆位置等因素，规划最优配送路径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正文"/>
          <p:cNvSpPr txBox="1"/>
          <p:nvPr>
            <p:custDataLst>
              <p:tags r:id="rId3"/>
            </p:custDataLst>
          </p:nvPr>
        </p:nvSpPr>
        <p:spPr>
          <a:xfrm>
            <a:off x="2421877" y="4016109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智能调度：根据实时路况、车辆状态等信息，动态调整车辆调度计划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正文"/>
          <p:cNvSpPr txBox="1"/>
          <p:nvPr>
            <p:custDataLst>
              <p:tags r:id="rId4"/>
            </p:custDataLst>
          </p:nvPr>
        </p:nvSpPr>
        <p:spPr>
          <a:xfrm>
            <a:off x="2421877" y="5278991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预测与优化：通过大数据分析，预测未来交通状况和需求变化，优化车辆调度计划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智能仓储管理</a:t>
            </a:r>
            <a:endParaRPr altLang="en-US" lang="zh-CN"/>
          </a:p>
        </p:txBody>
      </p:sp>
      <p:sp>
        <p:nvSpPr>
          <p:cNvPr id="1049292" name="对角圆角矩形 15"/>
          <p:cNvSpPr/>
          <p:nvPr>
            <p:custDataLst>
              <p:tags r:id="rId1"/>
            </p:custDataLst>
          </p:nvPr>
        </p:nvSpPr>
        <p:spPr>
          <a:xfrm>
            <a:off x="1499600" y="4193833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4" name="对角圆角矩形 16"/>
          <p:cNvSpPr/>
          <p:nvPr>
            <p:custDataLst>
              <p:tags r:id="rId2"/>
            </p:custDataLst>
          </p:nvPr>
        </p:nvSpPr>
        <p:spPr>
          <a:xfrm>
            <a:off x="1499600" y="4053207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6" name="直角三角形 17"/>
          <p:cNvSpPr/>
          <p:nvPr>
            <p:custDataLst>
              <p:tags r:id="rId3"/>
            </p:custDataLst>
          </p:nvPr>
        </p:nvSpPr>
        <p:spPr>
          <a:xfrm>
            <a:off x="2058876" y="4053852"/>
            <a:ext cx="84245" cy="14040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文本框 27"/>
          <p:cNvSpPr txBox="1"/>
          <p:nvPr>
            <p:custDataLst>
              <p:tags r:id="rId4"/>
            </p:custDataLst>
          </p:nvPr>
        </p:nvSpPr>
        <p:spPr>
          <a:xfrm>
            <a:off x="2095000" y="4204799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仓储管理流程优化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对角圆角矩形 52"/>
          <p:cNvSpPr/>
          <p:nvPr>
            <p:custDataLst>
              <p:tags r:id="rId5"/>
            </p:custDataLst>
          </p:nvPr>
        </p:nvSpPr>
        <p:spPr>
          <a:xfrm>
            <a:off x="1499600" y="1631615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2" name="对角圆角矩形 53"/>
          <p:cNvSpPr/>
          <p:nvPr>
            <p:custDataLst>
              <p:tags r:id="rId6"/>
            </p:custDataLst>
          </p:nvPr>
        </p:nvSpPr>
        <p:spPr>
          <a:xfrm>
            <a:off x="1499600" y="1490345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4" name="直角三角形 54"/>
          <p:cNvSpPr/>
          <p:nvPr>
            <p:custDataLst>
              <p:tags r:id="rId7"/>
            </p:custDataLst>
          </p:nvPr>
        </p:nvSpPr>
        <p:spPr>
          <a:xfrm>
            <a:off x="2058876" y="1490990"/>
            <a:ext cx="84245" cy="14040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6" name="文本框 56"/>
          <p:cNvSpPr txBox="1"/>
          <p:nvPr>
            <p:custDataLst>
              <p:tags r:id="rId8"/>
            </p:custDataLst>
          </p:nvPr>
        </p:nvSpPr>
        <p:spPr>
          <a:xfrm>
            <a:off x="2095000" y="1634841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智能仓储管理系统介绍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对角圆角矩形 5"/>
          <p:cNvSpPr/>
          <p:nvPr>
            <p:custDataLst>
              <p:tags r:id="rId9"/>
            </p:custDataLst>
          </p:nvPr>
        </p:nvSpPr>
        <p:spPr>
          <a:xfrm>
            <a:off x="1499600" y="2912724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0" name="对角圆角矩形 6"/>
          <p:cNvSpPr/>
          <p:nvPr>
            <p:custDataLst>
              <p:tags r:id="rId10"/>
            </p:custDataLst>
          </p:nvPr>
        </p:nvSpPr>
        <p:spPr>
          <a:xfrm>
            <a:off x="1499600" y="2771454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2" name="直角三角形 7"/>
          <p:cNvSpPr/>
          <p:nvPr>
            <p:custDataLst>
              <p:tags r:id="rId11"/>
            </p:custDataLst>
          </p:nvPr>
        </p:nvSpPr>
        <p:spPr>
          <a:xfrm>
            <a:off x="2058876" y="2772744"/>
            <a:ext cx="84245" cy="14040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4" name="文本框 8"/>
          <p:cNvSpPr txBox="1"/>
          <p:nvPr>
            <p:custDataLst>
              <p:tags r:id="rId12"/>
            </p:custDataLst>
          </p:nvPr>
        </p:nvSpPr>
        <p:spPr>
          <a:xfrm>
            <a:off x="2095000" y="2923690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仓储设备自动化与智能化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对角圆角矩形 9"/>
          <p:cNvSpPr/>
          <p:nvPr>
            <p:custDataLst>
              <p:tags r:id="rId13"/>
            </p:custDataLst>
          </p:nvPr>
        </p:nvSpPr>
        <p:spPr>
          <a:xfrm>
            <a:off x="1499600" y="5475586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8" name="对角圆角矩形 10"/>
          <p:cNvSpPr/>
          <p:nvPr>
            <p:custDataLst>
              <p:tags r:id="rId14"/>
            </p:custDataLst>
          </p:nvPr>
        </p:nvSpPr>
        <p:spPr>
          <a:xfrm>
            <a:off x="1499600" y="5334316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0" name="直角三角形 11"/>
          <p:cNvSpPr/>
          <p:nvPr>
            <p:custDataLst>
              <p:tags r:id="rId15"/>
            </p:custDataLst>
          </p:nvPr>
        </p:nvSpPr>
        <p:spPr>
          <a:xfrm>
            <a:off x="2058876" y="5334961"/>
            <a:ext cx="84245" cy="14040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2" name="文本框 12"/>
          <p:cNvSpPr txBox="1"/>
          <p:nvPr>
            <p:custDataLst>
              <p:tags r:id="rId16"/>
            </p:custDataLst>
          </p:nvPr>
        </p:nvSpPr>
        <p:spPr>
          <a:xfrm>
            <a:off x="2095000" y="5485907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智能仓储管理系统应用案例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智能订单处理</a:t>
            </a:r>
            <a:endParaRPr altLang="en-US" lang="zh-CN"/>
          </a:p>
        </p:txBody>
      </p:sp>
      <p:sp>
        <p:nvSpPr>
          <p:cNvPr id="1049358" name="矩形 15"/>
          <p:cNvSpPr/>
          <p:nvPr>
            <p:custDataLst>
              <p:tags r:id="rId1"/>
            </p:custDataLst>
          </p:nvPr>
        </p:nvSpPr>
        <p:spPr>
          <a:xfrm>
            <a:off x="2423459" y="1571150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自动识别订单信息：通过人工智能技术，自动识别订单中的商品信息、配送地址等关键信息，提高订单处理效率。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任意多边形 17"/>
          <p:cNvSpPr/>
          <p:nvPr>
            <p:custDataLst>
              <p:tags r:id="rId2"/>
            </p:custDataLst>
          </p:nvPr>
        </p:nvSpPr>
        <p:spPr>
          <a:xfrm flipV="1">
            <a:off x="2345103" y="1490345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2" name="任意多边形 18"/>
          <p:cNvSpPr/>
          <p:nvPr>
            <p:custDataLst>
              <p:tags r:id="rId3"/>
            </p:custDataLst>
          </p:nvPr>
        </p:nvSpPr>
        <p:spPr>
          <a:xfrm flipH="1">
            <a:off x="8528715" y="2051082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4" name="矩形 27"/>
          <p:cNvSpPr/>
          <p:nvPr>
            <p:custDataLst>
              <p:tags r:id="rId4"/>
            </p:custDataLst>
          </p:nvPr>
        </p:nvSpPr>
        <p:spPr>
          <a:xfrm>
            <a:off x="2423459" y="2888514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智能分拣与配货：根据订单信息，自动进行分拣和配货，减少人工操作，降低错误率。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任意多边形 29"/>
          <p:cNvSpPr/>
          <p:nvPr>
            <p:custDataLst>
              <p:tags r:id="rId5"/>
            </p:custDataLst>
          </p:nvPr>
        </p:nvSpPr>
        <p:spPr>
          <a:xfrm flipV="1">
            <a:off x="2345103" y="2807709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8" name="任意多边形 30"/>
          <p:cNvSpPr/>
          <p:nvPr>
            <p:custDataLst>
              <p:tags r:id="rId6"/>
            </p:custDataLst>
          </p:nvPr>
        </p:nvSpPr>
        <p:spPr>
          <a:xfrm flipH="1">
            <a:off x="8528715" y="3368446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0" name="矩形 5"/>
          <p:cNvSpPr/>
          <p:nvPr>
            <p:custDataLst>
              <p:tags r:id="rId7"/>
            </p:custDataLst>
          </p:nvPr>
        </p:nvSpPr>
        <p:spPr>
          <a:xfrm>
            <a:off x="2423459" y="4205878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智能路径规划：通过人工智能技术，优化配送路线，减少运输时间和成本。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任意多边形 7"/>
          <p:cNvSpPr/>
          <p:nvPr>
            <p:custDataLst>
              <p:tags r:id="rId8"/>
            </p:custDataLst>
          </p:nvPr>
        </p:nvSpPr>
        <p:spPr>
          <a:xfrm flipV="1">
            <a:off x="2345103" y="4125073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4" name="任意多边形 8"/>
          <p:cNvSpPr/>
          <p:nvPr>
            <p:custDataLst>
              <p:tags r:id="rId9"/>
            </p:custDataLst>
          </p:nvPr>
        </p:nvSpPr>
        <p:spPr>
          <a:xfrm flipH="1">
            <a:off x="8528715" y="4685810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6" name="矩形 10"/>
          <p:cNvSpPr/>
          <p:nvPr>
            <p:custDataLst>
              <p:tags r:id="rId10"/>
            </p:custDataLst>
          </p:nvPr>
        </p:nvSpPr>
        <p:spPr>
          <a:xfrm>
            <a:off x="2423459" y="5523242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智能预测与调度：根据历史数据和实时数据，预测未来订单量和需求，优化调度和资源配置。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任意多边形 12"/>
          <p:cNvSpPr/>
          <p:nvPr>
            <p:custDataLst>
              <p:tags r:id="rId11"/>
            </p:custDataLst>
          </p:nvPr>
        </p:nvSpPr>
        <p:spPr>
          <a:xfrm flipV="1">
            <a:off x="2345103" y="5442438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0" name="任意多边形 13"/>
          <p:cNvSpPr/>
          <p:nvPr>
            <p:custDataLst>
              <p:tags r:id="rId12"/>
            </p:custDataLst>
          </p:nvPr>
        </p:nvSpPr>
        <p:spPr>
          <a:xfrm flipH="1">
            <a:off x="8528715" y="6003174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16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人工智能在物流配送中的优势和挑战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提高配送效率</a:t>
            </a:r>
            <a:endParaRPr altLang="en-US" lang="zh-CN"/>
          </a:p>
        </p:txBody>
      </p:sp>
      <p:sp>
        <p:nvSpPr>
          <p:cNvPr id="1049480" name="矩形 5"/>
          <p:cNvSpPr/>
          <p:nvPr>
            <p:custDataLst>
              <p:tags r:id="rId1"/>
            </p:custDataLst>
          </p:nvPr>
        </p:nvSpPr>
        <p:spPr>
          <a:xfrm>
            <a:off x="608330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2" name="矩形 10"/>
          <p:cNvSpPr/>
          <p:nvPr>
            <p:custDataLst>
              <p:tags r:id="rId2"/>
            </p:custDataLst>
          </p:nvPr>
        </p:nvSpPr>
        <p:spPr>
          <a:xfrm>
            <a:off x="962950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4" name="TextBox 2"/>
          <p:cNvSpPr txBox="1"/>
          <p:nvPr>
            <p:custDataLst>
              <p:tags r:id="rId3"/>
            </p:custDataLst>
          </p:nvPr>
        </p:nvSpPr>
        <p:spPr>
          <a:xfrm>
            <a:off x="763317" y="3137487"/>
            <a:ext cx="2279040" cy="1840306"/>
          </a:xfrm>
          <a:prstGeom prst="rect"/>
          <a:noFill/>
        </p:spPr>
        <p:txBody>
          <a:bodyPr rtlCol="0" wrap="square">
            <a:normAutofit fontScale="7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路径规划优化：人工智能能够根据实时交通信息和订单分布，为配送员规划最优路径，减少时间和成本浪费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86" name="矩形 6"/>
          <p:cNvSpPr/>
          <p:nvPr>
            <p:custDataLst>
              <p:tags r:id="rId4"/>
            </p:custDataLst>
          </p:nvPr>
        </p:nvSpPr>
        <p:spPr>
          <a:xfrm>
            <a:off x="3407023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8" name="矩形 11"/>
          <p:cNvSpPr/>
          <p:nvPr>
            <p:custDataLst>
              <p:tags r:id="rId5"/>
            </p:custDataLst>
          </p:nvPr>
        </p:nvSpPr>
        <p:spPr>
          <a:xfrm>
            <a:off x="3780777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0" name="TextBox 2"/>
          <p:cNvSpPr txBox="1"/>
          <p:nvPr>
            <p:custDataLst>
              <p:tags r:id="rId6"/>
            </p:custDataLst>
          </p:nvPr>
        </p:nvSpPr>
        <p:spPr>
          <a:xfrm>
            <a:off x="3561372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智能调度系统：通过人工智能技术，实现订单的快速处理和车辆的合理调度，提高配送效率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92" name="矩形 33"/>
          <p:cNvSpPr/>
          <p:nvPr>
            <p:custDataLst>
              <p:tags r:id="rId7"/>
            </p:custDataLst>
          </p:nvPr>
        </p:nvSpPr>
        <p:spPr>
          <a:xfrm>
            <a:off x="6201251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4" name="矩形 37"/>
          <p:cNvSpPr/>
          <p:nvPr>
            <p:custDataLst>
              <p:tags r:id="rId8"/>
            </p:custDataLst>
          </p:nvPr>
        </p:nvSpPr>
        <p:spPr>
          <a:xfrm>
            <a:off x="6555871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6" name="TextBox 2"/>
          <p:cNvSpPr txBox="1"/>
          <p:nvPr>
            <p:custDataLst>
              <p:tags r:id="rId9"/>
            </p:custDataLst>
          </p:nvPr>
        </p:nvSpPr>
        <p:spPr>
          <a:xfrm>
            <a:off x="635623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自动化配送：利用无人机、无人车等自动化设备进行配送，减少人工参与，提高配送速度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98" name="矩形 34"/>
          <p:cNvSpPr/>
          <p:nvPr>
            <p:custDataLst>
              <p:tags r:id="rId10"/>
            </p:custDataLst>
          </p:nvPr>
        </p:nvSpPr>
        <p:spPr>
          <a:xfrm>
            <a:off x="8989738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0" name="矩形 38"/>
          <p:cNvSpPr/>
          <p:nvPr>
            <p:custDataLst>
              <p:tags r:id="rId11"/>
            </p:custDataLst>
          </p:nvPr>
        </p:nvSpPr>
        <p:spPr>
          <a:xfrm>
            <a:off x="9363493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2" name="TextBox 2"/>
          <p:cNvSpPr txBox="1"/>
          <p:nvPr>
            <p:custDataLst>
              <p:tags r:id="rId12"/>
            </p:custDataLst>
          </p:nvPr>
        </p:nvSpPr>
        <p:spPr>
          <a:xfrm>
            <a:off x="9144725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预测与调度：人工智能能够对未来订单进行预测，提前进行车辆调度和路线规划，提高配送效率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降低成本</a:t>
            </a:r>
            <a:endParaRPr altLang="en-US" lang="zh-CN"/>
          </a:p>
        </p:txBody>
      </p:sp>
      <p:sp>
        <p:nvSpPr>
          <p:cNvPr id="1049538" name="对角圆角矩形 15"/>
          <p:cNvSpPr/>
          <p:nvPr>
            <p:custDataLst>
              <p:tags r:id="rId1"/>
            </p:custDataLst>
          </p:nvPr>
        </p:nvSpPr>
        <p:spPr>
          <a:xfrm>
            <a:off x="1499600" y="4193833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0" name="对角圆角矩形 16"/>
          <p:cNvSpPr/>
          <p:nvPr>
            <p:custDataLst>
              <p:tags r:id="rId2"/>
            </p:custDataLst>
          </p:nvPr>
        </p:nvSpPr>
        <p:spPr>
          <a:xfrm>
            <a:off x="1499600" y="4053207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2" name="直角三角形 17"/>
          <p:cNvSpPr/>
          <p:nvPr>
            <p:custDataLst>
              <p:tags r:id="rId3"/>
            </p:custDataLst>
          </p:nvPr>
        </p:nvSpPr>
        <p:spPr>
          <a:xfrm>
            <a:off x="2058876" y="4053852"/>
            <a:ext cx="84245" cy="14040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4" name="文本框 27"/>
          <p:cNvSpPr txBox="1"/>
          <p:nvPr>
            <p:custDataLst>
              <p:tags r:id="rId4"/>
            </p:custDataLst>
          </p:nvPr>
        </p:nvSpPr>
        <p:spPr>
          <a:xfrm>
            <a:off x="2095000" y="4204799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提高配送准确性：通过智能化的物流配送系统，提高配送的准确性和时效性，减少因错误或延误造成的成本损失。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对角圆角矩形 52"/>
          <p:cNvSpPr/>
          <p:nvPr>
            <p:custDataLst>
              <p:tags r:id="rId5"/>
            </p:custDataLst>
          </p:nvPr>
        </p:nvSpPr>
        <p:spPr>
          <a:xfrm>
            <a:off x="1499600" y="1631615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8" name="对角圆角矩形 53"/>
          <p:cNvSpPr/>
          <p:nvPr>
            <p:custDataLst>
              <p:tags r:id="rId6"/>
            </p:custDataLst>
          </p:nvPr>
        </p:nvSpPr>
        <p:spPr>
          <a:xfrm>
            <a:off x="1499600" y="1490345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0" name="直角三角形 54"/>
          <p:cNvSpPr/>
          <p:nvPr>
            <p:custDataLst>
              <p:tags r:id="rId7"/>
            </p:custDataLst>
          </p:nvPr>
        </p:nvSpPr>
        <p:spPr>
          <a:xfrm>
            <a:off x="2058876" y="1490990"/>
            <a:ext cx="84245" cy="14040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2" name="文本框 56"/>
          <p:cNvSpPr txBox="1"/>
          <p:nvPr>
            <p:custDataLst>
              <p:tags r:id="rId8"/>
            </p:custDataLst>
          </p:nvPr>
        </p:nvSpPr>
        <p:spPr>
          <a:xfrm>
            <a:off x="2095000" y="1634841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减少人力成本：通过自动化和智能化的物流配送系统，降低人力成本，提高效率。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对角圆角矩形 5"/>
          <p:cNvSpPr/>
          <p:nvPr>
            <p:custDataLst>
              <p:tags r:id="rId9"/>
            </p:custDataLst>
          </p:nvPr>
        </p:nvSpPr>
        <p:spPr>
          <a:xfrm>
            <a:off x="1499600" y="2912724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6" name="对角圆角矩形 6"/>
          <p:cNvSpPr/>
          <p:nvPr>
            <p:custDataLst>
              <p:tags r:id="rId10"/>
            </p:custDataLst>
          </p:nvPr>
        </p:nvSpPr>
        <p:spPr>
          <a:xfrm>
            <a:off x="1499600" y="2771454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8" name="直角三角形 7"/>
          <p:cNvSpPr/>
          <p:nvPr>
            <p:custDataLst>
              <p:tags r:id="rId11"/>
            </p:custDataLst>
          </p:nvPr>
        </p:nvSpPr>
        <p:spPr>
          <a:xfrm>
            <a:off x="2058876" y="2772744"/>
            <a:ext cx="84245" cy="14040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0" name="文本框 8"/>
          <p:cNvSpPr txBox="1"/>
          <p:nvPr>
            <p:custDataLst>
              <p:tags r:id="rId12"/>
            </p:custDataLst>
          </p:nvPr>
        </p:nvSpPr>
        <p:spPr>
          <a:xfrm>
            <a:off x="2095000" y="2923690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优化路线规划：通过人工智能技术，优化配送路线，减少运输时间和成本。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对角圆角矩形 9"/>
          <p:cNvSpPr/>
          <p:nvPr>
            <p:custDataLst>
              <p:tags r:id="rId13"/>
            </p:custDataLst>
          </p:nvPr>
        </p:nvSpPr>
        <p:spPr>
          <a:xfrm>
            <a:off x="1499600" y="5475586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4" name="对角圆角矩形 10"/>
          <p:cNvSpPr/>
          <p:nvPr>
            <p:custDataLst>
              <p:tags r:id="rId14"/>
            </p:custDataLst>
          </p:nvPr>
        </p:nvSpPr>
        <p:spPr>
          <a:xfrm>
            <a:off x="1499600" y="5334316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6" name="直角三角形 11"/>
          <p:cNvSpPr/>
          <p:nvPr>
            <p:custDataLst>
              <p:tags r:id="rId15"/>
            </p:custDataLst>
          </p:nvPr>
        </p:nvSpPr>
        <p:spPr>
          <a:xfrm>
            <a:off x="2058876" y="5334961"/>
            <a:ext cx="84245" cy="14040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8" name="文本框 12"/>
          <p:cNvSpPr txBox="1"/>
          <p:nvPr>
            <p:custDataLst>
              <p:tags r:id="rId16"/>
            </p:custDataLst>
          </p:nvPr>
        </p:nvSpPr>
        <p:spPr>
          <a:xfrm>
            <a:off x="2095000" y="5485907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预测需求和库存管理：通过人工智能技术，预测需求和库存管理，降低库存成本和减少浪费。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提高客户满意度</a:t>
            </a:r>
            <a:endParaRPr altLang="en-US" lang="zh-CN"/>
          </a:p>
        </p:txBody>
      </p:sp>
      <p:sp>
        <p:nvSpPr>
          <p:cNvPr id="104960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98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60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人工智能可以优化物流配送路线，减少等待时间和运输成本，提高客户满意度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矩形 42"/>
          <p:cNvSpPr/>
          <p:nvPr>
            <p:custDataLst>
              <p:tags r:id="rId3"/>
            </p:custDataLst>
          </p:nvPr>
        </p:nvSpPr>
        <p:spPr>
          <a:xfrm>
            <a:off x="1499697" y="2843950"/>
            <a:ext cx="1723074" cy="12202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9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709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人工智能可以通过智能客服和智能语音交互技术，提供更加便捷、高效的服务，提高客户满意度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矩形 43"/>
          <p:cNvSpPr/>
          <p:nvPr>
            <p:custDataLst>
              <p:tags r:id="rId6"/>
            </p:custDataLst>
          </p:nvPr>
        </p:nvSpPr>
        <p:spPr>
          <a:xfrm>
            <a:off x="3987894" y="2843950"/>
            <a:ext cx="1723074" cy="12202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34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906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人工智能可以通过数据分析和预测，为客户提供更加个性化、精准的物流配送服务，提高客户满意度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矩形 44"/>
          <p:cNvSpPr/>
          <p:nvPr>
            <p:custDataLst>
              <p:tags r:id="rId9"/>
            </p:custDataLst>
          </p:nvPr>
        </p:nvSpPr>
        <p:spPr>
          <a:xfrm>
            <a:off x="6474796" y="2843950"/>
            <a:ext cx="1723074" cy="12202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894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455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人工智能可以通过自动化和智能化技术，提高物流配送的准确性和及时性，提高客户满意度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矩形 45"/>
          <p:cNvSpPr/>
          <p:nvPr>
            <p:custDataLst>
              <p:tags r:id="rId12"/>
            </p:custDataLst>
          </p:nvPr>
        </p:nvSpPr>
        <p:spPr>
          <a:xfrm>
            <a:off x="8962993" y="2843950"/>
            <a:ext cx="1723074" cy="12202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面临的挑战和问题</a:t>
            </a:r>
            <a:endParaRPr altLang="en-US" lang="zh-CN"/>
          </a:p>
        </p:txBody>
      </p:sp>
      <p:sp>
        <p:nvSpPr>
          <p:cNvPr id="1049662" name="矩形 15"/>
          <p:cNvSpPr/>
          <p:nvPr>
            <p:custDataLst>
              <p:tags r:id="rId1"/>
            </p:custDataLst>
          </p:nvPr>
        </p:nvSpPr>
        <p:spPr>
          <a:xfrm>
            <a:off x="2423459" y="1571150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技术难题：人工智能技术在物流配送中的应用仍存在一些技术难题，如路径规划、智能调度等方面的技术挑战。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任意多边形 17"/>
          <p:cNvSpPr/>
          <p:nvPr>
            <p:custDataLst>
              <p:tags r:id="rId2"/>
            </p:custDataLst>
          </p:nvPr>
        </p:nvSpPr>
        <p:spPr>
          <a:xfrm flipV="1">
            <a:off x="2345103" y="1490345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6" name="任意多边形 18"/>
          <p:cNvSpPr/>
          <p:nvPr>
            <p:custDataLst>
              <p:tags r:id="rId3"/>
            </p:custDataLst>
          </p:nvPr>
        </p:nvSpPr>
        <p:spPr>
          <a:xfrm flipH="1">
            <a:off x="8528715" y="2051082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8" name="矩形 27"/>
          <p:cNvSpPr/>
          <p:nvPr>
            <p:custDataLst>
              <p:tags r:id="rId4"/>
            </p:custDataLst>
          </p:nvPr>
        </p:nvSpPr>
        <p:spPr>
          <a:xfrm>
            <a:off x="2423459" y="2888514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成本问题：人工智能技术的应用需要投入大量的人力、物力和财力，对于一些小型物流企业来说，可能会面临成本压力。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任意多边形 29"/>
          <p:cNvSpPr/>
          <p:nvPr>
            <p:custDataLst>
              <p:tags r:id="rId5"/>
            </p:custDataLst>
          </p:nvPr>
        </p:nvSpPr>
        <p:spPr>
          <a:xfrm flipV="1">
            <a:off x="2345103" y="2807709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2" name="任意多边形 30"/>
          <p:cNvSpPr/>
          <p:nvPr>
            <p:custDataLst>
              <p:tags r:id="rId6"/>
            </p:custDataLst>
          </p:nvPr>
        </p:nvSpPr>
        <p:spPr>
          <a:xfrm flipH="1">
            <a:off x="8528715" y="3368446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4" name="矩形 5"/>
          <p:cNvSpPr/>
          <p:nvPr>
            <p:custDataLst>
              <p:tags r:id="rId7"/>
            </p:custDataLst>
          </p:nvPr>
        </p:nvSpPr>
        <p:spPr>
          <a:xfrm>
            <a:off x="2423459" y="4205878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法规和政策限制：在一些国家和地区，对于人工智能技术的应用可能存在一些法规和政策限制，需要遵守相关规定。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任意多边形 7"/>
          <p:cNvSpPr/>
          <p:nvPr>
            <p:custDataLst>
              <p:tags r:id="rId8"/>
            </p:custDataLst>
          </p:nvPr>
        </p:nvSpPr>
        <p:spPr>
          <a:xfrm flipV="1">
            <a:off x="2345103" y="4125073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8" name="任意多边形 8"/>
          <p:cNvSpPr/>
          <p:nvPr>
            <p:custDataLst>
              <p:tags r:id="rId9"/>
            </p:custDataLst>
          </p:nvPr>
        </p:nvSpPr>
        <p:spPr>
          <a:xfrm flipH="1">
            <a:off x="8528715" y="4685810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0" name="矩形 10"/>
          <p:cNvSpPr/>
          <p:nvPr>
            <p:custDataLst>
              <p:tags r:id="rId10"/>
            </p:custDataLst>
          </p:nvPr>
        </p:nvSpPr>
        <p:spPr>
          <a:xfrm>
            <a:off x="2423459" y="5523242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人才短缺：人工智能技术的应用需要具备相关技术背景和经验的人才，而目前市场上的人才短缺也是一项挑战。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任意多边形 12"/>
          <p:cNvSpPr/>
          <p:nvPr>
            <p:custDataLst>
              <p:tags r:id="rId11"/>
            </p:custDataLst>
          </p:nvPr>
        </p:nvSpPr>
        <p:spPr>
          <a:xfrm flipV="1">
            <a:off x="2345103" y="5442438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4" name="任意多边形 13"/>
          <p:cNvSpPr/>
          <p:nvPr>
            <p:custDataLst>
              <p:tags r:id="rId12"/>
            </p:custDataLst>
          </p:nvPr>
        </p:nvSpPr>
        <p:spPr>
          <a:xfrm flipH="1">
            <a:off x="8528715" y="6003174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人工智能在物流配送中的实际案例分析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京东无人配送车</a:t>
            </a:r>
            <a:endParaRPr altLang="en-US" lang="zh-CN"/>
          </a:p>
        </p:txBody>
      </p:sp>
      <p:sp>
        <p:nvSpPr>
          <p:cNvPr id="104978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9095" y="1615777"/>
            <a:ext cx="855651" cy="248976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243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8" name="任意多边形 18"/>
          <p:cNvSpPr/>
          <p:nvPr>
            <p:custDataLst>
              <p:tags r:id="rId3"/>
            </p:custDataLst>
          </p:nvPr>
        </p:nvSpPr>
        <p:spPr>
          <a:xfrm>
            <a:off x="6439528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0" name="任意多边形 19"/>
          <p:cNvSpPr/>
          <p:nvPr>
            <p:custDataLst>
              <p:tags r:id="rId4"/>
            </p:custDataLst>
          </p:nvPr>
        </p:nvSpPr>
        <p:spPr>
          <a:xfrm flipV="1">
            <a:off x="6311997" y="1790092"/>
            <a:ext cx="2489761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87" y="1616418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18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6" name="任意多边形 4"/>
          <p:cNvSpPr/>
          <p:nvPr>
            <p:custDataLst>
              <p:tags r:id="rId7"/>
            </p:custDataLst>
          </p:nvPr>
        </p:nvSpPr>
        <p:spPr>
          <a:xfrm>
            <a:off x="736502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90092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02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京东无人配送车的研发背景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528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京东无人配送车的实际应用案例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0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320" y="1629236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109" y="4402243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8" name="任意多边形 11"/>
          <p:cNvSpPr/>
          <p:nvPr>
            <p:custDataLst>
              <p:tags r:id="rId13"/>
            </p:custDataLst>
          </p:nvPr>
        </p:nvSpPr>
        <p:spPr>
          <a:xfrm>
            <a:off x="3661394" y="2441848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62" y="1803550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588" y="1654229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378" y="4425955"/>
            <a:ext cx="813415" cy="223561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6" name="任意多边形 25"/>
          <p:cNvSpPr/>
          <p:nvPr>
            <p:custDataLst>
              <p:tags r:id="rId17"/>
            </p:custDataLst>
          </p:nvPr>
        </p:nvSpPr>
        <p:spPr>
          <a:xfrm>
            <a:off x="9217022" y="2466841"/>
            <a:ext cx="2235614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8" name="任意多边形 26"/>
          <p:cNvSpPr/>
          <p:nvPr>
            <p:custDataLst>
              <p:tags r:id="rId18"/>
            </p:custDataLst>
          </p:nvPr>
        </p:nvSpPr>
        <p:spPr>
          <a:xfrm flipV="1">
            <a:off x="9090131" y="1828543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662" y="317627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京东无人配送车的发展前景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94" y="3151281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京东无人配送车的功能特点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顺丰无人机配送</a:t>
            </a:r>
            <a:endParaRPr altLang="en-US" lang="zh-CN"/>
          </a:p>
        </p:txBody>
      </p:sp>
      <p:sp>
        <p:nvSpPr>
          <p:cNvPr id="104985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9095" y="1615777"/>
            <a:ext cx="855651" cy="248976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243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2" name="任意多边形 18"/>
          <p:cNvSpPr/>
          <p:nvPr>
            <p:custDataLst>
              <p:tags r:id="rId3"/>
            </p:custDataLst>
          </p:nvPr>
        </p:nvSpPr>
        <p:spPr>
          <a:xfrm>
            <a:off x="6439528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4" name="任意多边形 19"/>
          <p:cNvSpPr/>
          <p:nvPr>
            <p:custDataLst>
              <p:tags r:id="rId4"/>
            </p:custDataLst>
          </p:nvPr>
        </p:nvSpPr>
        <p:spPr>
          <a:xfrm flipV="1">
            <a:off x="6311997" y="1790092"/>
            <a:ext cx="2489761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87" y="1616418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18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0" name="任意多边形 4"/>
          <p:cNvSpPr/>
          <p:nvPr>
            <p:custDataLst>
              <p:tags r:id="rId7"/>
            </p:custDataLst>
          </p:nvPr>
        </p:nvSpPr>
        <p:spPr>
          <a:xfrm>
            <a:off x="736502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2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90092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02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无人机配送技术：介绍顺丰无人机配送的技术原理和特点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528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配送效率：阐述顺丰无人机配送相对于传统配送方式的效率和优势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7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320" y="1629236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109" y="4402243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2" name="任意多边形 11"/>
          <p:cNvSpPr/>
          <p:nvPr>
            <p:custDataLst>
              <p:tags r:id="rId13"/>
            </p:custDataLst>
          </p:nvPr>
        </p:nvSpPr>
        <p:spPr>
          <a:xfrm>
            <a:off x="3661394" y="2441848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62" y="1803550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588" y="1654229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378" y="4425955"/>
            <a:ext cx="813415" cy="223561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0" name="任意多边形 25"/>
          <p:cNvSpPr/>
          <p:nvPr>
            <p:custDataLst>
              <p:tags r:id="rId17"/>
            </p:custDataLst>
          </p:nvPr>
        </p:nvSpPr>
        <p:spPr>
          <a:xfrm>
            <a:off x="9217022" y="2466841"/>
            <a:ext cx="2235614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2" name="任意多边形 26"/>
          <p:cNvSpPr/>
          <p:nvPr>
            <p:custDataLst>
              <p:tags r:id="rId18"/>
            </p:custDataLst>
          </p:nvPr>
        </p:nvSpPr>
        <p:spPr>
          <a:xfrm flipV="1">
            <a:off x="9090131" y="1828543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662" y="317627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未来发展：探讨顺丰无人机配送的未来发展趋势和前景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94" y="3151281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配送范围：分析顺丰无人机配送的覆盖范围和适用场景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亚马逊机器人仓库管理</a:t>
            </a:r>
            <a:endParaRPr altLang="en-US" lang="zh-CN"/>
          </a:p>
        </p:txBody>
      </p:sp>
      <p:sp>
        <p:nvSpPr>
          <p:cNvPr id="104993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9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34" name="矩形 65"/>
          <p:cNvSpPr/>
          <p:nvPr>
            <p:custDataLst>
              <p:tags r:id="rId2"/>
            </p:custDataLst>
          </p:nvPr>
        </p:nvSpPr>
        <p:spPr>
          <a:xfrm>
            <a:off x="1243965" y="1850390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6" name="文本框 66"/>
          <p:cNvSpPr txBox="1"/>
          <p:nvPr>
            <p:custDataLst>
              <p:tags r:id="rId3"/>
            </p:custDataLst>
          </p:nvPr>
        </p:nvSpPr>
        <p:spPr>
          <a:xfrm>
            <a:off x="162179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亚马逊机器人仓库管理的背景和意义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93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57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40" name="矩形 69"/>
          <p:cNvSpPr/>
          <p:nvPr>
            <p:custDataLst>
              <p:tags r:id="rId5"/>
            </p:custDataLst>
          </p:nvPr>
        </p:nvSpPr>
        <p:spPr>
          <a:xfrm>
            <a:off x="6391910" y="1850390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2" name="文本框 70"/>
          <p:cNvSpPr txBox="1"/>
          <p:nvPr>
            <p:custDataLst>
              <p:tags r:id="rId6"/>
            </p:custDataLst>
          </p:nvPr>
        </p:nvSpPr>
        <p:spPr>
          <a:xfrm>
            <a:off x="677037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亚马逊机器人仓库管理的技术和应用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94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95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46" name="文本框 74"/>
          <p:cNvSpPr txBox="1"/>
          <p:nvPr>
            <p:custDataLst>
              <p:tags r:id="rId8"/>
            </p:custDataLst>
          </p:nvPr>
        </p:nvSpPr>
        <p:spPr>
          <a:xfrm>
            <a:off x="1621790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亚马逊机器人仓库管理的优势和挑战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948" name="矩形 73"/>
          <p:cNvSpPr/>
          <p:nvPr>
            <p:custDataLst>
              <p:tags r:id="rId9"/>
            </p:custDataLst>
          </p:nvPr>
        </p:nvSpPr>
        <p:spPr>
          <a:xfrm>
            <a:off x="1243965" y="4378325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360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52" name="矩形 84"/>
          <p:cNvSpPr/>
          <p:nvPr>
            <p:custDataLst>
              <p:tags r:id="rId11"/>
            </p:custDataLst>
          </p:nvPr>
        </p:nvSpPr>
        <p:spPr>
          <a:xfrm>
            <a:off x="6450330" y="4378325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4" name="文本框 85"/>
          <p:cNvSpPr txBox="1"/>
          <p:nvPr>
            <p:custDataLst>
              <p:tags r:id="rId12"/>
            </p:custDataLst>
          </p:nvPr>
        </p:nvSpPr>
        <p:spPr>
          <a:xfrm>
            <a:off x="6828155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亚马逊机器人仓库管理的未来发展趋势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4999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未来发展趋势和展望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人工智能与物联网技术的融合应用</a:t>
            </a:r>
            <a:endParaRPr altLang="en-US" lang="zh-CN"/>
          </a:p>
        </p:txBody>
      </p:sp>
      <p:sp>
        <p:nvSpPr>
          <p:cNvPr id="1050054" name="五边形 30"/>
          <p:cNvSpPr/>
          <p:nvPr>
            <p:custDataLst>
              <p:tags r:id="rId1"/>
            </p:custDataLst>
          </p:nvPr>
        </p:nvSpPr>
        <p:spPr>
          <a:xfrm>
            <a:off x="608330" y="3293192"/>
            <a:ext cx="2907431" cy="1181832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56" name="燕尾形 36"/>
          <p:cNvSpPr/>
          <p:nvPr>
            <p:custDataLst>
              <p:tags r:id="rId2"/>
            </p:custDataLst>
          </p:nvPr>
        </p:nvSpPr>
        <p:spPr>
          <a:xfrm>
            <a:off x="3220523" y="3293192"/>
            <a:ext cx="2907431" cy="1181832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58" name="燕尾形 37"/>
          <p:cNvSpPr/>
          <p:nvPr>
            <p:custDataLst>
              <p:tags r:id="rId3"/>
            </p:custDataLst>
          </p:nvPr>
        </p:nvSpPr>
        <p:spPr>
          <a:xfrm>
            <a:off x="8444910" y="3293192"/>
            <a:ext cx="2907431" cy="1181832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60" name="燕尾形 38"/>
          <p:cNvSpPr/>
          <p:nvPr>
            <p:custDataLst>
              <p:tags r:id="rId4"/>
            </p:custDataLst>
          </p:nvPr>
        </p:nvSpPr>
        <p:spPr>
          <a:xfrm>
            <a:off x="5832716" y="3293192"/>
            <a:ext cx="2907431" cy="1181832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62" name="文本框 3"/>
          <p:cNvSpPr txBox="1"/>
          <p:nvPr>
            <p:custDataLst>
              <p:tags r:id="rId5"/>
            </p:custDataLst>
          </p:nvPr>
        </p:nvSpPr>
        <p:spPr>
          <a:xfrm>
            <a:off x="3159713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人工智能在物流配送中的应用场景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4" name="文本框 6"/>
          <p:cNvSpPr txBox="1"/>
          <p:nvPr>
            <p:custDataLst>
              <p:tags r:id="rId6"/>
            </p:custDataLst>
          </p:nvPr>
        </p:nvSpPr>
        <p:spPr>
          <a:xfrm>
            <a:off x="608330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物联网技术为人工智能提供数据支持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6" name="文本框 7"/>
          <p:cNvSpPr txBox="1"/>
          <p:nvPr>
            <p:custDataLst>
              <p:tags r:id="rId7"/>
            </p:custDataLst>
          </p:nvPr>
        </p:nvSpPr>
        <p:spPr>
          <a:xfrm>
            <a:off x="5830954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物联网技术提升物流配送效率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8" name="文本框 8"/>
          <p:cNvSpPr txBox="1"/>
          <p:nvPr>
            <p:custDataLst>
              <p:tags r:id="rId8"/>
            </p:custDataLst>
          </p:nvPr>
        </p:nvSpPr>
        <p:spPr>
          <a:xfrm>
            <a:off x="8442266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未来发展趋势和展望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人工智能在物流配送中的智能化升级</a:t>
            </a:r>
            <a:endParaRPr altLang="en-US" lang="zh-CN"/>
          </a:p>
        </p:txBody>
      </p:sp>
      <p:sp>
        <p:nvSpPr>
          <p:cNvPr id="1050104" name="五边形 30"/>
          <p:cNvSpPr/>
          <p:nvPr>
            <p:custDataLst>
              <p:tags r:id="rId1"/>
            </p:custDataLst>
          </p:nvPr>
        </p:nvSpPr>
        <p:spPr>
          <a:xfrm>
            <a:off x="608330" y="3293192"/>
            <a:ext cx="2907431" cy="1181832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6" name="燕尾形 36"/>
          <p:cNvSpPr/>
          <p:nvPr>
            <p:custDataLst>
              <p:tags r:id="rId2"/>
            </p:custDataLst>
          </p:nvPr>
        </p:nvSpPr>
        <p:spPr>
          <a:xfrm>
            <a:off x="3220523" y="3293192"/>
            <a:ext cx="2907431" cy="1181832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8" name="燕尾形 37"/>
          <p:cNvSpPr/>
          <p:nvPr>
            <p:custDataLst>
              <p:tags r:id="rId3"/>
            </p:custDataLst>
          </p:nvPr>
        </p:nvSpPr>
        <p:spPr>
          <a:xfrm>
            <a:off x="8444910" y="3293192"/>
            <a:ext cx="2907431" cy="1181832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0" name="燕尾形 38"/>
          <p:cNvSpPr/>
          <p:nvPr>
            <p:custDataLst>
              <p:tags r:id="rId4"/>
            </p:custDataLst>
          </p:nvPr>
        </p:nvSpPr>
        <p:spPr>
          <a:xfrm>
            <a:off x="5832716" y="3293192"/>
            <a:ext cx="2907431" cy="1181832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2" name="文本框 3"/>
          <p:cNvSpPr txBox="1"/>
          <p:nvPr>
            <p:custDataLst>
              <p:tags r:id="rId5"/>
            </p:custDataLst>
          </p:nvPr>
        </p:nvSpPr>
        <p:spPr>
          <a:xfrm>
            <a:off x="3159713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智能化升级的主要方向和内容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4" name="文本框 6"/>
          <p:cNvSpPr txBox="1"/>
          <p:nvPr>
            <p:custDataLst>
              <p:tags r:id="rId6"/>
            </p:custDataLst>
          </p:nvPr>
        </p:nvSpPr>
        <p:spPr>
          <a:xfrm>
            <a:off x="608330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智能化升级的背景和意义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6" name="文本框 7"/>
          <p:cNvSpPr txBox="1"/>
          <p:nvPr>
            <p:custDataLst>
              <p:tags r:id="rId7"/>
            </p:custDataLst>
          </p:nvPr>
        </p:nvSpPr>
        <p:spPr>
          <a:xfrm>
            <a:off x="5830954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智能化升级的关键技术和应用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8" name="文本框 8"/>
          <p:cNvSpPr txBox="1"/>
          <p:nvPr>
            <p:custDataLst>
              <p:tags r:id="rId8"/>
            </p:custDataLst>
          </p:nvPr>
        </p:nvSpPr>
        <p:spPr>
          <a:xfrm>
            <a:off x="8442266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智能化升级的未来展望和挑战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未来发展趋势和展望</a:t>
            </a:r>
            <a:endParaRPr altLang="en-US" lang="zh-CN"/>
          </a:p>
        </p:txBody>
      </p:sp>
      <p:sp>
        <p:nvSpPr>
          <p:cNvPr id="105015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9095" y="1615777"/>
            <a:ext cx="855651" cy="248976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243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8" name="任意多边形 18"/>
          <p:cNvSpPr/>
          <p:nvPr>
            <p:custDataLst>
              <p:tags r:id="rId3"/>
            </p:custDataLst>
          </p:nvPr>
        </p:nvSpPr>
        <p:spPr>
          <a:xfrm>
            <a:off x="6439528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0" name="任意多边形 19"/>
          <p:cNvSpPr/>
          <p:nvPr>
            <p:custDataLst>
              <p:tags r:id="rId4"/>
            </p:custDataLst>
          </p:nvPr>
        </p:nvSpPr>
        <p:spPr>
          <a:xfrm flipV="1">
            <a:off x="6311997" y="1790092"/>
            <a:ext cx="2489761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87" y="1616418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18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6" name="任意多边形 4"/>
          <p:cNvSpPr/>
          <p:nvPr>
            <p:custDataLst>
              <p:tags r:id="rId7"/>
            </p:custDataLst>
          </p:nvPr>
        </p:nvSpPr>
        <p:spPr>
          <a:xfrm>
            <a:off x="736502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90092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02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人工智能技术不断升级，推动物流配送行业向智能化、自动化方向发展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528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无人配送、无人机配送等新型配送方式逐渐普及，降低成本和提高效率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7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320" y="1629236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109" y="4402243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8" name="任意多边形 11"/>
          <p:cNvSpPr/>
          <p:nvPr>
            <p:custDataLst>
              <p:tags r:id="rId13"/>
            </p:custDataLst>
          </p:nvPr>
        </p:nvSpPr>
        <p:spPr>
          <a:xfrm>
            <a:off x="3661394" y="2441848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62" y="1803550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588" y="1654229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378" y="4425955"/>
            <a:ext cx="813415" cy="223561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6" name="任意多边形 25"/>
          <p:cNvSpPr/>
          <p:nvPr>
            <p:custDataLst>
              <p:tags r:id="rId17"/>
            </p:custDataLst>
          </p:nvPr>
        </p:nvSpPr>
        <p:spPr>
          <a:xfrm>
            <a:off x="9217022" y="2466841"/>
            <a:ext cx="2235614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8" name="任意多边形 26"/>
          <p:cNvSpPr/>
          <p:nvPr>
            <p:custDataLst>
              <p:tags r:id="rId18"/>
            </p:custDataLst>
          </p:nvPr>
        </p:nvSpPr>
        <p:spPr>
          <a:xfrm flipV="1">
            <a:off x="9090131" y="1828543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662" y="317627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人工智能技术将与物流配送行业深度融合，推动行业创新发展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94" y="3151281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物联网、大数据等技术的融合应用，提高物流配送效率和准确性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6" name="标题 2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  <p:sp>
        <p:nvSpPr>
          <p:cNvPr id="1050228" name="文本占位符 3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2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文本样式 第二级 第三级 第四级 第五级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1*i*6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1*i*7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7"/>
  <p:tag name="KSO_WM_SPECIAL_SOURCE" val="bdnull"/>
  <p:tag name="KSO_WM_TEMPLATE_THUMBS_INDEX" val="1、11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7_1*b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8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9.xml><?xml version="1.0" encoding="utf-8"?>
<p:tagLst xmlns:p="http://schemas.openxmlformats.org/presentationml/2006/main">
  <p:tag name="KSO_WM_SLIDE_ID" val="custom2023091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32.2&quot;,&quot;top&quot;:&quot;127.65&quot;,&quot;width&quot;:&quot;698.95&quot;,&quot;height&quot;:&quot;343.45&quot;}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6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1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7_6*l_h_i*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1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2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7_6*l_h_i*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2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3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7_6*l_h_i*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3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4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7_6*l_h_i*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4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5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7_6*l_h_i*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5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6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17_6*l_h_i*1_6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6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91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17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59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06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61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16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5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55.xml><?xml version="1.0" encoding="utf-8"?>
<p:tagLst xmlns:p="http://schemas.openxmlformats.org/presentationml/2006/main">
  <p:tag name="KSO_WM_SLIDE_ID" val="custom2023091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91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&quot;,&quot;top&quot;:&quot;101.9&quot;,&quot;width&quot;:&quot;498.95&quot;,&quot;height&quot;:&quot;364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3">
      <a:dk1>
        <a:srgbClr val="000000"/>
      </a:dk1>
      <a:lt1>
        <a:srgbClr val="FFFFFF"/>
      </a:lt1>
      <a:dk2>
        <a:srgbClr val="161D32"/>
      </a:dk2>
      <a:lt2>
        <a:srgbClr val="FFFAEF"/>
      </a:lt2>
      <a:accent1>
        <a:srgbClr val="FFC955"/>
      </a:accent1>
      <a:accent2>
        <a:srgbClr val="CFB058"/>
      </a:accent2>
      <a:accent3>
        <a:srgbClr val="9F975B"/>
      </a:accent3>
      <a:accent4>
        <a:srgbClr val="707D5E"/>
      </a:accent4>
      <a:accent5>
        <a:srgbClr val="707D5E"/>
      </a:accent5>
      <a:accent6>
        <a:srgbClr val="104B64"/>
      </a:accent6>
      <a:hlink>
        <a:srgbClr val="0563C1"/>
      </a:hlink>
      <a:folHlink>
        <a:srgbClr val="954D72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2023-12-16T15:27:26Z</dcterms:created>
  <dcterms:modified xsi:type="dcterms:W3CDTF">2023-12-16T15:27:26Z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d12d4ef108a34a2a9ac4eff9400909f7_21</vt:lpwstr>
  </property>
</Properties>
</file>