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60" r:id="rId3"/>
    <p:sldId id="263" r:id="rId4"/>
    <p:sldId id="266" r:id="rId5"/>
    <p:sldId id="269" r:id="rId6"/>
    <p:sldId id="272" r:id="rId7"/>
    <p:sldId id="275" r:id="rId8"/>
    <p:sldId id="278" r:id="rId9"/>
    <p:sldId id="281" r:id="rId10"/>
    <p:sldId id="284" r:id="rId11"/>
    <p:sldId id="287" r:id="rId12"/>
    <p:sldId id="290" r:id="rId13"/>
    <p:sldId id="293" r:id="rId14"/>
    <p:sldId id="296" r:id="rId15"/>
    <p:sldId id="299" r:id="rId16"/>
    <p:sldId id="302" r:id="rId17"/>
    <p:sldId id="305" r:id="rId18"/>
    <p:sldId id="308" r:id="rId19"/>
    <p:sldId id="311" r:id="rId20"/>
    <p:sldId id="314" r:id="rId21"/>
    <p:sldId id="317" r:id="rId22"/>
    <p:sldId id="320" r:id="rId23"/>
    <p:sldId id="323" r:id="rId24"/>
    <p:sldId id="326" r:id="rId25"/>
    <p:sldId id="329" r:id="rId26"/>
    <p:sldId id="332" r:id="rId27"/>
    <p:sldId id="335" r:id="rId28"/>
    <p:sldId id="338" r:id="rId29"/>
    <p:sldId id="341" r:id="rId30"/>
    <p:sldId id="344" r:id="rId31"/>
    <p:sldId id="347" r:id="rId32"/>
    <p:sldId id="350" r:id="rId33"/>
    <p:sldId id="353" r:id="rId34"/>
    <p:sldId id="356" r:id="rId35"/>
  </p:sldIdLst>
  <p:sldSz cx="9144000" cy="5143500" type="screen16x9"/>
  <p:notesSz cx="6858000" cy="9144000"/>
  <p:custDataLst>
    <p:tags r:id="rId3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51" d="100"/>
          <a:sy n="151" d="100"/>
        </p:scale>
        <p:origin x="456" y="13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tags" Target="tags/tag1.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heme" Target="theme/theme1.xml" /><Relationship Id="rId4" Type="http://schemas.openxmlformats.org/officeDocument/2006/relationships/slide" Target="slides/slide2.xml" /><Relationship Id="rId40"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A025AF-33AF-4393-AD0A-EDF55E0814DB}"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5D46A6-DEB1-4609-BC90-D8CF176D4067}"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15668BDC-6E8B-45AB-97B2-EB34AA4FFC2D}" type="slidenum">
              <a:rPr lang="zh-CN" altLang="en-US" smtClean="0"/>
              <a:pPr>
                <a:defRPr/>
              </a:pPr>
              <a:t>9</a:t>
            </a:fld>
            <a:endParaRPr lang="zh-CN" altLang="en-US"/>
          </a:p>
        </p:txBody>
      </p:sp>
    </p:spTree>
    <p:extLst>
      <p:ext uri="{BB962C8B-B14F-4D97-AF65-F5344CB8AC3E}">
        <p14:creationId xmlns:p14="http://schemas.microsoft.com/office/powerpoint/2010/main" val="3960830986"/>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a:p>
        </p:txBody>
      </p:sp>
      <p:sp>
        <p:nvSpPr>
          <p:cNvPr id="4" name="Date Placeholder 3"/>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
            </a:fld>
            <a:endParaRPr lang="zh-CN" altLang="en-US"/>
          </a:p>
        </p:txBody>
      </p:sp>
      <p:sp>
        <p:nvSpPr>
          <p:cNvPr id="7" name="矩形 6"/>
          <p:cNvSpPr/>
          <p:nvPr userDrawn="1"/>
        </p:nvSpPr>
        <p:spPr>
          <a:xfrm>
            <a:off x="100013" y="114300"/>
            <a:ext cx="8943975" cy="49149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8" name="椭圆 7"/>
          <p:cNvSpPr/>
          <p:nvPr userDrawn="1"/>
        </p:nvSpPr>
        <p:spPr>
          <a:xfrm>
            <a:off x="7143" y="0"/>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9" name="椭圆 8"/>
          <p:cNvSpPr/>
          <p:nvPr userDrawn="1"/>
        </p:nvSpPr>
        <p:spPr>
          <a:xfrm>
            <a:off x="8793956" y="0"/>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10" name="椭圆 9"/>
          <p:cNvSpPr/>
          <p:nvPr userDrawn="1"/>
        </p:nvSpPr>
        <p:spPr>
          <a:xfrm>
            <a:off x="0" y="4793457"/>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11" name="椭圆 10"/>
          <p:cNvSpPr/>
          <p:nvPr userDrawn="1"/>
        </p:nvSpPr>
        <p:spPr>
          <a:xfrm>
            <a:off x="8793957" y="4793457"/>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997B5FA-0921-464F-AAE1-844C04324D75}" type="datetimeFigureOut">
              <a:rPr lang="zh-CN" altLang="en-US" smtClean="0"/>
              <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65CE74E-AB26-4998-AD42-012C4C1AD076}"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 Id="rId5" Type="http://schemas.openxmlformats.org/officeDocument/2006/relationships/image" Target="../media/image4.jpeg" /><Relationship Id="rId6"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 Id="rId3" Type="http://schemas.openxmlformats.org/officeDocument/2006/relationships/hyperlink" Target="&#26032;&#21152;&#22369;&#20171;&#32461;.mp4" TargetMode="External" /><Relationship Id="rId4" Type="http://schemas.openxmlformats.org/officeDocument/2006/relationships/image" Target="../media/image6.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image" Target="../media/image8.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8.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 Id="rId3" Type="http://schemas.openxmlformats.org/officeDocument/2006/relationships/image" Target="../media/image8.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 Id="rId3" Type="http://schemas.openxmlformats.org/officeDocument/2006/relationships/audio" Target="file:///E:\2023&#26149;&#19979;\1%20&#19978;&#35838;&#35838;&#20214;\&#36716;PPTX\&#20154;8\1.&#20132;&#20114;&#31934;&#21326;&#29256;\Unit%209\&#31532;5&#35838;&#26102;(B%202a-2e)\U9B2b.mp3" TargetMode="External" /><Relationship Id="rId4" Type="http://schemas.microsoft.com/office/2007/relationships/media" Target="file:///E:\2023&#26149;&#19979;\1%20&#19978;&#35838;&#35838;&#20214;\&#36716;PPTX\&#20154;8\1.&#20132;&#20114;&#31934;&#21326;&#29256;\Unit%209\&#31532;5&#35838;&#26102;(B%202a-2e)\U9B2b.mp3" TargetMode="Externa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文本框 4"/>
          <p:cNvSpPr txBox="1"/>
          <p:nvPr/>
        </p:nvSpPr>
        <p:spPr>
          <a:xfrm>
            <a:off x="3563888" y="1275606"/>
            <a:ext cx="5204159" cy="1077218"/>
          </a:xfrm>
          <a:prstGeom prst="rect">
            <a:avLst/>
          </a:prstGeom>
          <a:noFill/>
          <a:scene3d>
            <a:camera prst="orthographicFront"/>
            <a:lightRig rig="threePt" dir="t"/>
          </a:scene3d>
          <a:sp3d>
            <a:bevelT prst="angle"/>
          </a:sp3d>
        </p:spPr>
        <p:txBody>
          <a:bodyPr wrap="square">
            <a:spAutoFit/>
          </a:bodyPr>
          <a:lstStyle>
            <a:defPPr>
              <a:defRPr lang="zh-CN"/>
            </a:defPPr>
            <a:lvl1pPr marL="0" algn="ctr" defTabSz="914400" rtl="0" eaLnBrk="0" fontAlgn="base" latinLnBrk="0" hangingPunct="0">
              <a:spcBef>
                <a:spcPct val="0"/>
              </a:spcBef>
              <a:spcAft>
                <a:spcPct val="0"/>
              </a:spcAft>
              <a:defRPr sz="4000" b="1" kern="1200" spc="200">
                <a:solidFill>
                  <a:srgbClr val="724A2B"/>
                </a:solidFill>
                <a:latin typeface="Times New Roman" pitchFamily="18" charset="0"/>
                <a:ea typeface="字魂139号-萌趣芋圆体" panose="00000500000000000000" pitchFamily="2" charset="-122"/>
                <a:cs typeface="Times New Roman" panose="02020603050405020304" pitchFamily="18" charset="0"/>
              </a:defRPr>
            </a:lvl1pPr>
          </a:lstStyle>
          <a:p>
            <a:pPr>
              <a:defRPr/>
            </a:pPr>
            <a:r>
              <a:rPr lang="en-US" altLang="zh-CN" sz="3200">
                <a:solidFill>
                  <a:srgbClr val="B82F24"/>
                </a:solidFill>
                <a:effectLst>
                  <a:glow rad="101600">
                    <a:schemeClr val="bg1"/>
                  </a:glow>
                </a:effectLst>
                <a:sym typeface="Arial" panose="020b0604020202020204" pitchFamily="34" charset="0"/>
              </a:rPr>
              <a:t>Unit 9  Have you ever been to a museum?</a:t>
            </a:r>
            <a:endParaRPr lang="zh-CN" altLang="en-US" sz="4400">
              <a:solidFill>
                <a:srgbClr val="B82F24"/>
              </a:solidFill>
              <a:effectLst>
                <a:glow rad="101600">
                  <a:schemeClr val="bg1"/>
                </a:glow>
              </a:effectLst>
              <a:sym typeface="Arial" panose="020b0604020202020204" pitchFamily="34" charset="0"/>
            </a:endParaRPr>
          </a:p>
        </p:txBody>
      </p:sp>
      <p:sp>
        <p:nvSpPr>
          <p:cNvPr id="6" name="文本框 5"/>
          <p:cNvSpPr txBox="1"/>
          <p:nvPr/>
        </p:nvSpPr>
        <p:spPr>
          <a:xfrm>
            <a:off x="3923927" y="2571750"/>
            <a:ext cx="4242207" cy="553998"/>
          </a:xfrm>
          <a:prstGeom prst="rect">
            <a:avLst/>
          </a:prstGeom>
          <a:noFill/>
          <a:scene3d>
            <a:camera prst="orthographicFront"/>
            <a:lightRig rig="threePt" dir="t"/>
          </a:scene3d>
          <a:sp3d>
            <a:bevelT prst="angle"/>
          </a:sp3d>
        </p:spPr>
        <p:txBody>
          <a:bodyPr>
            <a:spAutoFit/>
          </a:bodyPr>
          <a:lstStyle>
            <a:defPPr>
              <a:defRPr lang="zh-CN"/>
            </a:defPPr>
          </a:lstStyle>
          <a:p>
            <a:pPr algn="ctr">
              <a:defRPr/>
            </a:pPr>
            <a:r>
              <a:rPr lang="en-US" altLang="zh-CN" sz="3000" b="1" spc="200">
                <a:solidFill>
                  <a:srgbClr val="B82F24"/>
                </a:solidFill>
                <a:effectLst>
                  <a:glow rad="101600">
                    <a:schemeClr val="bg1"/>
                  </a:glow>
                </a:effectLst>
                <a:latin typeface="Times New Roman" pitchFamily="18" charset="0"/>
                <a:ea typeface="字魂139号-萌趣芋圆体" panose="00000500000000000000" pitchFamily="2" charset="-122"/>
                <a:cs typeface="Times New Roman" panose="02020603050405020304" pitchFamily="18" charset="0"/>
                <a:sym typeface="Arial" panose="020b0604020202020204" pitchFamily="34" charset="0"/>
              </a:rPr>
              <a:t>Section B  2a-2e</a:t>
            </a:r>
            <a:endParaRPr lang="zh-CN" altLang="en-US" sz="3000" b="1" spc="200">
              <a:solidFill>
                <a:srgbClr val="B82F24"/>
              </a:solidFill>
              <a:effectLst>
                <a:glow rad="101600">
                  <a:schemeClr val="bg1"/>
                </a:glow>
              </a:effectLst>
              <a:latin typeface="Times New Roman" pitchFamily="18" charset="0"/>
              <a:ea typeface="字魂139号-萌趣芋圆体" panose="00000500000000000000" pitchFamily="2" charset="-122"/>
              <a:cs typeface="Times New Roman" panose="02020603050405020304" pitchFamily="18" charset="0"/>
              <a:sym typeface="Arial" panose="020b0604020202020204" pitchFamily="34" charset="0"/>
            </a:endParaRPr>
          </a:p>
        </p:txBody>
      </p:sp>
      <p:sp>
        <p:nvSpPr>
          <p:cNvPr id="7" name="文本框 6"/>
          <p:cNvSpPr txBox="1"/>
          <p:nvPr/>
        </p:nvSpPr>
        <p:spPr>
          <a:xfrm>
            <a:off x="4653798" y="3435846"/>
            <a:ext cx="3024336" cy="523220"/>
          </a:xfrm>
          <a:prstGeom prst="rect">
            <a:avLst/>
          </a:prstGeom>
          <a:noFill/>
          <a:scene3d>
            <a:camera prst="orthographicFront"/>
            <a:lightRig rig="threePt" dir="t"/>
          </a:scene3d>
          <a:sp3d>
            <a:bevelT prst="angle"/>
          </a:sp3d>
        </p:spPr>
        <p:txBody>
          <a:bodyPr wrap="square">
            <a:spAutoFit/>
          </a:bodyPr>
          <a:lstStyle>
            <a:defPPr>
              <a:defRPr lang="zh-CN"/>
            </a:defPPr>
            <a:lvl1pPr marL="0" algn="ctr" defTabSz="914400" rtl="0" eaLnBrk="0" fontAlgn="base" latinLnBrk="0" hangingPunct="0">
              <a:spcBef>
                <a:spcPct val="0"/>
              </a:spcBef>
              <a:spcAft>
                <a:spcPct val="0"/>
              </a:spcAft>
              <a:defRPr sz="3000" b="1" kern="1200" spc="200">
                <a:solidFill>
                  <a:srgbClr val="B82F24"/>
                </a:solidFill>
                <a:effectLst>
                  <a:glow rad="101600">
                    <a:schemeClr val="bg1"/>
                  </a:glow>
                </a:effectLst>
                <a:latin typeface="Times New Roman" pitchFamily="18" charset="0"/>
                <a:ea typeface="字魂139号-萌趣芋圆体" panose="00000500000000000000" pitchFamily="2" charset="-122"/>
                <a:cs typeface="Times New Roman" panose="02020603050405020304" pitchFamily="18" charset="0"/>
              </a:defRPr>
            </a:lvl1pPr>
          </a:lstStyle>
          <a:p>
            <a:r>
              <a:rPr lang="en-US" altLang="zh-CN" sz="2800">
                <a:sym typeface="Arial" panose="020b0604020202020204" pitchFamily="34" charset="0"/>
              </a:rPr>
              <a:t>R</a:t>
            </a:r>
            <a:r>
              <a:rPr lang="en-US" altLang="zh-CN" sz="2800"/>
              <a:t>·</a:t>
            </a:r>
            <a:r>
              <a:rPr lang="zh-CN" altLang="en-US" sz="2800">
                <a:latin typeface="楷体" panose="02010609060101010101" pitchFamily="49" charset="-122"/>
                <a:ea typeface="楷体" panose="02010609060101010101" pitchFamily="49" charset="-122"/>
                <a:sym typeface="Arial" panose="020b0604020202020204" pitchFamily="34" charset="0"/>
              </a:rPr>
              <a:t>八年级下册</a:t>
            </a:r>
            <a:endParaRPr lang="zh-CN" altLang="en-US" sz="2800">
              <a:latin typeface="楷体" panose="02010609060101010101" pitchFamily="49" charset="-122"/>
              <a:ea typeface="楷体" panose="02010609060101010101" pitchFamily="49"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2843213" y="195263"/>
            <a:ext cx="3600450" cy="590550"/>
          </a:xfrm>
          <a:prstGeom prst="rect">
            <a:avLst/>
          </a:prstGeom>
          <a:noFill/>
          <a:ln>
            <a:noFill/>
          </a:ln>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eaLnBrk="1" hangingPunct="1">
              <a:lnSpc>
                <a:spcPct val="90000"/>
              </a:lnSpc>
              <a:defRPr/>
            </a:pPr>
            <a:r>
              <a:rPr kumimoji="1" lang="en-US" altLang="zh-CN" sz="3600" b="1">
                <a:solidFill>
                  <a:srgbClr val="FF0000"/>
                </a:solidFill>
                <a:latin typeface="+mj-lt"/>
              </a:rPr>
              <a:t>Learning objects</a:t>
            </a:r>
          </a:p>
        </p:txBody>
      </p:sp>
      <p:sp>
        <p:nvSpPr>
          <p:cNvPr id="3" name="Rectangle 387"/>
          <p:cNvSpPr>
            <a:spLocks noChangeArrowheads="1"/>
          </p:cNvSpPr>
          <p:nvPr/>
        </p:nvSpPr>
        <p:spPr bwMode="auto">
          <a:xfrm>
            <a:off x="395288" y="868363"/>
            <a:ext cx="7489825" cy="554037"/>
          </a:xfrm>
          <a:prstGeom prst="rect">
            <a:avLst/>
          </a:prstGeom>
          <a:noFill/>
          <a:ln>
            <a:noFill/>
          </a:ln>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eaLnBrk="1" hangingPunct="1">
              <a:defRPr/>
            </a:pPr>
            <a:r>
              <a:rPr kumimoji="1" lang="en-US" altLang="zh-CN" sz="3000" b="1">
                <a:latin typeface="+mj-lt"/>
              </a:rPr>
              <a:t>By</a:t>
            </a:r>
            <a:r>
              <a:rPr kumimoji="1" lang="zh-CN" altLang="en-US" sz="3000" b="1">
                <a:latin typeface="+mj-lt"/>
              </a:rPr>
              <a:t> </a:t>
            </a:r>
            <a:r>
              <a:rPr kumimoji="1" lang="en-US" altLang="zh-CN" sz="3000" b="1">
                <a:latin typeface="+mj-lt"/>
              </a:rPr>
              <a:t>the</a:t>
            </a:r>
            <a:r>
              <a:rPr kumimoji="1" lang="zh-CN" altLang="en-US" sz="3000" b="1">
                <a:latin typeface="+mj-lt"/>
              </a:rPr>
              <a:t> </a:t>
            </a:r>
            <a:r>
              <a:rPr kumimoji="1" lang="en-US" altLang="zh-CN" sz="3000" b="1">
                <a:latin typeface="+mj-lt"/>
              </a:rPr>
              <a:t>end</a:t>
            </a:r>
            <a:r>
              <a:rPr kumimoji="1" lang="zh-CN" altLang="en-US" sz="3000" b="1">
                <a:latin typeface="+mj-lt"/>
              </a:rPr>
              <a:t> </a:t>
            </a:r>
            <a:r>
              <a:rPr kumimoji="1" lang="en-US" altLang="zh-CN" sz="3000" b="1">
                <a:latin typeface="+mj-lt"/>
              </a:rPr>
              <a:t>of</a:t>
            </a:r>
            <a:r>
              <a:rPr kumimoji="1" lang="zh-CN" altLang="en-US" sz="3000" b="1">
                <a:latin typeface="+mj-lt"/>
              </a:rPr>
              <a:t> </a:t>
            </a:r>
            <a:r>
              <a:rPr kumimoji="1" lang="en-US" altLang="zh-CN" sz="3000" b="1">
                <a:latin typeface="+mj-lt"/>
              </a:rPr>
              <a:t>the</a:t>
            </a:r>
            <a:r>
              <a:rPr kumimoji="1" lang="zh-CN" altLang="en-US" sz="3000" b="1">
                <a:latin typeface="+mj-lt"/>
              </a:rPr>
              <a:t> </a:t>
            </a:r>
            <a:r>
              <a:rPr kumimoji="1" lang="en-US" altLang="zh-CN" sz="3000" b="1">
                <a:latin typeface="+mj-lt"/>
              </a:rPr>
              <a:t>class, you will be able to …</a:t>
            </a:r>
          </a:p>
        </p:txBody>
      </p:sp>
      <p:sp>
        <p:nvSpPr>
          <p:cNvPr id="5" name="Rectangle 387"/>
          <p:cNvSpPr>
            <a:spLocks noChangeArrowheads="1"/>
          </p:cNvSpPr>
          <p:nvPr/>
        </p:nvSpPr>
        <p:spPr bwMode="auto">
          <a:xfrm>
            <a:off x="395288" y="1422401"/>
            <a:ext cx="8497888" cy="3471863"/>
          </a:xfrm>
          <a:prstGeom prst="rect">
            <a:avLst/>
          </a:prstGeom>
          <a:noFill/>
          <a:ln>
            <a:noFill/>
          </a:ln>
          <a:effectLst/>
        </p:spPr>
        <p:txBody>
          <a:bodyPr>
            <a:spAutoFit/>
          </a:bodyPr>
          <a:lstStyle>
            <a:defPPr>
              <a:defRPr lang="zh-CN"/>
            </a:defPPr>
          </a:lstStyle>
          <a:p>
            <a:pPr eaLnBrk="1" hangingPunct="1">
              <a:lnSpc>
                <a:spcPct val="150000"/>
              </a:lnSpc>
              <a:defRPr/>
            </a:pPr>
            <a:r>
              <a:rPr kumimoji="1" lang="en-US" altLang="zh-CN" sz="3000" b="1">
                <a:solidFill>
                  <a:srgbClr val="0070C0"/>
                </a:solidFill>
                <a:latin typeface="+mj-lt"/>
              </a:rPr>
              <a:t>1. Learn curriculum words and useful expressions.</a:t>
            </a:r>
            <a:endParaRPr kumimoji="1" lang="en-US" altLang="zh-CN" sz="3000" b="1">
              <a:latin typeface="+mj-lt"/>
            </a:endParaRPr>
          </a:p>
          <a:p>
            <a:pPr eaLnBrk="1" hangingPunct="1">
              <a:lnSpc>
                <a:spcPct val="150000"/>
              </a:lnSpc>
              <a:defRPr/>
            </a:pPr>
            <a:r>
              <a:rPr kumimoji="1" lang="en-US" altLang="zh-CN" sz="3000" b="1">
                <a:solidFill>
                  <a:srgbClr val="0070C0"/>
                </a:solidFill>
                <a:latin typeface="+mj-lt"/>
              </a:rPr>
              <a:t>2. Understand the main idea according to the key </a:t>
            </a:r>
          </a:p>
          <a:p>
            <a:pPr eaLnBrk="1" hangingPunct="1">
              <a:lnSpc>
                <a:spcPct val="150000"/>
              </a:lnSpc>
              <a:defRPr/>
            </a:pPr>
            <a:r>
              <a:rPr kumimoji="1" lang="en-US" altLang="zh-CN" sz="3000" b="1">
                <a:solidFill>
                  <a:srgbClr val="0070C0"/>
                </a:solidFill>
                <a:latin typeface="+mj-lt"/>
              </a:rPr>
              <a:t>    words.</a:t>
            </a:r>
          </a:p>
          <a:p>
            <a:pPr eaLnBrk="1" hangingPunct="1">
              <a:lnSpc>
                <a:spcPct val="150000"/>
              </a:lnSpc>
              <a:defRPr/>
            </a:pPr>
            <a:r>
              <a:rPr kumimoji="1" lang="en-US" altLang="zh-CN" sz="3000" b="1">
                <a:solidFill>
                  <a:srgbClr val="0070C0"/>
                </a:solidFill>
                <a:latin typeface="+mj-lt"/>
              </a:rPr>
              <a:t>3. Train and improve the reading skills and know </a:t>
            </a:r>
          </a:p>
          <a:p>
            <a:pPr eaLnBrk="1" hangingPunct="1">
              <a:lnSpc>
                <a:spcPct val="150000"/>
              </a:lnSpc>
              <a:defRPr/>
            </a:pPr>
            <a:r>
              <a:rPr kumimoji="1" lang="en-US" altLang="zh-CN" sz="3000" b="1">
                <a:solidFill>
                  <a:srgbClr val="0070C0"/>
                </a:solidFill>
                <a:latin typeface="+mj-lt"/>
              </a:rPr>
              <a:t>    something about Singapore.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107950" y="80963"/>
            <a:ext cx="2016125" cy="646112"/>
          </a:xfrm>
          <a:prstGeom prst="rect">
            <a:avLst/>
          </a:prstGeom>
          <a:noFill/>
          <a:ln>
            <a:noFill/>
          </a:ln>
          <a:effectLst/>
        </p:spPr>
        <p:txBody>
          <a:bodyPr>
            <a:spAutoFit/>
          </a:bodyPr>
          <a:lstStyle>
            <a:defPPr>
              <a:defRPr lang="zh-CN"/>
            </a:defPPr>
          </a:lstStyle>
          <a:p>
            <a:pPr eaLnBrk="1" hangingPunct="1">
              <a:defRPr/>
            </a:pPr>
            <a:r>
              <a:rPr kumimoji="1" lang="en-US" altLang="zh-CN" sz="3600" b="1">
                <a:solidFill>
                  <a:srgbClr val="FF0000"/>
                </a:solidFill>
                <a:latin typeface="+mj-lt"/>
              </a:rPr>
              <a:t>Free talk</a:t>
            </a:r>
          </a:p>
        </p:txBody>
      </p:sp>
      <p:sp>
        <p:nvSpPr>
          <p:cNvPr id="3" name="Rectangle 387"/>
          <p:cNvSpPr>
            <a:spLocks noChangeArrowheads="1"/>
          </p:cNvSpPr>
          <p:nvPr/>
        </p:nvSpPr>
        <p:spPr bwMode="auto">
          <a:xfrm>
            <a:off x="466725" y="676275"/>
            <a:ext cx="8210550" cy="1016000"/>
          </a:xfrm>
          <a:prstGeom prst="rect">
            <a:avLst/>
          </a:prstGeom>
          <a:noFill/>
          <a:ln>
            <a:noFill/>
          </a:ln>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ctr" eaLnBrk="1" hangingPunct="1">
              <a:defRPr/>
            </a:pPr>
            <a:r>
              <a:rPr kumimoji="1" lang="en-US" altLang="zh-CN" sz="3000" b="1">
                <a:latin typeface="+mj-lt"/>
              </a:rPr>
              <a:t>If you’re going to travel, what factors should you think about?</a:t>
            </a:r>
          </a:p>
        </p:txBody>
      </p:sp>
      <p:sp>
        <p:nvSpPr>
          <p:cNvPr id="4" name="Rectangle 387"/>
          <p:cNvSpPr>
            <a:spLocks noChangeArrowheads="1"/>
          </p:cNvSpPr>
          <p:nvPr/>
        </p:nvSpPr>
        <p:spPr bwMode="auto">
          <a:xfrm>
            <a:off x="3511550" y="3044825"/>
            <a:ext cx="1152525" cy="554038"/>
          </a:xfrm>
          <a:prstGeom prst="rect">
            <a:avLst/>
          </a:prstGeom>
          <a:noFill/>
          <a:ln>
            <a:noFill/>
          </a:ln>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eaLnBrk="1" hangingPunct="1">
              <a:defRPr/>
            </a:pPr>
            <a:r>
              <a:rPr kumimoji="1" lang="en-US" altLang="zh-CN" sz="3000" b="1">
                <a:latin typeface="+mj-lt"/>
              </a:rPr>
              <a:t>travel</a:t>
            </a:r>
          </a:p>
        </p:txBody>
      </p:sp>
      <p:sp>
        <p:nvSpPr>
          <p:cNvPr id="5" name="左大括号 4"/>
          <p:cNvSpPr/>
          <p:nvPr/>
        </p:nvSpPr>
        <p:spPr>
          <a:xfrm>
            <a:off x="4787900" y="2073275"/>
            <a:ext cx="427038" cy="2647950"/>
          </a:xfrm>
          <a:prstGeom prst="leftBrace">
            <a:avLst>
              <a:gd name="adj1" fmla="val 34198"/>
              <a:gd name="adj2" fmla="val 49378"/>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6" name="右大括号 5"/>
          <p:cNvSpPr/>
          <p:nvPr/>
        </p:nvSpPr>
        <p:spPr>
          <a:xfrm>
            <a:off x="2840039" y="2073275"/>
            <a:ext cx="428625" cy="2647950"/>
          </a:xfrm>
          <a:prstGeom prst="rightBrace">
            <a:avLst>
              <a:gd name="adj1" fmla="val 31866"/>
              <a:gd name="adj2" fmla="val 50000"/>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7" name="Rectangle 387"/>
          <p:cNvSpPr>
            <a:spLocks noChangeArrowheads="1"/>
          </p:cNvSpPr>
          <p:nvPr/>
        </p:nvSpPr>
        <p:spPr bwMode="auto">
          <a:xfrm>
            <a:off x="5287962" y="1749425"/>
            <a:ext cx="3316287" cy="612775"/>
          </a:xfrm>
          <a:prstGeom prst="roundRect">
            <a:avLst/>
          </a:prstGeom>
        </p:spPr>
        <p:style>
          <a:lnRef idx="1">
            <a:schemeClr val="accent5"/>
          </a:lnRef>
          <a:fillRef idx="2">
            <a:schemeClr val="accent5"/>
          </a:fillRef>
          <a:effectRef idx="1">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3000" b="1">
                <a:latin typeface="+mj-lt"/>
              </a:rPr>
              <a:t>place to visit</a:t>
            </a:r>
          </a:p>
        </p:txBody>
      </p:sp>
      <p:sp>
        <p:nvSpPr>
          <p:cNvPr id="9" name="Rectangle 387"/>
          <p:cNvSpPr>
            <a:spLocks noChangeArrowheads="1"/>
          </p:cNvSpPr>
          <p:nvPr/>
        </p:nvSpPr>
        <p:spPr bwMode="auto">
          <a:xfrm>
            <a:off x="5265738" y="2476500"/>
            <a:ext cx="3338512" cy="1122363"/>
          </a:xfrm>
          <a:prstGeom prst="roundRect">
            <a:avLst/>
          </a:prstGeom>
        </p:spPr>
        <p:style>
          <a:lnRef idx="1">
            <a:schemeClr val="accent6"/>
          </a:lnRef>
          <a:fillRef idx="2">
            <a:schemeClr val="accent6"/>
          </a:fillRef>
          <a:effectRef idx="1">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3000" b="1">
                <a:latin typeface="+mj-lt"/>
              </a:rPr>
              <a:t>best time to go and stay there</a:t>
            </a:r>
          </a:p>
        </p:txBody>
      </p:sp>
      <p:sp>
        <p:nvSpPr>
          <p:cNvPr id="10" name="Rectangle 387"/>
          <p:cNvSpPr>
            <a:spLocks noChangeArrowheads="1"/>
          </p:cNvSpPr>
          <p:nvPr/>
        </p:nvSpPr>
        <p:spPr bwMode="auto">
          <a:xfrm>
            <a:off x="5287962" y="3713163"/>
            <a:ext cx="3316287" cy="612775"/>
          </a:xfrm>
          <a:prstGeom prst="roundRect">
            <a:avLst/>
          </a:prstGeom>
        </p:spPr>
        <p:style>
          <a:lnRef idx="1">
            <a:schemeClr val="accent3"/>
          </a:lnRef>
          <a:fillRef idx="2">
            <a:schemeClr val="accent3"/>
          </a:fillRef>
          <a:effectRef idx="1">
            <a:schemeClr val="accent3"/>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3000" b="1">
                <a:latin typeface="+mj-lt"/>
              </a:rPr>
              <a:t>weather</a:t>
            </a:r>
          </a:p>
        </p:txBody>
      </p:sp>
      <p:sp>
        <p:nvSpPr>
          <p:cNvPr id="11" name="Rectangle 387"/>
          <p:cNvSpPr>
            <a:spLocks noChangeArrowheads="1"/>
          </p:cNvSpPr>
          <p:nvPr/>
        </p:nvSpPr>
        <p:spPr bwMode="auto">
          <a:xfrm>
            <a:off x="5287962" y="4440238"/>
            <a:ext cx="3316287" cy="612775"/>
          </a:xfrm>
          <a:prstGeom prst="roundRect">
            <a:avLst/>
          </a:prstGeom>
        </p:spPr>
        <p:style>
          <a:lnRef idx="1">
            <a:schemeClr val="accent1"/>
          </a:lnRef>
          <a:fillRef idx="2">
            <a:schemeClr val="accent1"/>
          </a:fillRef>
          <a:effectRef idx="1">
            <a:schemeClr val="accent1"/>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3000" b="1">
                <a:latin typeface="+mj-lt"/>
              </a:rPr>
              <a:t>transportation</a:t>
            </a:r>
          </a:p>
        </p:txBody>
      </p:sp>
      <p:sp>
        <p:nvSpPr>
          <p:cNvPr id="12" name="Rectangle 387"/>
          <p:cNvSpPr>
            <a:spLocks noChangeArrowheads="1"/>
          </p:cNvSpPr>
          <p:nvPr/>
        </p:nvSpPr>
        <p:spPr bwMode="auto">
          <a:xfrm>
            <a:off x="1255713" y="1749425"/>
            <a:ext cx="1479550" cy="612775"/>
          </a:xfrm>
          <a:prstGeom prst="roundRect">
            <a:avLst/>
          </a:prstGeom>
        </p:spPr>
        <p:style>
          <a:lnRef idx="1">
            <a:schemeClr val="accent1"/>
          </a:lnRef>
          <a:fillRef idx="2">
            <a:schemeClr val="accent1"/>
          </a:fillRef>
          <a:effectRef idx="1">
            <a:schemeClr val="accent1"/>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3000" b="1">
                <a:latin typeface="+mj-lt"/>
              </a:rPr>
              <a:t>history</a:t>
            </a:r>
          </a:p>
        </p:txBody>
      </p:sp>
      <p:sp>
        <p:nvSpPr>
          <p:cNvPr id="13" name="Rectangle 387"/>
          <p:cNvSpPr>
            <a:spLocks noChangeArrowheads="1"/>
          </p:cNvSpPr>
          <p:nvPr/>
        </p:nvSpPr>
        <p:spPr bwMode="auto">
          <a:xfrm>
            <a:off x="1255713" y="2636838"/>
            <a:ext cx="1479550" cy="612775"/>
          </a:xfrm>
          <a:prstGeom prst="roundRect">
            <a:avLst/>
          </a:prstGeom>
        </p:spPr>
        <p:style>
          <a:lnRef idx="1">
            <a:schemeClr val="accent2"/>
          </a:lnRef>
          <a:fillRef idx="2">
            <a:schemeClr val="accent2"/>
          </a:fillRef>
          <a:effectRef idx="1">
            <a:schemeClr val="accent2"/>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3000" b="1">
                <a:latin typeface="+mj-lt"/>
              </a:rPr>
              <a:t>food</a:t>
            </a:r>
          </a:p>
        </p:txBody>
      </p:sp>
      <p:sp>
        <p:nvSpPr>
          <p:cNvPr id="14" name="Rectangle 387"/>
          <p:cNvSpPr>
            <a:spLocks noChangeArrowheads="1"/>
          </p:cNvSpPr>
          <p:nvPr/>
        </p:nvSpPr>
        <p:spPr bwMode="auto">
          <a:xfrm>
            <a:off x="1255713" y="3524250"/>
            <a:ext cx="1479550" cy="614363"/>
          </a:xfrm>
          <a:prstGeom prst="roundRect">
            <a:avLst/>
          </a:prstGeom>
        </p:spPr>
        <p:style>
          <a:lnRef idx="1">
            <a:schemeClr val="accent3"/>
          </a:lnRef>
          <a:fillRef idx="2">
            <a:schemeClr val="accent3"/>
          </a:fillRef>
          <a:effectRef idx="1">
            <a:schemeClr val="accent3"/>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3000" b="1">
                <a:latin typeface="+mj-lt"/>
              </a:rPr>
              <a:t>people</a:t>
            </a:r>
          </a:p>
        </p:txBody>
      </p:sp>
      <p:sp>
        <p:nvSpPr>
          <p:cNvPr id="15" name="Rectangle 387"/>
          <p:cNvSpPr>
            <a:spLocks noChangeArrowheads="1"/>
          </p:cNvSpPr>
          <p:nvPr/>
        </p:nvSpPr>
        <p:spPr bwMode="auto">
          <a:xfrm>
            <a:off x="1255713" y="4413250"/>
            <a:ext cx="1479550" cy="612775"/>
          </a:xfrm>
          <a:prstGeom prst="roundRect">
            <a:avLst/>
          </a:prstGeom>
        </p:spPr>
        <p:style>
          <a:lnRef idx="1">
            <a:schemeClr val="accent4"/>
          </a:lnRef>
          <a:fillRef idx="2">
            <a:schemeClr val="accent4"/>
          </a:fillRef>
          <a:effectRef idx="1">
            <a:schemeClr val="accent4"/>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pitchFamily="34" charset="0"/>
                <a:ea typeface="宋体" panose="02010600030101010101" pitchFamily="2" charset="-122"/>
                <a:cs typeface="+mn-cs"/>
                <a:sym typeface="Wingdings"/>
              </a:defRPr>
            </a:lvl9pPr>
          </a:lstStyle>
          <a:p>
            <a:pPr algn="ctr" eaLnBrk="1" hangingPunct="1">
              <a:defRPr/>
            </a:pPr>
            <a:r>
              <a:rPr kumimoji="1" lang="en-US" altLang="zh-CN" sz="3000" b="1">
                <a:latin typeface="+mj-lt"/>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7"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10" presetClass="entr" presetSubtype="0" fill="hold" grpId="8"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9"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10" presetClass="entr" presetSubtype="0" fill="hold" grpId="3"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42" presetClass="entr" presetSubtype="0" fill="hold" grpId="4"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42" presetClass="entr" presetSubtype="0" fill="hold" grpId="5"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indefinite"/>
                            </p:stCondLst>
                          </p:cTn>
                        </p:par>
                        <p:par>
                          <p:cTn id="47" fill="hold" nodeType="afterGroup">
                            <p:stCondLst>
                              <p:cond delay="0"/>
                            </p:stCondLst>
                            <p:childTnLst>
                              <p:par>
                                <p:cTn id="48" presetID="42" presetClass="entr" presetSubtype="0" fill="hold" grpId="6"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indefinite"/>
                            </p:stCondLst>
                          </p:cTn>
                        </p:par>
                        <p:par>
                          <p:cTn id="55" fill="hold" nodeType="afterGroup">
                            <p:stCondLst>
                              <p:cond delay="0"/>
                            </p:stCondLst>
                            <p:childTnLst>
                              <p:par>
                                <p:cTn id="56" presetID="42" presetClass="entr" presetSubtype="0" fill="hold" grpId="10"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000"/>
                                        <p:tgtEl>
                                          <p:spTgt spid="15"/>
                                        </p:tgtEl>
                                      </p:cBhvr>
                                    </p:animEffect>
                                    <p:anim calcmode="lin" valueType="num">
                                      <p:cBhvr>
                                        <p:cTn id="59" dur="1000" fill="hold"/>
                                        <p:tgtEl>
                                          <p:spTgt spid="15"/>
                                        </p:tgtEl>
                                        <p:attrNameLst>
                                          <p:attrName>ppt_x</p:attrName>
                                        </p:attrNameLst>
                                      </p:cBhvr>
                                      <p:tavLst>
                                        <p:tav tm="0">
                                          <p:val>
                                            <p:strVal val="#ppt_x"/>
                                          </p:val>
                                        </p:tav>
                                        <p:tav tm="100000">
                                          <p:val>
                                            <p:strVal val="#ppt_x"/>
                                          </p:val>
                                        </p:tav>
                                      </p:tavLst>
                                    </p:anim>
                                    <p:anim calcmode="lin" valueType="num">
                                      <p:cBhvr>
                                        <p:cTn id="6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indefinite"/>
                            </p:stCondLst>
                          </p:cTn>
                        </p:par>
                        <p:par>
                          <p:cTn id="63" fill="hold" nodeType="afterGroup">
                            <p:stCondLst>
                              <p:cond delay="0"/>
                            </p:stCondLst>
                            <p:childTnLst>
                              <p:par>
                                <p:cTn id="64" presetID="10" presetClass="entr" presetSubtype="0" fill="hold" grpId="2"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500"/>
                                        <p:tgtEl>
                                          <p:spTgt spid="6"/>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500"/>
                                        <p:tgtEl>
                                          <p:spTgt spid="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fade">
                                      <p:cBhvr>
                                        <p:cTn id="7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P spid="9" grpId="4"/>
      <p:bldP spid="10" grpId="5"/>
      <p:bldP spid="11" grpId="6"/>
      <p:bldP spid="12" grpId="7"/>
      <p:bldP spid="13" grpId="8"/>
      <p:bldP spid="14" grpId="9"/>
      <p:bldP spid="15" grpId="10"/>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19050" y="0"/>
            <a:ext cx="2519363" cy="646113"/>
          </a:xfrm>
          <a:prstGeom prst="rect">
            <a:avLst/>
          </a:prstGeom>
          <a:noFill/>
          <a:ln>
            <a:noFill/>
          </a:ln>
          <a:effectLst/>
        </p:spPr>
        <p:txBody>
          <a:bodyPr>
            <a:spAutoFit/>
          </a:bodyPr>
          <a:lstStyle>
            <a:defPPr>
              <a:defRPr lang="zh-CN"/>
            </a:defPPr>
          </a:lstStyle>
          <a:p>
            <a:pPr eaLnBrk="1" hangingPunct="1">
              <a:defRPr/>
            </a:pPr>
            <a:r>
              <a:rPr kumimoji="1" lang="en-US" altLang="zh-CN" sz="3600" b="1">
                <a:solidFill>
                  <a:srgbClr val="FF0000"/>
                </a:solidFill>
                <a:latin typeface="+mj-lt"/>
              </a:rPr>
              <a:t>Brainstorm</a:t>
            </a:r>
          </a:p>
        </p:txBody>
      </p:sp>
      <p:sp>
        <p:nvSpPr>
          <p:cNvPr id="3" name="Rectangle 387"/>
          <p:cNvSpPr>
            <a:spLocks noChangeArrowheads="1"/>
          </p:cNvSpPr>
          <p:nvPr/>
        </p:nvSpPr>
        <p:spPr bwMode="auto">
          <a:xfrm>
            <a:off x="1835150" y="608013"/>
            <a:ext cx="5616575" cy="554037"/>
          </a:xfrm>
          <a:prstGeom prst="rect">
            <a:avLst/>
          </a:prstGeom>
          <a:noFill/>
          <a:ln>
            <a:noFill/>
          </a:ln>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ctr" eaLnBrk="1" hangingPunct="1">
              <a:defRPr/>
            </a:pPr>
            <a:r>
              <a:rPr kumimoji="1" lang="en-US" altLang="zh-CN" sz="3000" b="1">
                <a:latin typeface="+mj-lt"/>
              </a:rPr>
              <a:t>Which country do they belong to?</a:t>
            </a:r>
          </a:p>
        </p:txBody>
      </p:sp>
      <p:pic>
        <p:nvPicPr>
          <p:cNvPr id="5" name="图片 4"/>
          <p:cNvPicPr>
            <a:picLocks noChangeAspect="1"/>
          </p:cNvPicPr>
          <p:nvPr/>
        </p:nvPicPr>
        <p:blipFill>
          <a:blip r:embed="rId2"/>
          <a:stretch>
            <a:fillRect/>
          </a:stretch>
        </p:blipFill>
        <p:spPr>
          <a:xfrm>
            <a:off x="153129" y="1376392"/>
            <a:ext cx="3548566" cy="2365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图片 5"/>
          <p:cNvPicPr>
            <a:picLocks noChangeAspect="1"/>
          </p:cNvPicPr>
          <p:nvPr/>
        </p:nvPicPr>
        <p:blipFill>
          <a:blip r:embed="rId3"/>
          <a:stretch>
            <a:fillRect/>
          </a:stretch>
        </p:blipFill>
        <p:spPr>
          <a:xfrm>
            <a:off x="3347481" y="2655032"/>
            <a:ext cx="5674863" cy="2365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图片 7"/>
          <p:cNvPicPr>
            <a:picLocks noChangeAspect="1"/>
          </p:cNvPicPr>
          <p:nvPr/>
        </p:nvPicPr>
        <p:blipFill>
          <a:blip r:embed="rId4"/>
          <a:stretch>
            <a:fillRect/>
          </a:stretch>
        </p:blipFill>
        <p:spPr>
          <a:xfrm>
            <a:off x="5183174" y="1635647"/>
            <a:ext cx="3839169" cy="2399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图片 6"/>
          <p:cNvPicPr>
            <a:picLocks noChangeAspect="1"/>
          </p:cNvPicPr>
          <p:nvPr/>
        </p:nvPicPr>
        <p:blipFill>
          <a:blip r:embed="rId5"/>
          <a:stretch>
            <a:fillRect/>
          </a:stretch>
        </p:blipFill>
        <p:spPr>
          <a:xfrm>
            <a:off x="153129" y="2663057"/>
            <a:ext cx="4057304" cy="2399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图片 8"/>
          <p:cNvPicPr>
            <a:picLocks noChangeAspect="1"/>
          </p:cNvPicPr>
          <p:nvPr/>
        </p:nvPicPr>
        <p:blipFill>
          <a:blip r:embed="rId6"/>
          <a:stretch>
            <a:fillRect/>
          </a:stretch>
        </p:blipFill>
        <p:spPr>
          <a:xfrm>
            <a:off x="3279423" y="1372010"/>
            <a:ext cx="3599222" cy="2399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Rectangle 387"/>
          <p:cNvSpPr>
            <a:spLocks noChangeArrowheads="1"/>
          </p:cNvSpPr>
          <p:nvPr/>
        </p:nvSpPr>
        <p:spPr bwMode="auto">
          <a:xfrm>
            <a:off x="3703638" y="1268413"/>
            <a:ext cx="2016125" cy="554037"/>
          </a:xfrm>
          <a:prstGeom prst="rect">
            <a:avLst/>
          </a:prstGeom>
          <a:noFill/>
          <a:ln>
            <a:noFill/>
          </a:ln>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ctr" eaLnBrk="1" hangingPunct="1">
              <a:defRPr/>
            </a:pPr>
            <a:r>
              <a:rPr kumimoji="1" lang="en-US" altLang="zh-CN" sz="3000" b="1">
                <a:solidFill>
                  <a:srgbClr val="FF33CC"/>
                </a:solidFill>
                <a:latin typeface="+mj-lt"/>
              </a:rPr>
              <a:t>Singapore.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1" presetClass="entr" presetSubtype="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6"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1" presetClass="entr" presetSubtype="1"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heel(1)">
                                      <p:cBhvr>
                                        <p:cTn id="25" dur="2000"/>
                                        <p:tgtEl>
                                          <p:spTgt spid="7"/>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1" presetClass="entr" presetSubtype="1"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heel(1)">
                                      <p:cBhvr>
                                        <p:cTn id="31" dur="2000"/>
                                        <p:tgtEl>
                                          <p:spTgt spid="9"/>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p:cNvSpPr txBox="1"/>
          <p:nvPr/>
        </p:nvSpPr>
        <p:spPr>
          <a:xfrm>
            <a:off x="1003300" y="269875"/>
            <a:ext cx="7600950" cy="1077913"/>
          </a:xfrm>
          <a:prstGeom prst="rect">
            <a:avLst/>
          </a:prstGeom>
          <a:noFill/>
        </p:spPr>
        <p:txBody>
          <a:bodyPr>
            <a:spAutoFit/>
          </a:bodyPr>
          <a:lstStyle>
            <a:defPPr>
              <a:defRPr lang="zh-CN"/>
            </a:defPPr>
          </a:lstStyle>
          <a:p>
            <a:pPr eaLnBrk="1" hangingPunct="1">
              <a:buFont typeface="Arial"/>
              <a:buNone/>
              <a:defRPr/>
            </a:pPr>
            <a:r>
              <a:rPr lang="en-US" altLang="zh-CN" sz="3200" b="1">
                <a:latin typeface="+mj-lt"/>
              </a:rPr>
              <a:t>What do you know or want to know about Singapore? Discuss it with your group. </a:t>
            </a:r>
          </a:p>
        </p:txBody>
      </p:sp>
      <p:grpSp>
        <p:nvGrpSpPr>
          <p:cNvPr id="10243" name="组合 4"/>
          <p:cNvGrpSpPr/>
          <p:nvPr/>
        </p:nvGrpSpPr>
        <p:grpSpPr>
          <a:xfrm>
            <a:off x="258764" y="425450"/>
            <a:ext cx="784225" cy="641350"/>
            <a:chOff x="437322" y="431149"/>
            <a:chExt cx="784860" cy="642080"/>
          </a:xfrm>
        </p:grpSpPr>
        <p:sp>
          <p:nvSpPr>
            <p:cNvPr id="4" name="椭圆 3"/>
            <p:cNvSpPr/>
            <p:nvPr/>
          </p:nvSpPr>
          <p:spPr>
            <a:xfrm>
              <a:off x="483396" y="431149"/>
              <a:ext cx="672057" cy="64208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10247" name="TextBox 3"/>
            <p:cNvSpPr txBox="1">
              <a:spLocks noChangeArrowheads="1"/>
            </p:cNvSpPr>
            <p:nvPr/>
          </p:nvSpPr>
          <p:spPr bwMode="auto">
            <a:xfrm>
              <a:off x="437322" y="436834"/>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3200" b="1">
                  <a:solidFill>
                    <a:srgbClr val="0000FF"/>
                  </a:solidFill>
                  <a:latin typeface="Arial" panose="020b0604020202020204" pitchFamily="34" charset="0"/>
                </a:rPr>
                <a:t>2a</a:t>
              </a:r>
              <a:endParaRPr lang="zh-CN" altLang="en-US" sz="3200" b="1">
                <a:solidFill>
                  <a:srgbClr val="0000FF"/>
                </a:solidFill>
                <a:latin typeface="Arial" panose="020b0604020202020204" pitchFamily="34" charset="0"/>
              </a:endParaRPr>
            </a:p>
          </p:txBody>
        </p:sp>
      </p:grpSp>
      <p:sp>
        <p:nvSpPr>
          <p:cNvPr id="7" name="Rectangle 387"/>
          <p:cNvSpPr>
            <a:spLocks noChangeArrowheads="1"/>
          </p:cNvSpPr>
          <p:nvPr/>
        </p:nvSpPr>
        <p:spPr bwMode="auto">
          <a:xfrm>
            <a:off x="1003300" y="1524000"/>
            <a:ext cx="2520950" cy="584200"/>
          </a:xfrm>
          <a:prstGeom prst="rect">
            <a:avLst/>
          </a:prstGeom>
          <a:noFill/>
          <a:ln>
            <a:noFill/>
          </a:ln>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eaLnBrk="1" hangingPunct="1">
              <a:defRPr/>
            </a:pPr>
            <a:r>
              <a:rPr kumimoji="1" lang="en-US" altLang="zh-CN" sz="3200" b="1">
                <a:latin typeface="+mj-lt"/>
              </a:rPr>
              <a:t>For example:</a:t>
            </a:r>
          </a:p>
        </p:txBody>
      </p:sp>
      <p:sp>
        <p:nvSpPr>
          <p:cNvPr id="8" name="Rectangle 387"/>
          <p:cNvSpPr>
            <a:spLocks noChangeArrowheads="1"/>
          </p:cNvSpPr>
          <p:nvPr/>
        </p:nvSpPr>
        <p:spPr bwMode="auto">
          <a:xfrm>
            <a:off x="1042988" y="2284414"/>
            <a:ext cx="7705725" cy="2554287"/>
          </a:xfrm>
          <a:prstGeom prst="rect">
            <a:avLst/>
          </a:prstGeom>
          <a:noFill/>
          <a:ln w="38100">
            <a:solidFill>
              <a:schemeClr val="accent6">
                <a:lumMod val="60000"/>
                <a:lumOff val="40000"/>
              </a:schemeClr>
            </a:solidFill>
            <a:prstDash val="dashDot"/>
          </a:ln>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marL="457200" indent="-457200" eaLnBrk="1" hangingPunct="1">
              <a:buFont typeface="Wingdings" panose="05000000000000000000" pitchFamily="2" charset="2"/>
              <a:buChar char="p"/>
              <a:defRPr/>
            </a:pPr>
            <a:r>
              <a:rPr kumimoji="1" lang="en-US" altLang="zh-CN" sz="3200" b="1">
                <a:latin typeface="+mj-lt"/>
              </a:rPr>
              <a:t>Where is Singapore?</a:t>
            </a:r>
          </a:p>
          <a:p>
            <a:pPr marL="457200" indent="-457200" eaLnBrk="1" hangingPunct="1">
              <a:buFont typeface="Wingdings" panose="05000000000000000000" pitchFamily="2" charset="2"/>
              <a:buChar char="p"/>
              <a:defRPr/>
            </a:pPr>
            <a:r>
              <a:rPr kumimoji="1" lang="en-US" altLang="zh-CN" sz="3200" b="1">
                <a:latin typeface="+mj-lt"/>
              </a:rPr>
              <a:t>How’s the weather in Singapore?</a:t>
            </a:r>
          </a:p>
          <a:p>
            <a:pPr marL="457200" indent="-457200" eaLnBrk="1" hangingPunct="1">
              <a:buFont typeface="Wingdings" panose="05000000000000000000" pitchFamily="2" charset="2"/>
              <a:buChar char="p"/>
              <a:defRPr/>
            </a:pPr>
            <a:r>
              <a:rPr kumimoji="1" lang="en-US" altLang="zh-CN" sz="3200" b="1">
                <a:latin typeface="+mj-lt"/>
              </a:rPr>
              <a:t>What’s the currency in Singapore?</a:t>
            </a:r>
          </a:p>
          <a:p>
            <a:pPr marL="457200" indent="-457200" eaLnBrk="1" hangingPunct="1">
              <a:buFont typeface="Wingdings" panose="05000000000000000000" pitchFamily="2" charset="2"/>
              <a:buChar char="p"/>
              <a:defRPr/>
            </a:pPr>
            <a:r>
              <a:rPr kumimoji="1" lang="en-US" altLang="zh-CN" sz="3200" b="1">
                <a:latin typeface="+mj-lt"/>
              </a:rPr>
              <a:t>Is Singapore </a:t>
            </a:r>
            <a:r>
              <a:rPr kumimoji="1" lang="en-US" altLang="zh-CN" sz="3200" b="1" smtClean="0">
                <a:latin typeface="+mj-lt"/>
              </a:rPr>
              <a:t>an </a:t>
            </a:r>
            <a:r>
              <a:rPr kumimoji="1" lang="en-US" altLang="zh-CN" sz="3200" b="1">
                <a:latin typeface="+mj-lt"/>
              </a:rPr>
              <a:t>excellent place to travel?</a:t>
            </a:r>
          </a:p>
          <a:p>
            <a:pPr marL="457200" indent="-457200" eaLnBrk="1" hangingPunct="1">
              <a:buFont typeface="Wingdings" panose="05000000000000000000" pitchFamily="2" charset="2"/>
              <a:buChar char="p"/>
              <a:defRPr/>
            </a:pPr>
            <a:r>
              <a:rPr kumimoji="1" lang="en-US" altLang="zh-CN" sz="3200" b="1">
                <a:latin typeface="+mj-lt"/>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1"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 name="Rectangle 387"/>
          <p:cNvSpPr>
            <a:spLocks noChangeArrowheads="1"/>
          </p:cNvSpPr>
          <p:nvPr/>
        </p:nvSpPr>
        <p:spPr bwMode="auto">
          <a:xfrm>
            <a:off x="1476375" y="339725"/>
            <a:ext cx="6551613" cy="584200"/>
          </a:xfrm>
          <a:prstGeom prst="rect">
            <a:avLst/>
          </a:prstGeom>
          <a:noFill/>
          <a:ln>
            <a:noFill/>
          </a:ln>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4572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9144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371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18288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sz="1800"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sz="1800"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ctr" eaLnBrk="1" hangingPunct="1">
              <a:defRPr/>
            </a:pPr>
            <a:r>
              <a:rPr kumimoji="1" lang="en-US" altLang="zh-CN" sz="3200" b="1">
                <a:latin typeface="+mj-lt"/>
              </a:rPr>
              <a:t>Do you know more about Singapore?</a:t>
            </a:r>
          </a:p>
        </p:txBody>
      </p:sp>
      <p:pic>
        <p:nvPicPr>
          <p:cNvPr id="16" name="图片 15">
            <a:hlinkClick r:id="rId3" action="ppaction://hlinkfile"/>
          </p:cNvPr>
          <p:cNvPicPr>
            <a:picLocks noChangeAspect="1"/>
          </p:cNvPicPr>
          <p:nvPr/>
        </p:nvPicPr>
        <p:blipFill>
          <a:blip r:embed="rId2"/>
          <a:stretch>
            <a:fillRect/>
          </a:stretch>
        </p:blipFill>
        <p:spPr>
          <a:xfrm>
            <a:off x="2017032" y="1203598"/>
            <a:ext cx="5109935" cy="31937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8" name="图片 7">
            <a:hlinkClick r:id="rId3" action="ppaction://hlinkfil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121400" y="3792538"/>
            <a:ext cx="1901825"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3995738" y="123825"/>
            <a:ext cx="2879725" cy="59055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600" b="1">
                <a:solidFill>
                  <a:srgbClr val="FF0000"/>
                </a:solidFill>
                <a:latin typeface="+mj-lt"/>
              </a:rPr>
              <a:t>Fast reading</a:t>
            </a:r>
          </a:p>
        </p:txBody>
      </p:sp>
      <p:sp>
        <p:nvSpPr>
          <p:cNvPr id="3" name="Rectangle 387"/>
          <p:cNvSpPr>
            <a:spLocks noChangeArrowheads="1"/>
          </p:cNvSpPr>
          <p:nvPr/>
        </p:nvSpPr>
        <p:spPr bwMode="auto">
          <a:xfrm>
            <a:off x="3995738" y="749300"/>
            <a:ext cx="5148262" cy="977900"/>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200" b="1">
                <a:solidFill>
                  <a:srgbClr val="00B050"/>
                </a:solidFill>
                <a:latin typeface="+mj-lt"/>
              </a:rPr>
              <a:t>Task 1: Match the topic with each paragraph</a:t>
            </a:r>
          </a:p>
        </p:txBody>
      </p:sp>
      <p:pic>
        <p:nvPicPr>
          <p:cNvPr id="12292" name="图片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0" y="0"/>
            <a:ext cx="43942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87"/>
          <p:cNvSpPr>
            <a:spLocks noChangeArrowheads="1"/>
          </p:cNvSpPr>
          <p:nvPr/>
        </p:nvSpPr>
        <p:spPr bwMode="auto">
          <a:xfrm>
            <a:off x="4003675" y="1851025"/>
            <a:ext cx="4967288" cy="2600325"/>
          </a:xfrm>
          <a:prstGeom prst="rect">
            <a:avLst/>
          </a:prstGeom>
          <a:noFill/>
          <a:ln>
            <a:noFill/>
          </a:ln>
          <a:effectLst/>
        </p:spPr>
        <p:txBody>
          <a:bodyPr>
            <a:spAutoFit/>
          </a:bodyPr>
          <a:lstStyle>
            <a:defPPr>
              <a:defRPr lang="zh-CN"/>
            </a:defPPr>
          </a:lstStyle>
          <a:p>
            <a:pPr eaLnBrk="1" hangingPunct="1">
              <a:lnSpc>
                <a:spcPct val="150000"/>
              </a:lnSpc>
              <a:defRPr/>
            </a:pPr>
            <a:r>
              <a:rPr kumimoji="1" lang="en-US" altLang="zh-CN" sz="2800" b="1">
                <a:latin typeface="+mj-lt"/>
              </a:rPr>
              <a:t>Para. 1		temperature</a:t>
            </a:r>
          </a:p>
          <a:p>
            <a:pPr eaLnBrk="1" hangingPunct="1">
              <a:lnSpc>
                <a:spcPct val="150000"/>
              </a:lnSpc>
              <a:defRPr/>
            </a:pPr>
            <a:r>
              <a:rPr kumimoji="1" lang="en-US" altLang="zh-CN" sz="2800" b="1">
                <a:latin typeface="+mj-lt"/>
              </a:rPr>
              <a:t>Para. 2		zoo</a:t>
            </a:r>
          </a:p>
          <a:p>
            <a:pPr eaLnBrk="1" hangingPunct="1">
              <a:lnSpc>
                <a:spcPct val="150000"/>
              </a:lnSpc>
              <a:defRPr/>
            </a:pPr>
            <a:r>
              <a:rPr kumimoji="1" lang="en-US" altLang="zh-CN" sz="2800" b="1">
                <a:latin typeface="+mj-lt"/>
              </a:rPr>
              <a:t>Para. 3		food</a:t>
            </a:r>
          </a:p>
          <a:p>
            <a:pPr eaLnBrk="1" hangingPunct="1">
              <a:lnSpc>
                <a:spcPct val="150000"/>
              </a:lnSpc>
              <a:defRPr/>
            </a:pPr>
            <a:r>
              <a:rPr kumimoji="1" lang="en-US" altLang="zh-CN" sz="2800" b="1">
                <a:latin typeface="+mj-lt"/>
              </a:rPr>
              <a:t>Para. 4		language</a:t>
            </a:r>
          </a:p>
        </p:txBody>
      </p:sp>
      <p:cxnSp>
        <p:nvCxnSpPr>
          <p:cNvPr id="9" name="直接连接符 8"/>
          <p:cNvCxnSpPr/>
          <p:nvPr/>
        </p:nvCxnSpPr>
        <p:spPr>
          <a:xfrm>
            <a:off x="5219700" y="2284414"/>
            <a:ext cx="1512888" cy="1871662"/>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219700" y="2925764"/>
            <a:ext cx="1584325" cy="65405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219700" y="2925764"/>
            <a:ext cx="1584325" cy="593725"/>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5291139" y="2284414"/>
            <a:ext cx="1512887" cy="1900237"/>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4489450" y="3073400"/>
            <a:ext cx="3543300" cy="1968500"/>
            <a:chOff x="6696670" y="2533650"/>
            <a:chExt cx="3542705" cy="1968516"/>
          </a:xfrm>
        </p:grpSpPr>
        <p:sp>
          <p:nvSpPr>
            <p:cNvPr id="17" name="云形标注 1"/>
            <p:cNvSpPr/>
            <p:nvPr/>
          </p:nvSpPr>
          <p:spPr>
            <a:xfrm>
              <a:off x="6696670" y="2533650"/>
              <a:ext cx="3542705" cy="1968516"/>
            </a:xfrm>
            <a:prstGeom prst="cloudCallout">
              <a:avLst>
                <a:gd name="adj1" fmla="val -85466"/>
                <a:gd name="adj2" fmla="val -18068"/>
              </a:avLst>
            </a:prstGeom>
            <a:solidFill>
              <a:srgbClr val="FFFFFF"/>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1350"/>
            </a:p>
          </p:txBody>
        </p:sp>
        <p:sp>
          <p:nvSpPr>
            <p:cNvPr id="12301" name="TextBox 1"/>
            <p:cNvSpPr txBox="1">
              <a:spLocks noChangeArrowheads="1"/>
            </p:cNvSpPr>
            <p:nvPr/>
          </p:nvSpPr>
          <p:spPr bwMode="auto">
            <a:xfrm>
              <a:off x="6882684" y="2950353"/>
              <a:ext cx="3355034" cy="954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2800" b="1">
                  <a:latin typeface="Times New Roman" pitchFamily="18" charset="0"/>
                  <a:cs typeface="Times New Roman" panose="02020603050405020304" pitchFamily="18" charset="0"/>
                </a:rPr>
                <a:t>Tip: Just read the specific information.</a:t>
              </a:r>
              <a:endParaRPr lang="zh-CN" altLang="en-US" sz="2800" b="1">
                <a:latin typeface="Times New Roman" pitchFamily="18" charset="0"/>
                <a:cs typeface="Times New Roman" panose="02020603050405020304" pitchFamily="18" charset="0"/>
              </a:endParaRPr>
            </a:p>
          </p:txBody>
        </p:sp>
      </p:grpSp>
      <p:pic>
        <p:nvPicPr>
          <p:cNvPr id="19" name="Picture 6" descr="G:\小元素\小五\小五8.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38288" y="2479675"/>
            <a:ext cx="1662112"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8"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Rectangle 387"/>
          <p:cNvSpPr>
            <a:spLocks noChangeArrowheads="1"/>
          </p:cNvSpPr>
          <p:nvPr/>
        </p:nvSpPr>
        <p:spPr bwMode="auto">
          <a:xfrm>
            <a:off x="107950" y="230188"/>
            <a:ext cx="7423150" cy="534987"/>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200" b="1">
                <a:solidFill>
                  <a:srgbClr val="00B050"/>
                </a:solidFill>
                <a:latin typeface="+mj-lt"/>
              </a:rPr>
              <a:t>Explain the topic of each paragraph.</a:t>
            </a:r>
          </a:p>
        </p:txBody>
      </p:sp>
      <p:sp>
        <p:nvSpPr>
          <p:cNvPr id="4" name="Rectangle 387"/>
          <p:cNvSpPr>
            <a:spLocks noChangeArrowheads="1"/>
          </p:cNvSpPr>
          <p:nvPr/>
        </p:nvSpPr>
        <p:spPr bwMode="auto">
          <a:xfrm>
            <a:off x="107950" y="857250"/>
            <a:ext cx="9036050" cy="3933825"/>
          </a:xfrm>
          <a:prstGeom prst="rect">
            <a:avLst/>
          </a:prstGeom>
          <a:noFill/>
          <a:ln>
            <a:noFill/>
          </a:ln>
          <a:effectLst/>
        </p:spPr>
        <p:txBody>
          <a:bodyPr>
            <a:spAutoFit/>
          </a:bodyPr>
          <a:lstStyle>
            <a:defPPr>
              <a:defRPr lang="zh-CN"/>
            </a:defPPr>
          </a:lstStyle>
          <a:p>
            <a:pPr eaLnBrk="1" hangingPunct="1">
              <a:lnSpc>
                <a:spcPct val="130000"/>
              </a:lnSpc>
              <a:defRPr/>
            </a:pPr>
            <a:r>
              <a:rPr kumimoji="1" lang="en-US" altLang="zh-CN" sz="3200" b="1">
                <a:latin typeface="+mj-lt"/>
              </a:rPr>
              <a:t>1. languages: ________ and ________</a:t>
            </a:r>
          </a:p>
          <a:p>
            <a:pPr eaLnBrk="1" hangingPunct="1">
              <a:lnSpc>
                <a:spcPct val="130000"/>
              </a:lnSpc>
              <a:defRPr/>
            </a:pPr>
            <a:r>
              <a:rPr kumimoji="1" lang="en-US" altLang="zh-CN" sz="3200" b="1">
                <a:latin typeface="+mj-lt"/>
              </a:rPr>
              <a:t>2. food: _______ food and ____ food, such as </a:t>
            </a:r>
          </a:p>
          <a:p>
            <a:pPr eaLnBrk="1" hangingPunct="1">
              <a:lnSpc>
                <a:spcPct val="130000"/>
              </a:lnSpc>
              <a:defRPr/>
            </a:pPr>
            <a:r>
              <a:rPr kumimoji="1" lang="en-US" altLang="zh-CN" sz="3200" b="1">
                <a:latin typeface="+mj-lt"/>
              </a:rPr>
              <a:t>    ______ food, ________ food, or ________ food</a:t>
            </a:r>
          </a:p>
          <a:p>
            <a:pPr eaLnBrk="1" hangingPunct="1">
              <a:lnSpc>
                <a:spcPct val="130000"/>
              </a:lnSpc>
              <a:defRPr/>
            </a:pPr>
            <a:r>
              <a:rPr kumimoji="1" lang="en-US" altLang="zh-CN" sz="3200" b="1">
                <a:latin typeface="+mj-lt"/>
              </a:rPr>
              <a:t>3. zoo: There is a ___________ that you can go  </a:t>
            </a:r>
          </a:p>
          <a:p>
            <a:pPr eaLnBrk="1" hangingPunct="1">
              <a:lnSpc>
                <a:spcPct val="130000"/>
              </a:lnSpc>
              <a:defRPr/>
            </a:pPr>
            <a:r>
              <a:rPr kumimoji="1" lang="en-US" altLang="zh-CN" sz="3200" b="1">
                <a:latin typeface="+mj-lt"/>
              </a:rPr>
              <a:t>    _______.</a:t>
            </a:r>
          </a:p>
          <a:p>
            <a:pPr eaLnBrk="1" hangingPunct="1">
              <a:lnSpc>
                <a:spcPct val="130000"/>
              </a:lnSpc>
              <a:defRPr/>
            </a:pPr>
            <a:r>
              <a:rPr kumimoji="1" lang="en-US" altLang="zh-CN" sz="3200" b="1">
                <a:latin typeface="+mj-lt"/>
              </a:rPr>
              <a:t>4. temperature: It’s almost ____________________.</a:t>
            </a:r>
          </a:p>
        </p:txBody>
      </p:sp>
      <p:sp>
        <p:nvSpPr>
          <p:cNvPr id="5" name="Rectangle 387"/>
          <p:cNvSpPr>
            <a:spLocks noChangeArrowheads="1"/>
          </p:cNvSpPr>
          <p:nvPr/>
        </p:nvSpPr>
        <p:spPr bwMode="auto">
          <a:xfrm>
            <a:off x="2555875" y="915988"/>
            <a:ext cx="1584325"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Chinese </a:t>
            </a:r>
          </a:p>
        </p:txBody>
      </p:sp>
      <p:sp>
        <p:nvSpPr>
          <p:cNvPr id="6" name="Rectangle 387"/>
          <p:cNvSpPr>
            <a:spLocks noChangeArrowheads="1"/>
          </p:cNvSpPr>
          <p:nvPr/>
        </p:nvSpPr>
        <p:spPr bwMode="auto">
          <a:xfrm>
            <a:off x="5175250" y="915988"/>
            <a:ext cx="1582738"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English</a:t>
            </a:r>
          </a:p>
        </p:txBody>
      </p:sp>
      <p:sp>
        <p:nvSpPr>
          <p:cNvPr id="7" name="Rectangle 387"/>
          <p:cNvSpPr>
            <a:spLocks noChangeArrowheads="1"/>
          </p:cNvSpPr>
          <p:nvPr/>
        </p:nvSpPr>
        <p:spPr bwMode="auto">
          <a:xfrm>
            <a:off x="1547813" y="1557338"/>
            <a:ext cx="1584325"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Chinese </a:t>
            </a:r>
          </a:p>
        </p:txBody>
      </p:sp>
      <p:sp>
        <p:nvSpPr>
          <p:cNvPr id="8" name="Rectangle 387"/>
          <p:cNvSpPr>
            <a:spLocks noChangeArrowheads="1"/>
          </p:cNvSpPr>
          <p:nvPr/>
        </p:nvSpPr>
        <p:spPr bwMode="auto">
          <a:xfrm>
            <a:off x="4699000" y="1554163"/>
            <a:ext cx="919163"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new</a:t>
            </a:r>
          </a:p>
        </p:txBody>
      </p:sp>
      <p:sp>
        <p:nvSpPr>
          <p:cNvPr id="9" name="Rectangle 387"/>
          <p:cNvSpPr>
            <a:spLocks noChangeArrowheads="1"/>
          </p:cNvSpPr>
          <p:nvPr/>
        </p:nvSpPr>
        <p:spPr bwMode="auto">
          <a:xfrm>
            <a:off x="468313" y="2198688"/>
            <a:ext cx="1366837" cy="585787"/>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Indian</a:t>
            </a:r>
          </a:p>
        </p:txBody>
      </p:sp>
      <p:sp>
        <p:nvSpPr>
          <p:cNvPr id="10" name="Rectangle 387"/>
          <p:cNvSpPr>
            <a:spLocks noChangeArrowheads="1"/>
          </p:cNvSpPr>
          <p:nvPr/>
        </p:nvSpPr>
        <p:spPr bwMode="auto">
          <a:xfrm>
            <a:off x="2771775" y="2198688"/>
            <a:ext cx="1668464"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Western</a:t>
            </a:r>
          </a:p>
        </p:txBody>
      </p:sp>
      <p:sp>
        <p:nvSpPr>
          <p:cNvPr id="11" name="Rectangle 387"/>
          <p:cNvSpPr>
            <a:spLocks noChangeArrowheads="1"/>
          </p:cNvSpPr>
          <p:nvPr/>
        </p:nvSpPr>
        <p:spPr bwMode="auto">
          <a:xfrm>
            <a:off x="6008688" y="2138363"/>
            <a:ext cx="1803400" cy="585787"/>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Japanese</a:t>
            </a:r>
          </a:p>
        </p:txBody>
      </p:sp>
      <p:sp>
        <p:nvSpPr>
          <p:cNvPr id="12" name="Rectangle 387"/>
          <p:cNvSpPr>
            <a:spLocks noChangeArrowheads="1"/>
          </p:cNvSpPr>
          <p:nvPr/>
        </p:nvSpPr>
        <p:spPr bwMode="auto">
          <a:xfrm>
            <a:off x="3059114" y="2797175"/>
            <a:ext cx="2335212"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Night Safari</a:t>
            </a:r>
          </a:p>
        </p:txBody>
      </p:sp>
      <p:sp>
        <p:nvSpPr>
          <p:cNvPr id="13" name="Rectangle 387"/>
          <p:cNvSpPr>
            <a:spLocks noChangeArrowheads="1"/>
          </p:cNvSpPr>
          <p:nvPr/>
        </p:nvSpPr>
        <p:spPr bwMode="auto">
          <a:xfrm>
            <a:off x="538163" y="3405188"/>
            <a:ext cx="1582737"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at night</a:t>
            </a:r>
          </a:p>
        </p:txBody>
      </p:sp>
      <p:sp>
        <p:nvSpPr>
          <p:cNvPr id="14" name="Rectangle 387"/>
          <p:cNvSpPr>
            <a:spLocks noChangeArrowheads="1"/>
          </p:cNvSpPr>
          <p:nvPr/>
        </p:nvSpPr>
        <p:spPr bwMode="auto">
          <a:xfrm>
            <a:off x="4779962" y="4067175"/>
            <a:ext cx="4260850"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the same all year round</a:t>
            </a:r>
          </a:p>
        </p:txBody>
      </p:sp>
      <p:grpSp>
        <p:nvGrpSpPr>
          <p:cNvPr id="15" name="组合 14"/>
          <p:cNvGrpSpPr/>
          <p:nvPr/>
        </p:nvGrpSpPr>
        <p:grpSpPr>
          <a:xfrm>
            <a:off x="4176716" y="1500188"/>
            <a:ext cx="3924297" cy="2136775"/>
            <a:chOff x="6657294" y="2533650"/>
            <a:chExt cx="3582613" cy="1968516"/>
          </a:xfrm>
        </p:grpSpPr>
        <p:sp>
          <p:nvSpPr>
            <p:cNvPr id="16" name="云形标注 1"/>
            <p:cNvSpPr/>
            <p:nvPr/>
          </p:nvSpPr>
          <p:spPr>
            <a:xfrm>
              <a:off x="6696421" y="2533650"/>
              <a:ext cx="3543486" cy="1968516"/>
            </a:xfrm>
            <a:prstGeom prst="cloudCallout">
              <a:avLst>
                <a:gd name="adj1" fmla="val -80269"/>
                <a:gd name="adj2" fmla="val 3647"/>
              </a:avLst>
            </a:prstGeom>
            <a:solidFill>
              <a:srgbClr val="FFFFFF"/>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1350"/>
            </a:p>
          </p:txBody>
        </p:sp>
        <p:sp>
          <p:nvSpPr>
            <p:cNvPr id="13329" name="TextBox 1"/>
            <p:cNvSpPr txBox="1">
              <a:spLocks noChangeArrowheads="1"/>
            </p:cNvSpPr>
            <p:nvPr/>
          </p:nvSpPr>
          <p:spPr bwMode="auto">
            <a:xfrm>
              <a:off x="6657294" y="2768803"/>
              <a:ext cx="3355034" cy="1276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2800" b="1">
                  <a:latin typeface="Times New Roman" pitchFamily="18" charset="0"/>
                  <a:cs typeface="Times New Roman" panose="02020603050405020304" pitchFamily="18" charset="0"/>
                </a:rPr>
                <a:t>Tip: The topic sentence may be in the first or last sentence.</a:t>
              </a:r>
            </a:p>
          </p:txBody>
        </p:sp>
      </p:grpSp>
      <p:pic>
        <p:nvPicPr>
          <p:cNvPr id="18" name="Picture 6" descr="G:\小元素\小五\小五8.p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79513" y="1554163"/>
            <a:ext cx="1662112"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5"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0" presetClass="entr" presetSubtype="0" fill="hold" grpId="6"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10" presetClass="entr" presetSubtype="0" fill="hold" grpId="7"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10" presetClass="entr" presetSubtype="0" fill="hold" grpId="8"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10" presetClass="entr" presetSubtype="0" fill="hold" grpId="9"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7" grpId="2"/>
      <p:bldP spid="8" grpId="3"/>
      <p:bldP spid="9" grpId="4"/>
      <p:bldP spid="10" grpId="5"/>
      <p:bldP spid="11" grpId="6"/>
      <p:bldP spid="12" grpId="7"/>
      <p:bldP spid="13" grpId="8"/>
      <p:bldP spid="14" grpId="9"/>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107950" y="123825"/>
            <a:ext cx="1368425" cy="534988"/>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200" b="1">
                <a:solidFill>
                  <a:srgbClr val="00B050"/>
                </a:solidFill>
                <a:latin typeface="+mj-lt"/>
              </a:rPr>
              <a:t>Task 2</a:t>
            </a:r>
          </a:p>
        </p:txBody>
      </p:sp>
      <p:sp>
        <p:nvSpPr>
          <p:cNvPr id="3" name="TextBox 1"/>
          <p:cNvSpPr txBox="1"/>
          <p:nvPr/>
        </p:nvSpPr>
        <p:spPr>
          <a:xfrm>
            <a:off x="1187450" y="642938"/>
            <a:ext cx="7416800" cy="1266825"/>
          </a:xfrm>
          <a:prstGeom prst="rect">
            <a:avLst/>
          </a:prstGeom>
          <a:noFill/>
        </p:spPr>
        <p:txBody>
          <a:bodyPr>
            <a:spAutoFit/>
          </a:bodyPr>
          <a:lstStyle>
            <a:defPPr>
              <a:defRPr lang="zh-CN"/>
            </a:defPPr>
          </a:lstStyle>
          <a:p>
            <a:pPr eaLnBrk="1" hangingPunct="1">
              <a:lnSpc>
                <a:spcPct val="110000"/>
              </a:lnSpc>
              <a:buFont typeface="Arial"/>
              <a:buNone/>
              <a:defRPr/>
            </a:pPr>
            <a:r>
              <a:rPr lang="en-US" altLang="zh-CN" sz="3600" b="1">
                <a:latin typeface="+mj-lt"/>
              </a:rPr>
              <a:t>Read the article. How many reasons can you find for visiting Singapore?</a:t>
            </a:r>
          </a:p>
        </p:txBody>
      </p:sp>
      <p:grpSp>
        <p:nvGrpSpPr>
          <p:cNvPr id="14340" name="组合 4"/>
          <p:cNvGrpSpPr/>
          <p:nvPr/>
        </p:nvGrpSpPr>
        <p:grpSpPr>
          <a:xfrm>
            <a:off x="388938" y="831850"/>
            <a:ext cx="784225" cy="738188"/>
            <a:chOff x="436868" y="334205"/>
            <a:chExt cx="784860" cy="739026"/>
          </a:xfrm>
        </p:grpSpPr>
        <p:sp>
          <p:nvSpPr>
            <p:cNvPr id="5" name="椭圆 4"/>
            <p:cNvSpPr/>
            <p:nvPr/>
          </p:nvSpPr>
          <p:spPr>
            <a:xfrm>
              <a:off x="449578" y="334205"/>
              <a:ext cx="738785" cy="73902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14346" name="TextBox 3"/>
            <p:cNvSpPr txBox="1">
              <a:spLocks noChangeArrowheads="1"/>
            </p:cNvSpPr>
            <p:nvPr/>
          </p:nvSpPr>
          <p:spPr bwMode="auto">
            <a:xfrm>
              <a:off x="436868" y="397735"/>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3200" b="1">
                  <a:solidFill>
                    <a:srgbClr val="0000FF"/>
                  </a:solidFill>
                  <a:latin typeface="Arial" panose="020b0604020202020204" pitchFamily="34" charset="0"/>
                </a:rPr>
                <a:t>2b</a:t>
              </a:r>
              <a:endParaRPr lang="zh-CN" altLang="en-US" sz="3200" b="1">
                <a:solidFill>
                  <a:srgbClr val="0000FF"/>
                </a:solidFill>
                <a:latin typeface="Arial" panose="020b0604020202020204" pitchFamily="34" charset="0"/>
              </a:endParaRPr>
            </a:p>
          </p:txBody>
        </p:sp>
      </p:grpSp>
      <p:grpSp>
        <p:nvGrpSpPr>
          <p:cNvPr id="8" name="组合 7"/>
          <p:cNvGrpSpPr/>
          <p:nvPr/>
        </p:nvGrpSpPr>
        <p:grpSpPr>
          <a:xfrm>
            <a:off x="4138611" y="2506662"/>
            <a:ext cx="3921125" cy="2195512"/>
            <a:chOff x="6696671" y="2533650"/>
            <a:chExt cx="3542705" cy="1968516"/>
          </a:xfrm>
        </p:grpSpPr>
        <p:sp>
          <p:nvSpPr>
            <p:cNvPr id="9" name="云形标注 1"/>
            <p:cNvSpPr/>
            <p:nvPr/>
          </p:nvSpPr>
          <p:spPr>
            <a:xfrm>
              <a:off x="6696671" y="2533650"/>
              <a:ext cx="3542705" cy="1968516"/>
            </a:xfrm>
            <a:prstGeom prst="cloudCallout">
              <a:avLst>
                <a:gd name="adj1" fmla="val -80665"/>
                <a:gd name="adj2" fmla="val -3981"/>
              </a:avLst>
            </a:prstGeom>
            <a:solidFill>
              <a:srgbClr val="FFFFFF"/>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1350"/>
            </a:p>
          </p:txBody>
        </p:sp>
        <p:sp>
          <p:nvSpPr>
            <p:cNvPr id="14344" name="TextBox 1"/>
            <p:cNvSpPr txBox="1">
              <a:spLocks noChangeArrowheads="1"/>
            </p:cNvSpPr>
            <p:nvPr/>
          </p:nvSpPr>
          <p:spPr bwMode="auto">
            <a:xfrm>
              <a:off x="6910322" y="2713965"/>
              <a:ext cx="3115398" cy="162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2800" b="1">
                  <a:latin typeface="Times New Roman" pitchFamily="18" charset="0"/>
                  <a:cs typeface="Times New Roman" panose="02020603050405020304" pitchFamily="18" charset="0"/>
                </a:rPr>
                <a:t>Tip: You can underline the key sentences while reading.</a:t>
              </a:r>
              <a:endParaRPr lang="zh-CN" altLang="en-US" sz="2800" b="1">
                <a:latin typeface="Times New Roman" pitchFamily="18" charset="0"/>
                <a:cs typeface="Times New Roman" panose="02020603050405020304" pitchFamily="18" charset="0"/>
              </a:endParaRPr>
            </a:p>
          </p:txBody>
        </p:sp>
      </p:grpSp>
      <p:pic>
        <p:nvPicPr>
          <p:cNvPr id="11" name="Picture 6" descr="G:\小元素\小五\小五8.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87450" y="2139950"/>
            <a:ext cx="1662113"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412750" y="217488"/>
            <a:ext cx="8318500" cy="4708525"/>
          </a:xfrm>
          <a:prstGeom prst="rect">
            <a:avLst/>
          </a:prstGeom>
          <a:noFill/>
          <a:ln>
            <a:noFill/>
          </a:ln>
          <a:effectLst/>
        </p:spPr>
        <p:txBody>
          <a:bodyPr>
            <a:spAutoFit/>
          </a:bodyPr>
          <a:lstStyle>
            <a:defPPr>
              <a:defRPr lang="zh-CN"/>
            </a:defPPr>
          </a:lstStyle>
          <a:p>
            <a:pPr eaLnBrk="1" hangingPunct="1">
              <a:defRPr/>
            </a:pPr>
            <a:r>
              <a:rPr kumimoji="1" lang="en-US" altLang="zh-CN" sz="3000" b="1">
                <a:solidFill>
                  <a:srgbClr val="FF33CC"/>
                </a:solidFill>
                <a:latin typeface="+mj-lt"/>
              </a:rPr>
              <a:t>I can find eight reasons for visiting Singapore. </a:t>
            </a:r>
          </a:p>
          <a:p>
            <a:pPr eaLnBrk="1" hangingPunct="1">
              <a:defRPr/>
            </a:pPr>
            <a:r>
              <a:rPr kumimoji="1" lang="en-US" altLang="zh-CN" sz="3000" b="1">
                <a:latin typeface="+mj-lt"/>
              </a:rPr>
              <a:t>1. a wonderful and safe place to take a holiday</a:t>
            </a:r>
          </a:p>
          <a:p>
            <a:pPr eaLnBrk="1" hangingPunct="1">
              <a:defRPr/>
            </a:pPr>
            <a:r>
              <a:rPr kumimoji="1" lang="en-US" altLang="zh-CN" sz="3000" b="1">
                <a:latin typeface="+mj-lt"/>
              </a:rPr>
              <a:t>2. can simply speak Putonghua a lot of the time</a:t>
            </a:r>
          </a:p>
          <a:p>
            <a:pPr eaLnBrk="1" hangingPunct="1">
              <a:defRPr/>
            </a:pPr>
            <a:r>
              <a:rPr kumimoji="1" lang="en-US" altLang="zh-CN" sz="3000" b="1">
                <a:latin typeface="+mj-lt"/>
              </a:rPr>
              <a:t>3. a good place to practice English</a:t>
            </a:r>
          </a:p>
          <a:p>
            <a:pPr eaLnBrk="1" hangingPunct="1">
              <a:defRPr/>
            </a:pPr>
            <a:r>
              <a:rPr kumimoji="1" lang="en-US" altLang="zh-CN" sz="3000" b="1">
                <a:latin typeface="+mj-lt"/>
              </a:rPr>
              <a:t>4. will find a lot of food from China</a:t>
            </a:r>
          </a:p>
          <a:p>
            <a:pPr eaLnBrk="1" hangingPunct="1">
              <a:defRPr/>
            </a:pPr>
            <a:r>
              <a:rPr kumimoji="1" lang="en-US" altLang="zh-CN" sz="3000" b="1">
                <a:latin typeface="+mj-lt"/>
              </a:rPr>
              <a:t>5. an excellent place to try new food</a:t>
            </a:r>
          </a:p>
          <a:p>
            <a:pPr eaLnBrk="1" hangingPunct="1">
              <a:defRPr/>
            </a:pPr>
            <a:r>
              <a:rPr kumimoji="1" lang="en-US" altLang="zh-CN" sz="3000" b="1">
                <a:latin typeface="+mj-lt"/>
              </a:rPr>
              <a:t>6. the Night Safari</a:t>
            </a:r>
          </a:p>
          <a:p>
            <a:pPr eaLnBrk="1" hangingPunct="1">
              <a:defRPr/>
            </a:pPr>
            <a:r>
              <a:rPr kumimoji="1" lang="en-US" altLang="zh-CN" sz="3000" b="1">
                <a:latin typeface="+mj-lt"/>
              </a:rPr>
              <a:t>7. the temperature is almost the same all year </a:t>
            </a:r>
          </a:p>
          <a:p>
            <a:pPr eaLnBrk="1" hangingPunct="1">
              <a:defRPr/>
            </a:pPr>
            <a:r>
              <a:rPr kumimoji="1" lang="en-US" altLang="zh-CN" sz="3000" b="1">
                <a:latin typeface="+mj-lt"/>
              </a:rPr>
              <a:t>    round, so you can visit it at any time of the year</a:t>
            </a:r>
          </a:p>
          <a:p>
            <a:pPr eaLnBrk="1" hangingPunct="1">
              <a:defRPr/>
            </a:pPr>
            <a:r>
              <a:rPr kumimoji="1" lang="en-US" altLang="zh-CN" sz="3000" b="1">
                <a:latin typeface="+mj-lt"/>
              </a:rPr>
              <a:t>8. not too far from China</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107950" y="50800"/>
            <a:ext cx="3311525" cy="592138"/>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600" b="1">
                <a:solidFill>
                  <a:srgbClr val="FF0000"/>
                </a:solidFill>
                <a:latin typeface="+mj-lt"/>
              </a:rPr>
              <a:t>Careful reading</a:t>
            </a:r>
          </a:p>
        </p:txBody>
      </p:sp>
      <p:sp>
        <p:nvSpPr>
          <p:cNvPr id="3" name="Rectangle 387"/>
          <p:cNvSpPr>
            <a:spLocks noChangeArrowheads="1"/>
          </p:cNvSpPr>
          <p:nvPr/>
        </p:nvSpPr>
        <p:spPr bwMode="auto">
          <a:xfrm>
            <a:off x="107950" y="611188"/>
            <a:ext cx="8064500"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rgbClr val="00B050"/>
                </a:solidFill>
                <a:latin typeface="+mj-lt"/>
              </a:rPr>
              <a:t>Task 1: Read Para. 1 and finish the tasks.</a:t>
            </a:r>
          </a:p>
        </p:txBody>
      </p:sp>
      <p:sp>
        <p:nvSpPr>
          <p:cNvPr id="5" name="Rectangle 387"/>
          <p:cNvSpPr>
            <a:spLocks noChangeArrowheads="1"/>
          </p:cNvSpPr>
          <p:nvPr/>
        </p:nvSpPr>
        <p:spPr bwMode="auto">
          <a:xfrm>
            <a:off x="34925" y="2692400"/>
            <a:ext cx="2016125" cy="534988"/>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200" b="1">
                <a:latin typeface="+mj-lt"/>
              </a:rPr>
              <a:t>Singapore </a:t>
            </a:r>
          </a:p>
        </p:txBody>
      </p:sp>
      <p:sp>
        <p:nvSpPr>
          <p:cNvPr id="6" name="左大括号 5"/>
          <p:cNvSpPr/>
          <p:nvPr/>
        </p:nvSpPr>
        <p:spPr>
          <a:xfrm>
            <a:off x="1970088" y="1635125"/>
            <a:ext cx="427037" cy="2647950"/>
          </a:xfrm>
          <a:prstGeom prst="leftBrace">
            <a:avLst>
              <a:gd name="adj1" fmla="val 34198"/>
              <a:gd name="adj2" fmla="val 4937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7" name="Rectangle 387"/>
          <p:cNvSpPr>
            <a:spLocks noChangeArrowheads="1"/>
          </p:cNvSpPr>
          <p:nvPr/>
        </p:nvSpPr>
        <p:spPr bwMode="auto">
          <a:xfrm>
            <a:off x="2397125" y="1368425"/>
            <a:ext cx="6135688" cy="534988"/>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200" b="1">
                <a:latin typeface="+mj-lt"/>
              </a:rPr>
              <a:t>Location: ____________________</a:t>
            </a:r>
          </a:p>
        </p:txBody>
      </p:sp>
      <p:sp>
        <p:nvSpPr>
          <p:cNvPr id="8" name="Rectangle 387"/>
          <p:cNvSpPr>
            <a:spLocks noChangeArrowheads="1"/>
          </p:cNvSpPr>
          <p:nvPr/>
        </p:nvSpPr>
        <p:spPr bwMode="auto">
          <a:xfrm>
            <a:off x="2397125" y="2430464"/>
            <a:ext cx="6638925" cy="1077912"/>
          </a:xfrm>
          <a:prstGeom prst="rect">
            <a:avLst/>
          </a:prstGeom>
          <a:noFill/>
          <a:ln>
            <a:noFill/>
          </a:ln>
          <a:effectLst/>
        </p:spPr>
        <p:txBody>
          <a:bodyPr>
            <a:spAutoFit/>
          </a:bodyPr>
          <a:lstStyle>
            <a:defPPr>
              <a:defRPr lang="zh-CN"/>
            </a:defPPr>
          </a:lstStyle>
          <a:p>
            <a:pPr eaLnBrk="1" hangingPunct="1">
              <a:defRPr/>
            </a:pPr>
            <a:r>
              <a:rPr kumimoji="1" lang="en-US" altLang="zh-CN" sz="3200" b="1">
                <a:latin typeface="+mj-lt"/>
              </a:rPr>
              <a:t>People: ________________________</a:t>
            </a:r>
          </a:p>
          <a:p>
            <a:pPr eaLnBrk="1" hangingPunct="1">
              <a:defRPr/>
            </a:pPr>
            <a:r>
              <a:rPr kumimoji="1" lang="en-US" altLang="zh-CN" sz="3200" b="1">
                <a:latin typeface="+mj-lt"/>
              </a:rPr>
              <a:t>              ________________________</a:t>
            </a:r>
          </a:p>
        </p:txBody>
      </p:sp>
      <p:sp>
        <p:nvSpPr>
          <p:cNvPr id="9" name="Rectangle 387"/>
          <p:cNvSpPr>
            <a:spLocks noChangeArrowheads="1"/>
          </p:cNvSpPr>
          <p:nvPr/>
        </p:nvSpPr>
        <p:spPr bwMode="auto">
          <a:xfrm>
            <a:off x="2414588" y="4014788"/>
            <a:ext cx="6442075" cy="5365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200" b="1">
                <a:latin typeface="+mj-lt"/>
              </a:rPr>
              <a:t>Language: _____________________</a:t>
            </a:r>
          </a:p>
        </p:txBody>
      </p:sp>
      <p:sp>
        <p:nvSpPr>
          <p:cNvPr id="10" name="Rectangle 387"/>
          <p:cNvSpPr>
            <a:spLocks noChangeArrowheads="1"/>
          </p:cNvSpPr>
          <p:nvPr/>
        </p:nvSpPr>
        <p:spPr bwMode="auto">
          <a:xfrm>
            <a:off x="4500562" y="1271588"/>
            <a:ext cx="3671888"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in Southeast Asia</a:t>
            </a:r>
          </a:p>
        </p:txBody>
      </p:sp>
      <p:sp>
        <p:nvSpPr>
          <p:cNvPr id="12" name="Rectangle 387"/>
          <p:cNvSpPr>
            <a:spLocks noChangeArrowheads="1"/>
          </p:cNvSpPr>
          <p:nvPr/>
        </p:nvSpPr>
        <p:spPr bwMode="auto">
          <a:xfrm>
            <a:off x="3816350" y="2382839"/>
            <a:ext cx="5040313" cy="1076325"/>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more than three quarters of the population are Chinese</a:t>
            </a:r>
          </a:p>
        </p:txBody>
      </p:sp>
      <p:sp>
        <p:nvSpPr>
          <p:cNvPr id="13" name="Rectangle 387"/>
          <p:cNvSpPr>
            <a:spLocks noChangeArrowheads="1"/>
          </p:cNvSpPr>
          <p:nvPr/>
        </p:nvSpPr>
        <p:spPr bwMode="auto">
          <a:xfrm>
            <a:off x="4349750" y="3916362"/>
            <a:ext cx="4295775"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Putonghua and English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1"/>
      <p:bldP spid="13" grpId="2"/>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179388" y="411163"/>
            <a:ext cx="8496300" cy="1077912"/>
          </a:xfrm>
          <a:prstGeom prst="rect">
            <a:avLst/>
          </a:prstGeom>
          <a:noFill/>
          <a:ln>
            <a:noFill/>
          </a:ln>
          <a:effectLst/>
        </p:spPr>
        <p:txBody>
          <a:bodyPr>
            <a:spAutoFit/>
          </a:bodyPr>
          <a:lstStyle>
            <a:defPPr>
              <a:defRPr lang="zh-CN"/>
            </a:defPPr>
          </a:lstStyle>
          <a:p>
            <a:pPr marL="457200" indent="-457200" eaLnBrk="1" hangingPunct="1">
              <a:buFont typeface="Wingdings" panose="05000000000000000000" pitchFamily="2" charset="2"/>
              <a:buChar char="u"/>
              <a:defRPr/>
            </a:pPr>
            <a:r>
              <a:rPr kumimoji="1" lang="en-US" altLang="zh-CN" sz="3200" b="1">
                <a:latin typeface="+mj-lt"/>
              </a:rPr>
              <a:t>Why is Singapore a wonderful and safe place to take a holiday?</a:t>
            </a:r>
          </a:p>
        </p:txBody>
      </p:sp>
      <p:sp>
        <p:nvSpPr>
          <p:cNvPr id="3" name="Rectangle 387"/>
          <p:cNvSpPr>
            <a:spLocks noChangeArrowheads="1"/>
          </p:cNvSpPr>
          <p:nvPr/>
        </p:nvSpPr>
        <p:spPr bwMode="auto">
          <a:xfrm>
            <a:off x="684213" y="1563688"/>
            <a:ext cx="8208962" cy="3046412"/>
          </a:xfrm>
          <a:prstGeom prst="rect">
            <a:avLst/>
          </a:prstGeom>
          <a:noFill/>
          <a:ln>
            <a:noFill/>
          </a:ln>
          <a:effectLst/>
        </p:spPr>
        <p:txBody>
          <a:bodyPr>
            <a:spAutoFit/>
          </a:bodyPr>
          <a:lstStyle>
            <a:defPPr>
              <a:defRPr lang="zh-CN"/>
            </a:defPPr>
          </a:lstStyle>
          <a:p>
            <a:pPr eaLnBrk="1" hangingPunct="1">
              <a:defRPr/>
            </a:pPr>
            <a:r>
              <a:rPr lang="en-US" altLang="zh-CN" sz="3200" b="1">
                <a:solidFill>
                  <a:schemeClr val="accent6">
                    <a:lumMod val="75000"/>
                  </a:schemeClr>
                </a:solidFill>
                <a:latin typeface="Times New Roman" pitchFamily="18" charset="0"/>
                <a:ea typeface="黑体" pitchFamily="49" charset="-122"/>
              </a:rPr>
              <a:t>On the one hand, more than three quarters of the population are Chinese, so you can simply speak Putonghua a lot of the time. On the other hand, Singapore is an English-speaking country, so it’s also a good place to practice your English!</a:t>
            </a:r>
            <a:endParaRPr kumimoji="1" lang="en-US" altLang="zh-CN" sz="3200" b="1">
              <a:solidFill>
                <a:schemeClr val="accent6">
                  <a:lumMod val="75000"/>
                </a:schemeClr>
              </a:solidFill>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179388" y="195263"/>
            <a:ext cx="6192837"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rgbClr val="00B050"/>
                </a:solidFill>
                <a:latin typeface="+mj-lt"/>
              </a:rPr>
              <a:t>Task 2: Read Para. 2 and judge</a:t>
            </a:r>
          </a:p>
        </p:txBody>
      </p:sp>
      <p:sp>
        <p:nvSpPr>
          <p:cNvPr id="3" name="Rectangle 387"/>
          <p:cNvSpPr>
            <a:spLocks noChangeArrowheads="1"/>
          </p:cNvSpPr>
          <p:nvPr/>
        </p:nvSpPr>
        <p:spPr bwMode="auto">
          <a:xfrm>
            <a:off x="179388" y="781050"/>
            <a:ext cx="8640762" cy="3881438"/>
          </a:xfrm>
          <a:prstGeom prst="rect">
            <a:avLst/>
          </a:prstGeom>
          <a:noFill/>
          <a:ln>
            <a:noFill/>
          </a:ln>
          <a:effectLst/>
        </p:spPr>
        <p:txBody>
          <a:bodyPr>
            <a:spAutoFit/>
          </a:bodyPr>
          <a:lstStyle>
            <a:defPPr>
              <a:defRPr lang="zh-CN"/>
            </a:defPPr>
          </a:lstStyle>
          <a:p>
            <a:pPr eaLnBrk="1" hangingPunct="1">
              <a:lnSpc>
                <a:spcPct val="200000"/>
              </a:lnSpc>
              <a:defRPr/>
            </a:pPr>
            <a:r>
              <a:rPr kumimoji="1" lang="en-US" altLang="zh-CN" sz="3200" b="1">
                <a:latin typeface="+mj-lt"/>
              </a:rPr>
              <a:t>1. You will have no problem getting rice, noodles </a:t>
            </a:r>
          </a:p>
          <a:p>
            <a:pPr eaLnBrk="1" hangingPunct="1">
              <a:lnSpc>
                <a:spcPct val="200000"/>
              </a:lnSpc>
              <a:defRPr/>
            </a:pPr>
            <a:r>
              <a:rPr kumimoji="1" lang="en-US" altLang="zh-CN" sz="3200" b="1">
                <a:latin typeface="+mj-lt"/>
              </a:rPr>
              <a:t>    or dumplings in Singapore.</a:t>
            </a:r>
          </a:p>
          <a:p>
            <a:pPr eaLnBrk="1" hangingPunct="1">
              <a:lnSpc>
                <a:spcPct val="200000"/>
              </a:lnSpc>
              <a:defRPr/>
            </a:pPr>
            <a:r>
              <a:rPr kumimoji="1" lang="en-US" altLang="zh-CN" sz="3200" b="1">
                <a:latin typeface="+mj-lt"/>
              </a:rPr>
              <a:t>2. In Singapore, you can only find Chinese food.</a:t>
            </a:r>
          </a:p>
          <a:p>
            <a:pPr eaLnBrk="1" hangingPunct="1">
              <a:lnSpc>
                <a:spcPct val="200000"/>
              </a:lnSpc>
              <a:defRPr/>
            </a:pPr>
            <a:r>
              <a:rPr kumimoji="1" lang="en-US" altLang="zh-CN" sz="3200" b="1">
                <a:latin typeface="+mj-lt"/>
              </a:rPr>
              <a:t>3. Singapore is a good place to try new food.</a:t>
            </a:r>
          </a:p>
        </p:txBody>
      </p:sp>
      <p:pic>
        <p:nvPicPr>
          <p:cNvPr id="5" name="图片 4"/>
          <p:cNvPicPr>
            <a:picLocks noChangeAspect="1" noChangeArrowheads="1"/>
          </p:cNvPicPr>
          <p:nvPr/>
        </p:nvPicPr>
        <p:blipFill>
          <a:blip r:embed="rId2">
            <a:clrChange>
              <a:clrFrom>
                <a:srgbClr val="F6F6F6"/>
              </a:clrFrom>
              <a:clrTo>
                <a:srgbClr val="F6F6F6">
                  <a:alpha val="0"/>
                </a:srgbClr>
              </a:clrTo>
            </a:clrChange>
            <a:extLst>
              <a:ext uri="{28A0092B-C50C-407E-A947-70E740481C1C}">
                <a14:useLocalDpi xmlns:a14="http://schemas.microsoft.com/office/drawing/2010/main" val="0"/>
              </a:ext>
            </a:extLst>
          </a:blip>
          <a:srcRect r="54958"/>
          <a:stretch>
            <a:fillRect/>
          </a:stretch>
        </p:blipFill>
        <p:spPr bwMode="auto">
          <a:xfrm>
            <a:off x="5651500" y="1924050"/>
            <a:ext cx="915988"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noChangeArrowheads="1"/>
          </p:cNvPicPr>
          <p:nvPr/>
        </p:nvPicPr>
        <p:blipFill>
          <a:blip r:embed="rId2">
            <a:clrChange>
              <a:clrFrom>
                <a:srgbClr val="F6F6F6"/>
              </a:clrFrom>
              <a:clrTo>
                <a:srgbClr val="F6F6F6">
                  <a:alpha val="0"/>
                </a:srgbClr>
              </a:clrTo>
            </a:clrChange>
            <a:extLst>
              <a:ext uri="{28A0092B-C50C-407E-A947-70E740481C1C}">
                <a14:useLocalDpi xmlns:a14="http://schemas.microsoft.com/office/drawing/2010/main" val="0"/>
              </a:ext>
            </a:extLst>
          </a:blip>
          <a:srcRect l="57253"/>
          <a:stretch>
            <a:fillRect/>
          </a:stretch>
        </p:blipFill>
        <p:spPr bwMode="auto">
          <a:xfrm>
            <a:off x="8164513" y="2374900"/>
            <a:ext cx="8699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noChangeArrowheads="1"/>
          </p:cNvPicPr>
          <p:nvPr/>
        </p:nvPicPr>
        <p:blipFill>
          <a:blip r:embed="rId2">
            <a:clrChange>
              <a:clrFrom>
                <a:srgbClr val="F6F6F6"/>
              </a:clrFrom>
              <a:clrTo>
                <a:srgbClr val="F6F6F6">
                  <a:alpha val="0"/>
                </a:srgbClr>
              </a:clrTo>
            </a:clrChange>
            <a:extLst>
              <a:ext uri="{28A0092B-C50C-407E-A947-70E740481C1C}">
                <a14:useLocalDpi xmlns:a14="http://schemas.microsoft.com/office/drawing/2010/main" val="0"/>
              </a:ext>
            </a:extLst>
          </a:blip>
          <a:srcRect r="54958"/>
          <a:stretch>
            <a:fillRect/>
          </a:stretch>
        </p:blipFill>
        <p:spPr bwMode="auto">
          <a:xfrm>
            <a:off x="8083550" y="3935412"/>
            <a:ext cx="915988"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合 7"/>
          <p:cNvGrpSpPr/>
          <p:nvPr/>
        </p:nvGrpSpPr>
        <p:grpSpPr>
          <a:xfrm>
            <a:off x="4029076" y="1800224"/>
            <a:ext cx="3921125" cy="2195513"/>
            <a:chOff x="6696670" y="2533650"/>
            <a:chExt cx="3542705" cy="1968516"/>
          </a:xfrm>
        </p:grpSpPr>
        <p:sp>
          <p:nvSpPr>
            <p:cNvPr id="9" name="云形标注 1"/>
            <p:cNvSpPr/>
            <p:nvPr/>
          </p:nvSpPr>
          <p:spPr>
            <a:xfrm>
              <a:off x="6696670" y="2533650"/>
              <a:ext cx="3542705" cy="1968516"/>
            </a:xfrm>
            <a:prstGeom prst="cloudCallout">
              <a:avLst>
                <a:gd name="adj1" fmla="val -81694"/>
                <a:gd name="adj2" fmla="val -919"/>
              </a:avLst>
            </a:prstGeom>
            <a:solidFill>
              <a:srgbClr val="FFFFFF"/>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1350"/>
            </a:p>
          </p:txBody>
        </p:sp>
        <p:sp>
          <p:nvSpPr>
            <p:cNvPr id="18442" name="TextBox 1"/>
            <p:cNvSpPr txBox="1">
              <a:spLocks noChangeArrowheads="1"/>
            </p:cNvSpPr>
            <p:nvPr/>
          </p:nvSpPr>
          <p:spPr bwMode="auto">
            <a:xfrm>
              <a:off x="6974945" y="2726209"/>
              <a:ext cx="3115398" cy="162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2800" b="1">
                  <a:latin typeface="Times New Roman" pitchFamily="18" charset="0"/>
                  <a:cs typeface="Times New Roman" panose="02020603050405020304" pitchFamily="18" charset="0"/>
                </a:rPr>
                <a:t>Tip: Read carefully, especially pay attention to the details.</a:t>
              </a:r>
              <a:endParaRPr lang="zh-CN" altLang="en-US" sz="2800" b="1">
                <a:latin typeface="Times New Roman" pitchFamily="18" charset="0"/>
                <a:cs typeface="Times New Roman" panose="02020603050405020304" pitchFamily="18" charset="0"/>
              </a:endParaRPr>
            </a:p>
          </p:txBody>
        </p:sp>
      </p:grpSp>
      <p:pic>
        <p:nvPicPr>
          <p:cNvPr id="11" name="Picture 6" descr="G:\小元素\小五\小五8.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77913" y="1433513"/>
            <a:ext cx="1662112"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26"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80">
                                          <p:stCondLst>
                                            <p:cond delay="0"/>
                                          </p:stCondLst>
                                        </p:cTn>
                                        <p:tgtEl>
                                          <p:spTgt spid="6"/>
                                        </p:tgtEl>
                                      </p:cBhvr>
                                    </p:animEffect>
                                    <p:anim calcmode="lin" valueType="num">
                                      <p:cBhvr>
                                        <p:cTn id="2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2" dur="26">
                                          <p:stCondLst>
                                            <p:cond delay="650"/>
                                          </p:stCondLst>
                                        </p:cTn>
                                        <p:tgtEl>
                                          <p:spTgt spid="6"/>
                                        </p:tgtEl>
                                      </p:cBhvr>
                                      <p:to x="100000" y="60000"/>
                                    </p:animScale>
                                    <p:animScale>
                                      <p:cBhvr>
                                        <p:cTn id="33" dur="166" decel="50000">
                                          <p:stCondLst>
                                            <p:cond delay="676"/>
                                          </p:stCondLst>
                                        </p:cTn>
                                        <p:tgtEl>
                                          <p:spTgt spid="6"/>
                                        </p:tgtEl>
                                      </p:cBhvr>
                                      <p:to x="100000" y="100000"/>
                                    </p:animScale>
                                    <p:animScale>
                                      <p:cBhvr>
                                        <p:cTn id="34" dur="26">
                                          <p:stCondLst>
                                            <p:cond delay="1312"/>
                                          </p:stCondLst>
                                        </p:cTn>
                                        <p:tgtEl>
                                          <p:spTgt spid="6"/>
                                        </p:tgtEl>
                                      </p:cBhvr>
                                      <p:to x="100000" y="80000"/>
                                    </p:animScale>
                                    <p:animScale>
                                      <p:cBhvr>
                                        <p:cTn id="35" dur="166" decel="50000">
                                          <p:stCondLst>
                                            <p:cond delay="1338"/>
                                          </p:stCondLst>
                                        </p:cTn>
                                        <p:tgtEl>
                                          <p:spTgt spid="6"/>
                                        </p:tgtEl>
                                      </p:cBhvr>
                                      <p:to x="100000" y="100000"/>
                                    </p:animScale>
                                    <p:animScale>
                                      <p:cBhvr>
                                        <p:cTn id="36" dur="26">
                                          <p:stCondLst>
                                            <p:cond delay="1642"/>
                                          </p:stCondLst>
                                        </p:cTn>
                                        <p:tgtEl>
                                          <p:spTgt spid="6"/>
                                        </p:tgtEl>
                                      </p:cBhvr>
                                      <p:to x="100000" y="90000"/>
                                    </p:animScale>
                                    <p:animScale>
                                      <p:cBhvr>
                                        <p:cTn id="37" dur="166" decel="50000">
                                          <p:stCondLst>
                                            <p:cond delay="1668"/>
                                          </p:stCondLst>
                                        </p:cTn>
                                        <p:tgtEl>
                                          <p:spTgt spid="6"/>
                                        </p:tgtEl>
                                      </p:cBhvr>
                                      <p:to x="100000" y="100000"/>
                                    </p:animScale>
                                    <p:animScale>
                                      <p:cBhvr>
                                        <p:cTn id="38" dur="26">
                                          <p:stCondLst>
                                            <p:cond delay="1808"/>
                                          </p:stCondLst>
                                        </p:cTn>
                                        <p:tgtEl>
                                          <p:spTgt spid="6"/>
                                        </p:tgtEl>
                                      </p:cBhvr>
                                      <p:to x="100000" y="95000"/>
                                    </p:animScale>
                                    <p:animScale>
                                      <p:cBhvr>
                                        <p:cTn id="39" dur="166" decel="50000">
                                          <p:stCondLst>
                                            <p:cond delay="1834"/>
                                          </p:stCondLst>
                                        </p:cTn>
                                        <p:tgtEl>
                                          <p:spTgt spid="6"/>
                                        </p:tgtEl>
                                      </p:cBhvr>
                                      <p:to x="100000" y="100000"/>
                                    </p:animScale>
                                  </p:childTnLst>
                                </p:cTn>
                              </p:par>
                            </p:childTnLst>
                          </p:cTn>
                        </p:par>
                      </p:childTnLst>
                    </p:cTn>
                  </p:par>
                  <p:par>
                    <p:cTn id="40" fill="hold" nodeType="clickPar">
                      <p:stCondLst>
                        <p:cond delay="indefinite"/>
                      </p:stCondLst>
                      <p:childTnLst>
                        <p:par>
                          <p:cTn id="41" fill="hold" nodeType="withGroup">
                            <p:stCondLst>
                              <p:cond delay="indefinite"/>
                            </p:stCondLst>
                          </p:cTn>
                        </p:par>
                        <p:par>
                          <p:cTn id="42" fill="hold" nodeType="afterGroup">
                            <p:stCondLst>
                              <p:cond delay="0"/>
                            </p:stCondLst>
                            <p:childTnLst>
                              <p:par>
                                <p:cTn id="43" presetID="26"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down)">
                                      <p:cBhvr>
                                        <p:cTn id="45" dur="580">
                                          <p:stCondLst>
                                            <p:cond delay="0"/>
                                          </p:stCondLst>
                                        </p:cTn>
                                        <p:tgtEl>
                                          <p:spTgt spid="7"/>
                                        </p:tgtEl>
                                      </p:cBhvr>
                                    </p:animEffect>
                                    <p:anim calcmode="lin" valueType="num">
                                      <p:cBhvr>
                                        <p:cTn id="4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1" dur="26">
                                          <p:stCondLst>
                                            <p:cond delay="650"/>
                                          </p:stCondLst>
                                        </p:cTn>
                                        <p:tgtEl>
                                          <p:spTgt spid="7"/>
                                        </p:tgtEl>
                                      </p:cBhvr>
                                      <p:to x="100000" y="60000"/>
                                    </p:animScale>
                                    <p:animScale>
                                      <p:cBhvr>
                                        <p:cTn id="52" dur="166" decel="50000">
                                          <p:stCondLst>
                                            <p:cond delay="676"/>
                                          </p:stCondLst>
                                        </p:cTn>
                                        <p:tgtEl>
                                          <p:spTgt spid="7"/>
                                        </p:tgtEl>
                                      </p:cBhvr>
                                      <p:to x="100000" y="100000"/>
                                    </p:animScale>
                                    <p:animScale>
                                      <p:cBhvr>
                                        <p:cTn id="53" dur="26">
                                          <p:stCondLst>
                                            <p:cond delay="1312"/>
                                          </p:stCondLst>
                                        </p:cTn>
                                        <p:tgtEl>
                                          <p:spTgt spid="7"/>
                                        </p:tgtEl>
                                      </p:cBhvr>
                                      <p:to x="100000" y="80000"/>
                                    </p:animScale>
                                    <p:animScale>
                                      <p:cBhvr>
                                        <p:cTn id="54" dur="166" decel="50000">
                                          <p:stCondLst>
                                            <p:cond delay="1338"/>
                                          </p:stCondLst>
                                        </p:cTn>
                                        <p:tgtEl>
                                          <p:spTgt spid="7"/>
                                        </p:tgtEl>
                                      </p:cBhvr>
                                      <p:to x="100000" y="100000"/>
                                    </p:animScale>
                                    <p:animScale>
                                      <p:cBhvr>
                                        <p:cTn id="55" dur="26">
                                          <p:stCondLst>
                                            <p:cond delay="1642"/>
                                          </p:stCondLst>
                                        </p:cTn>
                                        <p:tgtEl>
                                          <p:spTgt spid="7"/>
                                        </p:tgtEl>
                                      </p:cBhvr>
                                      <p:to x="100000" y="90000"/>
                                    </p:animScale>
                                    <p:animScale>
                                      <p:cBhvr>
                                        <p:cTn id="56" dur="166" decel="50000">
                                          <p:stCondLst>
                                            <p:cond delay="1668"/>
                                          </p:stCondLst>
                                        </p:cTn>
                                        <p:tgtEl>
                                          <p:spTgt spid="7"/>
                                        </p:tgtEl>
                                      </p:cBhvr>
                                      <p:to x="100000" y="100000"/>
                                    </p:animScale>
                                    <p:animScale>
                                      <p:cBhvr>
                                        <p:cTn id="57" dur="26">
                                          <p:stCondLst>
                                            <p:cond delay="1808"/>
                                          </p:stCondLst>
                                        </p:cTn>
                                        <p:tgtEl>
                                          <p:spTgt spid="7"/>
                                        </p:tgtEl>
                                      </p:cBhvr>
                                      <p:to x="100000" y="95000"/>
                                    </p:animScale>
                                    <p:animScale>
                                      <p:cBhvr>
                                        <p:cTn id="58" dur="166" decel="50000">
                                          <p:stCondLst>
                                            <p:cond delay="1834"/>
                                          </p:stCondLst>
                                        </p:cTn>
                                        <p:tgtEl>
                                          <p:spTgt spid="7"/>
                                        </p:tgtEl>
                                      </p:cBhvr>
                                      <p:to x="100000" y="100000"/>
                                    </p:animScale>
                                  </p:childTnLst>
                                </p:cTn>
                              </p:par>
                            </p:childTnLst>
                          </p:cTn>
                        </p:par>
                      </p:childTnLst>
                    </p:cTn>
                  </p:par>
                  <p:par>
                    <p:cTn id="59" fill="hold" nodeType="clickPar">
                      <p:stCondLst>
                        <p:cond delay="indefinite"/>
                      </p:stCondLst>
                      <p:childTnLst>
                        <p:par>
                          <p:cTn id="60" fill="hold" nodeType="withGroup">
                            <p:stCondLst>
                              <p:cond delay="indefinite"/>
                            </p:stCondLst>
                          </p:cTn>
                        </p:par>
                        <p:par>
                          <p:cTn id="61" fill="hold" nodeType="afterGroup">
                            <p:stCondLst>
                              <p:cond delay="0"/>
                            </p:stCondLst>
                            <p:childTnLst>
                              <p:par>
                                <p:cTn id="62" presetID="2" presetClass="entr" presetSubtype="4" fill="hold" nodeType="click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fill="hold"/>
                                        <p:tgtEl>
                                          <p:spTgt spid="8"/>
                                        </p:tgtEl>
                                        <p:attrNameLst>
                                          <p:attrName>ppt_x</p:attrName>
                                        </p:attrNameLst>
                                      </p:cBhvr>
                                      <p:tavLst>
                                        <p:tav tm="0">
                                          <p:val>
                                            <p:strVal val="#ppt_x"/>
                                          </p:val>
                                        </p:tav>
                                        <p:tav tm="100000">
                                          <p:val>
                                            <p:strVal val="#ppt_x"/>
                                          </p:val>
                                        </p:tav>
                                      </p:tavLst>
                                    </p:anim>
                                    <p:anim calcmode="lin" valueType="num">
                                      <p:cBhvr additive="base">
                                        <p:cTn id="65" dur="500" fill="hold"/>
                                        <p:tgtEl>
                                          <p:spTgt spid="8"/>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179388" y="195263"/>
            <a:ext cx="7921625"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rgbClr val="00B050"/>
                </a:solidFill>
                <a:latin typeface="+mj-lt"/>
              </a:rPr>
              <a:t>Task 3: Read Para. 3 and finish the task</a:t>
            </a:r>
          </a:p>
        </p:txBody>
      </p:sp>
      <p:sp>
        <p:nvSpPr>
          <p:cNvPr id="4" name="Rectangle 387"/>
          <p:cNvSpPr>
            <a:spLocks noChangeArrowheads="1"/>
          </p:cNvSpPr>
          <p:nvPr/>
        </p:nvSpPr>
        <p:spPr bwMode="auto">
          <a:xfrm>
            <a:off x="179388" y="700088"/>
            <a:ext cx="8856662" cy="4524375"/>
          </a:xfrm>
          <a:prstGeom prst="rect">
            <a:avLst/>
          </a:prstGeom>
          <a:noFill/>
          <a:ln>
            <a:noFill/>
          </a:ln>
          <a:effectLst/>
        </p:spPr>
        <p:txBody>
          <a:bodyPr>
            <a:spAutoFit/>
          </a:bodyPr>
          <a:lstStyle>
            <a:defPPr>
              <a:defRPr lang="zh-CN"/>
            </a:defPPr>
          </a:lstStyle>
          <a:p>
            <a:pPr eaLnBrk="1" hangingPunct="1">
              <a:lnSpc>
                <a:spcPct val="150000"/>
              </a:lnSpc>
              <a:defRPr/>
            </a:pPr>
            <a:r>
              <a:rPr kumimoji="1" lang="en-US" altLang="zh-CN" sz="3200" b="1">
                <a:latin typeface="+mj-lt"/>
              </a:rPr>
              <a:t>1. Singapore has a special zoo called ___________.</a:t>
            </a:r>
          </a:p>
          <a:p>
            <a:pPr eaLnBrk="1" hangingPunct="1">
              <a:lnSpc>
                <a:spcPct val="150000"/>
              </a:lnSpc>
              <a:defRPr/>
            </a:pPr>
            <a:r>
              <a:rPr kumimoji="1" lang="en-US" altLang="zh-CN" sz="3200" b="1">
                <a:latin typeface="+mj-lt"/>
              </a:rPr>
              <a:t>2. A lot of animals only ________ at night, so this </a:t>
            </a:r>
          </a:p>
          <a:p>
            <a:pPr eaLnBrk="1" hangingPunct="1">
              <a:lnSpc>
                <a:spcPct val="150000"/>
              </a:lnSpc>
              <a:defRPr/>
            </a:pPr>
            <a:r>
              <a:rPr kumimoji="1" lang="en-US" altLang="zh-CN" sz="3200" b="1">
                <a:latin typeface="+mj-lt"/>
              </a:rPr>
              <a:t>    is ____________ to watch them.</a:t>
            </a:r>
          </a:p>
          <a:p>
            <a:pPr eaLnBrk="1" hangingPunct="1">
              <a:lnSpc>
                <a:spcPct val="150000"/>
              </a:lnSpc>
              <a:defRPr/>
            </a:pPr>
            <a:r>
              <a:rPr kumimoji="1" lang="en-US" altLang="zh-CN" sz="3200" b="1">
                <a:latin typeface="+mj-lt"/>
              </a:rPr>
              <a:t>3. At the zoo, you can watch lions, tigers, and </a:t>
            </a:r>
          </a:p>
          <a:p>
            <a:pPr eaLnBrk="1" hangingPunct="1">
              <a:lnSpc>
                <a:spcPct val="150000"/>
              </a:lnSpc>
              <a:defRPr/>
            </a:pPr>
            <a:r>
              <a:rPr kumimoji="1" lang="en-US" altLang="zh-CN" sz="3200" b="1">
                <a:latin typeface="+mj-lt"/>
              </a:rPr>
              <a:t>    foxes in a _______________________ than in a </a:t>
            </a:r>
          </a:p>
          <a:p>
            <a:pPr eaLnBrk="1" hangingPunct="1">
              <a:lnSpc>
                <a:spcPct val="150000"/>
              </a:lnSpc>
              <a:defRPr/>
            </a:pPr>
            <a:r>
              <a:rPr kumimoji="1" lang="en-US" altLang="zh-CN" sz="3200" b="1">
                <a:latin typeface="+mj-lt"/>
              </a:rPr>
              <a:t>    normal zoo.</a:t>
            </a:r>
          </a:p>
        </p:txBody>
      </p:sp>
      <p:sp>
        <p:nvSpPr>
          <p:cNvPr id="5" name="Rectangle 387"/>
          <p:cNvSpPr>
            <a:spLocks noChangeArrowheads="1"/>
          </p:cNvSpPr>
          <p:nvPr/>
        </p:nvSpPr>
        <p:spPr bwMode="auto">
          <a:xfrm>
            <a:off x="6516688" y="841375"/>
            <a:ext cx="2376487"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Night Safari</a:t>
            </a:r>
          </a:p>
        </p:txBody>
      </p:sp>
      <p:sp>
        <p:nvSpPr>
          <p:cNvPr id="6" name="Rectangle 387"/>
          <p:cNvSpPr>
            <a:spLocks noChangeArrowheads="1"/>
          </p:cNvSpPr>
          <p:nvPr/>
        </p:nvSpPr>
        <p:spPr bwMode="auto">
          <a:xfrm>
            <a:off x="4284662" y="1492250"/>
            <a:ext cx="1662112"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wake up</a:t>
            </a:r>
          </a:p>
        </p:txBody>
      </p:sp>
      <p:sp>
        <p:nvSpPr>
          <p:cNvPr id="7" name="Rectangle 387"/>
          <p:cNvSpPr>
            <a:spLocks noChangeArrowheads="1"/>
          </p:cNvSpPr>
          <p:nvPr/>
        </p:nvSpPr>
        <p:spPr bwMode="auto">
          <a:xfrm>
            <a:off x="1042988" y="2301875"/>
            <a:ext cx="2449512"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the best time</a:t>
            </a:r>
          </a:p>
        </p:txBody>
      </p:sp>
      <p:sp>
        <p:nvSpPr>
          <p:cNvPr id="8" name="Rectangle 387"/>
          <p:cNvSpPr>
            <a:spLocks noChangeArrowheads="1"/>
          </p:cNvSpPr>
          <p:nvPr/>
        </p:nvSpPr>
        <p:spPr bwMode="auto">
          <a:xfrm>
            <a:off x="2339975" y="3768725"/>
            <a:ext cx="4824413" cy="585788"/>
          </a:xfrm>
          <a:prstGeom prst="rect">
            <a:avLst/>
          </a:prstGeom>
          <a:noFill/>
          <a:ln>
            <a:noFill/>
          </a:ln>
          <a:effectLst/>
        </p:spPr>
        <p:txBody>
          <a:bodyPr>
            <a:spAutoFit/>
          </a:bodyPr>
          <a:lstStyle>
            <a:defPPr>
              <a:defRPr lang="zh-CN"/>
            </a:defPPr>
          </a:lstStyle>
          <a:p>
            <a:pPr eaLnBrk="1" hangingPunct="1">
              <a:defRPr/>
            </a:pPr>
            <a:r>
              <a:rPr kumimoji="1" lang="en-US" altLang="zh-CN" sz="3200" b="1">
                <a:solidFill>
                  <a:schemeClr val="accent6">
                    <a:lumMod val="75000"/>
                  </a:schemeClr>
                </a:solidFill>
                <a:latin typeface="+mj-lt"/>
              </a:rPr>
              <a:t>more natural environment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7" grpId="2"/>
      <p:bldP spid="8" grpId="3"/>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Rectangle 387"/>
          <p:cNvSpPr>
            <a:spLocks noChangeArrowheads="1"/>
          </p:cNvSpPr>
          <p:nvPr/>
        </p:nvSpPr>
        <p:spPr bwMode="auto">
          <a:xfrm>
            <a:off x="179388" y="195263"/>
            <a:ext cx="7848600" cy="584200"/>
          </a:xfrm>
          <a:prstGeom prst="rect">
            <a:avLst/>
          </a:prstGeom>
          <a:noFill/>
          <a:ln>
            <a:noFill/>
          </a:ln>
          <a:effectLst/>
        </p:spPr>
        <p:txBody>
          <a:bodyPr>
            <a:spAutoFit/>
          </a:bodyPr>
          <a:lstStyle>
            <a:defPPr>
              <a:defRPr lang="zh-CN"/>
            </a:defPPr>
          </a:lstStyle>
          <a:p>
            <a:pPr eaLnBrk="1" hangingPunct="1">
              <a:defRPr/>
            </a:pPr>
            <a:r>
              <a:rPr kumimoji="1" lang="en-US" altLang="zh-CN" sz="3200" b="1">
                <a:solidFill>
                  <a:srgbClr val="00B050"/>
                </a:solidFill>
                <a:latin typeface="+mj-lt"/>
              </a:rPr>
              <a:t>Task 4: Read Para. 4 and finish the task</a:t>
            </a:r>
          </a:p>
        </p:txBody>
      </p:sp>
      <p:sp>
        <p:nvSpPr>
          <p:cNvPr id="5" name="Rectangle 387"/>
          <p:cNvSpPr>
            <a:spLocks noChangeArrowheads="1"/>
          </p:cNvSpPr>
          <p:nvPr/>
        </p:nvSpPr>
        <p:spPr bwMode="auto">
          <a:xfrm>
            <a:off x="142875" y="915989"/>
            <a:ext cx="8858250" cy="3697287"/>
          </a:xfrm>
          <a:prstGeom prst="rect">
            <a:avLst/>
          </a:prstGeom>
          <a:noFill/>
          <a:ln>
            <a:noFill/>
          </a:ln>
          <a:effectLst/>
        </p:spPr>
        <p:txBody>
          <a:bodyPr>
            <a:spAutoFit/>
          </a:bodyPr>
          <a:lstStyle>
            <a:defPPr>
              <a:defRPr lang="zh-CN"/>
            </a:defPPr>
          </a:lstStyle>
          <a:p>
            <a:pPr eaLnBrk="1" hangingPunct="1">
              <a:lnSpc>
                <a:spcPct val="150000"/>
              </a:lnSpc>
              <a:defRPr/>
            </a:pPr>
            <a:r>
              <a:rPr kumimoji="1" lang="en-US" altLang="zh-CN" sz="3200" b="1">
                <a:latin typeface="+mj-lt"/>
              </a:rPr>
              <a:t>1. How’s the weather in Singapore?</a:t>
            </a:r>
          </a:p>
          <a:p>
            <a:pPr eaLnBrk="1" hangingPunct="1">
              <a:lnSpc>
                <a:spcPct val="150000"/>
              </a:lnSpc>
              <a:defRPr/>
            </a:pPr>
            <a:r>
              <a:rPr kumimoji="1" lang="en-US" altLang="zh-CN" sz="3200" b="1">
                <a:latin typeface="+mj-lt"/>
              </a:rPr>
              <a:t>    A. It’s very cold.			B. It’s very hot.</a:t>
            </a:r>
          </a:p>
          <a:p>
            <a:pPr eaLnBrk="1" hangingPunct="1">
              <a:lnSpc>
                <a:spcPct val="150000"/>
              </a:lnSpc>
              <a:defRPr/>
            </a:pPr>
            <a:r>
              <a:rPr kumimoji="1" lang="en-US" altLang="zh-CN" sz="3200" b="1">
                <a:latin typeface="+mj-lt"/>
              </a:rPr>
              <a:t>    C. The temperature is almost the same all year </a:t>
            </a:r>
          </a:p>
          <a:p>
            <a:pPr eaLnBrk="1" hangingPunct="1">
              <a:lnSpc>
                <a:spcPct val="150000"/>
              </a:lnSpc>
              <a:defRPr/>
            </a:pPr>
            <a:r>
              <a:rPr kumimoji="1" lang="en-US" altLang="zh-CN" sz="3200" b="1">
                <a:latin typeface="+mj-lt"/>
              </a:rPr>
              <a:t>         round.</a:t>
            </a:r>
          </a:p>
          <a:p>
            <a:pPr eaLnBrk="1" hangingPunct="1">
              <a:lnSpc>
                <a:spcPct val="150000"/>
              </a:lnSpc>
              <a:defRPr/>
            </a:pPr>
            <a:r>
              <a:rPr kumimoji="1" lang="en-US" altLang="zh-CN" sz="3200" b="1">
                <a:latin typeface="+mj-lt"/>
              </a:rPr>
              <a:t>    D. Sometimes cold and sometimes hot.</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rcRect t="2457" r="4694" b="6668"/>
          <a:stretch>
            <a:fillRect/>
          </a:stretch>
        </p:blipFill>
        <p:spPr bwMode="auto">
          <a:xfrm rot="20149819">
            <a:off x="476250" y="2538413"/>
            <a:ext cx="681038"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755650" y="771525"/>
            <a:ext cx="7885113" cy="3697288"/>
          </a:xfrm>
          <a:prstGeom prst="rect">
            <a:avLst/>
          </a:prstGeom>
          <a:noFill/>
          <a:ln>
            <a:noFill/>
          </a:ln>
          <a:effectLst/>
        </p:spPr>
        <p:txBody>
          <a:bodyPr>
            <a:spAutoFit/>
          </a:bodyPr>
          <a:lstStyle>
            <a:defPPr>
              <a:defRPr lang="zh-CN"/>
            </a:defPPr>
          </a:lstStyle>
          <a:p>
            <a:pPr eaLnBrk="1" hangingPunct="1">
              <a:lnSpc>
                <a:spcPct val="150000"/>
              </a:lnSpc>
              <a:defRPr/>
            </a:pPr>
            <a:r>
              <a:rPr kumimoji="1" lang="en-US" altLang="zh-CN" sz="3200" b="1">
                <a:latin typeface="+mj-lt"/>
              </a:rPr>
              <a:t>2. When is the best time to go to Singapore?</a:t>
            </a:r>
          </a:p>
          <a:p>
            <a:pPr eaLnBrk="1" hangingPunct="1">
              <a:lnSpc>
                <a:spcPct val="150000"/>
              </a:lnSpc>
              <a:defRPr/>
            </a:pPr>
            <a:r>
              <a:rPr kumimoji="1" lang="en-US" altLang="zh-CN" sz="3200" b="1">
                <a:latin typeface="+mj-lt"/>
              </a:rPr>
              <a:t>    A. Spring and summer.	</a:t>
            </a:r>
          </a:p>
          <a:p>
            <a:pPr eaLnBrk="1" hangingPunct="1">
              <a:lnSpc>
                <a:spcPct val="150000"/>
              </a:lnSpc>
              <a:defRPr/>
            </a:pPr>
            <a:r>
              <a:rPr kumimoji="1" lang="en-US" altLang="zh-CN" sz="3200" b="1">
                <a:latin typeface="+mj-lt"/>
              </a:rPr>
              <a:t>    B. Summer and autumn.</a:t>
            </a:r>
          </a:p>
          <a:p>
            <a:pPr eaLnBrk="1" hangingPunct="1">
              <a:lnSpc>
                <a:spcPct val="150000"/>
              </a:lnSpc>
              <a:defRPr/>
            </a:pPr>
            <a:r>
              <a:rPr kumimoji="1" lang="en-US" altLang="zh-CN" sz="3200" b="1">
                <a:latin typeface="+mj-lt"/>
              </a:rPr>
              <a:t>    C. Autumn and winter.	</a:t>
            </a:r>
          </a:p>
          <a:p>
            <a:pPr eaLnBrk="1" hangingPunct="1">
              <a:lnSpc>
                <a:spcPct val="150000"/>
              </a:lnSpc>
              <a:defRPr/>
            </a:pPr>
            <a:r>
              <a:rPr kumimoji="1" lang="en-US" altLang="zh-CN" sz="3200" b="1">
                <a:latin typeface="+mj-lt"/>
              </a:rPr>
              <a:t>    D. Whenever you like.</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rcRect t="2457" r="4694" b="6668"/>
          <a:stretch>
            <a:fillRect/>
          </a:stretch>
        </p:blipFill>
        <p:spPr bwMode="auto">
          <a:xfrm rot="20149819">
            <a:off x="1003300" y="3835400"/>
            <a:ext cx="681038"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87"/>
          <p:cNvSpPr>
            <a:spLocks noChangeArrowheads="1"/>
          </p:cNvSpPr>
          <p:nvPr/>
        </p:nvSpPr>
        <p:spPr bwMode="auto">
          <a:xfrm>
            <a:off x="673100" y="414338"/>
            <a:ext cx="7993063" cy="5365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200" b="1">
                <a:solidFill>
                  <a:srgbClr val="0070C0"/>
                </a:solidFill>
                <a:latin typeface="+mj-lt"/>
              </a:rPr>
              <a:t>Singapore — A Place You Will Never Forget!</a:t>
            </a:r>
          </a:p>
        </p:txBody>
      </p:sp>
      <p:sp>
        <p:nvSpPr>
          <p:cNvPr id="22531" name="矩形 2"/>
          <p:cNvSpPr>
            <a:spLocks noChangeArrowheads="1"/>
          </p:cNvSpPr>
          <p:nvPr/>
        </p:nvSpPr>
        <p:spPr bwMode="auto">
          <a:xfrm>
            <a:off x="142875" y="1203325"/>
            <a:ext cx="8929689"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pPr>
            <a:r>
              <a:rPr lang="en-US" altLang="zh-CN" sz="3200" b="1">
                <a:latin typeface="Times New Roman" pitchFamily="18" charset="0"/>
                <a:ea typeface="黑体" pitchFamily="49" charset="-122"/>
              </a:rPr>
              <a:t>Have you ever been to Singapore? For thousands of tourists from China, this small island in Southeast Asia is a wonderful and safe place to take a holiday. On the one hand, more than three </a:t>
            </a:r>
          </a:p>
          <a:p>
            <a:pPr eaLnBrk="1" hangingPunct="1">
              <a:lnSpc>
                <a:spcPct val="130000"/>
              </a:lnSpc>
            </a:pPr>
            <a:endParaRPr lang="en-US" altLang="zh-CN" sz="3200" b="1">
              <a:latin typeface="Times New Roman" pitchFamily="18" charset="0"/>
              <a:ea typeface="黑体" pitchFamily="49" charset="-122"/>
            </a:endParaRPr>
          </a:p>
          <a:p>
            <a:pPr eaLnBrk="1" hangingPunct="1">
              <a:lnSpc>
                <a:spcPct val="130000"/>
              </a:lnSpc>
            </a:pPr>
            <a:r>
              <a:rPr lang="en-US" altLang="zh-CN" sz="3200" b="1">
                <a:latin typeface="Times New Roman" pitchFamily="18" charset="0"/>
                <a:ea typeface="黑体" pitchFamily="49" charset="-122"/>
              </a:rPr>
              <a:t>quarters of the population are Chinese, so you can</a:t>
            </a:r>
            <a:endParaRPr lang="zh-CN" altLang="en-US" sz="3200" b="1">
              <a:latin typeface="Times New Roman" pitchFamily="18" charset="0"/>
              <a:ea typeface="黑体" pitchFamily="49" charset="-122"/>
            </a:endParaRPr>
          </a:p>
        </p:txBody>
      </p:sp>
      <p:cxnSp>
        <p:nvCxnSpPr>
          <p:cNvPr id="4" name="直接连接符 3"/>
          <p:cNvCxnSpPr/>
          <p:nvPr/>
        </p:nvCxnSpPr>
        <p:spPr>
          <a:xfrm>
            <a:off x="7956550" y="3148013"/>
            <a:ext cx="398463" cy="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sp>
        <p:nvSpPr>
          <p:cNvPr id="5" name="文本框 4"/>
          <p:cNvSpPr txBox="1">
            <a:spLocks noChangeArrowheads="1"/>
          </p:cNvSpPr>
          <p:nvPr/>
        </p:nvSpPr>
        <p:spPr bwMode="auto">
          <a:xfrm>
            <a:off x="250825" y="3973512"/>
            <a:ext cx="3925888" cy="460375"/>
          </a:xfrm>
          <a:prstGeom prst="rect">
            <a:avLst/>
          </a:prstGeom>
          <a:noFill/>
          <a:ln w="28575">
            <a:solidFill>
              <a:srgbClr val="FF33CC"/>
            </a:solidFill>
            <a:miter lim="800000"/>
          </a:ln>
          <a:extLst>
            <a:ext uri="{909E8E84-426E-40DD-AFC4-6F175D3DCCD1}">
              <a14:hiddenFill xmlns:a14="http://schemas.microsoft.com/office/drawing/2010/main">
                <a:solidFill>
                  <a:srgbClr val="FFFFFF"/>
                </a:solidFill>
              </a14:hiddenFill>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FF33CC"/>
                </a:solidFill>
                <a:latin typeface="楷体" panose="02010609060101010101" pitchFamily="49" charset="-122"/>
                <a:ea typeface="楷体" panose="02010609060101010101" pitchFamily="49" charset="-122"/>
                <a:cs typeface="Times New Roman" panose="02020603050405020304" pitchFamily="18" charset="0"/>
              </a:rPr>
              <a:t>动词不定式短语作后置定语</a:t>
            </a:r>
            <a:endParaRPr lang="zh-CN" altLang="en-US" sz="2400">
              <a:solidFill>
                <a:srgbClr val="FF33CC"/>
              </a:solidFill>
              <a:latin typeface="楷体" panose="02010609060101010101" pitchFamily="49" charset="-122"/>
              <a:ea typeface="楷体" panose="02010609060101010101" pitchFamily="49" charset="-122"/>
              <a:cs typeface="Times New Roman" panose="02020603050405020304" pitchFamily="18" charset="0"/>
            </a:endParaRPr>
          </a:p>
        </p:txBody>
      </p:sp>
      <p:cxnSp>
        <p:nvCxnSpPr>
          <p:cNvPr id="6" name="直接连接符 5"/>
          <p:cNvCxnSpPr/>
          <p:nvPr/>
        </p:nvCxnSpPr>
        <p:spPr>
          <a:xfrm>
            <a:off x="250825" y="3795713"/>
            <a:ext cx="2449514" cy="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sp>
        <p:nvSpPr>
          <p:cNvPr id="8" name="任意多边形: 形状 7"/>
          <p:cNvSpPr/>
          <p:nvPr/>
        </p:nvSpPr>
        <p:spPr>
          <a:xfrm flipV="1">
            <a:off x="6965950" y="1889125"/>
            <a:ext cx="1709738"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9" name="文本框 8"/>
          <p:cNvSpPr txBox="1">
            <a:spLocks noChangeArrowheads="1"/>
          </p:cNvSpPr>
          <p:nvPr/>
        </p:nvSpPr>
        <p:spPr bwMode="auto">
          <a:xfrm>
            <a:off x="5530852" y="950913"/>
            <a:ext cx="3632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数以千计的；许许多多的</a:t>
            </a:r>
          </a:p>
        </p:txBody>
      </p:sp>
      <p:sp>
        <p:nvSpPr>
          <p:cNvPr id="10" name="任意多边形: 形状 9"/>
          <p:cNvSpPr/>
          <p:nvPr/>
        </p:nvSpPr>
        <p:spPr>
          <a:xfrm flipV="1">
            <a:off x="250825" y="2514600"/>
            <a:ext cx="360363" cy="46038"/>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11" name="任意多边形: 形状 10"/>
          <p:cNvSpPr/>
          <p:nvPr/>
        </p:nvSpPr>
        <p:spPr>
          <a:xfrm flipV="1">
            <a:off x="6227762" y="3101975"/>
            <a:ext cx="647700" cy="46038"/>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12" name="文本框 11"/>
          <p:cNvSpPr txBox="1">
            <a:spLocks noChangeArrowheads="1"/>
          </p:cNvSpPr>
          <p:nvPr/>
        </p:nvSpPr>
        <p:spPr bwMode="auto">
          <a:xfrm>
            <a:off x="6011862" y="2330450"/>
            <a:ext cx="11604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安全的</a:t>
            </a:r>
          </a:p>
        </p:txBody>
      </p:sp>
      <p:sp>
        <p:nvSpPr>
          <p:cNvPr id="13" name="任意多边形: 形状 12"/>
          <p:cNvSpPr/>
          <p:nvPr/>
        </p:nvSpPr>
        <p:spPr>
          <a:xfrm>
            <a:off x="2919414" y="3762375"/>
            <a:ext cx="2808287" cy="84138"/>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14" name="文本框 13"/>
          <p:cNvSpPr txBox="1">
            <a:spLocks noChangeArrowheads="1"/>
          </p:cNvSpPr>
          <p:nvPr/>
        </p:nvSpPr>
        <p:spPr bwMode="auto">
          <a:xfrm>
            <a:off x="5148263" y="3879850"/>
            <a:ext cx="1158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一方面</a:t>
            </a:r>
          </a:p>
        </p:txBody>
      </p:sp>
      <p:pic>
        <p:nvPicPr>
          <p:cNvPr id="15" name="U9B2b.mp3">
            <a:hlinkClick action="ppaction://media"/>
          </p:cNvPr>
          <p:cNvPicPr>
            <a:picLocks noChangeAspect="1" noChangeArrowheads="1"/>
          </p:cNvPicPr>
          <p:nvPr>
            <a:audioFile r:link="rId3"/>
            <p:extLst>
              <p:ext uri="{DAA4B4D4-6D71-4841-9C94-3DE7FCFB9230}">
                <p14:media xmlns:p14="http://schemas.microsoft.com/office/powerpoint/2010/main" r:link="rId4"/>
              </p:ext>
            </p:extLst>
          </p:nvPr>
        </p:nvPicPr>
        <p:blipFill>
          <a:blip r:embed="rId2">
            <a:extLst>
              <a:ext uri="{28A0092B-C50C-407E-A947-70E740481C1C}">
                <a14:useLocalDpi xmlns:a14="http://schemas.microsoft.com/office/drawing/2010/main" val="0"/>
              </a:ext>
            </a:extLst>
          </a:blip>
          <a:stretch>
            <a:fillRect/>
          </a:stretch>
        </p:blipFill>
        <p:spPr bwMode="auto">
          <a:xfrm>
            <a:off x="160338" y="3460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42" presetClass="entr" presetSubtype="0" fill="hold" grpId="1"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42" presetClass="entr" presetSubtype="0" fill="hold" grpId="2"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indefinite"/>
                            </p:stCondLst>
                          </p:cTn>
                        </p:par>
                        <p:par>
                          <p:cTn id="38" fill="hold" nodeType="after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42" presetClass="entr" presetSubtype="0" fill="hold" grpId="3"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7" restart="whenNotActive" fill="hold" evtFilter="cancelBubble" nodeType="interactiveSeq">
                <p:stCondLst>
                  <p:cond evt="onClick" delay="0">
                    <p:tgtEl>
                      <p:spTgt spid="15"/>
                    </p:tgtEl>
                  </p:cond>
                </p:stCondLst>
                <p:endSync evt="end" delay="0">
                  <p:rtn val="all"/>
                </p:endSync>
                <p:childTnLst>
                  <p:par>
                    <p:cTn id="48" fill="hold" nodeType="clickPar">
                      <p:stCondLst>
                        <p:cond delay="indefinite"/>
                      </p:stCondLst>
                      <p:childTnLst>
                        <p:par>
                          <p:cTn id="49" fill="hold" nodeType="afterGroup">
                            <p:stCondLst>
                              <p:cond delay="0"/>
                            </p:stCondLst>
                            <p:childTnLst>
                              <p:par>
                                <p:cTn id="50" presetID="1" presetClass="mediacall" presetSubtype="0" fill="hold" nodeType="clickEffect">
                                  <p:stCondLst>
                                    <p:cond delay="0"/>
                                  </p:stCondLst>
                                  <p:childTnLst>
                                    <p:cmd type="call" cmd="playFrom(0.0)">
                                      <p:cBhvr>
                                        <p:cTn id="51" dur="1" fill="hold"/>
                                        <p:tgtEl>
                                          <p:spTgt spid="15"/>
                                        </p:tgtEl>
                                      </p:cBhvr>
                                    </p:cmd>
                                  </p:childTnLst>
                                </p:cTn>
                              </p:par>
                            </p:childTnLst>
                          </p:cTn>
                        </p:par>
                      </p:childTnLst>
                    </p:cTn>
                  </p:par>
                </p:childTnLst>
              </p:cTn>
              <p:nextCondLst>
                <p:cond evt="onClick" delay="0">
                  <p:tgtEl>
                    <p:spTgt spid="15"/>
                  </p:tgtEl>
                </p:cond>
              </p:nextCondLst>
            </p:seq>
            <p:audio>
              <p:cMediaNode vol="80000">
                <p:cTn id="52" fill="hold" display="0">
                  <p:stCondLst>
                    <p:cond delay="indefinite"/>
                  </p:stCondLst>
                  <p:endCondLst>
                    <p:cond evt="onPrev" delay="0">
                      <p:tgtEl>
                        <p:sldTgt/>
                      </p:tgtEl>
                    </p:cond>
                    <p:cond evt="onStopAudio" delay="0">
                      <p:tgtEl>
                        <p:sldTgt/>
                      </p:tgtEl>
                    </p:cond>
                  </p:endCondLst>
                </p:cTn>
                <p:tgtEl>
                  <p:spTgt spid="15"/>
                </p:tgtEl>
              </p:cMediaNode>
            </p:audio>
          </p:childTnLst>
        </p:cTn>
      </p:par>
    </p:tnLst>
    <p:bldLst>
      <p:bldP spid="5" grpId="0"/>
      <p:bldP spid="9" grpId="1"/>
      <p:bldP spid="12" grpId="2"/>
      <p:bldP spid="14" grpId="3"/>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3554" name="矩形 1"/>
          <p:cNvSpPr>
            <a:spLocks noChangeArrowheads="1"/>
          </p:cNvSpPr>
          <p:nvPr/>
        </p:nvSpPr>
        <p:spPr bwMode="auto">
          <a:xfrm>
            <a:off x="250825" y="1290638"/>
            <a:ext cx="8858250"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3200" b="1">
                <a:latin typeface="Times New Roman" pitchFamily="18" charset="0"/>
                <a:ea typeface="黑体" pitchFamily="49" charset="-122"/>
              </a:rPr>
              <a:t>simply speak Putonghua a lot of the time. On the other hand, Singapore is an English-speaking country, so it’s also a good place to practice your English!</a:t>
            </a:r>
            <a:endParaRPr lang="zh-CN" altLang="en-US" sz="3200" b="1">
              <a:latin typeface="Times New Roman" pitchFamily="18" charset="0"/>
              <a:ea typeface="黑体" pitchFamily="49" charset="-122"/>
            </a:endParaRPr>
          </a:p>
        </p:txBody>
      </p:sp>
      <p:sp>
        <p:nvSpPr>
          <p:cNvPr id="3" name="任意多边形: 形状 2"/>
          <p:cNvSpPr/>
          <p:nvPr/>
        </p:nvSpPr>
        <p:spPr>
          <a:xfrm>
            <a:off x="312738" y="2041525"/>
            <a:ext cx="1019175" cy="46038"/>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5" name="任意多边形: 形状 4"/>
          <p:cNvSpPr/>
          <p:nvPr/>
        </p:nvSpPr>
        <p:spPr>
          <a:xfrm>
            <a:off x="7596189" y="2008188"/>
            <a:ext cx="1152525" cy="46037"/>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6" name="任意多边形: 形状 5"/>
          <p:cNvSpPr/>
          <p:nvPr/>
        </p:nvSpPr>
        <p:spPr>
          <a:xfrm>
            <a:off x="312738" y="2657475"/>
            <a:ext cx="1811337" cy="46038"/>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8" name="文本框 7"/>
          <p:cNvSpPr txBox="1">
            <a:spLocks noChangeArrowheads="1"/>
          </p:cNvSpPr>
          <p:nvPr/>
        </p:nvSpPr>
        <p:spPr bwMode="auto">
          <a:xfrm>
            <a:off x="539750" y="2703513"/>
            <a:ext cx="1463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另一方面</a:t>
            </a:r>
          </a:p>
        </p:txBody>
      </p:sp>
      <p:sp>
        <p:nvSpPr>
          <p:cNvPr id="9" name="任意多边形: 形状 8"/>
          <p:cNvSpPr/>
          <p:nvPr/>
        </p:nvSpPr>
        <p:spPr>
          <a:xfrm>
            <a:off x="5208588" y="2738438"/>
            <a:ext cx="2963862" cy="46037"/>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11" name="矩形 10"/>
          <p:cNvSpPr/>
          <p:nvPr/>
        </p:nvSpPr>
        <p:spPr>
          <a:xfrm>
            <a:off x="107950" y="1073150"/>
            <a:ext cx="5100638" cy="433388"/>
          </a:xfrm>
          <a:prstGeom prst="rect">
            <a:avLst/>
          </a:prstGeom>
          <a:solidFill>
            <a:srgbClr val="F0D5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9pPr>
          </a:lstStyle>
          <a:p>
            <a:pPr eaLnBrk="1" hangingPunct="1">
              <a:defRPr/>
            </a:pPr>
            <a:r>
              <a:rPr lang="zh-CN" altLang="en-US" sz="2400" b="1">
                <a:solidFill>
                  <a:schemeClr val="tx1"/>
                </a:solidFill>
                <a:latin typeface="+mj-lt"/>
                <a:ea typeface="楷体" panose="02010609060101010101" pitchFamily="49" charset="-122"/>
              </a:rPr>
              <a:t>仅仅；只；只不过。相当于</a:t>
            </a:r>
            <a:r>
              <a:rPr lang="en-US" altLang="zh-CN" sz="2400" b="1">
                <a:solidFill>
                  <a:schemeClr val="tx1"/>
                </a:solidFill>
                <a:latin typeface="+mj-lt"/>
                <a:ea typeface="楷体" panose="02010609060101010101" pitchFamily="49" charset="-122"/>
              </a:rPr>
              <a:t>just, only</a:t>
            </a:r>
            <a:endParaRPr lang="en-US" altLang="zh-CN" sz="2400" b="1">
              <a:solidFill>
                <a:schemeClr val="tx1"/>
              </a:solidFill>
              <a:latin typeface="+mj-lt"/>
              <a:ea typeface="楷体" panose="02010609060101010101" pitchFamily="49" charset="-122"/>
              <a:cs typeface="Times New Roman" panose="02020603050405020304" pitchFamily="18" charset="0"/>
            </a:endParaRPr>
          </a:p>
        </p:txBody>
      </p:sp>
      <p:sp>
        <p:nvSpPr>
          <p:cNvPr id="14" name="矩形 13"/>
          <p:cNvSpPr/>
          <p:nvPr/>
        </p:nvSpPr>
        <p:spPr>
          <a:xfrm>
            <a:off x="107950" y="3111500"/>
            <a:ext cx="5303838" cy="1200150"/>
          </a:xfrm>
          <a:prstGeom prst="rect">
            <a:avLst/>
          </a:prstGeom>
          <a:solidFill>
            <a:srgbClr val="F0D5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9pPr>
          </a:lstStyle>
          <a:p>
            <a:pPr eaLnBrk="1" hangingPunct="1">
              <a:defRPr/>
            </a:pPr>
            <a:r>
              <a:rPr lang="en-US" altLang="zh-CN" sz="2400" b="1">
                <a:solidFill>
                  <a:schemeClr val="tx1"/>
                </a:solidFill>
                <a:latin typeface="+mj-lt"/>
                <a:ea typeface="楷体" panose="02010609060101010101" pitchFamily="49" charset="-122"/>
              </a:rPr>
              <a:t>on the one hand… on the other hand… </a:t>
            </a:r>
            <a:r>
              <a:rPr lang="zh-CN" altLang="en-US" sz="2400" b="1">
                <a:solidFill>
                  <a:schemeClr val="tx1"/>
                </a:solidFill>
                <a:latin typeface="+mj-lt"/>
                <a:ea typeface="楷体" panose="02010609060101010101" pitchFamily="49" charset="-122"/>
              </a:rPr>
              <a:t>常用来列举原因、情况等，说明一个事物的两个方面。</a:t>
            </a:r>
            <a:endParaRPr lang="en-US" altLang="zh-CN" sz="2400" b="1">
              <a:solidFill>
                <a:schemeClr val="tx1"/>
              </a:solidFill>
              <a:latin typeface="+mj-lt"/>
              <a:ea typeface="楷体" panose="02010609060101010101" pitchFamily="49" charset="-122"/>
              <a:cs typeface="Times New Roman" panose="02020603050405020304" pitchFamily="18" charset="0"/>
            </a:endParaRPr>
          </a:p>
        </p:txBody>
      </p:sp>
      <p:sp>
        <p:nvSpPr>
          <p:cNvPr id="12" name="矩形 11"/>
          <p:cNvSpPr/>
          <p:nvPr/>
        </p:nvSpPr>
        <p:spPr>
          <a:xfrm>
            <a:off x="4824412" y="2859089"/>
            <a:ext cx="3732212" cy="854075"/>
          </a:xfrm>
          <a:prstGeom prst="rect">
            <a:avLst/>
          </a:prstGeom>
          <a:solidFill>
            <a:srgbClr val="F0D5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9pPr>
          </a:lstStyle>
          <a:p>
            <a:pPr eaLnBrk="1" hangingPunct="1">
              <a:defRPr/>
            </a:pPr>
            <a:r>
              <a:rPr lang="en-US" altLang="zh-CN" sz="2400" b="1">
                <a:solidFill>
                  <a:schemeClr val="tx1"/>
                </a:solidFill>
                <a:latin typeface="+mj-lt"/>
                <a:ea typeface="楷体" panose="02010609060101010101" pitchFamily="49" charset="-122"/>
              </a:rPr>
              <a:t>English-speaking </a:t>
            </a:r>
            <a:r>
              <a:rPr lang="zh-CN" altLang="en-US" sz="2400" b="1">
                <a:solidFill>
                  <a:schemeClr val="tx1"/>
                </a:solidFill>
                <a:latin typeface="+mj-lt"/>
                <a:ea typeface="楷体" panose="02010609060101010101" pitchFamily="49" charset="-122"/>
              </a:rPr>
              <a:t>说英语的</a:t>
            </a:r>
            <a:endParaRPr lang="en-US" altLang="zh-CN" sz="2400" b="1">
              <a:solidFill>
                <a:schemeClr val="tx1"/>
              </a:solidFill>
              <a:latin typeface="+mj-lt"/>
              <a:ea typeface="楷体" panose="02010609060101010101" pitchFamily="49" charset="-122"/>
            </a:endParaRPr>
          </a:p>
          <a:p>
            <a:pPr eaLnBrk="1" hangingPunct="1">
              <a:defRPr/>
            </a:pPr>
            <a:r>
              <a:rPr lang="en-US" altLang="zh-CN" sz="2400" b="1">
                <a:solidFill>
                  <a:schemeClr val="tx1"/>
                </a:solidFill>
                <a:latin typeface="+mj-lt"/>
                <a:ea typeface="楷体" panose="02010609060101010101" pitchFamily="49" charset="-122"/>
                <a:cs typeface="Times New Roman" panose="02020603050405020304" pitchFamily="18" charset="0"/>
              </a:rPr>
              <a:t>spoken English </a:t>
            </a:r>
            <a:r>
              <a:rPr lang="zh-CN" altLang="en-US" sz="2400" b="1">
                <a:solidFill>
                  <a:schemeClr val="tx1"/>
                </a:solidFill>
                <a:latin typeface="+mj-lt"/>
                <a:ea typeface="楷体" panose="02010609060101010101" pitchFamily="49" charset="-122"/>
                <a:cs typeface="Times New Roman" panose="02020603050405020304" pitchFamily="18" charset="0"/>
              </a:rPr>
              <a:t>英语口语</a:t>
            </a:r>
            <a:endParaRPr lang="en-US" altLang="zh-CN" sz="2400" b="1">
              <a:solidFill>
                <a:schemeClr val="tx1"/>
              </a:solidFill>
              <a:latin typeface="+mj-lt"/>
              <a:ea typeface="楷体"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6" presetClass="entr" presetSubtype="21" fill="hold" grpId="1"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16" presetClass="entr" presetSubtype="21" fill="hold" grpId="2"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nodeType="clickPar">
                      <p:stCondLst>
                        <p:cond delay="indefinite"/>
                      </p:stCondLst>
                      <p:childTnLst>
                        <p:par>
                          <p:cTn id="29" fill="hold" nodeType="withGroup">
                            <p:stCondLst>
                              <p:cond delay="indefinite"/>
                            </p:stCondLst>
                          </p:cTn>
                        </p:par>
                        <p:par>
                          <p:cTn id="30" fill="hold" nodeType="afterGroup">
                            <p:stCondLst>
                              <p:cond delay="0"/>
                            </p:stCondLst>
                            <p:childTnLst>
                              <p:par>
                                <p:cTn id="31" presetID="1" presetClass="exit" presetSubtype="0" fill="hold" grpId="3" nodeType="clickEffect">
                                  <p:stCondLst>
                                    <p:cond delay="0"/>
                                  </p:stCondLst>
                                  <p:childTnLst>
                                    <p:set>
                                      <p:cBhvr>
                                        <p:cTn id="32" dur="1" fill="hold">
                                          <p:stCondLst>
                                            <p:cond delay="0"/>
                                          </p:stCondLst>
                                        </p:cTn>
                                        <p:tgtEl>
                                          <p:spTgt spid="1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indefinite"/>
                            </p:stCondLst>
                          </p:cTn>
                        </p:par>
                        <p:par>
                          <p:cTn id="35" fill="hold" nodeType="after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par>
                                <p:cTn id="39" presetID="16" presetClass="entr" presetSubtype="21" fill="hold" grpId="4"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1"/>
      <p:bldP spid="14" grpId="2"/>
      <p:bldP spid="14" grpId="3"/>
      <p:bldP spid="12" grpId="4"/>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4578" name="TextBox 1"/>
          <p:cNvSpPr txBox="1">
            <a:spLocks noChangeArrowheads="1"/>
          </p:cNvSpPr>
          <p:nvPr/>
        </p:nvSpPr>
        <p:spPr bwMode="auto">
          <a:xfrm>
            <a:off x="449263" y="484188"/>
            <a:ext cx="8245475"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pPr>
            <a:r>
              <a:rPr lang="en-US" altLang="zh-CN" sz="3200" b="1">
                <a:latin typeface="Times New Roman" pitchFamily="18" charset="0"/>
                <a:ea typeface="黑体" pitchFamily="49" charset="-122"/>
              </a:rPr>
              <a:t>Have you ever tried Chinese food outside of China? Maybe you fear that you won’t be able</a:t>
            </a:r>
          </a:p>
          <a:p>
            <a:pPr eaLnBrk="1" hangingPunct="1">
              <a:lnSpc>
                <a:spcPct val="130000"/>
              </a:lnSpc>
            </a:pPr>
            <a:endParaRPr lang="en-US" altLang="zh-CN" sz="3200" b="1">
              <a:latin typeface="Times New Roman" pitchFamily="18" charset="0"/>
              <a:ea typeface="黑体" pitchFamily="49" charset="-122"/>
            </a:endParaRPr>
          </a:p>
          <a:p>
            <a:pPr eaLnBrk="1" hangingPunct="1">
              <a:lnSpc>
                <a:spcPct val="130000"/>
              </a:lnSpc>
            </a:pPr>
            <a:r>
              <a:rPr lang="en-US" altLang="zh-CN" sz="3200" b="1">
                <a:latin typeface="Times New Roman" pitchFamily="18" charset="0"/>
                <a:ea typeface="黑体" pitchFamily="49" charset="-122"/>
              </a:rPr>
              <a:t>to find anything good to eat when you travel. </a:t>
            </a:r>
          </a:p>
          <a:p>
            <a:pPr eaLnBrk="1" hangingPunct="1">
              <a:lnSpc>
                <a:spcPct val="130000"/>
              </a:lnSpc>
            </a:pPr>
            <a:endParaRPr lang="en-US" altLang="zh-CN" sz="3200" b="1">
              <a:latin typeface="Times New Roman" pitchFamily="18" charset="0"/>
              <a:ea typeface="黑体" pitchFamily="49" charset="-122"/>
            </a:endParaRPr>
          </a:p>
          <a:p>
            <a:pPr eaLnBrk="1" hangingPunct="1">
              <a:lnSpc>
                <a:spcPct val="130000"/>
              </a:lnSpc>
            </a:pPr>
            <a:r>
              <a:rPr lang="en-US" altLang="zh-CN" sz="3200" b="1">
                <a:latin typeface="Times New Roman" pitchFamily="18" charset="0"/>
                <a:ea typeface="黑体" pitchFamily="49" charset="-122"/>
              </a:rPr>
              <a:t>In Singapore, however, you’ll find a lot of food from China; you won’t have any problem</a:t>
            </a:r>
            <a:endParaRPr lang="zh-CN" altLang="en-US" sz="3200" b="1">
              <a:latin typeface="Times New Roman" pitchFamily="18" charset="0"/>
              <a:ea typeface="黑体" pitchFamily="49" charset="-122"/>
            </a:endParaRPr>
          </a:p>
        </p:txBody>
      </p:sp>
      <p:sp>
        <p:nvSpPr>
          <p:cNvPr id="3" name="任意多边形: 形状 2"/>
          <p:cNvSpPr/>
          <p:nvPr/>
        </p:nvSpPr>
        <p:spPr>
          <a:xfrm>
            <a:off x="3132138" y="1131888"/>
            <a:ext cx="842962" cy="46037"/>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4" name="文本框 3"/>
          <p:cNvSpPr txBox="1">
            <a:spLocks noChangeArrowheads="1"/>
          </p:cNvSpPr>
          <p:nvPr/>
        </p:nvSpPr>
        <p:spPr bwMode="auto">
          <a:xfrm>
            <a:off x="2674939" y="195263"/>
            <a:ext cx="1800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品尝；尝试</a:t>
            </a:r>
          </a:p>
        </p:txBody>
      </p:sp>
      <p:sp>
        <p:nvSpPr>
          <p:cNvPr id="6" name="文本框 5"/>
          <p:cNvSpPr txBox="1">
            <a:spLocks noChangeArrowheads="1"/>
          </p:cNvSpPr>
          <p:nvPr/>
        </p:nvSpPr>
        <p:spPr bwMode="auto">
          <a:xfrm>
            <a:off x="539750" y="2009775"/>
            <a:ext cx="5153025" cy="460375"/>
          </a:xfrm>
          <a:prstGeom prst="rect">
            <a:avLst/>
          </a:prstGeom>
          <a:noFill/>
          <a:ln w="28575">
            <a:solidFill>
              <a:srgbClr val="FF33CC"/>
            </a:solidFill>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defRPr/>
            </a:pPr>
            <a:r>
              <a:rPr lang="en-US" altLang="zh-CN" sz="2400" b="1">
                <a:solidFill>
                  <a:srgbClr val="FF33CC"/>
                </a:solidFill>
                <a:latin typeface="+mj-lt"/>
                <a:ea typeface="楷体" panose="02010609060101010101" pitchFamily="49" charset="-122"/>
                <a:cs typeface="Times New Roman" panose="02020603050405020304" pitchFamily="18" charset="0"/>
              </a:rPr>
              <a:t>that</a:t>
            </a:r>
            <a:r>
              <a:rPr lang="zh-CN" altLang="en-US" sz="2400" b="1">
                <a:solidFill>
                  <a:srgbClr val="FF33CC"/>
                </a:solidFill>
                <a:latin typeface="楷体" panose="02010609060101010101" pitchFamily="49" charset="-122"/>
                <a:ea typeface="楷体" panose="02010609060101010101" pitchFamily="49" charset="-122"/>
                <a:cs typeface="Times New Roman" panose="02020603050405020304" pitchFamily="18" charset="0"/>
              </a:rPr>
              <a:t>引导的宾语从句，作</a:t>
            </a:r>
            <a:r>
              <a:rPr lang="en-US" altLang="zh-CN" sz="2400" b="1">
                <a:solidFill>
                  <a:srgbClr val="FF33CC"/>
                </a:solidFill>
                <a:latin typeface="+mj-lt"/>
                <a:ea typeface="楷体" panose="02010609060101010101" pitchFamily="49" charset="-122"/>
                <a:cs typeface="Times New Roman" panose="02020603050405020304" pitchFamily="18" charset="0"/>
              </a:rPr>
              <a:t>fear</a:t>
            </a:r>
            <a:r>
              <a:rPr lang="zh-CN" altLang="en-US" sz="2400" b="1">
                <a:solidFill>
                  <a:srgbClr val="FF33CC"/>
                </a:solidFill>
                <a:latin typeface="楷体" panose="02010609060101010101" pitchFamily="49" charset="-122"/>
                <a:ea typeface="楷体" panose="02010609060101010101" pitchFamily="49" charset="-122"/>
                <a:cs typeface="Times New Roman" panose="02020603050405020304" pitchFamily="18" charset="0"/>
              </a:rPr>
              <a:t>的宾语</a:t>
            </a:r>
            <a:endParaRPr lang="zh-CN" altLang="en-US" sz="2400">
              <a:solidFill>
                <a:srgbClr val="FF33CC"/>
              </a:solidFill>
              <a:latin typeface="楷体" panose="02010609060101010101" pitchFamily="49" charset="-122"/>
              <a:ea typeface="楷体" panose="02010609060101010101" pitchFamily="49" charset="-122"/>
              <a:cs typeface="Times New Roman" panose="02020603050405020304" pitchFamily="18" charset="0"/>
            </a:endParaRPr>
          </a:p>
        </p:txBody>
      </p:sp>
      <p:cxnSp>
        <p:nvCxnSpPr>
          <p:cNvPr id="7" name="直接连接符 6"/>
          <p:cNvCxnSpPr/>
          <p:nvPr/>
        </p:nvCxnSpPr>
        <p:spPr>
          <a:xfrm>
            <a:off x="4772025" y="1776413"/>
            <a:ext cx="3865563" cy="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39750" y="3076575"/>
            <a:ext cx="7683500" cy="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508626" y="3187700"/>
            <a:ext cx="2720975"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419725" y="3308350"/>
            <a:ext cx="3400425" cy="461963"/>
          </a:xfrm>
          <a:prstGeom prst="rect">
            <a:avLst/>
          </a:prstGeom>
          <a:noFill/>
          <a:ln w="28575">
            <a:solidFill>
              <a:schemeClr val="accent6">
                <a:lumMod val="75000"/>
              </a:schemeClr>
            </a:solidFill>
          </a:ln>
        </p:spPr>
        <p:txBody>
          <a:bodyPr>
            <a:spAutoFit/>
          </a:bodyPr>
          <a:lstStyle>
            <a:defPPr>
              <a:defRPr lang="zh-CN"/>
            </a:defPPr>
          </a:lstStyle>
          <a:p>
            <a:pPr>
              <a:defRPr/>
            </a:pPr>
            <a:r>
              <a:rPr lang="en-US" altLang="zh-CN" sz="2400" b="1">
                <a:solidFill>
                  <a:schemeClr val="accent6">
                    <a:lumMod val="75000"/>
                  </a:schemeClr>
                </a:solidFill>
                <a:latin typeface="+mj-lt"/>
                <a:ea typeface="楷体" panose="02010609060101010101" pitchFamily="49" charset="-122"/>
                <a:cs typeface="Times New Roman" panose="02020603050405020304" pitchFamily="18" charset="0"/>
              </a:rPr>
              <a:t>when</a:t>
            </a:r>
            <a:r>
              <a:rPr lang="zh-CN" altLang="en-US" sz="2400" b="1">
                <a:solidFill>
                  <a:schemeClr val="accent6">
                    <a:lumMod val="75000"/>
                  </a:schemeClr>
                </a:solidFill>
                <a:latin typeface="+mj-lt"/>
                <a:ea typeface="楷体" panose="02010609060101010101" pitchFamily="49" charset="-122"/>
                <a:cs typeface="Times New Roman" panose="02020603050405020304" pitchFamily="18" charset="0"/>
              </a:rPr>
              <a:t>引导时间状语从句</a:t>
            </a:r>
            <a:endParaRPr lang="zh-CN" altLang="en-US" sz="2400">
              <a:solidFill>
                <a:schemeClr val="accent6">
                  <a:lumMod val="75000"/>
                </a:schemeClr>
              </a:solidFill>
              <a:latin typeface="楷体" panose="02010609060101010101" pitchFamily="49" charset="-122"/>
              <a:ea typeface="楷体" panose="02010609060101010101" pitchFamily="49" charset="-122"/>
            </a:endParaRPr>
          </a:p>
        </p:txBody>
      </p:sp>
      <p:sp>
        <p:nvSpPr>
          <p:cNvPr id="13" name="文本框 12"/>
          <p:cNvSpPr txBox="1"/>
          <p:nvPr/>
        </p:nvSpPr>
        <p:spPr>
          <a:xfrm>
            <a:off x="1258888" y="3302000"/>
            <a:ext cx="3835400" cy="461963"/>
          </a:xfrm>
          <a:prstGeom prst="rect">
            <a:avLst/>
          </a:prstGeom>
          <a:ln>
            <a:solidFill>
              <a:srgbClr val="00B050"/>
            </a:solidFill>
          </a:ln>
        </p:spPr>
        <p:style>
          <a:lnRef idx="2">
            <a:schemeClr val="accent3"/>
          </a:lnRef>
          <a:fillRef idx="1">
            <a:schemeClr val="lt1"/>
          </a:fillRef>
          <a:effectRef idx="0">
            <a:schemeClr val="accent3"/>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9pPr>
          </a:lstStyle>
          <a:p>
            <a:pPr>
              <a:defRPr/>
            </a:pPr>
            <a:r>
              <a:rPr lang="zh-CN" altLang="en-US" sz="2400" b="1">
                <a:solidFill>
                  <a:srgbClr val="00B050"/>
                </a:solidFill>
                <a:latin typeface="+mj-lt"/>
                <a:ea typeface="楷体" panose="02010609060101010101" pitchFamily="49" charset="-122"/>
                <a:cs typeface="Times New Roman" panose="02020603050405020304" pitchFamily="18" charset="0"/>
              </a:rPr>
              <a:t>不定式作定语修饰</a:t>
            </a:r>
            <a:r>
              <a:rPr lang="en-US" altLang="zh-CN" sz="2400" b="1">
                <a:solidFill>
                  <a:srgbClr val="00B050"/>
                </a:solidFill>
                <a:latin typeface="+mj-lt"/>
                <a:ea typeface="楷体" panose="02010609060101010101" pitchFamily="49" charset="-122"/>
                <a:cs typeface="Times New Roman" panose="02020603050405020304" pitchFamily="18" charset="0"/>
              </a:rPr>
              <a:t>anything</a:t>
            </a:r>
            <a:endParaRPr lang="zh-CN" altLang="en-US" sz="2400">
              <a:solidFill>
                <a:srgbClr val="00B050"/>
              </a:solidFill>
              <a:latin typeface="楷体" panose="02010609060101010101" pitchFamily="49" charset="-122"/>
              <a:ea typeface="楷体" panose="02010609060101010101" pitchFamily="49" charset="-122"/>
            </a:endParaRPr>
          </a:p>
        </p:txBody>
      </p:sp>
      <p:cxnSp>
        <p:nvCxnSpPr>
          <p:cNvPr id="14" name="直接连接符 13"/>
          <p:cNvCxnSpPr/>
          <p:nvPr/>
        </p:nvCxnSpPr>
        <p:spPr>
          <a:xfrm>
            <a:off x="4356100" y="3194050"/>
            <a:ext cx="101282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任意多边形: 形状 14"/>
          <p:cNvSpPr/>
          <p:nvPr/>
        </p:nvSpPr>
        <p:spPr>
          <a:xfrm>
            <a:off x="3944938" y="1754189"/>
            <a:ext cx="696912" cy="46037"/>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16" name="文本框 15"/>
          <p:cNvSpPr txBox="1">
            <a:spLocks noChangeArrowheads="1"/>
          </p:cNvSpPr>
          <p:nvPr/>
        </p:nvSpPr>
        <p:spPr bwMode="auto">
          <a:xfrm>
            <a:off x="4016375" y="979488"/>
            <a:ext cx="1800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害怕；惧怕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par>
                                <p:cTn id="19" presetID="42" presetClass="entr" presetSubtype="0" fill="hold" grpId="4"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indefinite"/>
                            </p:stCondLst>
                          </p:cTn>
                        </p:par>
                        <p:par>
                          <p:cTn id="35" fill="hold" nodeType="afterGroup">
                            <p:stCondLst>
                              <p:cond delay="0"/>
                            </p:stCondLst>
                            <p:childTnLst>
                              <p:par>
                                <p:cTn id="36" presetID="1"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par>
                                <p:cTn id="38" presetID="1" presetClass="entr" presetSubtype="0" fill="hold" grpId="3" nodeType="withEffect">
                                  <p:stCondLst>
                                    <p:cond delay="0"/>
                                  </p:stCondLst>
                                  <p:childTnLst>
                                    <p:set>
                                      <p:cBhvr>
                                        <p:cTn id="39" dur="1" fill="hold">
                                          <p:stCondLst>
                                            <p:cond delay="0"/>
                                          </p:stCondLst>
                                        </p:cTn>
                                        <p:tgtEl>
                                          <p:spTgt spid="13"/>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indefinite"/>
                            </p:stCondLst>
                          </p:cTn>
                        </p:par>
                        <p:par>
                          <p:cTn id="42" fill="hold" nodeType="afterGroup">
                            <p:stCondLst>
                              <p:cond delay="0"/>
                            </p:stCondLst>
                            <p:childTnLst>
                              <p:par>
                                <p:cTn id="43" presetID="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par>
                                <p:cTn id="45" presetID="1" presetClass="entr" presetSubtype="0" fill="hold" grpId="2"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P spid="10" grpId="2"/>
      <p:bldP spid="13" grpId="3"/>
      <p:bldP spid="16" grpId="4"/>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5602" name="TextBox 1"/>
          <p:cNvSpPr txBox="1">
            <a:spLocks noChangeArrowheads="1"/>
          </p:cNvSpPr>
          <p:nvPr/>
        </p:nvSpPr>
        <p:spPr bwMode="auto">
          <a:xfrm>
            <a:off x="539750" y="555625"/>
            <a:ext cx="8245475"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3200" b="1">
                <a:latin typeface="Times New Roman" pitchFamily="18" charset="0"/>
                <a:ea typeface="黑体" pitchFamily="49" charset="-122"/>
              </a:rPr>
              <a:t>getting rice, noodles or dumplings. Singapore is also an excellent place to try new food. Whether you like Indian food, Western food or Japanese food, you’ll find it all in Singapore!</a:t>
            </a:r>
            <a:endParaRPr lang="zh-CN" altLang="en-US" sz="3200" b="1">
              <a:latin typeface="Times New Roman" pitchFamily="18" charset="0"/>
              <a:ea typeface="黑体" pitchFamily="49" charset="-122"/>
            </a:endParaRPr>
          </a:p>
        </p:txBody>
      </p:sp>
      <p:sp>
        <p:nvSpPr>
          <p:cNvPr id="3" name="矩形 2"/>
          <p:cNvSpPr/>
          <p:nvPr/>
        </p:nvSpPr>
        <p:spPr>
          <a:xfrm>
            <a:off x="179388" y="1693863"/>
            <a:ext cx="6264275" cy="503237"/>
          </a:xfrm>
          <a:prstGeom prst="rect">
            <a:avLst/>
          </a:prstGeom>
          <a:solidFill>
            <a:srgbClr val="F0D5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Times New Roman"/>
                <a:ea typeface="黑体"/>
                <a:cs typeface="Arial"/>
                <a:sym typeface="Wingdings"/>
              </a:defRPr>
            </a:lvl9pPr>
          </a:lstStyle>
          <a:p>
            <a:pPr eaLnBrk="1" hangingPunct="1">
              <a:defRPr/>
            </a:pPr>
            <a:r>
              <a:rPr lang="en-US" altLang="zh-CN" sz="2400" b="1">
                <a:solidFill>
                  <a:schemeClr val="tx1"/>
                </a:solidFill>
                <a:latin typeface="+mj-lt"/>
                <a:ea typeface="楷体" panose="02010609060101010101" pitchFamily="49" charset="-122"/>
              </a:rPr>
              <a:t>whether</a:t>
            </a:r>
            <a:r>
              <a:rPr lang="zh-CN" altLang="en-US" sz="2400" b="1">
                <a:solidFill>
                  <a:schemeClr val="tx1"/>
                </a:solidFill>
                <a:latin typeface="+mj-lt"/>
                <a:ea typeface="楷体" panose="02010609060101010101" pitchFamily="49" charset="-122"/>
              </a:rPr>
              <a:t>可与</a:t>
            </a:r>
            <a:r>
              <a:rPr lang="en-US" altLang="zh-CN" sz="2400" b="1">
                <a:solidFill>
                  <a:schemeClr val="tx1"/>
                </a:solidFill>
                <a:latin typeface="+mj-lt"/>
                <a:ea typeface="楷体" panose="02010609060101010101" pitchFamily="49" charset="-122"/>
              </a:rPr>
              <a:t>or (not)</a:t>
            </a:r>
            <a:r>
              <a:rPr lang="zh-CN" altLang="en-US" sz="2400" b="1">
                <a:solidFill>
                  <a:schemeClr val="tx1"/>
                </a:solidFill>
                <a:latin typeface="+mj-lt"/>
                <a:ea typeface="楷体" panose="02010609060101010101" pitchFamily="49" charset="-122"/>
              </a:rPr>
              <a:t>连用，引导让步状语从句</a:t>
            </a:r>
            <a:endParaRPr lang="en-US" altLang="zh-CN" sz="2400" b="1">
              <a:solidFill>
                <a:schemeClr val="tx1"/>
              </a:solidFill>
              <a:latin typeface="+mj-lt"/>
              <a:ea typeface="楷体" panose="02010609060101010101" pitchFamily="49" charset="-122"/>
              <a:cs typeface="Times New Roman" panose="02020603050405020304" pitchFamily="18" charset="0"/>
            </a:endParaRPr>
          </a:p>
        </p:txBody>
      </p:sp>
      <p:sp>
        <p:nvSpPr>
          <p:cNvPr id="4" name="任意多边形: 形状 3"/>
          <p:cNvSpPr/>
          <p:nvPr/>
        </p:nvSpPr>
        <p:spPr>
          <a:xfrm>
            <a:off x="684213" y="2716214"/>
            <a:ext cx="1355725" cy="46037"/>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5" name="任意多边形: 形状 4"/>
          <p:cNvSpPr/>
          <p:nvPr/>
        </p:nvSpPr>
        <p:spPr>
          <a:xfrm>
            <a:off x="611188" y="3394075"/>
            <a:ext cx="431800" cy="46038"/>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6" name="任意多边形: 形状 5"/>
          <p:cNvSpPr/>
          <p:nvPr/>
        </p:nvSpPr>
        <p:spPr>
          <a:xfrm>
            <a:off x="3729038" y="2697164"/>
            <a:ext cx="1120775" cy="46037"/>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7" name="文本框 6"/>
          <p:cNvSpPr txBox="1">
            <a:spLocks noChangeArrowheads="1"/>
          </p:cNvSpPr>
          <p:nvPr/>
        </p:nvSpPr>
        <p:spPr bwMode="auto">
          <a:xfrm>
            <a:off x="4787900" y="2571750"/>
            <a:ext cx="1122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印度的</a:t>
            </a:r>
          </a:p>
        </p:txBody>
      </p:sp>
      <p:sp>
        <p:nvSpPr>
          <p:cNvPr id="8" name="任意多边形: 形状 7"/>
          <p:cNvSpPr/>
          <p:nvPr/>
        </p:nvSpPr>
        <p:spPr>
          <a:xfrm>
            <a:off x="1177925" y="3440112"/>
            <a:ext cx="1439863" cy="46037"/>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9" name="文本框 8"/>
          <p:cNvSpPr txBox="1">
            <a:spLocks noChangeArrowheads="1"/>
          </p:cNvSpPr>
          <p:nvPr/>
        </p:nvSpPr>
        <p:spPr bwMode="auto">
          <a:xfrm>
            <a:off x="2559050" y="3394075"/>
            <a:ext cx="116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日本的</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42" presetClass="entr" presetSubtype="0" fill="hold" grpId="1"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indefinite"/>
                            </p:stCondLst>
                          </p:cTn>
                        </p:par>
                        <p:par>
                          <p:cTn id="27" fill="hold" nodeType="after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42" presetClass="entr" presetSubtype="0" fill="hold" grpId="2"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1"/>
      <p:bldP spid="9" grpId="2"/>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6626" name="TextBox 1"/>
          <p:cNvSpPr txBox="1">
            <a:spLocks noChangeArrowheads="1"/>
          </p:cNvSpPr>
          <p:nvPr/>
        </p:nvSpPr>
        <p:spPr bwMode="auto">
          <a:xfrm>
            <a:off x="388938" y="957263"/>
            <a:ext cx="8366125" cy="3228975"/>
          </a:xfrm>
          <a:prstGeom prst="rect">
            <a:avLst/>
          </a:prstGeom>
          <a:solidFill>
            <a:srgbClr val="FFFF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pPr>
            <a:r>
              <a:rPr lang="en-US" altLang="zh-CN" sz="3200" b="1">
                <a:latin typeface="Times New Roman" pitchFamily="18" charset="0"/>
                <a:ea typeface="黑体" pitchFamily="49" charset="-122"/>
              </a:rPr>
              <a:t>Most large cities have zoos, but have you ever been to a zoo at night? Singapore has a Night Safari. It might seem strange to go to a zoo when it’s dark. However, if you go to see lions, tigers or foxes during the daytime, they’ll</a:t>
            </a:r>
            <a:endParaRPr lang="zh-CN" altLang="en-US" sz="3200" b="1">
              <a:latin typeface="Times New Roman" pitchFamily="18" charset="0"/>
              <a:ea typeface="黑体" pitchFamily="49" charset="-122"/>
            </a:endParaRPr>
          </a:p>
        </p:txBody>
      </p:sp>
      <p:sp>
        <p:nvSpPr>
          <p:cNvPr id="3" name="任意多边形: 形状 2"/>
          <p:cNvSpPr/>
          <p:nvPr/>
        </p:nvSpPr>
        <p:spPr>
          <a:xfrm>
            <a:off x="2051050" y="4084638"/>
            <a:ext cx="842963"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4" name="文本框 3"/>
          <p:cNvSpPr txBox="1">
            <a:spLocks noChangeArrowheads="1"/>
          </p:cNvSpPr>
          <p:nvPr/>
        </p:nvSpPr>
        <p:spPr bwMode="auto">
          <a:xfrm>
            <a:off x="2051050" y="4186238"/>
            <a:ext cx="885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狐狸</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7650" name="TextBox 1"/>
          <p:cNvSpPr txBox="1">
            <a:spLocks noChangeArrowheads="1"/>
          </p:cNvSpPr>
          <p:nvPr/>
        </p:nvSpPr>
        <p:spPr bwMode="auto">
          <a:xfrm>
            <a:off x="468313" y="957263"/>
            <a:ext cx="8367712" cy="3228975"/>
          </a:xfrm>
          <a:prstGeom prst="rect">
            <a:avLst/>
          </a:prstGeom>
          <a:solidFill>
            <a:srgbClr val="FFFF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pPr>
            <a:r>
              <a:rPr lang="en-US" altLang="zh-CN" sz="3200" b="1">
                <a:latin typeface="Times New Roman" pitchFamily="18" charset="0"/>
                <a:ea typeface="黑体" pitchFamily="49" charset="-122"/>
              </a:rPr>
              <a:t>probably be asleep! A lot of animals only wake up at night, so this is the best time to watch them. At the Night Safari, you can watch these animals in a more natural environment than in a normal zoo.</a:t>
            </a:r>
            <a:endParaRPr lang="zh-CN" altLang="en-US" sz="3200" b="1">
              <a:latin typeface="Times New Roman" pitchFamily="18" charset="0"/>
              <a:ea typeface="黑体" pitchFamily="49" charset="-122"/>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8674" name="TextBox 2"/>
          <p:cNvSpPr txBox="1">
            <a:spLocks noChangeArrowheads="1"/>
          </p:cNvSpPr>
          <p:nvPr/>
        </p:nvSpPr>
        <p:spPr bwMode="auto">
          <a:xfrm>
            <a:off x="482600" y="700088"/>
            <a:ext cx="8177214" cy="3868737"/>
          </a:xfrm>
          <a:prstGeom prst="rect">
            <a:avLst/>
          </a:prstGeom>
          <a:solidFill>
            <a:srgbClr val="FFFFFF">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pPr>
            <a:r>
              <a:rPr lang="en-US" altLang="zh-CN" sz="3200" b="1">
                <a:latin typeface="Times New Roman" pitchFamily="18" charset="0"/>
                <a:ea typeface="黑体" pitchFamily="49" charset="-122"/>
              </a:rPr>
              <a:t>One great thing about Singapore is that the temperature is almost the same all year round. This is because the island is so close to the equator. So you can choose to go whenever you like — spring, summer, autumn or winter. And, of course, it’s not too far from China!</a:t>
            </a:r>
          </a:p>
        </p:txBody>
      </p:sp>
      <p:sp>
        <p:nvSpPr>
          <p:cNvPr id="3" name="文本框 2"/>
          <p:cNvSpPr txBox="1">
            <a:spLocks noChangeArrowheads="1"/>
          </p:cNvSpPr>
          <p:nvPr/>
        </p:nvSpPr>
        <p:spPr bwMode="auto">
          <a:xfrm>
            <a:off x="581025" y="238125"/>
            <a:ext cx="2046288" cy="461963"/>
          </a:xfrm>
          <a:prstGeom prst="rect">
            <a:avLst/>
          </a:prstGeom>
          <a:noFill/>
          <a:ln w="28575">
            <a:solidFill>
              <a:srgbClr val="FF33CC"/>
            </a:solidFill>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defRPr/>
            </a:pPr>
            <a:r>
              <a:rPr lang="zh-CN" altLang="en-US" sz="2400" b="1">
                <a:solidFill>
                  <a:srgbClr val="FF33CC"/>
                </a:solidFill>
                <a:latin typeface="+mj-lt"/>
                <a:ea typeface="楷体" panose="02010609060101010101" pitchFamily="49" charset="-122"/>
                <a:cs typeface="Times New Roman" panose="02020603050405020304" pitchFamily="18" charset="0"/>
              </a:rPr>
              <a:t>主语</a:t>
            </a:r>
            <a:r>
              <a:rPr lang="en-US" altLang="zh-CN" sz="2400" b="1">
                <a:solidFill>
                  <a:srgbClr val="FF33CC"/>
                </a:solidFill>
                <a:latin typeface="+mj-lt"/>
                <a:ea typeface="楷体" panose="02010609060101010101" pitchFamily="49" charset="-122"/>
                <a:cs typeface="Times New Roman" panose="02020603050405020304" pitchFamily="18" charset="0"/>
              </a:rPr>
              <a:t> + </a:t>
            </a:r>
            <a:r>
              <a:rPr lang="zh-CN" altLang="en-US" sz="2400" b="1">
                <a:solidFill>
                  <a:srgbClr val="FF33CC"/>
                </a:solidFill>
                <a:latin typeface="+mj-lt"/>
                <a:ea typeface="楷体" panose="02010609060101010101" pitchFamily="49" charset="-122"/>
                <a:cs typeface="Times New Roman" panose="02020603050405020304" pitchFamily="18" charset="0"/>
              </a:rPr>
              <a:t>系动词</a:t>
            </a:r>
            <a:endParaRPr lang="zh-CN" altLang="en-US" sz="2400">
              <a:solidFill>
                <a:srgbClr val="FF33CC"/>
              </a:solidFill>
              <a:latin typeface="楷体" panose="02010609060101010101" pitchFamily="49" charset="-122"/>
              <a:ea typeface="楷体" panose="02010609060101010101" pitchFamily="49" charset="-122"/>
              <a:cs typeface="Times New Roman" panose="02020603050405020304" pitchFamily="18" charset="0"/>
            </a:endParaRPr>
          </a:p>
        </p:txBody>
      </p:sp>
      <p:cxnSp>
        <p:nvCxnSpPr>
          <p:cNvPr id="4" name="直接连接符 3"/>
          <p:cNvCxnSpPr/>
          <p:nvPr/>
        </p:nvCxnSpPr>
        <p:spPr>
          <a:xfrm>
            <a:off x="581025" y="1347788"/>
            <a:ext cx="6067425" cy="0"/>
          </a:xfrm>
          <a:prstGeom prst="line">
            <a:avLst/>
          </a:prstGeom>
          <a:ln w="28575">
            <a:solidFill>
              <a:srgbClr val="FF33CC"/>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429125" y="423863"/>
            <a:ext cx="4625975" cy="461962"/>
          </a:xfrm>
          <a:prstGeom prst="rect">
            <a:avLst/>
          </a:prstGeom>
          <a:ln>
            <a:solidFill>
              <a:schemeClr val="accent6">
                <a:lumMod val="75000"/>
              </a:schemeClr>
            </a:solidFill>
          </a:ln>
        </p:spPr>
        <p:style>
          <a:lnRef idx="2">
            <a:schemeClr val="accent3"/>
          </a:lnRef>
          <a:fillRef idx="1">
            <a:schemeClr val="lt1"/>
          </a:fillRef>
          <a:effectRef idx="0">
            <a:schemeClr val="accent3"/>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9pPr>
          </a:lstStyle>
          <a:p>
            <a:pPr>
              <a:defRPr/>
            </a:pPr>
            <a:r>
              <a:rPr lang="en-US" altLang="zh-CN" sz="2400" b="1">
                <a:solidFill>
                  <a:schemeClr val="accent6">
                    <a:lumMod val="75000"/>
                  </a:schemeClr>
                </a:solidFill>
                <a:latin typeface="+mj-lt"/>
                <a:ea typeface="楷体" panose="02010609060101010101" pitchFamily="49" charset="-122"/>
                <a:cs typeface="Times New Roman" panose="02020603050405020304" pitchFamily="18" charset="0"/>
              </a:rPr>
              <a:t>that</a:t>
            </a:r>
            <a:r>
              <a:rPr lang="zh-CN" altLang="en-US" sz="2400" b="1">
                <a:solidFill>
                  <a:schemeClr val="accent6">
                    <a:lumMod val="75000"/>
                  </a:schemeClr>
                </a:solidFill>
                <a:latin typeface="+mj-lt"/>
                <a:ea typeface="楷体" panose="02010609060101010101" pitchFamily="49" charset="-122"/>
                <a:cs typeface="Times New Roman" panose="02020603050405020304" pitchFamily="18" charset="0"/>
              </a:rPr>
              <a:t>引导的表语从句，</a:t>
            </a:r>
            <a:r>
              <a:rPr lang="en-US" altLang="zh-CN" sz="2400" b="1">
                <a:solidFill>
                  <a:schemeClr val="accent6">
                    <a:lumMod val="75000"/>
                  </a:schemeClr>
                </a:solidFill>
                <a:latin typeface="+mj-lt"/>
                <a:ea typeface="楷体" panose="02010609060101010101" pitchFamily="49" charset="-122"/>
                <a:cs typeface="Times New Roman" panose="02020603050405020304" pitchFamily="18" charset="0"/>
              </a:rPr>
              <a:t>that</a:t>
            </a:r>
            <a:r>
              <a:rPr lang="zh-CN" altLang="en-US" sz="2400" b="1">
                <a:solidFill>
                  <a:schemeClr val="accent6">
                    <a:lumMod val="75000"/>
                  </a:schemeClr>
                </a:solidFill>
                <a:latin typeface="+mj-lt"/>
                <a:ea typeface="楷体" panose="02010609060101010101" pitchFamily="49" charset="-122"/>
                <a:cs typeface="Times New Roman" panose="02020603050405020304" pitchFamily="18" charset="0"/>
              </a:rPr>
              <a:t>可省略</a:t>
            </a:r>
            <a:endParaRPr lang="zh-CN" altLang="en-US" sz="2400">
              <a:solidFill>
                <a:schemeClr val="accent6">
                  <a:lumMod val="75000"/>
                </a:schemeClr>
              </a:solidFill>
              <a:latin typeface="楷体" panose="02010609060101010101" pitchFamily="49" charset="-122"/>
              <a:ea typeface="楷体" panose="02010609060101010101" pitchFamily="49" charset="-122"/>
            </a:endParaRPr>
          </a:p>
        </p:txBody>
      </p:sp>
      <p:cxnSp>
        <p:nvCxnSpPr>
          <p:cNvPr id="6" name="直接连接符 5"/>
          <p:cNvCxnSpPr/>
          <p:nvPr/>
        </p:nvCxnSpPr>
        <p:spPr>
          <a:xfrm>
            <a:off x="6742112" y="1347788"/>
            <a:ext cx="1347787"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08000" y="1995488"/>
            <a:ext cx="8240713"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8" name="任意多边形: 形状 7"/>
          <p:cNvSpPr/>
          <p:nvPr/>
        </p:nvSpPr>
        <p:spPr>
          <a:xfrm>
            <a:off x="6053138" y="2022475"/>
            <a:ext cx="2551112" cy="44450"/>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9" name="文本框 8"/>
          <p:cNvSpPr txBox="1">
            <a:spLocks noChangeArrowheads="1"/>
          </p:cNvSpPr>
          <p:nvPr/>
        </p:nvSpPr>
        <p:spPr bwMode="auto">
          <a:xfrm>
            <a:off x="7912100" y="2044700"/>
            <a:ext cx="8366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全年</a:t>
            </a:r>
          </a:p>
        </p:txBody>
      </p:sp>
      <p:sp>
        <p:nvSpPr>
          <p:cNvPr id="10" name="任意多边形: 形状 9"/>
          <p:cNvSpPr/>
          <p:nvPr/>
        </p:nvSpPr>
        <p:spPr>
          <a:xfrm>
            <a:off x="611188" y="3268662"/>
            <a:ext cx="1263650" cy="46037"/>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11" name="文本框 10"/>
          <p:cNvSpPr txBox="1">
            <a:spLocks noChangeArrowheads="1"/>
          </p:cNvSpPr>
          <p:nvPr/>
        </p:nvSpPr>
        <p:spPr bwMode="auto">
          <a:xfrm>
            <a:off x="1855788" y="3119438"/>
            <a:ext cx="844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赤道</a:t>
            </a:r>
          </a:p>
        </p:txBody>
      </p:sp>
      <p:sp>
        <p:nvSpPr>
          <p:cNvPr id="12" name="任意多边形: 形状 11"/>
          <p:cNvSpPr/>
          <p:nvPr/>
        </p:nvSpPr>
        <p:spPr>
          <a:xfrm>
            <a:off x="6300787" y="3198813"/>
            <a:ext cx="1681162" cy="61912"/>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13" name="文本框 12"/>
          <p:cNvSpPr txBox="1">
            <a:spLocks noChangeArrowheads="1"/>
          </p:cNvSpPr>
          <p:nvPr/>
        </p:nvSpPr>
        <p:spPr bwMode="auto">
          <a:xfrm>
            <a:off x="4821238" y="2479675"/>
            <a:ext cx="4233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在任何</a:t>
            </a:r>
            <a:r>
              <a:rPr lang="en-US" altLang="zh-CN" sz="2400" b="1">
                <a:solidFill>
                  <a:srgbClr val="7030A0"/>
                </a:solidFill>
                <a:latin typeface="楷体" panose="02010609060101010101" pitchFamily="49" charset="-122"/>
                <a:ea typeface="楷体" panose="02010609060101010101" pitchFamily="49" charset="-122"/>
                <a:cs typeface="Arial" panose="020b0604020202020204" pitchFamily="34" charset="0"/>
              </a:rPr>
              <a:t>……</a:t>
            </a:r>
            <a:r>
              <a:rPr lang="zh-CN" altLang="en-US" sz="2400" b="1">
                <a:solidFill>
                  <a:srgbClr val="7030A0"/>
                </a:solidFill>
                <a:latin typeface="Arial" panose="020b0604020202020204" pitchFamily="34" charset="0"/>
                <a:cs typeface="Arial" panose="020b0604020202020204" pitchFamily="34" charset="0"/>
              </a:rPr>
              <a:t>的时候；无论何时</a:t>
            </a:r>
          </a:p>
        </p:txBody>
      </p:sp>
      <p:sp>
        <p:nvSpPr>
          <p:cNvPr id="14" name="任意多边形: 形状 13"/>
          <p:cNvSpPr/>
          <p:nvPr/>
        </p:nvSpPr>
        <p:spPr>
          <a:xfrm>
            <a:off x="2559050" y="3873500"/>
            <a:ext cx="1149350" cy="46038"/>
          </a:xfrm>
          <a:custGeom>
            <a:gdLst>
              <a:gd name="connsiteX0" fmla="*/ 0 w 3334925"/>
              <a:gd name="connsiteY0" fmla="*/ 0 h 121024"/>
              <a:gd name="connsiteX1" fmla="*/ 47065 w 3334925"/>
              <a:gd name="connsiteY1" fmla="*/ 13447 h 121024"/>
              <a:gd name="connsiteX2" fmla="*/ 73959 w 3334925"/>
              <a:gd name="connsiteY2" fmla="*/ 20171 h 121024"/>
              <a:gd name="connsiteX3" fmla="*/ 242047 w 3334925"/>
              <a:gd name="connsiteY3" fmla="*/ 94129 h 121024"/>
              <a:gd name="connsiteX4" fmla="*/ 275665 w 3334925"/>
              <a:gd name="connsiteY4" fmla="*/ 100853 h 121024"/>
              <a:gd name="connsiteX5" fmla="*/ 295836 w 3334925"/>
              <a:gd name="connsiteY5" fmla="*/ 107576 h 121024"/>
              <a:gd name="connsiteX6" fmla="*/ 389965 w 3334925"/>
              <a:gd name="connsiteY6" fmla="*/ 121024 h 121024"/>
              <a:gd name="connsiteX7" fmla="*/ 611842 w 3334925"/>
              <a:gd name="connsiteY7" fmla="*/ 107576 h 121024"/>
              <a:gd name="connsiteX8" fmla="*/ 665630 w 3334925"/>
              <a:gd name="connsiteY8" fmla="*/ 94129 h 121024"/>
              <a:gd name="connsiteX9" fmla="*/ 692524 w 3334925"/>
              <a:gd name="connsiteY9" fmla="*/ 87406 h 121024"/>
              <a:gd name="connsiteX10" fmla="*/ 779930 w 3334925"/>
              <a:gd name="connsiteY10" fmla="*/ 80682 h 121024"/>
              <a:gd name="connsiteX11" fmla="*/ 813547 w 3334925"/>
              <a:gd name="connsiteY11" fmla="*/ 73959 h 121024"/>
              <a:gd name="connsiteX12" fmla="*/ 887506 w 3334925"/>
              <a:gd name="connsiteY12" fmla="*/ 60512 h 121024"/>
              <a:gd name="connsiteX13" fmla="*/ 927847 w 3334925"/>
              <a:gd name="connsiteY13" fmla="*/ 47065 h 121024"/>
              <a:gd name="connsiteX14" fmla="*/ 995083 w 3334925"/>
              <a:gd name="connsiteY14" fmla="*/ 40341 h 121024"/>
              <a:gd name="connsiteX15" fmla="*/ 1015253 w 3334925"/>
              <a:gd name="connsiteY15" fmla="*/ 33618 h 121024"/>
              <a:gd name="connsiteX16" fmla="*/ 1075765 w 3334925"/>
              <a:gd name="connsiteY16" fmla="*/ 20171 h 121024"/>
              <a:gd name="connsiteX17" fmla="*/ 1122830 w 3334925"/>
              <a:gd name="connsiteY17" fmla="*/ 13447 h 121024"/>
              <a:gd name="connsiteX18" fmla="*/ 1216959 w 3334925"/>
              <a:gd name="connsiteY18" fmla="*/ 6724 h 121024"/>
              <a:gd name="connsiteX19" fmla="*/ 1290918 w 3334925"/>
              <a:gd name="connsiteY19" fmla="*/ 13447 h 121024"/>
              <a:gd name="connsiteX20" fmla="*/ 1317812 w 3334925"/>
              <a:gd name="connsiteY20" fmla="*/ 20171 h 121024"/>
              <a:gd name="connsiteX21" fmla="*/ 1344706 w 3334925"/>
              <a:gd name="connsiteY21" fmla="*/ 40341 h 121024"/>
              <a:gd name="connsiteX22" fmla="*/ 1371600 w 3334925"/>
              <a:gd name="connsiteY22" fmla="*/ 47065 h 121024"/>
              <a:gd name="connsiteX23" fmla="*/ 1411942 w 3334925"/>
              <a:gd name="connsiteY23" fmla="*/ 60512 h 121024"/>
              <a:gd name="connsiteX24" fmla="*/ 1432112 w 3334925"/>
              <a:gd name="connsiteY24" fmla="*/ 67235 h 121024"/>
              <a:gd name="connsiteX25" fmla="*/ 1492624 w 3334925"/>
              <a:gd name="connsiteY25" fmla="*/ 80682 h 121024"/>
              <a:gd name="connsiteX26" fmla="*/ 1546412 w 3334925"/>
              <a:gd name="connsiteY26" fmla="*/ 87406 h 121024"/>
              <a:gd name="connsiteX27" fmla="*/ 1788459 w 3334925"/>
              <a:gd name="connsiteY27" fmla="*/ 80682 h 121024"/>
              <a:gd name="connsiteX28" fmla="*/ 1855694 w 3334925"/>
              <a:gd name="connsiteY28" fmla="*/ 67235 h 121024"/>
              <a:gd name="connsiteX29" fmla="*/ 1902759 w 3334925"/>
              <a:gd name="connsiteY29" fmla="*/ 53788 h 121024"/>
              <a:gd name="connsiteX30" fmla="*/ 1976718 w 3334925"/>
              <a:gd name="connsiteY30" fmla="*/ 47065 h 121024"/>
              <a:gd name="connsiteX31" fmla="*/ 2064124 w 3334925"/>
              <a:gd name="connsiteY31" fmla="*/ 33618 h 121024"/>
              <a:gd name="connsiteX32" fmla="*/ 2117912 w 3334925"/>
              <a:gd name="connsiteY32" fmla="*/ 26894 h 121024"/>
              <a:gd name="connsiteX33" fmla="*/ 2144806 w 3334925"/>
              <a:gd name="connsiteY33" fmla="*/ 20171 h 121024"/>
              <a:gd name="connsiteX34" fmla="*/ 2212042 w 3334925"/>
              <a:gd name="connsiteY34" fmla="*/ 13447 h 121024"/>
              <a:gd name="connsiteX35" fmla="*/ 2400300 w 3334925"/>
              <a:gd name="connsiteY35" fmla="*/ 20171 h 121024"/>
              <a:gd name="connsiteX36" fmla="*/ 2427194 w 3334925"/>
              <a:gd name="connsiteY36" fmla="*/ 26894 h 121024"/>
              <a:gd name="connsiteX37" fmla="*/ 2474259 w 3334925"/>
              <a:gd name="connsiteY37" fmla="*/ 33618 h 121024"/>
              <a:gd name="connsiteX38" fmla="*/ 2655794 w 3334925"/>
              <a:gd name="connsiteY38" fmla="*/ 47065 h 121024"/>
              <a:gd name="connsiteX39" fmla="*/ 2817159 w 3334925"/>
              <a:gd name="connsiteY39" fmla="*/ 40341 h 121024"/>
              <a:gd name="connsiteX40" fmla="*/ 2844053 w 3334925"/>
              <a:gd name="connsiteY40" fmla="*/ 33618 h 121024"/>
              <a:gd name="connsiteX41" fmla="*/ 2897842 w 3334925"/>
              <a:gd name="connsiteY41" fmla="*/ 20171 h 121024"/>
              <a:gd name="connsiteX42" fmla="*/ 3039036 w 3334925"/>
              <a:gd name="connsiteY42" fmla="*/ 26894 h 121024"/>
              <a:gd name="connsiteX43" fmla="*/ 3099547 w 3334925"/>
              <a:gd name="connsiteY43" fmla="*/ 47065 h 121024"/>
              <a:gd name="connsiteX44" fmla="*/ 3119718 w 3334925"/>
              <a:gd name="connsiteY44" fmla="*/ 53788 h 121024"/>
              <a:gd name="connsiteX45" fmla="*/ 3139889 w 3334925"/>
              <a:gd name="connsiteY45" fmla="*/ 60512 h 121024"/>
              <a:gd name="connsiteX46" fmla="*/ 3314700 w 3334925"/>
              <a:gd name="connsiteY46" fmla="*/ 53788 h 121024"/>
              <a:gd name="connsiteX47" fmla="*/ 3334871 w 3334925"/>
              <a:gd name="connsiteY47" fmla="*/ 40341 h 121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34924" h="121024">
                <a:moveTo>
                  <a:pt x="0" y="0"/>
                </a:moveTo>
                <a:lnTo>
                  <a:pt x="47065" y="13447"/>
                </a:lnTo>
                <a:cubicBezTo>
                  <a:pt x="55980" y="15878"/>
                  <a:pt x="65485" y="16487"/>
                  <a:pt x="73959" y="20171"/>
                </a:cubicBezTo>
                <a:cubicBezTo>
                  <a:pt x="77269" y="21610"/>
                  <a:pt x="198294" y="85378"/>
                  <a:pt x="242047" y="94129"/>
                </a:cubicBezTo>
                <a:cubicBezTo>
                  <a:pt x="253253" y="96370"/>
                  <a:pt x="264578" y="98081"/>
                  <a:pt x="275665" y="100853"/>
                </a:cubicBezTo>
                <a:cubicBezTo>
                  <a:pt x="282541" y="102572"/>
                  <a:pt x="288857" y="106344"/>
                  <a:pt x="295836" y="107576"/>
                </a:cubicBezTo>
                <a:cubicBezTo>
                  <a:pt x="327049" y="113084"/>
                  <a:pt x="389965" y="121024"/>
                  <a:pt x="389965" y="121024"/>
                </a:cubicBezTo>
                <a:cubicBezTo>
                  <a:pt x="409506" y="120047"/>
                  <a:pt x="573522" y="113050"/>
                  <a:pt x="611842" y="107576"/>
                </a:cubicBezTo>
                <a:cubicBezTo>
                  <a:pt x="630137" y="104962"/>
                  <a:pt x="647701" y="98611"/>
                  <a:pt x="665630" y="94129"/>
                </a:cubicBezTo>
                <a:cubicBezTo>
                  <a:pt x="674595" y="91888"/>
                  <a:pt x="683311" y="88115"/>
                  <a:pt x="692524" y="87406"/>
                </a:cubicBezTo>
                <a:lnTo>
                  <a:pt x="779930" y="80682"/>
                </a:lnTo>
                <a:lnTo>
                  <a:pt x="813547" y="73959"/>
                </a:lnTo>
                <a:cubicBezTo>
                  <a:pt x="828910" y="71166"/>
                  <a:pt x="870908" y="65039"/>
                  <a:pt x="887506" y="60512"/>
                </a:cubicBezTo>
                <a:cubicBezTo>
                  <a:pt x="901181" y="56783"/>
                  <a:pt x="913915" y="49677"/>
                  <a:pt x="927847" y="47065"/>
                </a:cubicBezTo>
                <a:cubicBezTo>
                  <a:pt x="949985" y="42914"/>
                  <a:pt x="972671" y="42582"/>
                  <a:pt x="995083" y="40341"/>
                </a:cubicBezTo>
                <a:cubicBezTo>
                  <a:pt x="1001806" y="38100"/>
                  <a:pt x="1008439" y="35565"/>
                  <a:pt x="1015253" y="33618"/>
                </a:cubicBezTo>
                <a:cubicBezTo>
                  <a:pt x="1032187" y="28780"/>
                  <a:pt x="1059114" y="22946"/>
                  <a:pt x="1075765" y="20171"/>
                </a:cubicBezTo>
                <a:cubicBezTo>
                  <a:pt x="1091397" y="17566"/>
                  <a:pt x="1107054" y="14949"/>
                  <a:pt x="1122830" y="13447"/>
                </a:cubicBezTo>
                <a:cubicBezTo>
                  <a:pt x="1154145" y="10465"/>
                  <a:pt x="1185583" y="8965"/>
                  <a:pt x="1216959" y="6724"/>
                </a:cubicBezTo>
                <a:cubicBezTo>
                  <a:pt x="1241612" y="8965"/>
                  <a:pt x="1266381" y="10175"/>
                  <a:pt x="1290918" y="13447"/>
                </a:cubicBezTo>
                <a:cubicBezTo>
                  <a:pt x="1300078" y="14668"/>
                  <a:pt x="1309547" y="16038"/>
                  <a:pt x="1317812" y="20171"/>
                </a:cubicBezTo>
                <a:cubicBezTo>
                  <a:pt x="1327835" y="25182"/>
                  <a:pt x="1334683" y="35330"/>
                  <a:pt x="1344706" y="40341"/>
                </a:cubicBezTo>
                <a:cubicBezTo>
                  <a:pt x="1352971" y="44474"/>
                  <a:pt x="1362749" y="44410"/>
                  <a:pt x="1371600" y="47065"/>
                </a:cubicBezTo>
                <a:cubicBezTo>
                  <a:pt x="1385177" y="51138"/>
                  <a:pt x="1398495" y="56030"/>
                  <a:pt x="1411942" y="60512"/>
                </a:cubicBezTo>
                <a:cubicBezTo>
                  <a:pt x="1418665" y="62753"/>
                  <a:pt x="1425237" y="65516"/>
                  <a:pt x="1432112" y="67235"/>
                </a:cubicBezTo>
                <a:cubicBezTo>
                  <a:pt x="1453537" y="72592"/>
                  <a:pt x="1470419" y="77266"/>
                  <a:pt x="1492624" y="80682"/>
                </a:cubicBezTo>
                <a:cubicBezTo>
                  <a:pt x="1510483" y="83429"/>
                  <a:pt x="1528483" y="85165"/>
                  <a:pt x="1546412" y="87406"/>
                </a:cubicBezTo>
                <a:lnTo>
                  <a:pt x="1788459" y="80682"/>
                </a:lnTo>
                <a:cubicBezTo>
                  <a:pt x="1804316" y="79927"/>
                  <a:pt x="1838349" y="72191"/>
                  <a:pt x="1855694" y="67235"/>
                </a:cubicBezTo>
                <a:cubicBezTo>
                  <a:pt x="1873835" y="62052"/>
                  <a:pt x="1883066" y="56414"/>
                  <a:pt x="1902759" y="53788"/>
                </a:cubicBezTo>
                <a:cubicBezTo>
                  <a:pt x="1927296" y="50516"/>
                  <a:pt x="1952115" y="49799"/>
                  <a:pt x="1976718" y="47065"/>
                </a:cubicBezTo>
                <a:cubicBezTo>
                  <a:pt x="2025475" y="41648"/>
                  <a:pt x="2018305" y="40164"/>
                  <a:pt x="2064124" y="33618"/>
                </a:cubicBezTo>
                <a:cubicBezTo>
                  <a:pt x="2082011" y="31063"/>
                  <a:pt x="2100089" y="29865"/>
                  <a:pt x="2117912" y="26894"/>
                </a:cubicBezTo>
                <a:cubicBezTo>
                  <a:pt x="2127027" y="25375"/>
                  <a:pt x="2135658" y="21478"/>
                  <a:pt x="2144806" y="20171"/>
                </a:cubicBezTo>
                <a:cubicBezTo>
                  <a:pt x="2167103" y="16986"/>
                  <a:pt x="2189630" y="15688"/>
                  <a:pt x="2212042" y="13447"/>
                </a:cubicBezTo>
                <a:cubicBezTo>
                  <a:pt x="2274795" y="15688"/>
                  <a:pt x="2337630" y="16254"/>
                  <a:pt x="2400300" y="20171"/>
                </a:cubicBezTo>
                <a:cubicBezTo>
                  <a:pt x="2409523" y="20747"/>
                  <a:pt x="2418103" y="25241"/>
                  <a:pt x="2427194" y="26894"/>
                </a:cubicBezTo>
                <a:cubicBezTo>
                  <a:pt x="2442786" y="29729"/>
                  <a:pt x="2458498" y="31959"/>
                  <a:pt x="2474259" y="33618"/>
                </a:cubicBezTo>
                <a:cubicBezTo>
                  <a:pt x="2523569" y="38808"/>
                  <a:pt x="2609098" y="43952"/>
                  <a:pt x="2655794" y="47065"/>
                </a:cubicBezTo>
                <a:cubicBezTo>
                  <a:pt x="2709582" y="44824"/>
                  <a:pt x="2763461" y="44177"/>
                  <a:pt x="2817159" y="40341"/>
                </a:cubicBezTo>
                <a:cubicBezTo>
                  <a:pt x="2826376" y="39683"/>
                  <a:pt x="2835033" y="35623"/>
                  <a:pt x="2844053" y="33618"/>
                </a:cubicBezTo>
                <a:cubicBezTo>
                  <a:pt x="2892731" y="22801"/>
                  <a:pt x="2861799" y="32184"/>
                  <a:pt x="2897842" y="20171"/>
                </a:cubicBezTo>
                <a:cubicBezTo>
                  <a:pt x="2944907" y="22412"/>
                  <a:pt x="2992206" y="21691"/>
                  <a:pt x="3039036" y="26894"/>
                </a:cubicBezTo>
                <a:cubicBezTo>
                  <a:pt x="3039046" y="26895"/>
                  <a:pt x="3089457" y="43702"/>
                  <a:pt x="3099547" y="47065"/>
                </a:cubicBezTo>
                <a:lnTo>
                  <a:pt x="3119718" y="53788"/>
                </a:lnTo>
                <a:lnTo>
                  <a:pt x="3139889" y="60512"/>
                </a:lnTo>
                <a:cubicBezTo>
                  <a:pt x="3198159" y="58271"/>
                  <a:pt x="3256525" y="57800"/>
                  <a:pt x="3314700" y="53788"/>
                </a:cubicBezTo>
                <a:cubicBezTo>
                  <a:pt x="3336997" y="52250"/>
                  <a:pt x="3334871" y="52288"/>
                  <a:pt x="3334871" y="40341"/>
                </a:cubicBezTo>
              </a:path>
            </a:pathLst>
          </a:custGeom>
          <a:ln w="28575"/>
        </p:spPr>
        <p:style>
          <a:lnRef idx="1">
            <a:schemeClr val="accent3"/>
          </a:lnRef>
          <a:fillRef idx="0">
            <a:schemeClr val="accent3"/>
          </a:fillRef>
          <a:effectRef idx="0">
            <a:schemeClr val="accent3"/>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1800"/>
          </a:p>
        </p:txBody>
      </p:sp>
      <p:sp>
        <p:nvSpPr>
          <p:cNvPr id="15" name="文本框 14"/>
          <p:cNvSpPr txBox="1">
            <a:spLocks noChangeArrowheads="1"/>
          </p:cNvSpPr>
          <p:nvPr/>
        </p:nvSpPr>
        <p:spPr bwMode="auto">
          <a:xfrm>
            <a:off x="3708400" y="3724275"/>
            <a:ext cx="86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r>
              <a:rPr lang="zh-CN" altLang="en-US" sz="2400" b="1">
                <a:solidFill>
                  <a:srgbClr val="7030A0"/>
                </a:solidFill>
                <a:latin typeface="Arial" panose="020b0604020202020204" pitchFamily="34" charset="0"/>
                <a:cs typeface="Arial" panose="020b0604020202020204" pitchFamily="34" charset="0"/>
              </a:rPr>
              <a:t>春天</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par>
                                <p:cTn id="14" presetID="1" presetClass="entr" presetSubtype="0" fill="hold" grpId="1"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par>
                                <p:cTn id="24" presetID="42" presetClass="entr" presetSubtype="0" fill="hold" grpId="2"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par>
                                <p:cTn id="35" presetID="42" presetClass="entr" presetSubtype="0" fill="hold" grpId="3"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indefinite"/>
                            </p:stCondLst>
                          </p:cTn>
                        </p:par>
                        <p:par>
                          <p:cTn id="42" fill="hold" nodeType="after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par>
                                <p:cTn id="46" presetID="42" presetClass="entr" presetSubtype="0" fill="hold" grpId="4"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indefinite"/>
                            </p:stCondLst>
                          </p:cTn>
                        </p:par>
                        <p:par>
                          <p:cTn id="53" fill="hold" nodeType="after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par>
                                <p:cTn id="57" presetID="42" presetClass="entr" presetSubtype="0" fill="hold" grpId="5"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1"/>
      <p:bldP spid="9" grpId="2"/>
      <p:bldP spid="11" grpId="3"/>
      <p:bldP spid="13" grpId="4"/>
      <p:bldP spid="15" grpId="5"/>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p:cNvSpPr txBox="1"/>
          <p:nvPr/>
        </p:nvSpPr>
        <p:spPr>
          <a:xfrm>
            <a:off x="757238" y="107950"/>
            <a:ext cx="7994650" cy="1308100"/>
          </a:xfrm>
          <a:prstGeom prst="rect">
            <a:avLst/>
          </a:prstGeom>
          <a:noFill/>
        </p:spPr>
        <p:txBody>
          <a:bodyPr>
            <a:spAutoFit/>
          </a:bodyPr>
          <a:lstStyle>
            <a:defPPr>
              <a:defRPr lang="zh-CN"/>
            </a:defPPr>
          </a:lstStyle>
          <a:p>
            <a:pPr eaLnBrk="1" hangingPunct="1">
              <a:lnSpc>
                <a:spcPct val="130000"/>
              </a:lnSpc>
              <a:buFont typeface="Arial"/>
              <a:buNone/>
              <a:defRPr/>
            </a:pPr>
            <a:r>
              <a:rPr lang="en-US" altLang="zh-CN" sz="3200" b="1">
                <a:latin typeface="+mj-lt"/>
              </a:rPr>
              <a:t>The statements below are false. Use information from the article to correct them. </a:t>
            </a:r>
          </a:p>
        </p:txBody>
      </p:sp>
      <p:grpSp>
        <p:nvGrpSpPr>
          <p:cNvPr id="29699" name="组合 4"/>
          <p:cNvGrpSpPr/>
          <p:nvPr/>
        </p:nvGrpSpPr>
        <p:grpSpPr>
          <a:xfrm>
            <a:off x="107950" y="450850"/>
            <a:ext cx="784225" cy="623888"/>
            <a:chOff x="442331" y="417845"/>
            <a:chExt cx="784860" cy="624701"/>
          </a:xfrm>
        </p:grpSpPr>
        <p:sp>
          <p:nvSpPr>
            <p:cNvPr id="4" name="椭圆 3"/>
            <p:cNvSpPr/>
            <p:nvPr/>
          </p:nvSpPr>
          <p:spPr>
            <a:xfrm>
              <a:off x="483639" y="428972"/>
              <a:ext cx="672057" cy="613574"/>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29706" name="TextBox 3"/>
            <p:cNvSpPr txBox="1">
              <a:spLocks noChangeArrowheads="1"/>
            </p:cNvSpPr>
            <p:nvPr/>
          </p:nvSpPr>
          <p:spPr bwMode="auto">
            <a:xfrm>
              <a:off x="442331" y="417845"/>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gn="ctr" eaLnBrk="1" hangingPunct="1"/>
              <a:r>
                <a:rPr lang="en-US" altLang="zh-CN" sz="3200" b="1">
                  <a:solidFill>
                    <a:srgbClr val="0000FF"/>
                  </a:solidFill>
                  <a:latin typeface="Arial" panose="020b0604020202020204" pitchFamily="34" charset="0"/>
                </a:rPr>
                <a:t>2c</a:t>
              </a:r>
              <a:endParaRPr lang="zh-CN" altLang="en-US" sz="3200" b="1">
                <a:solidFill>
                  <a:srgbClr val="0000FF"/>
                </a:solidFill>
                <a:latin typeface="Arial" panose="020b0604020202020204" pitchFamily="34" charset="0"/>
              </a:endParaRPr>
            </a:p>
          </p:txBody>
        </p:sp>
      </p:grpSp>
      <p:sp>
        <p:nvSpPr>
          <p:cNvPr id="29700" name="Rectangle 3"/>
          <p:cNvSpPr>
            <a:spLocks noChangeArrowheads="1"/>
          </p:cNvSpPr>
          <p:nvPr/>
        </p:nvSpPr>
        <p:spPr bwMode="auto">
          <a:xfrm>
            <a:off x="679450" y="1419225"/>
            <a:ext cx="8464550" cy="326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40000"/>
              </a:lnSpc>
            </a:pPr>
            <a:r>
              <a:rPr lang="en-US" altLang="zh-CN" sz="3200" b="1">
                <a:latin typeface="Times New Roman" pitchFamily="18" charset="0"/>
              </a:rPr>
              <a:t>1. Most people in Singapore only speak English.</a:t>
            </a:r>
          </a:p>
          <a:p>
            <a:pPr eaLnBrk="1" hangingPunct="1"/>
            <a:endParaRPr lang="en-US" altLang="zh-CN" sz="3200" b="1">
              <a:latin typeface="Times New Roman" pitchFamily="18" charset="0"/>
            </a:endParaRPr>
          </a:p>
          <a:p>
            <a:pPr eaLnBrk="1" hangingPunct="1">
              <a:lnSpc>
                <a:spcPct val="140000"/>
              </a:lnSpc>
            </a:pPr>
            <a:endParaRPr lang="en-US" altLang="zh-CN" sz="3200" b="1">
              <a:latin typeface="Times New Roman" pitchFamily="18" charset="0"/>
            </a:endParaRPr>
          </a:p>
          <a:p>
            <a:pPr eaLnBrk="1" hangingPunct="1">
              <a:lnSpc>
                <a:spcPct val="140000"/>
              </a:lnSpc>
            </a:pPr>
            <a:r>
              <a:rPr lang="en-US" altLang="zh-CN" sz="3200" b="1">
                <a:latin typeface="Times New Roman" pitchFamily="18" charset="0"/>
              </a:rPr>
              <a:t>2. It is not easy to get many different kinds of </a:t>
            </a:r>
          </a:p>
          <a:p>
            <a:pPr eaLnBrk="1" hangingPunct="1">
              <a:lnSpc>
                <a:spcPct val="140000"/>
              </a:lnSpc>
            </a:pPr>
            <a:r>
              <a:rPr lang="en-US" altLang="zh-CN" sz="3200" b="1">
                <a:latin typeface="Times New Roman" pitchFamily="18" charset="0"/>
              </a:rPr>
              <a:t>    good food in Singapore.</a:t>
            </a:r>
          </a:p>
        </p:txBody>
      </p:sp>
      <p:sp>
        <p:nvSpPr>
          <p:cNvPr id="7" name="矩形 4"/>
          <p:cNvSpPr>
            <a:spLocks noChangeArrowheads="1"/>
          </p:cNvSpPr>
          <p:nvPr/>
        </p:nvSpPr>
        <p:spPr bwMode="auto">
          <a:xfrm>
            <a:off x="4083050" y="2211389"/>
            <a:ext cx="50609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00"/>
                </a:solidFill>
                <a:latin typeface="Times New Roman" pitchFamily="18" charset="0"/>
              </a:rPr>
              <a:t>speak both English and Chinese</a:t>
            </a:r>
            <a:endParaRPr lang="zh-CN" altLang="en-US" sz="2800">
              <a:latin typeface="Arial" panose="020b0604020202020204" pitchFamily="34" charset="0"/>
            </a:endParaRPr>
          </a:p>
        </p:txBody>
      </p:sp>
      <p:cxnSp>
        <p:nvCxnSpPr>
          <p:cNvPr id="8" name="直接连接符 7"/>
          <p:cNvCxnSpPr/>
          <p:nvPr/>
        </p:nvCxnSpPr>
        <p:spPr>
          <a:xfrm>
            <a:off x="5684838" y="2139950"/>
            <a:ext cx="335121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矩形 11"/>
          <p:cNvSpPr>
            <a:spLocks noChangeArrowheads="1"/>
          </p:cNvSpPr>
          <p:nvPr/>
        </p:nvSpPr>
        <p:spPr bwMode="auto">
          <a:xfrm>
            <a:off x="1403350" y="3003550"/>
            <a:ext cx="1436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00"/>
                </a:solidFill>
                <a:latin typeface="Times New Roman" pitchFamily="18" charset="0"/>
              </a:rPr>
              <a:t>It’s easy</a:t>
            </a:r>
            <a:endParaRPr lang="zh-CN" altLang="en-US" sz="2800">
              <a:latin typeface="Arial" panose="020b0604020202020204" pitchFamily="34" charset="0"/>
            </a:endParaRPr>
          </a:p>
        </p:txBody>
      </p:sp>
      <p:cxnSp>
        <p:nvCxnSpPr>
          <p:cNvPr id="10" name="直接连接符 9"/>
          <p:cNvCxnSpPr/>
          <p:nvPr/>
        </p:nvCxnSpPr>
        <p:spPr>
          <a:xfrm>
            <a:off x="1116013" y="4011612"/>
            <a:ext cx="2159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22" presetClass="entr" presetSubtype="8" fill="hold" grpId="1"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1"/>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2" name="矩形 2"/>
          <p:cNvSpPr>
            <a:spLocks noChangeArrowheads="1"/>
          </p:cNvSpPr>
          <p:nvPr/>
        </p:nvSpPr>
        <p:spPr bwMode="auto">
          <a:xfrm>
            <a:off x="684213" y="711200"/>
            <a:ext cx="7953375"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40000"/>
              </a:lnSpc>
            </a:pPr>
            <a:r>
              <a:rPr lang="en-US" altLang="zh-CN" sz="3200" b="1">
                <a:solidFill>
                  <a:srgbClr val="000000"/>
                </a:solidFill>
                <a:latin typeface="Times New Roman" pitchFamily="18" charset="0"/>
              </a:rPr>
              <a:t>3. It is better to see lions and tigers during   </a:t>
            </a:r>
          </a:p>
          <a:p>
            <a:pPr eaLnBrk="1" hangingPunct="1">
              <a:lnSpc>
                <a:spcPct val="140000"/>
              </a:lnSpc>
            </a:pPr>
            <a:r>
              <a:rPr lang="en-US" altLang="zh-CN" sz="3200" b="1">
                <a:solidFill>
                  <a:srgbClr val="000000"/>
                </a:solidFill>
                <a:latin typeface="Times New Roman" pitchFamily="18" charset="0"/>
              </a:rPr>
              <a:t>    the daytime because they will probably be </a:t>
            </a:r>
          </a:p>
          <a:p>
            <a:pPr eaLnBrk="1" hangingPunct="1">
              <a:lnSpc>
                <a:spcPct val="140000"/>
              </a:lnSpc>
            </a:pPr>
            <a:r>
              <a:rPr lang="en-US" altLang="zh-CN" sz="3200" b="1">
                <a:solidFill>
                  <a:srgbClr val="000000"/>
                </a:solidFill>
                <a:latin typeface="Times New Roman" pitchFamily="18" charset="0"/>
              </a:rPr>
              <a:t>    awake.</a:t>
            </a:r>
          </a:p>
          <a:p>
            <a:pPr eaLnBrk="1" hangingPunct="1">
              <a:lnSpc>
                <a:spcPct val="140000"/>
              </a:lnSpc>
              <a:spcBef>
                <a:spcPts val="1200"/>
              </a:spcBef>
            </a:pPr>
            <a:r>
              <a:rPr lang="en-US" altLang="zh-CN" sz="3200" b="1">
                <a:solidFill>
                  <a:srgbClr val="000000"/>
                </a:solidFill>
                <a:latin typeface="Times New Roman" pitchFamily="18" charset="0"/>
              </a:rPr>
              <a:t>4. It is best to visit Singapore in the autumn.</a:t>
            </a:r>
          </a:p>
        </p:txBody>
      </p:sp>
      <p:sp>
        <p:nvSpPr>
          <p:cNvPr id="3" name="矩形 4"/>
          <p:cNvSpPr>
            <a:spLocks noChangeArrowheads="1"/>
          </p:cNvSpPr>
          <p:nvPr/>
        </p:nvSpPr>
        <p:spPr bwMode="auto">
          <a:xfrm>
            <a:off x="2484439" y="3724275"/>
            <a:ext cx="60483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00"/>
                </a:solidFill>
                <a:latin typeface="Times New Roman" pitchFamily="18" charset="0"/>
              </a:rPr>
              <a:t>You can visit Singapore all year round.</a:t>
            </a:r>
          </a:p>
        </p:txBody>
      </p:sp>
      <p:sp>
        <p:nvSpPr>
          <p:cNvPr id="4" name="矩形 5"/>
          <p:cNvSpPr>
            <a:spLocks noChangeArrowheads="1"/>
          </p:cNvSpPr>
          <p:nvPr/>
        </p:nvSpPr>
        <p:spPr bwMode="auto">
          <a:xfrm>
            <a:off x="2700339" y="2116139"/>
            <a:ext cx="1655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2800" b="1">
                <a:solidFill>
                  <a:srgbClr val="FF0000"/>
                </a:solidFill>
                <a:latin typeface="Times New Roman" pitchFamily="18" charset="0"/>
              </a:rPr>
              <a:t>at night</a:t>
            </a:r>
            <a:endParaRPr lang="zh-CN" altLang="en-US" sz="2800">
              <a:latin typeface="Arial" panose="020b0604020202020204" pitchFamily="34" charset="0"/>
            </a:endParaRPr>
          </a:p>
        </p:txBody>
      </p:sp>
      <p:cxnSp>
        <p:nvCxnSpPr>
          <p:cNvPr id="5" name="直接连接符 4"/>
          <p:cNvCxnSpPr/>
          <p:nvPr/>
        </p:nvCxnSpPr>
        <p:spPr>
          <a:xfrm>
            <a:off x="6980238" y="1423988"/>
            <a:ext cx="10477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67400" y="3584575"/>
            <a:ext cx="244951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187450" y="2071688"/>
            <a:ext cx="201612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16" presetClass="entr" presetSubtype="21" fill="hold" grpId="1"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16" presetClass="entr" presetSubtype="21"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p:cNvSpPr txBox="1"/>
          <p:nvPr/>
        </p:nvSpPr>
        <p:spPr>
          <a:xfrm>
            <a:off x="942975" y="450850"/>
            <a:ext cx="8166100" cy="1077913"/>
          </a:xfrm>
          <a:prstGeom prst="rect">
            <a:avLst/>
          </a:prstGeom>
          <a:noFill/>
        </p:spPr>
        <p:txBody>
          <a:bodyPr>
            <a:spAutoFit/>
          </a:bodyPr>
          <a:lstStyle>
            <a:defPPr>
              <a:defRPr lang="zh-CN"/>
            </a:defPPr>
          </a:lstStyle>
          <a:p>
            <a:pPr eaLnBrk="1" hangingPunct="1">
              <a:buFont typeface="Arial"/>
              <a:buNone/>
              <a:defRPr/>
            </a:pPr>
            <a:r>
              <a:rPr lang="en-US" altLang="zh-CN" sz="3200" b="1">
                <a:latin typeface="+mj-lt"/>
              </a:rPr>
              <a:t>Fill in the conversation about Singapore using the information from the article. </a:t>
            </a:r>
          </a:p>
        </p:txBody>
      </p:sp>
      <p:grpSp>
        <p:nvGrpSpPr>
          <p:cNvPr id="31747" name="组合 4"/>
          <p:cNvGrpSpPr/>
          <p:nvPr/>
        </p:nvGrpSpPr>
        <p:grpSpPr>
          <a:xfrm>
            <a:off x="179383" y="601663"/>
            <a:ext cx="836623" cy="746125"/>
            <a:chOff x="449580" y="326147"/>
            <a:chExt cx="836623" cy="747083"/>
          </a:xfrm>
        </p:grpSpPr>
        <p:sp>
          <p:nvSpPr>
            <p:cNvPr id="4" name="椭圆 3"/>
            <p:cNvSpPr/>
            <p:nvPr/>
          </p:nvSpPr>
          <p:spPr>
            <a:xfrm>
              <a:off x="449580" y="326147"/>
              <a:ext cx="739785" cy="747083"/>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31754" name="TextBox 3"/>
            <p:cNvSpPr txBox="1">
              <a:spLocks noChangeArrowheads="1"/>
            </p:cNvSpPr>
            <p:nvPr/>
          </p:nvSpPr>
          <p:spPr bwMode="auto">
            <a:xfrm>
              <a:off x="501343" y="389703"/>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0000FF"/>
                  </a:solidFill>
                  <a:latin typeface="Arial" panose="020b0604020202020204" pitchFamily="34" charset="0"/>
                </a:rPr>
                <a:t>2d</a:t>
              </a:r>
              <a:endParaRPr lang="zh-CN" altLang="en-US" sz="3200" b="1">
                <a:solidFill>
                  <a:srgbClr val="0000FF"/>
                </a:solidFill>
                <a:latin typeface="Arial" panose="020b0604020202020204" pitchFamily="34" charset="0"/>
              </a:endParaRPr>
            </a:p>
          </p:txBody>
        </p:sp>
      </p:grpSp>
      <p:sp>
        <p:nvSpPr>
          <p:cNvPr id="31748" name="Rectangle 3"/>
          <p:cNvSpPr>
            <a:spLocks noChangeArrowheads="1"/>
          </p:cNvSpPr>
          <p:nvPr/>
        </p:nvSpPr>
        <p:spPr bwMode="auto">
          <a:xfrm>
            <a:off x="931863" y="1700213"/>
            <a:ext cx="7961312"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pPr>
            <a:r>
              <a:rPr lang="en-US" altLang="zh-CN" sz="3200" b="1">
                <a:latin typeface="Times New Roman" pitchFamily="18" charset="0"/>
              </a:rPr>
              <a:t>A: I’m going to Singapore next week. _____ </a:t>
            </a:r>
          </a:p>
          <a:p>
            <a:pPr eaLnBrk="1" hangingPunct="1">
              <a:lnSpc>
                <a:spcPct val="130000"/>
              </a:lnSpc>
            </a:pPr>
            <a:r>
              <a:rPr lang="en-US" altLang="zh-CN" sz="3200" b="1">
                <a:latin typeface="Times New Roman" pitchFamily="18" charset="0"/>
              </a:rPr>
              <a:t>     you ever _____ there before?</a:t>
            </a:r>
          </a:p>
          <a:p>
            <a:pPr eaLnBrk="1" hangingPunct="1">
              <a:lnSpc>
                <a:spcPct val="130000"/>
              </a:lnSpc>
            </a:pPr>
            <a:r>
              <a:rPr lang="en-US" altLang="zh-CN" sz="3200" b="1">
                <a:latin typeface="Times New Roman" pitchFamily="18" charset="0"/>
              </a:rPr>
              <a:t>B: Yes, I’ve _____ to Singapore many times. </a:t>
            </a:r>
          </a:p>
          <a:p>
            <a:pPr eaLnBrk="1" hangingPunct="1">
              <a:lnSpc>
                <a:spcPct val="130000"/>
              </a:lnSpc>
            </a:pPr>
            <a:r>
              <a:rPr lang="en-US" altLang="zh-CN" sz="3200" b="1">
                <a:latin typeface="Times New Roman" pitchFamily="18" charset="0"/>
              </a:rPr>
              <a:t>     It’s my favorite country to visit in </a:t>
            </a:r>
          </a:p>
          <a:p>
            <a:pPr eaLnBrk="1" hangingPunct="1">
              <a:lnSpc>
                <a:spcPct val="130000"/>
              </a:lnSpc>
            </a:pPr>
            <a:r>
              <a:rPr lang="en-US" altLang="zh-CN" sz="3200" b="1">
                <a:latin typeface="Times New Roman" pitchFamily="18" charset="0"/>
              </a:rPr>
              <a:t>     _________ Asia.</a:t>
            </a:r>
          </a:p>
        </p:txBody>
      </p:sp>
      <p:sp>
        <p:nvSpPr>
          <p:cNvPr id="7" name="Rectangle 4"/>
          <p:cNvSpPr>
            <a:spLocks noChangeArrowheads="1"/>
          </p:cNvSpPr>
          <p:nvPr/>
        </p:nvSpPr>
        <p:spPr bwMode="auto">
          <a:xfrm>
            <a:off x="7524750" y="1779588"/>
            <a:ext cx="116522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Have </a:t>
            </a:r>
          </a:p>
        </p:txBody>
      </p:sp>
      <p:sp>
        <p:nvSpPr>
          <p:cNvPr id="8" name="Rectangle 5"/>
          <p:cNvSpPr>
            <a:spLocks noChangeArrowheads="1"/>
          </p:cNvSpPr>
          <p:nvPr/>
        </p:nvSpPr>
        <p:spPr bwMode="auto">
          <a:xfrm>
            <a:off x="3125789" y="2427288"/>
            <a:ext cx="1008062"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been</a:t>
            </a:r>
          </a:p>
        </p:txBody>
      </p:sp>
      <p:sp>
        <p:nvSpPr>
          <p:cNvPr id="9" name="Rectangle 6"/>
          <p:cNvSpPr>
            <a:spLocks noChangeArrowheads="1"/>
          </p:cNvSpPr>
          <p:nvPr/>
        </p:nvSpPr>
        <p:spPr bwMode="auto">
          <a:xfrm>
            <a:off x="3095625" y="3022600"/>
            <a:ext cx="100806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been</a:t>
            </a:r>
          </a:p>
        </p:txBody>
      </p:sp>
      <p:sp>
        <p:nvSpPr>
          <p:cNvPr id="10" name="Rectangle 7"/>
          <p:cNvSpPr>
            <a:spLocks noChangeArrowheads="1"/>
          </p:cNvSpPr>
          <p:nvPr/>
        </p:nvSpPr>
        <p:spPr bwMode="auto">
          <a:xfrm>
            <a:off x="1476375" y="4318000"/>
            <a:ext cx="19288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Southeast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P spid="9" grpId="2"/>
      <p:bldP spid="10" grpId="3"/>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2770" name="Rectangle 3"/>
          <p:cNvSpPr>
            <a:spLocks noChangeArrowheads="1"/>
          </p:cNvSpPr>
          <p:nvPr/>
        </p:nvSpPr>
        <p:spPr bwMode="auto">
          <a:xfrm>
            <a:off x="719138" y="268289"/>
            <a:ext cx="7705725" cy="443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50000"/>
              </a:lnSpc>
            </a:pPr>
            <a:r>
              <a:rPr lang="en-US" altLang="zh-CN" sz="3200" b="1">
                <a:latin typeface="Times New Roman" pitchFamily="18" charset="0"/>
              </a:rPr>
              <a:t>A: What languages do people ______ there?</a:t>
            </a:r>
          </a:p>
          <a:p>
            <a:pPr eaLnBrk="1" hangingPunct="1">
              <a:lnSpc>
                <a:spcPct val="150000"/>
              </a:lnSpc>
            </a:pPr>
            <a:r>
              <a:rPr lang="en-US" altLang="zh-CN" sz="3200" b="1">
                <a:latin typeface="Times New Roman" pitchFamily="18" charset="0"/>
              </a:rPr>
              <a:t>B: Mostly Chinese and _______.</a:t>
            </a:r>
          </a:p>
          <a:p>
            <a:pPr eaLnBrk="1" hangingPunct="1">
              <a:lnSpc>
                <a:spcPct val="150000"/>
              </a:lnSpc>
            </a:pPr>
            <a:r>
              <a:rPr lang="en-US" altLang="zh-CN" sz="3200" b="1">
                <a:latin typeface="Times New Roman" pitchFamily="18" charset="0"/>
              </a:rPr>
              <a:t>A: What about the food? Is it good?</a:t>
            </a:r>
          </a:p>
          <a:p>
            <a:pPr eaLnBrk="1" hangingPunct="1">
              <a:lnSpc>
                <a:spcPct val="150000"/>
              </a:lnSpc>
            </a:pPr>
            <a:r>
              <a:rPr lang="en-US" altLang="zh-CN" sz="3200" b="1">
                <a:latin typeface="Times New Roman" pitchFamily="18" charset="0"/>
              </a:rPr>
              <a:t>B: It’s excellent! ______ you ever tried </a:t>
            </a:r>
          </a:p>
          <a:p>
            <a:pPr eaLnBrk="1" hangingPunct="1">
              <a:lnSpc>
                <a:spcPct val="150000"/>
              </a:lnSpc>
            </a:pPr>
            <a:r>
              <a:rPr lang="en-US" altLang="zh-CN" sz="3200" b="1">
                <a:latin typeface="Times New Roman" pitchFamily="18" charset="0"/>
              </a:rPr>
              <a:t>     Indian food? Indian food is really good </a:t>
            </a:r>
          </a:p>
          <a:p>
            <a:pPr eaLnBrk="1" hangingPunct="1">
              <a:lnSpc>
                <a:spcPct val="150000"/>
              </a:lnSpc>
            </a:pPr>
            <a:r>
              <a:rPr lang="en-US" altLang="zh-CN" sz="3200" b="1">
                <a:latin typeface="Times New Roman" pitchFamily="18" charset="0"/>
              </a:rPr>
              <a:t>     in Singapore.</a:t>
            </a:r>
          </a:p>
        </p:txBody>
      </p:sp>
      <p:sp>
        <p:nvSpPr>
          <p:cNvPr id="3" name="Rectangle 8"/>
          <p:cNvSpPr>
            <a:spLocks noChangeArrowheads="1"/>
          </p:cNvSpPr>
          <p:nvPr/>
        </p:nvSpPr>
        <p:spPr bwMode="auto">
          <a:xfrm>
            <a:off x="5940424" y="339725"/>
            <a:ext cx="120332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speak</a:t>
            </a:r>
          </a:p>
        </p:txBody>
      </p:sp>
      <p:sp>
        <p:nvSpPr>
          <p:cNvPr id="4" name="Rectangle 9"/>
          <p:cNvSpPr>
            <a:spLocks noChangeArrowheads="1"/>
          </p:cNvSpPr>
          <p:nvPr/>
        </p:nvSpPr>
        <p:spPr bwMode="auto">
          <a:xfrm>
            <a:off x="4787900" y="1131888"/>
            <a:ext cx="155733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English </a:t>
            </a:r>
          </a:p>
        </p:txBody>
      </p:sp>
      <p:sp>
        <p:nvSpPr>
          <p:cNvPr id="5" name="Rectangle 4"/>
          <p:cNvSpPr>
            <a:spLocks noChangeArrowheads="1"/>
          </p:cNvSpPr>
          <p:nvPr/>
        </p:nvSpPr>
        <p:spPr bwMode="auto">
          <a:xfrm>
            <a:off x="3779838" y="2625725"/>
            <a:ext cx="12001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Have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3794" name="Rectangle 3"/>
          <p:cNvSpPr>
            <a:spLocks noChangeArrowheads="1"/>
          </p:cNvSpPr>
          <p:nvPr/>
        </p:nvSpPr>
        <p:spPr bwMode="auto">
          <a:xfrm>
            <a:off x="196850" y="339725"/>
            <a:ext cx="8750300" cy="429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45000"/>
              </a:lnSpc>
            </a:pPr>
            <a:r>
              <a:rPr lang="en-US" altLang="zh-CN" sz="3200" b="1">
                <a:latin typeface="Times New Roman" pitchFamily="18" charset="0"/>
              </a:rPr>
              <a:t>A: I see. Have you ____ heard of the Night </a:t>
            </a:r>
          </a:p>
          <a:p>
            <a:pPr eaLnBrk="1" hangingPunct="1">
              <a:lnSpc>
                <a:spcPct val="145000"/>
              </a:lnSpc>
            </a:pPr>
            <a:r>
              <a:rPr lang="en-US" altLang="zh-CN" sz="3200" b="1">
                <a:latin typeface="Times New Roman" pitchFamily="18" charset="0"/>
              </a:rPr>
              <a:t>     Safari? Someone told me to go there.</a:t>
            </a:r>
          </a:p>
          <a:p>
            <a:pPr eaLnBrk="1" hangingPunct="1">
              <a:lnSpc>
                <a:spcPct val="145000"/>
              </a:lnSpc>
            </a:pPr>
            <a:r>
              <a:rPr lang="en-US" altLang="zh-CN" sz="3200" b="1">
                <a:latin typeface="Times New Roman" pitchFamily="18" charset="0"/>
              </a:rPr>
              <a:t>B: Yes! I ____ been to the Night Safari. It was   </a:t>
            </a:r>
          </a:p>
          <a:p>
            <a:pPr eaLnBrk="1" hangingPunct="1">
              <a:lnSpc>
                <a:spcPct val="145000"/>
              </a:lnSpc>
            </a:pPr>
            <a:r>
              <a:rPr lang="en-US" altLang="zh-CN" sz="3200" b="1">
                <a:latin typeface="Times New Roman" pitchFamily="18" charset="0"/>
              </a:rPr>
              <a:t>     really exciting to ____ the animals in the dark.</a:t>
            </a:r>
          </a:p>
          <a:p>
            <a:pPr eaLnBrk="1" hangingPunct="1">
              <a:lnSpc>
                <a:spcPct val="145000"/>
              </a:lnSpc>
            </a:pPr>
            <a:r>
              <a:rPr lang="en-US" altLang="zh-CN" sz="3200" b="1">
                <a:latin typeface="Times New Roman" pitchFamily="18" charset="0"/>
              </a:rPr>
              <a:t>A: And is it always _____ in Singapore?</a:t>
            </a:r>
          </a:p>
          <a:p>
            <a:pPr eaLnBrk="1" hangingPunct="1">
              <a:lnSpc>
                <a:spcPct val="145000"/>
              </a:lnSpc>
            </a:pPr>
            <a:r>
              <a:rPr lang="en-US" altLang="zh-CN" sz="3200" b="1">
                <a:latin typeface="Times New Roman" pitchFamily="18" charset="0"/>
              </a:rPr>
              <a:t>B: All _____ round! It’s always summer there! </a:t>
            </a:r>
          </a:p>
        </p:txBody>
      </p:sp>
      <p:sp>
        <p:nvSpPr>
          <p:cNvPr id="3" name="Rectangle 5"/>
          <p:cNvSpPr>
            <a:spLocks noChangeArrowheads="1"/>
          </p:cNvSpPr>
          <p:nvPr/>
        </p:nvSpPr>
        <p:spPr bwMode="auto">
          <a:xfrm>
            <a:off x="3471863" y="471488"/>
            <a:ext cx="938212"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ever</a:t>
            </a:r>
          </a:p>
        </p:txBody>
      </p:sp>
      <p:sp>
        <p:nvSpPr>
          <p:cNvPr id="4" name="Rectangle 6"/>
          <p:cNvSpPr>
            <a:spLocks noChangeArrowheads="1"/>
          </p:cNvSpPr>
          <p:nvPr/>
        </p:nvSpPr>
        <p:spPr bwMode="auto">
          <a:xfrm>
            <a:off x="1746250" y="1901825"/>
            <a:ext cx="100488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have</a:t>
            </a:r>
          </a:p>
        </p:txBody>
      </p:sp>
      <p:sp>
        <p:nvSpPr>
          <p:cNvPr id="5" name="Rectangle 7"/>
          <p:cNvSpPr>
            <a:spLocks noChangeArrowheads="1"/>
          </p:cNvSpPr>
          <p:nvPr/>
        </p:nvSpPr>
        <p:spPr bwMode="auto">
          <a:xfrm>
            <a:off x="3827463" y="2606675"/>
            <a:ext cx="71120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see</a:t>
            </a:r>
          </a:p>
        </p:txBody>
      </p:sp>
      <p:sp>
        <p:nvSpPr>
          <p:cNvPr id="6" name="Rectangle 8"/>
          <p:cNvSpPr>
            <a:spLocks noChangeArrowheads="1"/>
          </p:cNvSpPr>
          <p:nvPr/>
        </p:nvSpPr>
        <p:spPr bwMode="auto">
          <a:xfrm>
            <a:off x="3771900" y="3327400"/>
            <a:ext cx="75406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hot</a:t>
            </a:r>
          </a:p>
        </p:txBody>
      </p:sp>
      <p:sp>
        <p:nvSpPr>
          <p:cNvPr id="7" name="Rectangle 9"/>
          <p:cNvSpPr>
            <a:spLocks noChangeArrowheads="1"/>
          </p:cNvSpPr>
          <p:nvPr/>
        </p:nvSpPr>
        <p:spPr bwMode="auto">
          <a:xfrm>
            <a:off x="1457325" y="3995738"/>
            <a:ext cx="96043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FF0000"/>
                </a:solidFill>
                <a:latin typeface="Times New Roman" pitchFamily="18" charset="0"/>
              </a:rPr>
              <a:t>year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4" fill="hold" grpId="4"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P spid="7" grpId="4"/>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p:cNvSpPr txBox="1"/>
          <p:nvPr/>
        </p:nvSpPr>
        <p:spPr>
          <a:xfrm>
            <a:off x="1069975" y="325438"/>
            <a:ext cx="7462839" cy="1570037"/>
          </a:xfrm>
          <a:prstGeom prst="rect">
            <a:avLst/>
          </a:prstGeom>
          <a:noFill/>
        </p:spPr>
        <p:txBody>
          <a:bodyPr>
            <a:spAutoFit/>
          </a:bodyPr>
          <a:lstStyle>
            <a:defPPr>
              <a:defRPr lang="zh-CN"/>
            </a:defPPr>
          </a:lstStyle>
          <a:p>
            <a:pPr eaLnBrk="1" hangingPunct="1">
              <a:buFont typeface="Arial"/>
              <a:buNone/>
              <a:defRPr/>
            </a:pPr>
            <a:r>
              <a:rPr lang="en-US" altLang="zh-CN" sz="3200" b="1">
                <a:latin typeface="+mj-lt"/>
              </a:rPr>
              <a:t>Make notes about Singapore. Write down anything that you remember. Do not look at the article.</a:t>
            </a:r>
          </a:p>
        </p:txBody>
      </p:sp>
      <p:grpSp>
        <p:nvGrpSpPr>
          <p:cNvPr id="34819" name="组合 4"/>
          <p:cNvGrpSpPr/>
          <p:nvPr/>
        </p:nvGrpSpPr>
        <p:grpSpPr>
          <a:xfrm>
            <a:off x="284163" y="484188"/>
            <a:ext cx="852487" cy="698500"/>
            <a:chOff x="449580" y="373372"/>
            <a:chExt cx="852948" cy="699858"/>
          </a:xfrm>
        </p:grpSpPr>
        <p:sp>
          <p:nvSpPr>
            <p:cNvPr id="4" name="椭圆 3"/>
            <p:cNvSpPr/>
            <p:nvPr/>
          </p:nvSpPr>
          <p:spPr>
            <a:xfrm>
              <a:off x="449580" y="373372"/>
              <a:ext cx="740175" cy="69985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34825" name="TextBox 3"/>
            <p:cNvSpPr txBox="1">
              <a:spLocks noChangeArrowheads="1"/>
            </p:cNvSpPr>
            <p:nvPr/>
          </p:nvSpPr>
          <p:spPr bwMode="auto">
            <a:xfrm>
              <a:off x="517668" y="402966"/>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r>
                <a:rPr lang="en-US" altLang="zh-CN" sz="3200" b="1">
                  <a:solidFill>
                    <a:srgbClr val="0000FF"/>
                  </a:solidFill>
                  <a:latin typeface="Arial" panose="020b0604020202020204" pitchFamily="34" charset="0"/>
                </a:rPr>
                <a:t>2e</a:t>
              </a:r>
              <a:endParaRPr lang="zh-CN" altLang="en-US" sz="3200" b="1">
                <a:solidFill>
                  <a:srgbClr val="0000FF"/>
                </a:solidFill>
                <a:latin typeface="Arial" panose="020b0604020202020204" pitchFamily="34" charset="0"/>
              </a:endParaRPr>
            </a:p>
          </p:txBody>
        </p:sp>
      </p:grpSp>
      <p:grpSp>
        <p:nvGrpSpPr>
          <p:cNvPr id="6" name="组合 6"/>
          <p:cNvGrpSpPr/>
          <p:nvPr/>
        </p:nvGrpSpPr>
        <p:grpSpPr>
          <a:xfrm>
            <a:off x="1136650" y="1992313"/>
            <a:ext cx="7004050" cy="2857499"/>
            <a:chOff x="963297" y="1846187"/>
            <a:chExt cx="7069672" cy="3668485"/>
          </a:xfrm>
        </p:grpSpPr>
        <p:sp>
          <p:nvSpPr>
            <p:cNvPr id="7" name="同侧圆角矩形 4"/>
            <p:cNvSpPr/>
            <p:nvPr/>
          </p:nvSpPr>
          <p:spPr>
            <a:xfrm>
              <a:off x="963297" y="1884909"/>
              <a:ext cx="7069672" cy="3629763"/>
            </a:xfrm>
            <a:prstGeom prst="round2SameRect">
              <a:avLst/>
            </a:prstGeom>
            <a:noFill/>
            <a:ln w="38100">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buFont typeface="Arial"/>
                <a:buNone/>
                <a:defRPr/>
              </a:pPr>
              <a:endParaRPr lang="zh-CN" altLang="en-US" sz="1350"/>
            </a:p>
          </p:txBody>
        </p:sp>
        <p:sp>
          <p:nvSpPr>
            <p:cNvPr id="34823" name="TextBox 5"/>
            <p:cNvSpPr txBox="1">
              <a:spLocks noChangeArrowheads="1"/>
            </p:cNvSpPr>
            <p:nvPr/>
          </p:nvSpPr>
          <p:spPr bwMode="auto">
            <a:xfrm>
              <a:off x="1305015" y="1846187"/>
              <a:ext cx="6421874" cy="3389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pPr>
              <a:r>
                <a:rPr lang="en-US" altLang="zh-CN" sz="2600" b="1">
                  <a:latin typeface="Times New Roman" pitchFamily="18" charset="0"/>
                  <a:ea typeface="黑体" pitchFamily="49" charset="-122"/>
                </a:rPr>
                <a:t>_________________________________________________________________________________________________________________________________________________________________________________________</a:t>
              </a:r>
              <a:endParaRPr lang="zh-CN" altLang="en-US" sz="2600" b="1">
                <a:latin typeface="Times New Roman" pitchFamily="18" charset="0"/>
                <a:ea typeface="黑体" pitchFamily="49" charset="-122"/>
              </a:endParaRPr>
            </a:p>
          </p:txBody>
        </p:sp>
      </p:grpSp>
      <p:sp>
        <p:nvSpPr>
          <p:cNvPr id="11" name="Rectangle 387"/>
          <p:cNvSpPr>
            <a:spLocks noChangeArrowheads="1"/>
          </p:cNvSpPr>
          <p:nvPr/>
        </p:nvSpPr>
        <p:spPr bwMode="auto">
          <a:xfrm>
            <a:off x="441325" y="2125664"/>
            <a:ext cx="8261350" cy="2589212"/>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Times New Roman"/>
                <a:ea typeface="黑体"/>
                <a:cs typeface="Arial"/>
                <a:sym typeface="Wingdings"/>
              </a:defRPr>
            </a:lvl9pPr>
          </a:lstStyle>
          <a:p>
            <a:pPr algn="ctr">
              <a:lnSpc>
                <a:spcPct val="130000"/>
              </a:lnSpc>
              <a:defRPr/>
            </a:pPr>
            <a:r>
              <a:rPr lang="en-US" altLang="zh-CN" sz="3200" b="1"/>
              <a:t>Making Notes</a:t>
            </a:r>
          </a:p>
          <a:p>
            <a:pPr>
              <a:lnSpc>
                <a:spcPct val="130000"/>
              </a:lnSpc>
              <a:defRPr/>
            </a:pPr>
            <a:r>
              <a:rPr lang="en-US" altLang="zh-CN" sz="3200" b="1"/>
              <a:t>After reading, write down three or more things you have learned. We always remember things better if we take time to reflect.</a:t>
            </a:r>
            <a:endParaRPr lang="zh-CN" altLang="en-US" sz="3200" b="1"/>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42"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Rectangle 387"/>
          <p:cNvSpPr>
            <a:spLocks noChangeArrowheads="1"/>
          </p:cNvSpPr>
          <p:nvPr/>
        </p:nvSpPr>
        <p:spPr bwMode="auto">
          <a:xfrm>
            <a:off x="30164" y="1588"/>
            <a:ext cx="4681538" cy="5365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3200" b="1">
                <a:solidFill>
                  <a:srgbClr val="FF0000"/>
                </a:solidFill>
                <a:latin typeface="+mj-lt"/>
              </a:rPr>
              <a:t>Let’s retell the passage</a:t>
            </a:r>
          </a:p>
        </p:txBody>
      </p:sp>
      <p:sp>
        <p:nvSpPr>
          <p:cNvPr id="5" name="Rectangle 387"/>
          <p:cNvSpPr>
            <a:spLocks noChangeArrowheads="1"/>
          </p:cNvSpPr>
          <p:nvPr/>
        </p:nvSpPr>
        <p:spPr bwMode="auto">
          <a:xfrm>
            <a:off x="755650" y="466725"/>
            <a:ext cx="7993063" cy="423863"/>
          </a:xfrm>
          <a:prstGeom prst="rect">
            <a:avLst/>
          </a:prstGeom>
          <a:noFill/>
          <a:ln>
            <a:noFill/>
          </a:ln>
          <a:effectLst/>
        </p:spPr>
        <p:txBody>
          <a:bodyPr>
            <a:spAutoFit/>
          </a:bodyPr>
          <a:lstStyle>
            <a:defPPr>
              <a:defRPr lang="zh-CN"/>
            </a:defPPr>
          </a:lstStyle>
          <a:p>
            <a:pPr algn="ctr" eaLnBrk="1" hangingPunct="1">
              <a:lnSpc>
                <a:spcPct val="90000"/>
              </a:lnSpc>
              <a:defRPr/>
            </a:pPr>
            <a:r>
              <a:rPr kumimoji="1" lang="en-US" altLang="zh-CN" sz="2400" b="1">
                <a:solidFill>
                  <a:srgbClr val="0070C0"/>
                </a:solidFill>
                <a:latin typeface="+mj-lt"/>
              </a:rPr>
              <a:t>Singapore — A Place You Will Never Forget!</a:t>
            </a:r>
          </a:p>
        </p:txBody>
      </p:sp>
      <p:sp>
        <p:nvSpPr>
          <p:cNvPr id="6" name="Rectangle 387"/>
          <p:cNvSpPr>
            <a:spLocks noChangeArrowheads="1"/>
          </p:cNvSpPr>
          <p:nvPr/>
        </p:nvSpPr>
        <p:spPr bwMode="auto">
          <a:xfrm>
            <a:off x="53975" y="1325563"/>
            <a:ext cx="1116013"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Para. 1</a:t>
            </a:r>
          </a:p>
        </p:txBody>
      </p:sp>
      <p:sp>
        <p:nvSpPr>
          <p:cNvPr id="7" name="Rectangle 387"/>
          <p:cNvSpPr>
            <a:spLocks noChangeArrowheads="1"/>
          </p:cNvSpPr>
          <p:nvPr/>
        </p:nvSpPr>
        <p:spPr bwMode="auto">
          <a:xfrm>
            <a:off x="1258888" y="842963"/>
            <a:ext cx="4608512"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Location: in Southeast Asia</a:t>
            </a:r>
          </a:p>
        </p:txBody>
      </p:sp>
      <p:sp>
        <p:nvSpPr>
          <p:cNvPr id="8" name="Rectangle 387"/>
          <p:cNvSpPr>
            <a:spLocks noChangeArrowheads="1"/>
          </p:cNvSpPr>
          <p:nvPr/>
        </p:nvSpPr>
        <p:spPr bwMode="auto">
          <a:xfrm>
            <a:off x="1258888" y="1238250"/>
            <a:ext cx="7783512"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People: more than three quarters of the population are Chinese.</a:t>
            </a:r>
          </a:p>
        </p:txBody>
      </p:sp>
      <p:sp>
        <p:nvSpPr>
          <p:cNvPr id="9" name="Rectangle 387"/>
          <p:cNvSpPr>
            <a:spLocks noChangeArrowheads="1"/>
          </p:cNvSpPr>
          <p:nvPr/>
        </p:nvSpPr>
        <p:spPr bwMode="auto">
          <a:xfrm>
            <a:off x="1258888" y="1643063"/>
            <a:ext cx="4213225"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Language: Putonghua, English</a:t>
            </a:r>
          </a:p>
        </p:txBody>
      </p:sp>
      <p:sp>
        <p:nvSpPr>
          <p:cNvPr id="10" name="Rectangle 387"/>
          <p:cNvSpPr>
            <a:spLocks noChangeArrowheads="1"/>
          </p:cNvSpPr>
          <p:nvPr/>
        </p:nvSpPr>
        <p:spPr bwMode="auto">
          <a:xfrm>
            <a:off x="1039813" y="2241550"/>
            <a:ext cx="796925"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Food</a:t>
            </a:r>
          </a:p>
        </p:txBody>
      </p:sp>
      <p:sp>
        <p:nvSpPr>
          <p:cNvPr id="11" name="Rectangle 387"/>
          <p:cNvSpPr>
            <a:spLocks noChangeArrowheads="1"/>
          </p:cNvSpPr>
          <p:nvPr/>
        </p:nvSpPr>
        <p:spPr bwMode="auto">
          <a:xfrm>
            <a:off x="2051050" y="2246313"/>
            <a:ext cx="6902450"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Chinese food, Indian food, Western food, Japanese food</a:t>
            </a:r>
          </a:p>
        </p:txBody>
      </p:sp>
      <p:sp>
        <p:nvSpPr>
          <p:cNvPr id="12" name="Rectangle 387"/>
          <p:cNvSpPr>
            <a:spLocks noChangeArrowheads="1"/>
          </p:cNvSpPr>
          <p:nvPr/>
        </p:nvSpPr>
        <p:spPr bwMode="auto">
          <a:xfrm>
            <a:off x="2051050" y="2905125"/>
            <a:ext cx="3176588" cy="1006475"/>
          </a:xfrm>
          <a:prstGeom prst="rect">
            <a:avLst/>
          </a:prstGeom>
          <a:noFill/>
          <a:ln w="19050">
            <a:solidFill>
              <a:schemeClr val="accent1">
                <a:lumMod val="60000"/>
                <a:lumOff val="40000"/>
              </a:schemeClr>
            </a:solidFill>
            <a:prstDash val="sysDash"/>
          </a:ln>
          <a:effectLst/>
        </p:spPr>
        <p:txBody>
          <a:bodyPr>
            <a:spAutoFit/>
          </a:bodyPr>
          <a:lstStyle>
            <a:defPPr>
              <a:defRPr lang="zh-CN"/>
            </a:defPPr>
          </a:lstStyle>
          <a:p>
            <a:pPr eaLnBrk="1" hangingPunct="1">
              <a:lnSpc>
                <a:spcPct val="90000"/>
              </a:lnSpc>
              <a:defRPr/>
            </a:pPr>
            <a:r>
              <a:rPr kumimoji="1" lang="en-US" altLang="zh-CN" sz="2200" b="1">
                <a:latin typeface="+mj-lt"/>
              </a:rPr>
              <a:t>the Night Safari, during the daytime, be asleep, wake up at night</a:t>
            </a:r>
          </a:p>
        </p:txBody>
      </p:sp>
      <p:sp>
        <p:nvSpPr>
          <p:cNvPr id="13" name="Rectangle 387"/>
          <p:cNvSpPr>
            <a:spLocks noChangeArrowheads="1"/>
          </p:cNvSpPr>
          <p:nvPr/>
        </p:nvSpPr>
        <p:spPr bwMode="auto">
          <a:xfrm>
            <a:off x="5592762" y="3036889"/>
            <a:ext cx="3443288" cy="7016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Watch these animals in a more natural environment</a:t>
            </a:r>
          </a:p>
        </p:txBody>
      </p:sp>
      <p:sp>
        <p:nvSpPr>
          <p:cNvPr id="14" name="Rectangle 387"/>
          <p:cNvSpPr>
            <a:spLocks noChangeArrowheads="1"/>
          </p:cNvSpPr>
          <p:nvPr/>
        </p:nvSpPr>
        <p:spPr bwMode="auto">
          <a:xfrm>
            <a:off x="1187450" y="4011612"/>
            <a:ext cx="7272339" cy="7016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Temperature: almost the same all year round, close to the equator</a:t>
            </a:r>
          </a:p>
        </p:txBody>
      </p:sp>
      <p:sp>
        <p:nvSpPr>
          <p:cNvPr id="15" name="Rectangle 387"/>
          <p:cNvSpPr>
            <a:spLocks noChangeArrowheads="1"/>
          </p:cNvSpPr>
          <p:nvPr/>
        </p:nvSpPr>
        <p:spPr bwMode="auto">
          <a:xfrm>
            <a:off x="1223963" y="4732338"/>
            <a:ext cx="4341812"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Time to visit: whenever you like</a:t>
            </a:r>
          </a:p>
        </p:txBody>
      </p:sp>
      <p:sp>
        <p:nvSpPr>
          <p:cNvPr id="16" name="Rectangle 387"/>
          <p:cNvSpPr>
            <a:spLocks noChangeArrowheads="1"/>
          </p:cNvSpPr>
          <p:nvPr/>
        </p:nvSpPr>
        <p:spPr bwMode="auto">
          <a:xfrm>
            <a:off x="79375" y="2249489"/>
            <a:ext cx="1116013"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Para. 2</a:t>
            </a:r>
          </a:p>
        </p:txBody>
      </p:sp>
      <p:sp>
        <p:nvSpPr>
          <p:cNvPr id="17" name="Rectangle 387"/>
          <p:cNvSpPr>
            <a:spLocks noChangeArrowheads="1"/>
          </p:cNvSpPr>
          <p:nvPr/>
        </p:nvSpPr>
        <p:spPr bwMode="auto">
          <a:xfrm>
            <a:off x="79375" y="3232150"/>
            <a:ext cx="1116013"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Para. 3</a:t>
            </a:r>
          </a:p>
        </p:txBody>
      </p:sp>
      <p:sp>
        <p:nvSpPr>
          <p:cNvPr id="18" name="Rectangle 387"/>
          <p:cNvSpPr>
            <a:spLocks noChangeArrowheads="1"/>
          </p:cNvSpPr>
          <p:nvPr/>
        </p:nvSpPr>
        <p:spPr bwMode="auto">
          <a:xfrm>
            <a:off x="68263" y="4397375"/>
            <a:ext cx="1116012"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Para. 4</a:t>
            </a:r>
          </a:p>
        </p:txBody>
      </p:sp>
      <p:sp>
        <p:nvSpPr>
          <p:cNvPr id="20" name="左大括号 19"/>
          <p:cNvSpPr/>
          <p:nvPr/>
        </p:nvSpPr>
        <p:spPr>
          <a:xfrm>
            <a:off x="1090613" y="1058863"/>
            <a:ext cx="155575" cy="793750"/>
          </a:xfrm>
          <a:prstGeom prst="leftBrace">
            <a:avLst>
              <a:gd name="adj1" fmla="val 62077"/>
              <a:gd name="adj2" fmla="val 48719"/>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2200"/>
          </a:p>
        </p:txBody>
      </p:sp>
      <p:sp>
        <p:nvSpPr>
          <p:cNvPr id="25" name="Rectangle 387"/>
          <p:cNvSpPr>
            <a:spLocks noChangeArrowheads="1"/>
          </p:cNvSpPr>
          <p:nvPr/>
        </p:nvSpPr>
        <p:spPr bwMode="auto">
          <a:xfrm>
            <a:off x="1090613" y="3206750"/>
            <a:ext cx="663575" cy="396875"/>
          </a:xfrm>
          <a:prstGeom prst="rect">
            <a:avLst/>
          </a:prstGeom>
          <a:noFill/>
          <a:ln>
            <a:noFill/>
          </a:ln>
          <a:effectLst/>
        </p:spPr>
        <p:txBody>
          <a:bodyPr>
            <a:spAutoFit/>
          </a:bodyPr>
          <a:lstStyle>
            <a:defPPr>
              <a:defRPr lang="zh-CN"/>
            </a:defPPr>
          </a:lstStyle>
          <a:p>
            <a:pPr eaLnBrk="1" hangingPunct="1">
              <a:lnSpc>
                <a:spcPct val="90000"/>
              </a:lnSpc>
              <a:defRPr/>
            </a:pPr>
            <a:r>
              <a:rPr kumimoji="1" lang="en-US" altLang="zh-CN" sz="2200" b="1">
                <a:latin typeface="+mj-lt"/>
              </a:rPr>
              <a:t>Zoo</a:t>
            </a:r>
          </a:p>
        </p:txBody>
      </p:sp>
      <p:cxnSp>
        <p:nvCxnSpPr>
          <p:cNvPr id="26" name="直接箭头连接符 25"/>
          <p:cNvCxnSpPr/>
          <p:nvPr/>
        </p:nvCxnSpPr>
        <p:spPr>
          <a:xfrm>
            <a:off x="5300663" y="3409950"/>
            <a:ext cx="29686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1689100" y="3440112"/>
            <a:ext cx="29686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左大括号 27"/>
          <p:cNvSpPr/>
          <p:nvPr/>
        </p:nvSpPr>
        <p:spPr>
          <a:xfrm>
            <a:off x="1103313" y="4243388"/>
            <a:ext cx="142875" cy="741362"/>
          </a:xfrm>
          <a:prstGeom prst="leftBrace">
            <a:avLst>
              <a:gd name="adj1" fmla="val 43640"/>
              <a:gd name="adj2" fmla="val 48719"/>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a:ea typeface="黑体"/>
                <a:cs typeface="Arial"/>
                <a:sym typeface="Wingdings"/>
              </a:defRPr>
            </a:lvl9pPr>
          </a:lstStyle>
          <a:p>
            <a:pPr algn="ctr">
              <a:defRPr/>
            </a:pPr>
            <a:endParaRPr lang="zh-CN" altLang="en-US" sz="2200"/>
          </a:p>
        </p:txBody>
      </p:sp>
      <p:cxnSp>
        <p:nvCxnSpPr>
          <p:cNvPr id="24" name="直接箭头连接符 23"/>
          <p:cNvCxnSpPr/>
          <p:nvPr/>
        </p:nvCxnSpPr>
        <p:spPr>
          <a:xfrm>
            <a:off x="1762125" y="2447925"/>
            <a:ext cx="29686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a:spLocks noChangeArrowheads="1"/>
          </p:cNvSpPr>
          <p:nvPr/>
        </p:nvSpPr>
        <p:spPr bwMode="auto">
          <a:xfrm>
            <a:off x="3490913" y="585788"/>
            <a:ext cx="2160587" cy="646112"/>
          </a:xfrm>
          <a:prstGeom prst="rect">
            <a:avLst/>
          </a:prstGeom>
          <a:no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defRPr/>
            </a:pPr>
            <a:r>
              <a:rPr lang="en-US" altLang="zh-CN" sz="3600" b="1">
                <a:solidFill>
                  <a:srgbClr val="FF0000"/>
                </a:solidFill>
                <a:latin typeface="+mj-lt"/>
                <a:cs typeface="Arial" panose="020b0604020202020204" pitchFamily="34" charset="0"/>
              </a:rPr>
              <a:t>Summary </a:t>
            </a:r>
            <a:endParaRPr lang="zh-CN" altLang="en-US" sz="3600" b="1">
              <a:solidFill>
                <a:srgbClr val="FF0000"/>
              </a:solidFill>
              <a:latin typeface="+mj-lt"/>
              <a:cs typeface="Arial" panose="020b0604020202020204" pitchFamily="34" charset="0"/>
            </a:endParaRPr>
          </a:p>
        </p:txBody>
      </p:sp>
      <p:sp>
        <p:nvSpPr>
          <p:cNvPr id="4" name="文本框 3"/>
          <p:cNvSpPr txBox="1">
            <a:spLocks noChangeArrowheads="1"/>
          </p:cNvSpPr>
          <p:nvPr/>
        </p:nvSpPr>
        <p:spPr bwMode="auto">
          <a:xfrm>
            <a:off x="214312" y="1276350"/>
            <a:ext cx="8713787" cy="2957513"/>
          </a:xfrm>
          <a:prstGeom prst="rect">
            <a:avLst/>
          </a:prstGeom>
          <a:no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nSpc>
                <a:spcPct val="150000"/>
              </a:lnSpc>
              <a:defRPr/>
            </a:pPr>
            <a:r>
              <a:rPr lang="en-US" altLang="zh-CN" sz="3200" b="1">
                <a:solidFill>
                  <a:srgbClr val="FF0000"/>
                </a:solidFill>
                <a:latin typeface="+mj-lt"/>
                <a:cs typeface="Arial" panose="020b0604020202020204" pitchFamily="34" charset="0"/>
              </a:rPr>
              <a:t>Words and phrases: </a:t>
            </a:r>
          </a:p>
          <a:p>
            <a:pPr>
              <a:lnSpc>
                <a:spcPct val="150000"/>
              </a:lnSpc>
              <a:defRPr/>
            </a:pPr>
            <a:r>
              <a:rPr lang="en-US" altLang="zh-CN" sz="3200" b="1">
                <a:latin typeface="+mj-lt"/>
                <a:cs typeface="Arial" panose="020b0604020202020204" pitchFamily="34" charset="0"/>
              </a:rPr>
              <a:t>thousand		safe		simply		fear	</a:t>
            </a:r>
          </a:p>
          <a:p>
            <a:pPr>
              <a:lnSpc>
                <a:spcPct val="150000"/>
              </a:lnSpc>
              <a:defRPr/>
            </a:pPr>
            <a:r>
              <a:rPr lang="en-US" altLang="zh-CN" sz="3200" b="1">
                <a:latin typeface="+mj-lt"/>
                <a:cs typeface="Arial" panose="020b0604020202020204" pitchFamily="34" charset="0"/>
              </a:rPr>
              <a:t>whether		Indian	Japanese		fox</a:t>
            </a:r>
          </a:p>
          <a:p>
            <a:pPr>
              <a:lnSpc>
                <a:spcPct val="150000"/>
              </a:lnSpc>
              <a:defRPr/>
            </a:pPr>
            <a:r>
              <a:rPr lang="en-US" altLang="zh-CN" sz="3200" b="1">
                <a:latin typeface="+mj-lt"/>
                <a:cs typeface="Arial" panose="020b0604020202020204" pitchFamily="34" charset="0"/>
              </a:rPr>
              <a:t>whenever		spring	mostly</a:t>
            </a: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a:spLocks noChangeArrowheads="1"/>
          </p:cNvSpPr>
          <p:nvPr/>
        </p:nvSpPr>
        <p:spPr bwMode="auto">
          <a:xfrm>
            <a:off x="395288" y="411164"/>
            <a:ext cx="8569325" cy="4513262"/>
          </a:xfrm>
          <a:prstGeom prst="rect">
            <a:avLst/>
          </a:prstGeom>
          <a:no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lnSpc>
                <a:spcPct val="130000"/>
              </a:lnSpc>
              <a:defRPr/>
            </a:pPr>
            <a:r>
              <a:rPr lang="zh-CN" altLang="en-US" sz="2800" b="1">
                <a:latin typeface="+mj-lt"/>
                <a:cs typeface="Arial" panose="020b0604020202020204" pitchFamily="34" charset="0"/>
              </a:rPr>
              <a:t>在东南亚</a:t>
            </a:r>
            <a:r>
              <a:rPr lang="en-US" altLang="zh-CN" sz="2800" b="1">
                <a:latin typeface="+mj-lt"/>
                <a:cs typeface="Arial" panose="020b0604020202020204" pitchFamily="34" charset="0"/>
              </a:rPr>
              <a:t>		</a:t>
            </a:r>
            <a:r>
              <a:rPr lang="zh-CN" altLang="en-US" sz="2800" b="1">
                <a:latin typeface="+mj-lt"/>
                <a:cs typeface="Arial" panose="020b0604020202020204" pitchFamily="34" charset="0"/>
              </a:rPr>
              <a:t> </a:t>
            </a:r>
            <a:r>
              <a:rPr lang="en-US" altLang="zh-CN" sz="2800" b="1">
                <a:solidFill>
                  <a:srgbClr val="FF33CC"/>
                </a:solidFill>
                <a:latin typeface="+mj-lt"/>
                <a:cs typeface="Arial" panose="020b0604020202020204" pitchFamily="34" charset="0"/>
              </a:rPr>
              <a:t>in Southeast Asia</a:t>
            </a:r>
          </a:p>
          <a:p>
            <a:pPr>
              <a:lnSpc>
                <a:spcPct val="130000"/>
              </a:lnSpc>
              <a:defRPr/>
            </a:pPr>
            <a:r>
              <a:rPr lang="zh-CN" altLang="en-US" sz="2800" b="1">
                <a:latin typeface="+mj-lt"/>
                <a:cs typeface="Arial" panose="020b0604020202020204" pitchFamily="34" charset="0"/>
              </a:rPr>
              <a:t>度假胜地 </a:t>
            </a:r>
            <a:r>
              <a:rPr lang="en-US" altLang="zh-CN" sz="2800" b="1">
                <a:latin typeface="+mj-lt"/>
                <a:cs typeface="Arial" panose="020b0604020202020204" pitchFamily="34" charset="0"/>
              </a:rPr>
              <a:t>		 </a:t>
            </a:r>
            <a:r>
              <a:rPr lang="en-US" altLang="zh-CN" sz="2800" b="1">
                <a:solidFill>
                  <a:srgbClr val="FF33CC"/>
                </a:solidFill>
                <a:latin typeface="+mj-lt"/>
                <a:cs typeface="Arial" panose="020b0604020202020204" pitchFamily="34" charset="0"/>
              </a:rPr>
              <a:t>a wonderful place to take a holiday</a:t>
            </a:r>
          </a:p>
          <a:p>
            <a:pPr>
              <a:lnSpc>
                <a:spcPct val="130000"/>
              </a:lnSpc>
              <a:defRPr/>
            </a:pPr>
            <a:r>
              <a:rPr lang="zh-CN" altLang="en-US" sz="2800" b="1">
                <a:latin typeface="+mj-lt"/>
                <a:cs typeface="Arial" panose="020b0604020202020204" pitchFamily="34" charset="0"/>
              </a:rPr>
              <a:t>四分之三的人口 </a:t>
            </a:r>
            <a:r>
              <a:rPr lang="en-US" altLang="zh-CN" sz="2800" b="1">
                <a:latin typeface="+mj-lt"/>
                <a:cs typeface="Arial" panose="020b0604020202020204" pitchFamily="34" charset="0"/>
              </a:rPr>
              <a:t>		</a:t>
            </a:r>
            <a:r>
              <a:rPr lang="en-US" altLang="zh-CN" sz="2800" b="1">
                <a:solidFill>
                  <a:srgbClr val="FF33CC"/>
                </a:solidFill>
                <a:latin typeface="+mj-lt"/>
                <a:cs typeface="Arial" panose="020b0604020202020204" pitchFamily="34" charset="0"/>
              </a:rPr>
              <a:t>three quarters of population</a:t>
            </a:r>
          </a:p>
          <a:p>
            <a:pPr>
              <a:lnSpc>
                <a:spcPct val="130000"/>
              </a:lnSpc>
              <a:defRPr/>
            </a:pPr>
            <a:r>
              <a:rPr lang="zh-CN" altLang="en-US" sz="2800" b="1">
                <a:latin typeface="+mj-lt"/>
                <a:cs typeface="Arial" panose="020b0604020202020204" pitchFamily="34" charset="0"/>
              </a:rPr>
              <a:t>做某事有困难 </a:t>
            </a:r>
            <a:r>
              <a:rPr lang="en-US" altLang="zh-CN" sz="2800" b="1">
                <a:latin typeface="+mj-lt"/>
                <a:cs typeface="Arial" panose="020b0604020202020204" pitchFamily="34" charset="0"/>
              </a:rPr>
              <a:t>		</a:t>
            </a:r>
            <a:r>
              <a:rPr lang="en-US" altLang="zh-CN" sz="2800" b="1">
                <a:solidFill>
                  <a:srgbClr val="FF33CC"/>
                </a:solidFill>
                <a:latin typeface="+mj-lt"/>
                <a:cs typeface="Arial" panose="020b0604020202020204" pitchFamily="34" charset="0"/>
              </a:rPr>
              <a:t>have problems doing sth.</a:t>
            </a:r>
          </a:p>
          <a:p>
            <a:pPr>
              <a:lnSpc>
                <a:spcPct val="130000"/>
              </a:lnSpc>
              <a:defRPr/>
            </a:pPr>
            <a:r>
              <a:rPr lang="zh-CN" altLang="en-US" sz="2800" b="1">
                <a:latin typeface="+mj-lt"/>
                <a:cs typeface="Arial" panose="020b0604020202020204" pitchFamily="34" charset="0"/>
              </a:rPr>
              <a:t>在白天 </a:t>
            </a:r>
            <a:r>
              <a:rPr lang="en-US" altLang="zh-CN" sz="2800" b="1">
                <a:latin typeface="+mj-lt"/>
                <a:cs typeface="Arial" panose="020b0604020202020204" pitchFamily="34" charset="0"/>
              </a:rPr>
              <a:t>			</a:t>
            </a:r>
            <a:r>
              <a:rPr lang="en-US" altLang="zh-CN" sz="2800" b="1">
                <a:solidFill>
                  <a:srgbClr val="FF33CC"/>
                </a:solidFill>
                <a:latin typeface="+mj-lt"/>
                <a:cs typeface="Arial" panose="020b0604020202020204" pitchFamily="34" charset="0"/>
              </a:rPr>
              <a:t>during the daytime</a:t>
            </a:r>
          </a:p>
          <a:p>
            <a:pPr>
              <a:lnSpc>
                <a:spcPct val="130000"/>
              </a:lnSpc>
              <a:defRPr/>
            </a:pPr>
            <a:r>
              <a:rPr lang="zh-CN" altLang="en-US" sz="2800" b="1">
                <a:latin typeface="+mj-lt"/>
                <a:cs typeface="Arial" panose="020b0604020202020204" pitchFamily="34" charset="0"/>
              </a:rPr>
              <a:t>睡醒 </a:t>
            </a:r>
            <a:r>
              <a:rPr lang="en-US" altLang="zh-CN" sz="2800" b="1">
                <a:latin typeface="+mj-lt"/>
                <a:cs typeface="Arial" panose="020b0604020202020204" pitchFamily="34" charset="0"/>
              </a:rPr>
              <a:t>				</a:t>
            </a:r>
            <a:r>
              <a:rPr lang="en-US" altLang="zh-CN" sz="2800" b="1">
                <a:solidFill>
                  <a:srgbClr val="FF33CC"/>
                </a:solidFill>
                <a:latin typeface="+mj-lt"/>
                <a:cs typeface="Arial" panose="020b0604020202020204" pitchFamily="34" charset="0"/>
              </a:rPr>
              <a:t>wake up</a:t>
            </a:r>
          </a:p>
          <a:p>
            <a:pPr>
              <a:lnSpc>
                <a:spcPct val="130000"/>
              </a:lnSpc>
              <a:defRPr/>
            </a:pPr>
            <a:r>
              <a:rPr lang="zh-CN" altLang="en-US" sz="2800" b="1">
                <a:latin typeface="+mj-lt"/>
                <a:cs typeface="Arial" panose="020b0604020202020204" pitchFamily="34" charset="0"/>
              </a:rPr>
              <a:t>处于一个自然环境中 </a:t>
            </a:r>
            <a:r>
              <a:rPr lang="en-US" altLang="zh-CN" sz="2800" b="1">
                <a:latin typeface="+mj-lt"/>
                <a:cs typeface="Arial" panose="020b0604020202020204" pitchFamily="34" charset="0"/>
              </a:rPr>
              <a:t>	</a:t>
            </a:r>
            <a:r>
              <a:rPr lang="en-US" altLang="zh-CN" sz="2800" b="1">
                <a:solidFill>
                  <a:srgbClr val="FF33CC"/>
                </a:solidFill>
                <a:latin typeface="+mj-lt"/>
                <a:cs typeface="Arial" panose="020b0604020202020204" pitchFamily="34" charset="0"/>
              </a:rPr>
              <a:t>in a natural environment</a:t>
            </a:r>
          </a:p>
          <a:p>
            <a:pPr>
              <a:lnSpc>
                <a:spcPct val="130000"/>
              </a:lnSpc>
              <a:defRPr/>
            </a:pPr>
            <a:r>
              <a:rPr lang="zh-CN" altLang="en-US" sz="2800" b="1">
                <a:latin typeface="+mj-lt"/>
                <a:cs typeface="Arial" panose="020b0604020202020204" pitchFamily="34" charset="0"/>
              </a:rPr>
              <a:t>全年 </a:t>
            </a:r>
            <a:r>
              <a:rPr lang="en-US" altLang="zh-CN" sz="2800" b="1">
                <a:latin typeface="+mj-lt"/>
                <a:cs typeface="Arial" panose="020b0604020202020204" pitchFamily="34" charset="0"/>
              </a:rPr>
              <a:t>				</a:t>
            </a:r>
            <a:r>
              <a:rPr lang="en-US" altLang="zh-CN" sz="2800" b="1">
                <a:solidFill>
                  <a:srgbClr val="FF33CC"/>
                </a:solidFill>
                <a:latin typeface="+mj-lt"/>
                <a:cs typeface="Arial" panose="020b0604020202020204" pitchFamily="34" charset="0"/>
              </a:rPr>
              <a:t>all year round</a:t>
            </a: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a:spLocks noChangeArrowheads="1"/>
          </p:cNvSpPr>
          <p:nvPr/>
        </p:nvSpPr>
        <p:spPr bwMode="auto">
          <a:xfrm>
            <a:off x="3275013" y="279400"/>
            <a:ext cx="2593975" cy="646113"/>
          </a:xfrm>
          <a:prstGeom prst="rect">
            <a:avLst/>
          </a:prstGeom>
          <a:no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a:defRPr/>
            </a:pPr>
            <a:r>
              <a:rPr lang="en-US" altLang="zh-CN" sz="3600" b="1">
                <a:solidFill>
                  <a:srgbClr val="FF0000"/>
                </a:solidFill>
                <a:latin typeface="+mj-lt"/>
                <a:cs typeface="Arial" panose="020b0604020202020204" pitchFamily="34" charset="0"/>
              </a:rPr>
              <a:t>Homework</a:t>
            </a:r>
            <a:endParaRPr lang="zh-CN" altLang="en-US" sz="3600" b="1">
              <a:solidFill>
                <a:srgbClr val="FF0000"/>
              </a:solidFill>
              <a:latin typeface="+mj-lt"/>
              <a:cs typeface="Arial" panose="020b0604020202020204" pitchFamily="34" charset="0"/>
            </a:endParaRPr>
          </a:p>
        </p:txBody>
      </p:sp>
      <p:sp>
        <p:nvSpPr>
          <p:cNvPr id="4" name="TextBox 5"/>
          <p:cNvSpPr txBox="1">
            <a:spLocks noChangeArrowheads="1"/>
          </p:cNvSpPr>
          <p:nvPr/>
        </p:nvSpPr>
        <p:spPr bwMode="auto">
          <a:xfrm>
            <a:off x="287338" y="939800"/>
            <a:ext cx="8569325" cy="3863975"/>
          </a:xfrm>
          <a:prstGeom prst="rect">
            <a:avLst/>
          </a:prstGeom>
          <a:noFill/>
          <a:ln>
            <a:noFill/>
          </a:ln>
        </p:spPr>
        <p:txBody>
          <a:bodyPr>
            <a:spAutoFit/>
          </a:bodyPr>
          <a:lstStyle>
            <a:defPPr>
              <a:defRPr lang="zh-CN"/>
            </a:defPPr>
            <a:lvl1pPr marL="514350" indent="-5143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anose="02010600030101010101"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anose="02010600030101010101" pitchFamily="2" charset="-122"/>
              </a:defRPr>
            </a:lvl9pPr>
          </a:lstStyle>
          <a:p>
            <a:pPr eaLnBrk="1" hangingPunct="1">
              <a:lnSpc>
                <a:spcPct val="130000"/>
              </a:lnSpc>
              <a:buFont typeface="+mj-lt"/>
              <a:buAutoNum type="arabicPeriod"/>
              <a:defRPr/>
            </a:pPr>
            <a:r>
              <a:rPr lang="en-US" altLang="zh-CN" sz="3200" b="1">
                <a:latin typeface="+mj-lt"/>
                <a:ea typeface="黑体" pitchFamily="49" charset="-122"/>
                <a:cs typeface="Arial" panose="020b0604020202020204" pitchFamily="34" charset="0"/>
              </a:rPr>
              <a:t>Read the passage again and recite the words and phrases.</a:t>
            </a:r>
          </a:p>
          <a:p>
            <a:pPr eaLnBrk="1" hangingPunct="1">
              <a:lnSpc>
                <a:spcPct val="130000"/>
              </a:lnSpc>
              <a:buFont typeface="+mj-lt"/>
              <a:buAutoNum type="arabicPeriod"/>
              <a:defRPr/>
            </a:pPr>
            <a:r>
              <a:rPr lang="en-US" altLang="zh-CN" sz="3200" b="1">
                <a:latin typeface="+mj-lt"/>
                <a:ea typeface="黑体" pitchFamily="49" charset="-122"/>
                <a:cs typeface="Arial" panose="020b0604020202020204" pitchFamily="34" charset="0"/>
              </a:rPr>
              <a:t>Make a mind map to introduce the place you have visited. </a:t>
            </a:r>
          </a:p>
          <a:p>
            <a:pPr eaLnBrk="1" hangingPunct="1">
              <a:lnSpc>
                <a:spcPct val="130000"/>
              </a:lnSpc>
              <a:buFont typeface="+mj-lt"/>
              <a:buAutoNum type="arabicPeriod"/>
              <a:defRPr/>
            </a:pPr>
            <a:r>
              <a:rPr lang="en-US" altLang="zh-CN" sz="3200" b="1">
                <a:latin typeface="+mj-lt"/>
                <a:ea typeface="黑体" pitchFamily="49" charset="-122"/>
                <a:cs typeface="Arial" panose="020b0604020202020204" pitchFamily="34" charset="0"/>
              </a:rPr>
              <a:t>Do the exercises.</a:t>
            </a:r>
            <a:r>
              <a:rPr lang="zh-CN" altLang="en-US" sz="3200" b="1">
                <a:latin typeface="+mj-lt"/>
                <a:ea typeface="+mj-ea"/>
                <a:cs typeface="Arial" panose="020b0604020202020204" pitchFamily="34" charset="0"/>
              </a:rPr>
              <a:t>（见“状元成才路”系列丛书</a:t>
            </a:r>
            <a:r>
              <a:rPr lang="en-US" altLang="zh-CN" sz="3200" b="1">
                <a:latin typeface="+mj-lt"/>
                <a:ea typeface="+mj-ea"/>
                <a:cs typeface="Arial" panose="020b0604020202020204" pitchFamily="34" charset="0"/>
              </a:rPr>
              <a:t>《</a:t>
            </a:r>
            <a:r>
              <a:rPr lang="zh-CN" altLang="en-US" sz="3200" b="1">
                <a:latin typeface="+mj-lt"/>
                <a:ea typeface="+mj-ea"/>
                <a:cs typeface="Arial" panose="020b0604020202020204" pitchFamily="34" charset="0"/>
              </a:rPr>
              <a:t>创优作业</a:t>
            </a:r>
            <a:r>
              <a:rPr lang="en-US" altLang="zh-CN" sz="3200" b="1">
                <a:latin typeface="+mj-lt"/>
                <a:ea typeface="+mj-ea"/>
                <a:cs typeface="Arial" panose="020b0604020202020204" pitchFamily="34" charset="0"/>
              </a:rPr>
              <a:t>》</a:t>
            </a:r>
            <a:r>
              <a:rPr lang="zh-CN" altLang="en-US" sz="3200" b="1">
                <a:latin typeface="+mj-lt"/>
                <a:ea typeface="+mj-ea"/>
                <a:cs typeface="Arial" panose="020b0604020202020204" pitchFamily="34" charset="0"/>
              </a:rPr>
              <a:t>对应课时作业） </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主题​​">
      <a:dk1>
        <a:srgbClr val="000000"/>
      </a:dk1>
      <a:lt1>
        <a:srgbClr val="FFFFFF"/>
      </a:lt1>
      <a:dk2>
        <a:srgbClr val="778495"/>
      </a:dk2>
      <a:lt2>
        <a:srgbClr val="F0F0F0"/>
      </a:lt2>
      <a:accent1>
        <a:srgbClr val="BD374A"/>
      </a:accent1>
      <a:accent2>
        <a:srgbClr val="6A868F"/>
      </a:accent2>
      <a:accent3>
        <a:srgbClr val="31778E"/>
      </a:accent3>
      <a:accent4>
        <a:srgbClr val="D6C88B"/>
      </a:accent4>
      <a:accent5>
        <a:srgbClr val="D66E49"/>
      </a:accent5>
      <a:accent6>
        <a:srgbClr val="649EB2"/>
      </a:accent6>
      <a:hlink>
        <a:srgbClr val="BD374A"/>
      </a:hlink>
      <a:folHlink>
        <a:srgbClr val="BFBFBF"/>
      </a:folHlink>
    </a:clrScheme>
    <a:fontScheme name="yw5it0v2">
      <a:majorFont>
        <a:latin typeface="Times New Roman"/>
        <a:ea typeface="微软雅黑"/>
        <a:cs typeface="Arial"/>
      </a:majorFont>
      <a:minorFont>
        <a:latin typeface="Times New Roman"/>
        <a:ea typeface="微软雅黑"/>
        <a:cs typeface="Arial"/>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Office Theme</Template>
  <Company/>
  <PresentationFormat>On-screen Show (16:9)</PresentationFormat>
  <Paragraphs>229</Paragraphs>
  <Slides>33</Slides>
  <Notes>1</Notes>
  <TotalTime>0</TotalTime>
  <HiddenSlides>0</HiddenSlides>
  <MMClips>0</MMClips>
  <ScaleCrop>0</ScaleCrop>
  <HeadingPairs>
    <vt:vector baseType="variant" size="4">
      <vt:variant>
        <vt:lpstr>Theme</vt:lpstr>
      </vt:variant>
      <vt:variant>
        <vt:i4>1</vt:i4>
      </vt:variant>
      <vt:variant>
        <vt:lpstr>Slide Titles</vt:lpstr>
      </vt:variant>
      <vt:variant>
        <vt:i4>33</vt:i4>
      </vt:variant>
    </vt:vector>
  </HeadingPairs>
  <TitlesOfParts>
    <vt:vector baseType="lpstr" size="34">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Administrator</dc:creator>
  <cp:lastModifiedBy>天天向上</cp:lastModifiedBy>
  <cp:revision>50</cp:revision>
  <dcterms:created xsi:type="dcterms:W3CDTF">2020-05-09T08:40:00Z</dcterms:created>
  <dcterms:modified xsi:type="dcterms:W3CDTF">2023-01-30T06:42:22Z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DB089B498CD1489FBC17383B618F4276</vt:lpwstr>
  </property>
  <property fmtid="{D5CDD505-2E9C-101B-9397-08002B2CF9AE}" pid="3" name="KSOProductBuildVer">
    <vt:lpwstr>2052-11.1.0.11365</vt:lpwstr>
  </property>
  <property fmtid="{D5CDD505-2E9C-101B-9397-08002B2CF9AE}" pid="4" name="KSOTemplateUUID">
    <vt:lpwstr>v1.0_mb_pps8h10wVaP7FF4Du29Y7Q==</vt:lpwstr>
  </property>
</Properties>
</file>