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435" r:id="rId1"/>
    <p:sldMasterId id="2147494472" r:id="rId2"/>
  </p:sldMasterIdLst>
  <p:notesMasterIdLst>
    <p:notesMasterId r:id="rId3"/>
  </p:notesMasterIdLst>
  <p:sldIdLst>
    <p:sldId id="4932" r:id="rId4"/>
    <p:sldId id="4935" r:id="rId5"/>
    <p:sldId id="4938" r:id="rId6"/>
    <p:sldId id="4941" r:id="rId7"/>
    <p:sldId id="4944" r:id="rId8"/>
    <p:sldId id="4947" r:id="rId9"/>
    <p:sldId id="4950" r:id="rId10"/>
    <p:sldId id="4953" r:id="rId11"/>
    <p:sldId id="4956" r:id="rId12"/>
    <p:sldId id="4959" r:id="rId13"/>
    <p:sldId id="4962" r:id="rId14"/>
    <p:sldId id="4965" r:id="rId15"/>
    <p:sldId id="4968" r:id="rId16"/>
    <p:sldId id="4971" r:id="rId17"/>
    <p:sldId id="4974" r:id="rId18"/>
    <p:sldId id="4977" r:id="rId19"/>
    <p:sldId id="4980" r:id="rId20"/>
    <p:sldId id="4983" r:id="rId21"/>
    <p:sldId id="4986" r:id="rId22"/>
    <p:sldId id="4989" r:id="rId23"/>
    <p:sldId id="4992" r:id="rId24"/>
    <p:sldId id="4995" r:id="rId25"/>
    <p:sldId id="4998" r:id="rId26"/>
    <p:sldId id="5001" r:id="rId27"/>
    <p:sldId id="5004" r:id="rId28"/>
    <p:sldId id="5007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436" r:id="rId1"/>
    <p:sldLayoutId id="2147494437" r:id="rId2"/>
    <p:sldLayoutId id="2147494438" r:id="rId3"/>
    <p:sldLayoutId id="2147494439" r:id="rId4"/>
    <p:sldLayoutId id="2147494440" r:id="rId5"/>
    <p:sldLayoutId id="2147494441" r:id="rId6"/>
    <p:sldLayoutId id="2147494442" r:id="rId7"/>
    <p:sldLayoutId id="2147494443" r:id="rId8"/>
    <p:sldLayoutId id="2147494444" r:id="rId9"/>
    <p:sldLayoutId id="2147494445" r:id="rId10"/>
    <p:sldLayoutId id="214749444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473" r:id="rId1"/>
    <p:sldLayoutId id="2147494474" r:id="rId2"/>
    <p:sldLayoutId id="2147494475" r:id="rId3"/>
    <p:sldLayoutId id="2147494476" r:id="rId4"/>
    <p:sldLayoutId id="2147494477" r:id="rId5"/>
    <p:sldLayoutId id="2147494478" r:id="rId6"/>
    <p:sldLayoutId id="2147494479" r:id="rId7"/>
    <p:sldLayoutId id="2147494480" r:id="rId8"/>
    <p:sldLayoutId id="2147494481" r:id="rId9"/>
    <p:sldLayoutId id="2147494482" r:id="rId10"/>
    <p:sldLayoutId id="21474944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初中教育中的地理素养培养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地理素养培养的重要性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地理素养培养的内容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地理素养培养的方法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地理素养培养的评估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地理素养培养的挑战与对策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地理素养培养的重要性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地理素养的定义</a:t>
            </a:r>
            <a:endParaRPr altLang="en-US" lang="zh-CN"/>
          </a:p>
        </p:txBody>
      </p:sp>
      <p:sp>
        <p:nvSpPr>
          <p:cNvPr id="104889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地理意识：培养对地理环境的认识、评价和决策能力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1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地理情感：激发学生对地理学科的兴趣和热爱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1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地理知识：掌握地理学科的基本概念、原理和规律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地理技能：包括地图使用、地理信息获取和分析等技能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地理素养对初中生发展的影响</a:t>
            </a:r>
            <a:endParaRPr altLang="en-US" lang="zh-CN"/>
          </a:p>
        </p:txBody>
      </p:sp>
      <p:sp>
        <p:nvSpPr>
          <p:cNvPr id="104896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提高空间认知能力：地理素养培养有助于学生更好地理解和掌握空间概念，提高对地理环境的认知水平。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增强实践能力：地理素养培养注重实践操作和实地考察，有助于培养学生的动手能力和解决问题的能力。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拓展国际视野：地理素养培养能够帮助学生了解世界各地的文化、经济和社会发展状况，拓展学生的国际视野。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促进跨学科融合：地理素养培养涉及到多个学科领域的知识，能够促进地理与其他学科的融合，提高学生的综合素质。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初中地理课程设置的目的</a:t>
            </a:r>
            <a:endParaRPr altLang="en-US" lang="zh-CN"/>
          </a:p>
        </p:txBody>
      </p:sp>
      <p:sp>
        <p:nvSpPr>
          <p:cNvPr id="104902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培养学生具备基本的地理知识和技能，掌握地理学科的基本概念、原理和规律。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提高学生的人文素养和科学素养，拓展学生的视野，增强学生的综合素质。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引导学生关注全球性问题，培养学生的国际意识和跨文化交流能力。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强化学生的实践能力和创新精神，鼓励学生参与地理实践活动和探究性学习。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7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地理素养培养的内容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地理知识的学习</a:t>
            </a:r>
            <a:endParaRPr altLang="en-US" lang="zh-CN"/>
          </a:p>
        </p:txBody>
      </p:sp>
      <p:sp>
        <p:nvSpPr>
          <p:cNvPr id="104911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区域地理知识：了解不同地区的自然和人文特点，包括世界地理和中国地理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地理基础知识：包括地球、气候、地貌、水文等基本概念和原理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地理信息技术：掌握地理信息技术的基本知识和应用，如GIS、GPS等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实践操作能力：通过地理实验、考察等方式，培养学生的实践操作能力和解决问题的能力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地理技能的培养</a:t>
            </a:r>
            <a:endParaRPr altLang="en-US" lang="zh-CN"/>
          </a:p>
        </p:txBody>
      </p:sp>
      <p:sp>
        <p:nvSpPr>
          <p:cNvPr id="104916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读图能力的培养：通过地图教学，培养学生的读图技能，能够从地图中获取信息并解决问题。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地理信息处理能力的培养：通过地理信息系统（GIS）等工具，培养学生处理地理信息的能力，包括数据收集、整理、分析和表达等。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地理实践能力的培养：通过地理实验、实地考察等方式，培养学生的地理实践能力，包括观察、测量、分析和预测等能力。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地理思维能力的培养：通过案例分析、问题解决等方式，培养学生的地理思维能力，包括空间思维、逻辑思维和创造性思维等。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地理思维的形成</a:t>
            </a:r>
            <a:endParaRPr altLang="en-US" lang="zh-CN"/>
          </a:p>
        </p:txBody>
      </p:sp>
      <p:sp>
        <p:nvSpPr>
          <p:cNvPr id="104923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地理思维的概念：是指运用地理学的理论、方法和知识，观察、分析和解决实际问题的思维方式。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地理思维的特点：综合性、区域性、实践性。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地理思维的形成过程：通过地理课程的学习，学生逐步掌握地理学的理论、方法和知识，并在实际生活中运用，从而形成地理思维。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地理思维的培养方法：通过案例分析、实地考察、探究学习等方式，引导学生运用地理学的理论、方法和知识，观察、分析和解决实际问题，从而培养学生的地理思维。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地理情感态度的培养</a:t>
            </a:r>
            <a:endParaRPr altLang="en-US" lang="zh-CN"/>
          </a:p>
        </p:txBody>
      </p:sp>
      <p:sp>
        <p:nvSpPr>
          <p:cNvPr id="104928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引导学生关注全球性环境问题，培养其可持续发展观念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培养学生勇于探索、求真务实的科学精神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培养学生对地理科学的兴趣和好奇心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增强学生对地理环境的热爱和责任感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4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地理素养培养的方法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课堂教学方法的改进</a:t>
            </a:r>
            <a:endParaRPr altLang="en-US" lang="zh-CN"/>
          </a:p>
        </p:txBody>
      </p:sp>
      <p:sp>
        <p:nvSpPr>
          <p:cNvPr id="104938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小组合作学习：鼓励学生分组讨论，共同解决问题，培养合作精神。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探究式学习：设置问题情境，引导学生自主探究，培养创新能力和实践能力。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引入多媒体教学：利用地图、动画等工具，帮助学生更好地理解地理知识。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案例分析法：通过分析具体案例，引导学生深入理解地理现象和问题。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课外实践活动的开展</a:t>
            </a:r>
            <a:endParaRPr altLang="en-US" lang="zh-CN"/>
          </a:p>
        </p:txBody>
      </p:sp>
      <p:sp>
        <p:nvSpPr>
          <p:cNvPr id="104944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组织学生参与地理考察和野外实习，增强学生对地理知识的感性认识。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开展地理竞赛和知识讲座等活动，拓宽学生的地理视野，激发学生学习兴趣。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引导学生参与地理社团和兴趣小组，促进学生自主学习和合作学习。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与社区合作开展地理环保活动，培养学生的地理实践能力和社会责任感。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教师专业素养的提升</a:t>
            </a:r>
            <a:endParaRPr altLang="en-US" lang="zh-CN"/>
          </a:p>
        </p:txBody>
      </p:sp>
      <p:sp>
        <p:nvSpPr>
          <p:cNvPr id="104949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9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具备地理学科的专业知识和技能，能够为学生提供高质量的地理教育。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了解地理学科的发展动态和趋势，不断更新自己的地理知识体系。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具备良好的教学能力和教学方法，能够根据学生的需求和特点进行有针对性的教学。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注重与学生的沟通和交流，关注学生的反馈和意见，不断改进自己的教学方法和手段。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学生学习方式的转变</a:t>
            </a:r>
            <a:endParaRPr altLang="en-US" lang="zh-CN"/>
          </a:p>
        </p:txBody>
      </p:sp>
      <p:sp>
        <p:nvSpPr>
          <p:cNvPr id="10495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自主学习：鼓励学生主动探索地理知识，培养自学能力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合作学习：开展小组讨论，增进学生间的交流与合作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探究学习：引导学生发现问题、解决问题，培养创新精神和实践能力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个性化学习：尊重学生个性差异，提供个性化学习方案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2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地理素养培养的评估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评估目的和原则</a:t>
            </a:r>
            <a:endParaRPr altLang="en-US" lang="zh-CN"/>
          </a:p>
        </p:txBody>
      </p:sp>
      <p:sp>
        <p:nvSpPr>
          <p:cNvPr id="104966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评估原则：客观、公正、科学、可操作，定性与定量相结合，注重过程与结果相结合。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评估目的：了解学生地理素养水平，为教学提供反馈，改进教学方法和内容。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评估内容：地理知识、地理技能、地理思维、地理情感态度等方面。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评估方法：考试、作品评定、观察、口头表达、自我评价等。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评估内容和标准</a:t>
            </a:r>
            <a:endParaRPr altLang="en-US" lang="zh-CN"/>
          </a:p>
        </p:txBody>
      </p:sp>
      <p:sp>
        <p:nvSpPr>
          <p:cNvPr id="10497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评估方式：考试、测验、课堂提问、观察等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评估目的：了解学生的学习情况，为进一步教学提供依据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评估内容：学生对地理知识的掌握程度和应用能力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评估标准：考试成绩、课堂表现、作业完成情况等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评估方法和过程</a:t>
            </a:r>
            <a:endParaRPr altLang="en-US" lang="zh-CN"/>
          </a:p>
        </p:txBody>
      </p:sp>
      <p:sp>
        <p:nvSpPr>
          <p:cNvPr id="104978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评估内容：涵盖知识、技能、态度等方面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评估目标：了解学生对地理知识的掌握程度和应用能力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评估方法：考试、作业、课堂表现、小组讨论等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评估过程：制定评估标准、实施评估、反馈与改进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评估结果的应用</a:t>
            </a:r>
            <a:endParaRPr altLang="en-US" lang="zh-CN"/>
          </a:p>
        </p:txBody>
      </p:sp>
      <p:sp>
        <p:nvSpPr>
          <p:cNvPr id="104983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用于调整教学策略：根据评估结果，教师可调整教学方法和策略，提高教学质量。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用于学生个性化发展：评估结果可帮助学生了解自身优势和不足，制定个性化学习计划。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用于教育资源分配：评估结果可为学校管理层提供依据，合理分配教育资源。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用于教育政策制定：评估结果可为教育部门提供参考，制定相关教育政策。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8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地理素养培养的挑战与对策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92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学生对地理学科缺乏兴趣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地理师资力量不足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地理课程设置不够完善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地理教学资源有限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对策和建议</a:t>
            </a:r>
            <a:endParaRPr altLang="en-US" lang="zh-CN"/>
          </a:p>
        </p:txBody>
      </p:sp>
      <p:sp>
        <p:nvSpPr>
          <p:cNvPr id="10499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创新地理教学方式，注重实践与探究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完善地理教学资源，丰富教学内容和形式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增加地理课程比重，提高地理教育质量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加强地理教师队伍建设，提高教师专业素养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未来发展方向</a:t>
            </a:r>
            <a:endParaRPr altLang="en-US" lang="zh-CN"/>
          </a:p>
        </p:txBody>
      </p:sp>
      <p:sp>
        <p:nvSpPr>
          <p:cNvPr id="10500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实践与体验：加强地理实践活动，让学生在实践中学习和体验地理知识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地理素养培养与科技融合：利用现代技术手段提高地理教育质量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跨学科整合：将地理与其他学科进行整合，培养学生的综合素质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个性化教学：根据学生的兴趣和特点，开展个性化的地理教育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12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2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99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2024-01-01T09:36:25Z</dcterms:created>
  <dcterms:modified xsi:type="dcterms:W3CDTF">2024-01-01T09:36:25Z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46b88dfa586e4f06bbe7679007c67436_21</vt:lpwstr>
  </property>
</Properties>
</file>