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177" r:id="rId1"/>
    <p:sldMasterId id="2147493214" r:id="rId2"/>
  </p:sldMasterIdLst>
  <p:notesMasterIdLst>
    <p:notesMasterId r:id="rId3"/>
  </p:notesMasterIdLst>
  <p:sldIdLst>
    <p:sldId id="4627" r:id="rId4"/>
    <p:sldId id="4631" r:id="rId5"/>
    <p:sldId id="4634" r:id="rId6"/>
    <p:sldId id="4637" r:id="rId7"/>
    <p:sldId id="4640" r:id="rId8"/>
    <p:sldId id="4643" r:id="rId9"/>
    <p:sldId id="4646" r:id="rId10"/>
    <p:sldId id="4649" r:id="rId11"/>
    <p:sldId id="4652" r:id="rId12"/>
    <p:sldId id="4655" r:id="rId13"/>
    <p:sldId id="4658" r:id="rId14"/>
    <p:sldId id="4661" r:id="rId15"/>
    <p:sldId id="4664" r:id="rId16"/>
    <p:sldId id="4667" r:id="rId17"/>
    <p:sldId id="4670" r:id="rId18"/>
    <p:sldId id="4673" r:id="rId19"/>
    <p:sldId id="4676" r:id="rId20"/>
    <p:sldId id="4679" r:id="rId21"/>
    <p:sldId id="4682" r:id="rId22"/>
    <p:sldId id="4685" r:id="rId23"/>
    <p:sldId id="4688" r:id="rId24"/>
    <p:sldId id="4691" r:id="rId25"/>
    <p:sldId id="4694" r:id="rId26"/>
    <p:sldId id="4697" r:id="rId27"/>
    <p:sldId id="4700" r:id="rId28"/>
    <p:sldId id="470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78" r:id="rId1"/>
    <p:sldLayoutId id="2147493179" r:id="rId2"/>
    <p:sldLayoutId id="2147493180" r:id="rId3"/>
    <p:sldLayoutId id="2147493181" r:id="rId4"/>
    <p:sldLayoutId id="2147493182" r:id="rId5"/>
    <p:sldLayoutId id="2147493183" r:id="rId6"/>
    <p:sldLayoutId id="2147493184" r:id="rId7"/>
    <p:sldLayoutId id="2147493185" r:id="rId8"/>
    <p:sldLayoutId id="2147493186" r:id="rId9"/>
    <p:sldLayoutId id="2147493187" r:id="rId10"/>
    <p:sldLayoutId id="21474931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215" r:id="rId1"/>
    <p:sldLayoutId id="2147493216" r:id="rId2"/>
    <p:sldLayoutId id="2147493217" r:id="rId3"/>
    <p:sldLayoutId id="2147493218" r:id="rId4"/>
    <p:sldLayoutId id="2147493219" r:id="rId5"/>
    <p:sldLayoutId id="2147493220" r:id="rId6"/>
    <p:sldLayoutId id="2147493221" r:id="rId7"/>
    <p:sldLayoutId id="2147493222" r:id="rId8"/>
    <p:sldLayoutId id="2147493223" r:id="rId9"/>
    <p:sldLayoutId id="2147493224" r:id="rId10"/>
    <p:sldLayoutId id="214749322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tags" Target="../tags/tag147.xml"/><Relationship Id="rId22" Type="http://schemas.openxmlformats.org/officeDocument/2006/relationships/tags" Target="../tags/tag148.xml"/><Relationship Id="rId23" Type="http://schemas.openxmlformats.org/officeDocument/2006/relationships/tags" Target="../tags/tag149.xml"/><Relationship Id="rId24" Type="http://schemas.openxmlformats.org/officeDocument/2006/relationships/tags" Target="../tags/tag150.xml"/><Relationship Id="rId25" Type="http://schemas.openxmlformats.org/officeDocument/2006/relationships/tags" Target="../tags/tag151.xml"/><Relationship Id="rId26" Type="http://schemas.openxmlformats.org/officeDocument/2006/relationships/tags" Target="../tags/tag152.xml"/><Relationship Id="rId27" Type="http://schemas.openxmlformats.org/officeDocument/2006/relationships/tags" Target="../tags/tag153.xml"/><Relationship Id="rId28" Type="http://schemas.openxmlformats.org/officeDocument/2006/relationships/tags" Target="../tags/tag154.xml"/><Relationship Id="rId29" Type="http://schemas.openxmlformats.org/officeDocument/2006/relationships/tags" Target="../tags/tag155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2024年电影院行业市场分析及投资前景预测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电影院行业概述</a:t>
            </a:r>
            <a:endParaRPr altLang="en-US" b="1" dirty="0" sz="19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电影院市场竞争格局</a:t>
            </a:r>
            <a:endParaRPr altLang="en-US" b="1" dirty="0" sz="19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电影院行业市场分析</a:t>
            </a:r>
            <a:endParaRPr altLang="en-US" b="1" dirty="0" sz="19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8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电影院行业投资前景预测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8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电影院行业未来发展展望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电影院行业概述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60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行业定义：电影院行业是指提供电影放映、观看及相关服务的行业，包括电影院线、影院等。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分类：按规模可分为大型、中型、小型电影院；按技术手段可分为数字电影院和胶片电影院。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2024年全球电影院市场规模约为XX亿美元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欧洲电影院市场规模占比XX%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北美（美国、加拿大）电影院市场规模占比XX%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中国电影院市场规模稳居全球第一，2024年预计达到XX亿元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数字化转型加速：随着科技的进步，电影院行业正逐步实现数字化转型，提升观影体验和运营效率。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线上线下融合：电影院与在线流媒体平台的合作将成为趋势，满足观众多样化的观影需求。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个性化与社交化：电影院将更加注重个性化服务和社交化体验，如增设主题影院、观影聚会等。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市场竞争格局调整：随着新技术的出现和市场环境的变化，电影院行业的竞争格局将面临调整和重塑。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电影院市场竞争格局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3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3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1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电影院数量及分布情况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竞争者类型及特点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竞争策略及优劣势分析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市场份额及市场集中度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主要竞争者分析</a:t>
            </a:r>
            <a:endParaRPr altLang="en-US" lang="zh-CN"/>
          </a:p>
        </p:txBody>
      </p:sp>
      <p:sp>
        <p:nvSpPr>
          <p:cNvPr id="10492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金逸电影院：连锁经营，覆盖面广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万达电影院：市场份额大，品牌知名度高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横店电影院：产业链完整，服务多样化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保利电影院：国企背景，资源优势明显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竞争策略分析</a:t>
            </a:r>
            <a:endParaRPr altLang="en-US" lang="zh-CN"/>
          </a:p>
        </p:txBody>
      </p:sp>
      <p:sp>
        <p:nvSpPr>
          <p:cNvPr id="10493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差异化竞争：提供独特的观影体验，如特色影厅、优质服务等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技术创新：引入先进的技术和设备，提高观影体验和运营效率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品牌建设：建立良好的品牌形象，提高消费者忠诚度和口碑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合作与联盟：与其他电影相关企业合作，共同推广电影文化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电影院行业市场分析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39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4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观众群体：年轻人为主要消费群体，对电影品质要求高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消费习惯：线上购票成为主流，移动支付提升观影便利性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观影需求：多元化题材受欢迎，特效大片和喜剧片市场需求大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市场潜力：随着消费升级和城市化进程，电影院市场仍有较大发展空间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5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消费者观影频率：消费者平均每月观影次数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消费者年龄结构：各年龄段观众分布情况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消费者性别差异：男性与女性观众消费习惯的差异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消费者消费水平：消费者对电影票价格的接受程度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市场细分分析</a:t>
            </a:r>
            <a:endParaRPr altLang="en-US" lang="zh-CN"/>
          </a:p>
        </p:txBody>
      </p:sp>
      <p:sp>
        <p:nvSpPr>
          <p:cNvPr id="10495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竞争格局：分析行业内竞争对手的市场份额、营销策略、产品特点等因素，制定差异化竞争策略。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目标市场：根据不同年龄、性别、地域等因素进行市场细分，确定目标客户群体。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消费者行为：分析消费者的观影习惯、消费水平、忠诚度等因素，制定相应的营销策略。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市场趋势：分析未来市场的发展趋势，如数字化、智能化、个性化等，提前布局和应对。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市场趋势分析</a:t>
            </a:r>
            <a:endParaRPr altLang="en-US" lang="zh-CN"/>
          </a:p>
        </p:txBody>
      </p:sp>
      <p:sp>
        <p:nvSpPr>
          <p:cNvPr id="10496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数字化转型加速，线上观影需求增长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电影院与电商平台合作，提升用户体验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电影院市场竞争激烈，品牌差异化成为关键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电影院行业政策支持力度加大，投资前景广阔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电影院行业投资前景预测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2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7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影院建设与改造：随着消费者对观影体验的需求提升，影院需要不断升级设施和提高服务质量。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创新业务拓展：如VR、AR等新技术在电影行业的运用，为影院带来新的盈利点。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优质内容投资：发掘和投资有潜力的电影项目，通过优质内容吸引观众并提升票房收入。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合作与联盟：与其他产业如餐饮、零售等合作，共同打造综合性的娱乐消费体验。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市场竞争激烈：电影院行业面临来自在线视频平台的竞争，市场份额难以保证。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经营成本高昂：电影院需要支付高昂的租金、员工工资和版权费用等，增加了经营风险。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票房收入不稳定：电影票房收入受多种因素影响，如影片质量、口碑、档期等，具有不确定性。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政策风险：政府对电影产业的政策变化可能对电影院行业产生影响，如提高税收、限制进口影片等。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投资前景预测</a:t>
            </a:r>
            <a:endParaRPr altLang="en-US" lang="zh-CN"/>
          </a:p>
        </p:txBody>
      </p:sp>
      <p:sp>
        <p:nvSpPr>
          <p:cNvPr id="10498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市场规模：随着人们生活水平的提高，电影消费需求持续增长，市场规模有望进一步扩大。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技术创新：虚拟现实、增强现实等新技术将为电影院带来更多商业机会和观影体验。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市场竞争：行业内竞争激烈，但也将促进电影院提升服务质量和创新经营模式。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政策支持：政府对文化产业的大力支持将为电影院行业的发展提供有力保障。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499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投资规模：预计未来几年电影院行业投资规模将继续增长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投资方向：重点关注数字化、智能化、个性化等方面的创新与升级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投资风险：注意政策风险、市场竞争风险和消费者需求变化风险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投资建议：投资者应具备长期投资眼光，关注行业发展趋势，选择有实力和品牌优势的企业进行投资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电影院行业未来发展展望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1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1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500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数字化转型：提升观影体验，增强竞争力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虚拟现实技术：拓展观影模式，吸引年轻观众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人工智能：优化影院运营，降低成本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5G技术：提升网络传输速度，实现高清流畅观影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商业模式创新推动行业发展</a:t>
            </a:r>
            <a:endParaRPr altLang="en-US" lang="zh-CN"/>
          </a:p>
        </p:txBody>
      </p:sp>
      <p:sp>
        <p:nvSpPr>
          <p:cNvPr id="10501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线上线下融合：电影院与电商平台合作，推出在线选座、购票等服务，提高用户体验。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多元化收入来源：电影院拓展业务范围，如开设主题餐厅、咖啡厅等，增加非票房收入。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个性化服务：电影院提供定制化观影体验，如私人影院、包场服务等，满足不同客户需求。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技术升级：引入先进技术，如虚拟现实、增强现实等，提升观影体验，吸引观众回流。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政策环境对行业发展的影响</a:t>
            </a:r>
            <a:endParaRPr altLang="en-US" lang="zh-CN"/>
          </a:p>
        </p:txBody>
      </p:sp>
      <p:sp>
        <p:nvSpPr>
          <p:cNvPr id="10501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政策支持：政府出台相关政策，鼓励电影院行业的发展，为行业提供资金、税收等方面的优惠。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限制性政策：政府出台相关限制性政策，对电影院建设规模、布局等方面进行规范，促进行业健康发展。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行业标准：政府制定电影院建设、运营等方面的标准，提高行业整体水平，促进行业规范化发展。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市场竞争：政府通过政策手段调节市场竞争，防止恶意竞争和垄断行为，保护消费者利益。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</a:t>
            </a:r>
            <a:endParaRPr altLang="en-US" lang="zh-CN"/>
          </a:p>
        </p:txBody>
      </p:sp>
      <p:sp>
        <p:nvSpPr>
          <p:cNvPr id="10502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技术创新：随着科技的进步，电影院将引入更多的创新技术，如虚拟现实、增强现实等，提供更加沉浸式的观影体验。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个性化服务：电影院将更加注重个性化服务，提供定制化的电影推荐、私人影院等特色服务，满足不同消费者的需求。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多元化经营：电影院将拓展业务范围，开展多元化经营，如开设主题餐厅、举办电影主题活动等，增加营收来源。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国际化发展：随着全球电影市场的不断扩大，电影院将寻求国际化发展，与国际知名电影品牌合作，拓展海外市场。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300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5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5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5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5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5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5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5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5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5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5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SLIDE_ID" val="custom2023123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3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15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75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19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2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2024-01-06T09:24:46Z</dcterms:created>
  <dcterms:modified xsi:type="dcterms:W3CDTF">2024-01-06T09:24:46Z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dcd26480f80e4ae7a265492bc2cf4a42_21</vt:lpwstr>
  </property>
</Properties>
</file>