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tags" Target="tags/tag24.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handoutMaster" Target="handoutMasters/handout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14CD68"/>
              </a:gs>
              <a:gs pos="100000">
                <a:srgbClr val="0B6E3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 Id="rId3" Type="http://schemas.openxmlformats.org/officeDocument/2006/relationships/tags" Target="../tags/tag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 Id="rId3" Type="http://schemas.openxmlformats.org/officeDocument/2006/relationships/tags" Target="../tags/tag23.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634615" y="360489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634615" y="45872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nvSpPr>
        <p:spPr>
          <a:xfrm>
            <a:off x="2634615" y="55778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nvSpPr>
        <p:spPr>
          <a:xfrm>
            <a:off x="3808095" y="3523615"/>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10" name="文本框 9"/>
          <p:cNvSpPr txBox="1"/>
          <p:nvPr/>
        </p:nvSpPr>
        <p:spPr>
          <a:xfrm>
            <a:off x="3808095" y="456120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808095" y="5566410"/>
            <a:ext cx="3815080" cy="645160"/>
          </a:xfrm>
          <a:prstGeom prst="rect">
            <a:avLst/>
          </a:prstGeom>
          <a:noFill/>
        </p:spPr>
        <p:txBody>
          <a:bodyPr wrap="square" rtlCol="0">
            <a:spAutoFit/>
          </a:bodyPr>
          <a:lstStyle>
            <a:defPPr>
              <a:defRPr lang="zh-CN"/>
            </a:defPPr>
          </a:lstStyle>
          <a:p>
            <a:r>
              <a:rPr lang="zh-CN" altLang="en-US" sz="3600">
                <a:sym typeface="+mn-ea"/>
              </a:rPr>
              <a:t>实战提分</a:t>
            </a:r>
            <a:endParaRPr lang="zh-CN" altLang="en-US" sz="3600"/>
          </a:p>
        </p:txBody>
      </p:sp>
      <p:sp>
        <p:nvSpPr>
          <p:cNvPr id="2" name="矩形 1"/>
          <p:cNvSpPr/>
          <p:nvPr/>
        </p:nvSpPr>
        <p:spPr>
          <a:xfrm>
            <a:off x="920750" y="1070610"/>
            <a:ext cx="7951470" cy="1467485"/>
          </a:xfrm>
          <a:prstGeom prst="rect">
            <a:avLst/>
          </a:prstGeom>
          <a:noFill/>
          <a:ln w="28575">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ysClr val="window" lastClr="FFFFFF"/>
                </a:solidFill>
                <a:uLnTx/>
                <a:uFillTx/>
                <a:latin typeface="Arial"/>
                <a:ea typeface="微软雅黑"/>
                <a:cs typeface="Arial"/>
                <a:sym typeface="Wingdings"/>
              </a:defRPr>
            </a:lvl9pPr>
          </a:lstStyle>
          <a:p>
            <a:pPr algn="ctr"/>
            <a:r>
              <a:rPr lang="zh-CN" altLang="en-US" sz="4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sym typeface="+mn-ea"/>
              </a:rPr>
              <a:t>第六单元  健康地生活（一）</a:t>
            </a:r>
          </a:p>
        </p:txBody>
      </p:sp>
      <p:sp>
        <p:nvSpPr>
          <p:cNvPr id="8" name="矩形 7"/>
          <p:cNvSpPr/>
          <p:nvPr/>
        </p:nvSpPr>
        <p:spPr>
          <a:xfrm>
            <a:off x="3496310" y="357949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1" name="矩形 10"/>
          <p:cNvSpPr/>
          <p:nvPr/>
        </p:nvSpPr>
        <p:spPr>
          <a:xfrm>
            <a:off x="3496310" y="457644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3" name="矩形 12"/>
          <p:cNvSpPr/>
          <p:nvPr/>
        </p:nvSpPr>
        <p:spPr>
          <a:xfrm>
            <a:off x="3496310" y="557784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
        <p:nvSpPr>
          <p:cNvPr id="16" name="圆角矩形 15"/>
          <p:cNvSpPr/>
          <p:nvPr/>
        </p:nvSpPr>
        <p:spPr>
          <a:xfrm>
            <a:off x="2637790" y="259842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17" name="文本框 16"/>
          <p:cNvSpPr txBox="1"/>
          <p:nvPr/>
        </p:nvSpPr>
        <p:spPr>
          <a:xfrm>
            <a:off x="3811270" y="2583815"/>
            <a:ext cx="3815080" cy="645160"/>
          </a:xfrm>
          <a:prstGeom prst="rect">
            <a:avLst/>
          </a:prstGeom>
          <a:noFill/>
        </p:spPr>
        <p:txBody>
          <a:bodyPr wrap="square" rtlCol="0">
            <a:spAutoFit/>
          </a:bodyPr>
          <a:lstStyle>
            <a:defPPr>
              <a:defRPr lang="zh-CN"/>
            </a:defPPr>
          </a:lstStyle>
          <a:p>
            <a:r>
              <a:rPr lang="zh-CN" altLang="en-US" sz="3600"/>
              <a:t>考点解读</a:t>
            </a:r>
            <a:endParaRPr lang="en-US" altLang="zh-CN" sz="3600"/>
          </a:p>
        </p:txBody>
      </p:sp>
      <p:sp>
        <p:nvSpPr>
          <p:cNvPr id="18" name="矩形 17"/>
          <p:cNvSpPr/>
          <p:nvPr/>
        </p:nvSpPr>
        <p:spPr>
          <a:xfrm>
            <a:off x="3499485" y="257302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32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53" presetClass="entr" presetSubtype="0" fill="hold" grpId="0" nodeType="afterEffect">
                                  <p:stCondLst>
                                    <p:cond delay="0"/>
                                  </p:stCondLst>
                                  <p:childTnLst>
                                    <p:set>
                                      <p:cBhvr>
                                        <p:cTn id="7" dur="1" fill="hold">
                                          <p:stCondLst>
                                            <p:cond delay="0"/>
                                          </p:stCondLst>
                                        </p:cTn>
                                        <p:tgtEl>
                                          <p:spTgt spid="2"/>
                                        </p:tgtEl>
                                        <p:attrNameLst>
                                          <p:attrName>style.visibility</p:attrName>
                                        </p:attrNameLst>
                                      </p:cBhvr>
                                      <p:to>
                                        <p:strVal val="visible"/>
                                      </p:to>
                                    </p:set>
                                    <p:anim calcmode="lin" valueType="num">
                                      <p:cBhvr>
                                        <p:cTn id="8" dur="500" fill="hold"/>
                                        <p:tgtEl>
                                          <p:spTgt spid="2"/>
                                        </p:tgtEl>
                                        <p:attrNameLst>
                                          <p:attrName>ppt_w</p:attrName>
                                        </p:attrNameLst>
                                      </p:cBhvr>
                                      <p:tavLst>
                                        <p:tav tm="0">
                                          <p:val>
                                            <p:fltVal val="0"/>
                                          </p:val>
                                        </p:tav>
                                        <p:tav tm="100000">
                                          <p:val>
                                            <p:strVal val="#ppt_w"/>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 name="图片 5" descr="WLL_N0JKR(V[5[7LBQ0YW}Y"/>
          <p:cNvPicPr>
            <a:picLocks noChangeAspect="1"/>
          </p:cNvPicPr>
          <p:nvPr/>
        </p:nvPicPr>
        <p:blipFill>
          <a:blip r:embed="rId2"/>
          <a:stretch>
            <a:fillRect/>
          </a:stretch>
        </p:blipFill>
        <p:spPr>
          <a:xfrm>
            <a:off x="399415" y="2031365"/>
            <a:ext cx="11449685" cy="2809240"/>
          </a:xfrm>
          <a:prstGeom prst="rect">
            <a:avLst/>
          </a:prstGeom>
        </p:spPr>
      </p:pic>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文本框 5"/>
          <p:cNvSpPr txBox="1"/>
          <p:nvPr/>
        </p:nvSpPr>
        <p:spPr>
          <a:xfrm>
            <a:off x="417830" y="464185"/>
            <a:ext cx="11450320" cy="5836285"/>
          </a:xfrm>
          <a:prstGeom prst="rect">
            <a:avLst/>
          </a:prstGeom>
          <a:noFill/>
        </p:spPr>
        <p:txBody>
          <a:bodyPr wrap="square" rtlCol="0">
            <a:spAutoFit/>
          </a:bodyPr>
          <a:lstStyle>
            <a:defPPr>
              <a:defRPr lang="zh-CN"/>
            </a:defPPr>
          </a:lstStyle>
          <a:p>
            <a:pPr fontAlgn="auto">
              <a:lnSpc>
                <a:spcPts val="32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sym typeface="+mn-ea"/>
              </a:rPr>
              <a:t>（第一讲）</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1.激素。</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（1）激素的定义：是由人体的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腺和散在的内分泌细胞分泌的化学物质，它们直接进入</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，对人体的生长、发育和生殖等生命活动起重要的调节作用。</a:t>
            </a:r>
          </a:p>
          <a:p>
            <a:pPr fontAlgn="auto">
              <a:lnSpc>
                <a:spcPts val="3200"/>
              </a:lnSpc>
            </a:pPr>
            <a:r>
              <a:rPr lang="en-US" altLang="zh-CN" sz="2400" b="1">
                <a:latin typeface="宋体" panose="02010600030101010101" pitchFamily="2" charset="-122"/>
                <a:ea typeface="宋体" panose="02010600030101010101" pitchFamily="2" charset="-122"/>
                <a:cs typeface="宋体" panose="02010600030101010101" pitchFamily="2" charset="-122"/>
              </a:rPr>
              <a:t>（2）三种激素的比较：</a:t>
            </a:r>
          </a:p>
          <a:p>
            <a:pPr fontAlgn="auto">
              <a:lnSpc>
                <a:spcPts val="3200"/>
              </a:lnSpc>
            </a:pPr>
            <a:endParaRPr lang="en-US" altLang="zh-CN" sz="2400" b="1">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en-US" altLang="zh-CN"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en-US" altLang="zh-CN"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en-US" altLang="zh-CN"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en-US" altLang="zh-CN"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endParaRPr lang="en-US" altLang="zh-CN" sz="2400">
              <a:latin typeface="宋体" panose="02010600030101010101" pitchFamily="2" charset="-122"/>
              <a:ea typeface="宋体" panose="02010600030101010101" pitchFamily="2" charset="-122"/>
              <a:cs typeface="宋体" panose="02010600030101010101" pitchFamily="2" charset="-122"/>
            </a:endParaRP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（3）糖尿病患者表现出多尿、多饮、</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、体重下降</a:t>
            </a:r>
            <a:r>
              <a:rPr lang="zh-CN" altLang="en-US" sz="2400">
                <a:latin typeface="宋体" panose="02010600030101010101" pitchFamily="2" charset="-122"/>
                <a:ea typeface="宋体" panose="02010600030101010101" pitchFamily="2" charset="-122"/>
                <a:cs typeface="宋体" panose="02010600030101010101" pitchFamily="2" charset="-122"/>
              </a:rPr>
              <a:t>。</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（4）体液调节：</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等化学物质通过体液运送的方式对生命活动所进行的调节。  </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 人体生命活动的调节以神经调节为主激素调节为辅。       </a:t>
            </a:r>
            <a:r>
              <a:rPr lang="en-US" altLang="zh-CN" sz="2600">
                <a:latin typeface="微软雅黑" panose="020b0503020204020204" pitchFamily="34" charset="-122"/>
                <a:ea typeface="微软雅黑" panose="020b0503020204020204" pitchFamily="34" charset="-122"/>
              </a:rPr>
              <a:t>      </a:t>
            </a:r>
          </a:p>
        </p:txBody>
      </p:sp>
      <p:graphicFrame>
        <p:nvGraphicFramePr>
          <p:cNvPr id="10" name="表格 9"/>
          <p:cNvGraphicFramePr>
            <a:graphicFrameLocks noGrp="1"/>
          </p:cNvGraphicFramePr>
          <p:nvPr>
            <p:custDataLst>
              <p:tags r:id="rId2"/>
            </p:custDataLst>
          </p:nvPr>
        </p:nvGraphicFramePr>
        <p:xfrm>
          <a:off x="531495" y="2237105"/>
          <a:ext cx="11222990" cy="2536191"/>
        </p:xfrm>
        <a:graphic>
          <a:graphicData uri="http://schemas.openxmlformats.org/drawingml/2006/table">
            <a:tbl>
              <a:tblPr firstRow="1" bandRow="1">
                <a:tableStyleId>{5940675A-B579-460E-94D1-54222C63F5DA}</a:tableStyleId>
              </a:tblPr>
              <a:tblGrid>
                <a:gridCol w="1596390"/>
                <a:gridCol w="953770"/>
                <a:gridCol w="3829050"/>
                <a:gridCol w="2649220"/>
                <a:gridCol w="2194560"/>
              </a:tblGrid>
              <a:tr h="453390">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激素名称</a:t>
                      </a: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来源</a:t>
                      </a: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作用</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过少</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过多</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生长激素</a:t>
                      </a: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0">
                          <a:latin typeface="宋体" panose="02010600030101010101" pitchFamily="2" charset="-122"/>
                          <a:ea typeface="宋体" panose="02010600030101010101" pitchFamily="2" charset="-122"/>
                          <a:cs typeface="宋体" panose="02010600030101010101" pitchFamily="2" charset="-122"/>
                        </a:rPr>
                        <a:t>垂体</a:t>
                      </a: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调节人体的生长发育</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幼年：</a:t>
                      </a:r>
                      <a:r>
                        <a:rPr lang="zh-CN" altLang="en-US" sz="2400" b="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0">
                          <a:latin typeface="宋体" panose="02010600030101010101" pitchFamily="2" charset="-122"/>
                          <a:ea typeface="宋体" panose="02010600030101010101" pitchFamily="2" charset="-122"/>
                          <a:cs typeface="宋体" panose="02010600030101010101" pitchFamily="2" charset="-122"/>
                        </a:rPr>
                        <a:t>  </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幼年</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巨人症</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成年</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肢端肥大症</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28370">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甲状腺激素</a:t>
                      </a: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0">
                          <a:latin typeface="宋体" panose="02010600030101010101" pitchFamily="2" charset="-122"/>
                          <a:ea typeface="宋体" panose="02010600030101010101" pitchFamily="2" charset="-122"/>
                          <a:cs typeface="宋体" panose="02010600030101010101" pitchFamily="2" charset="-122"/>
                        </a:rPr>
                        <a:t>甲状腺</a:t>
                      </a: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促进</a:t>
                      </a:r>
                      <a:r>
                        <a:rPr lang="zh-CN" altLang="en-US" sz="2400" b="0" u="sng">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，促进生长发育，提高神经系统的兴奋性</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幼年</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呆小症</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成年：地方性甲状腺肿</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成年</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甲状腺功能亢进</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2910">
                <a:tc>
                  <a:txBody>
                    <a:bodyPr/>
                    <a:lstStyle/>
                    <a:p>
                      <a:pPr indent="0" algn="l">
                        <a:buNone/>
                      </a:pPr>
                      <a:r>
                        <a:rPr lang="zh-CN" altLang="en-US" sz="2400" b="1">
                          <a:latin typeface="宋体" panose="02010600030101010101" pitchFamily="2" charset="-122"/>
                          <a:ea typeface="宋体" panose="02010600030101010101" pitchFamily="2" charset="-122"/>
                          <a:cs typeface="宋体" panose="02010600030101010101" pitchFamily="2" charset="-122"/>
                        </a:rPr>
                        <a:t>胰岛素</a:t>
                      </a: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400" b="0">
                          <a:latin typeface="宋体" panose="02010600030101010101" pitchFamily="2" charset="-122"/>
                          <a:ea typeface="宋体" panose="02010600030101010101" pitchFamily="2" charset="-122"/>
                          <a:cs typeface="宋体" panose="02010600030101010101" pitchFamily="2" charset="-122"/>
                        </a:rPr>
                        <a:t>胰岛</a:t>
                      </a: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调节糖的代谢</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糖尿病</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400" b="0">
                          <a:latin typeface="宋体" panose="02010600030101010101" pitchFamily="2" charset="-122"/>
                          <a:ea typeface="宋体" panose="02010600030101010101" pitchFamily="2" charset="-122"/>
                          <a:cs typeface="宋体" panose="02010600030101010101" pitchFamily="2" charset="-122"/>
                        </a:rPr>
                        <a:t>低血糖</a:t>
                      </a: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1" name="文本框 10"/>
          <p:cNvSpPr txBox="1"/>
          <p:nvPr/>
        </p:nvSpPr>
        <p:spPr>
          <a:xfrm>
            <a:off x="4679315" y="857250"/>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内分泌</a:t>
            </a:r>
          </a:p>
        </p:txBody>
      </p:sp>
      <p:sp>
        <p:nvSpPr>
          <p:cNvPr id="12" name="文本框 11"/>
          <p:cNvSpPr txBox="1"/>
          <p:nvPr/>
        </p:nvSpPr>
        <p:spPr>
          <a:xfrm>
            <a:off x="2132965" y="1247140"/>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血液循环</a:t>
            </a:r>
          </a:p>
        </p:txBody>
      </p:sp>
      <p:sp>
        <p:nvSpPr>
          <p:cNvPr id="13" name="文本框 12"/>
          <p:cNvSpPr txBox="1"/>
          <p:nvPr/>
        </p:nvSpPr>
        <p:spPr>
          <a:xfrm>
            <a:off x="7827645" y="2774950"/>
            <a:ext cx="1097280" cy="460375"/>
          </a:xfrm>
          <a:prstGeom prst="rect">
            <a:avLst/>
          </a:prstGeom>
          <a:noFill/>
        </p:spPr>
        <p:txBody>
          <a:bodyPr wrap="none" rtlCol="0" anchor="t">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sym typeface="+mn-ea"/>
              </a:rPr>
              <a:t>侏儒症</a:t>
            </a:r>
          </a:p>
        </p:txBody>
      </p:sp>
      <p:sp>
        <p:nvSpPr>
          <p:cNvPr id="14" name="文本框 13"/>
          <p:cNvSpPr txBox="1"/>
          <p:nvPr/>
        </p:nvSpPr>
        <p:spPr>
          <a:xfrm>
            <a:off x="3605530" y="3408045"/>
            <a:ext cx="1402080" cy="460375"/>
          </a:xfrm>
          <a:prstGeom prst="rect">
            <a:avLst/>
          </a:prstGeom>
          <a:noFill/>
        </p:spPr>
        <p:txBody>
          <a:bodyPr wrap="none" rtlCol="0" anchor="t">
            <a:spAutoFit/>
          </a:bodyPr>
          <a:lstStyle>
            <a:defPPr>
              <a:defRPr lang="zh-CN"/>
            </a:defPPr>
          </a:lstStyle>
          <a:p>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sym typeface="+mn-ea"/>
              </a:rPr>
              <a:t>新陈代谢</a:t>
            </a:r>
          </a:p>
        </p:txBody>
      </p:sp>
      <p:sp>
        <p:nvSpPr>
          <p:cNvPr id="15" name="文本框 14"/>
          <p:cNvSpPr txBox="1"/>
          <p:nvPr/>
        </p:nvSpPr>
        <p:spPr>
          <a:xfrm>
            <a:off x="5663565" y="493141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多食</a:t>
            </a:r>
          </a:p>
        </p:txBody>
      </p:sp>
      <p:sp>
        <p:nvSpPr>
          <p:cNvPr id="16" name="文本框 15"/>
          <p:cNvSpPr txBox="1"/>
          <p:nvPr/>
        </p:nvSpPr>
        <p:spPr>
          <a:xfrm>
            <a:off x="2941320" y="531558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激素</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5"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P spid="13" grpId="2"/>
      <p:bldP spid="14" grpId="3"/>
      <p:bldP spid="15" grpId="4"/>
      <p:bldP spid="16" grpId="5"/>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67385" y="511175"/>
            <a:ext cx="11011535" cy="5836285"/>
          </a:xfrm>
          <a:prstGeom prst="rect">
            <a:avLst/>
          </a:prstGeom>
          <a:noFill/>
        </p:spPr>
        <p:txBody>
          <a:bodyPr wrap="square" rtlCol="0" anchor="t">
            <a:spAutoFit/>
          </a:bodyPr>
          <a:lstStyle>
            <a:defPPr>
              <a:defRPr lang="zh-CN"/>
            </a:defPPr>
          </a:lstStyle>
          <a:p>
            <a:pPr fontAlgn="auto">
              <a:lnSpc>
                <a:spcPts val="32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2.人体主要的内分泌腺。</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（1）有垂体、甲状腺、胸腺、肾上腺、</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（分布于胰腺内）、性腺（男有</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，女有卵巢），它们共同构成内分泌系统。</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（2）内分泌腺与外分泌腺的区别：</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①内分泌腺无排泄管，内分泌腺分泌的分泌物称</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。其分泌物直接进入细胞周围的血管和淋巴管，由血液和淋巴输送到各组织或器官中。通过</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调节方式，对机体的各方面功能起着重要的调节作用。</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②外分泌腺有</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、汗腺、皮脂腺、肝脏、胰腺等，外分泌腺有排泄管，称</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，其分泌物通过腺导管输送到相应的组织或器官发挥其调节作用。</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（3）注意——胰腺分为内分泌部和外分泌部，胰的大部分属于外分泌部能分泌胰液，但是胰岛属于内分泌部能分泌</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a:t>
            </a:r>
          </a:p>
          <a:p>
            <a:pPr algn="l" fontAlgn="auto">
              <a:lnSpc>
                <a:spcPts val="3200"/>
              </a:lnSpc>
              <a:buClrTx/>
              <a:buSzTx/>
              <a:buFontTx/>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3.青春期的定义。</a:t>
            </a:r>
          </a:p>
          <a:p>
            <a:pPr fontAlgn="auto">
              <a:lnSpc>
                <a:spcPts val="3200"/>
              </a:lnSpc>
            </a:pPr>
            <a:r>
              <a:rPr lang="zh-CN" altLang="en-US" sz="2400">
                <a:latin typeface="宋体" panose="02010600030101010101" pitchFamily="2" charset="-122"/>
                <a:ea typeface="宋体" panose="02010600030101010101" pitchFamily="2" charset="-122"/>
                <a:cs typeface="宋体" panose="02010600030101010101" pitchFamily="2" charset="-122"/>
              </a:rPr>
              <a:t>指从</a:t>
            </a:r>
            <a:r>
              <a:rPr lang="en-US" altLang="zh-CN" sz="24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rPr>
              <a:t>到20岁，由童年向成年过渡的阶段。青春期是人的一生中身体发育和智力发展的黄金时期。</a:t>
            </a:r>
          </a:p>
        </p:txBody>
      </p:sp>
      <p:sp>
        <p:nvSpPr>
          <p:cNvPr id="12" name="文本框 11"/>
          <p:cNvSpPr txBox="1"/>
          <p:nvPr/>
        </p:nvSpPr>
        <p:spPr>
          <a:xfrm>
            <a:off x="6202045" y="923290"/>
            <a:ext cx="7924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胰岛</a:t>
            </a:r>
          </a:p>
        </p:txBody>
      </p:sp>
      <p:sp>
        <p:nvSpPr>
          <p:cNvPr id="3" name="文本框 2"/>
          <p:cNvSpPr txBox="1"/>
          <p:nvPr/>
        </p:nvSpPr>
        <p:spPr>
          <a:xfrm>
            <a:off x="1172210" y="1335405"/>
            <a:ext cx="7924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睾丸</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7258050" y="2123440"/>
            <a:ext cx="7924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激素</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2679065" y="3353435"/>
            <a:ext cx="10972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唾液腺</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5438140" y="4559935"/>
            <a:ext cx="10972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胰岛素</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450340" y="5389245"/>
            <a:ext cx="86360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10岁</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9660890" y="2540000"/>
            <a:ext cx="792480" cy="460375"/>
          </a:xfrm>
          <a:prstGeom prst="rect">
            <a:avLst/>
          </a:prstGeom>
          <a:noFill/>
        </p:spPr>
        <p:txBody>
          <a:bodyPr wrap="none" rtlCol="0" anchor="t">
            <a:spAutoFit/>
          </a:bodyPr>
          <a:lstStyle>
            <a:defPPr>
              <a:defRPr lang="zh-CN"/>
            </a:defPPr>
          </a:lstStyle>
          <a:p>
            <a:pPr algn="l"/>
            <a:r>
              <a:rPr lang="zh-CN" altLang="zh-CN" sz="2400" b="1">
                <a:solidFill>
                  <a:srgbClr val="FF0000"/>
                </a:solidFill>
                <a:latin typeface="微软雅黑" panose="020b0503020204020204" pitchFamily="34" charset="-122"/>
                <a:ea typeface="微软雅黑" panose="020b0503020204020204" pitchFamily="34" charset="-122"/>
                <a:sym typeface="+mn-ea"/>
              </a:rPr>
              <a:t>体液</a:t>
            </a:r>
          </a:p>
        </p:txBody>
      </p:sp>
      <p:sp>
        <p:nvSpPr>
          <p:cNvPr id="11" name="文本框 10"/>
          <p:cNvSpPr txBox="1"/>
          <p:nvPr/>
        </p:nvSpPr>
        <p:spPr>
          <a:xfrm>
            <a:off x="1105535" y="3756025"/>
            <a:ext cx="1097280" cy="460375"/>
          </a:xfrm>
          <a:prstGeom prst="rect">
            <a:avLst/>
          </a:prstGeom>
          <a:noFill/>
        </p:spPr>
        <p:txBody>
          <a:bodyPr wrap="none" rtlCol="0" anchor="t">
            <a:spAutoFit/>
          </a:bodyPr>
          <a:lstStyle>
            <a:defPPr>
              <a:defRPr lang="zh-CN"/>
            </a:defPPr>
          </a:lstStyle>
          <a:p>
            <a:pPr algn="l"/>
            <a:r>
              <a:rPr lang="en-US" altLang="zh-CN" sz="2400" b="1">
                <a:solidFill>
                  <a:srgbClr val="FF0000"/>
                </a:solidFill>
                <a:latin typeface="微软雅黑" panose="020b0503020204020204" pitchFamily="34" charset="-122"/>
                <a:ea typeface="微软雅黑" panose="020b0503020204020204" pitchFamily="34" charset="-122"/>
                <a:sym typeface="+mn-ea"/>
              </a:rPr>
              <a:t>腺导管</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6"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3"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7"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3" presetClass="entr" presetSubtype="10" fill="hold" grpId="4"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linds(horizontal)">
                                      <p:cBhvr>
                                        <p:cTn id="43" dur="500"/>
                                        <p:tgtEl>
                                          <p:spTgt spid="6"/>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3" presetClass="entr" presetSubtype="10" fill="hold" grpId="5"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linds(horizontal)">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1"/>
      <p:bldP spid="4" grpId="2"/>
      <p:bldP spid="5" grpId="3"/>
      <p:bldP spid="6" grpId="4"/>
      <p:bldP spid="7" grpId="5"/>
      <p:bldP spid="10" grpId="6"/>
      <p:bldP spid="11" grpId="7"/>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25475" y="207010"/>
            <a:ext cx="11254105" cy="6277610"/>
          </a:xfrm>
          <a:prstGeom prst="rect">
            <a:avLst/>
          </a:prstGeom>
          <a:noFill/>
        </p:spPr>
        <p:txBody>
          <a:bodyPr wrap="square" rtlCol="0">
            <a:spAutoFit/>
          </a:bodyPr>
          <a:lstStyle>
            <a:defPPr>
              <a:defRPr lang="zh-CN"/>
            </a:defPPr>
          </a:lstStyle>
          <a:p>
            <a:pPr algn="l" fontAlgn="auto">
              <a:lnSpc>
                <a:spcPts val="40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 4.青春期的身体发育。</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（1）形态发育特点：</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①</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突增：下肢骨迅速生长；②体重增加；③器官功能增强：大脑皮层沟回加深，肺和心脏功能加强。</a:t>
            </a:r>
          </a:p>
          <a:p>
            <a:pPr algn="l" fontAlgn="auto">
              <a:lnSpc>
                <a:spcPts val="4020"/>
              </a:lnSpc>
            </a:pPr>
            <a:r>
              <a:rPr lang="en-US" altLang="zh-CN" sz="2400" b="1">
                <a:latin typeface="宋体" panose="02010600030101010101" pitchFamily="2" charset="-122"/>
                <a:ea typeface="宋体" panose="02010600030101010101" pitchFamily="2" charset="-122"/>
                <a:cs typeface="宋体" panose="02010600030101010101" pitchFamily="2" charset="-122"/>
              </a:rPr>
              <a:t>（2）性发育和性成熟：</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①</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体积和重量迅速增加。</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②女性出现月经，男性出现遗精。</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遗精：指男孩子进入青春期后，有时在睡梦中精液自</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中排出的现象。</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月经：</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剥落形成月经。</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③出现第二性征：</a:t>
            </a:r>
          </a:p>
          <a:p>
            <a:pPr algn="l" fontAlgn="auto">
              <a:lnSpc>
                <a:spcPts val="4020"/>
              </a:lnSpc>
            </a:pPr>
            <a:r>
              <a:rPr lang="en-US" altLang="zh-CN" sz="2400">
                <a:latin typeface="宋体" panose="02010600030101010101" pitchFamily="2" charset="-122"/>
                <a:ea typeface="宋体" panose="02010600030101010101" pitchFamily="2" charset="-122"/>
                <a:cs typeface="宋体" panose="02010600030101010101" pitchFamily="2" charset="-122"/>
              </a:rPr>
              <a:t>男性表现为：长胡须、长腋毛、喉结突出、声音低沉等；女性表现为：骨盆宽大、乳房增大、声调较高等。</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1153160" y="129921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身高</a:t>
            </a:r>
          </a:p>
        </p:txBody>
      </p:sp>
      <p:sp>
        <p:nvSpPr>
          <p:cNvPr id="4" name="文本框 3"/>
          <p:cNvSpPr txBox="1"/>
          <p:nvPr/>
        </p:nvSpPr>
        <p:spPr>
          <a:xfrm>
            <a:off x="1153160" y="2823210"/>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性器官</a:t>
            </a:r>
          </a:p>
        </p:txBody>
      </p:sp>
      <p:sp>
        <p:nvSpPr>
          <p:cNvPr id="5" name="文本框 4"/>
          <p:cNvSpPr txBox="1"/>
          <p:nvPr/>
        </p:nvSpPr>
        <p:spPr>
          <a:xfrm>
            <a:off x="7761605" y="3838575"/>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尿道</a:t>
            </a:r>
          </a:p>
        </p:txBody>
      </p:sp>
      <p:sp>
        <p:nvSpPr>
          <p:cNvPr id="7" name="文本框 6"/>
          <p:cNvSpPr txBox="1"/>
          <p:nvPr/>
        </p:nvSpPr>
        <p:spPr>
          <a:xfrm>
            <a:off x="1704975" y="4337685"/>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子宫内膜</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7" grpId="3"/>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17855" y="511175"/>
            <a:ext cx="11146790" cy="5836285"/>
          </a:xfrm>
          <a:prstGeom prst="rect">
            <a:avLst/>
          </a:prstGeom>
          <a:noFill/>
        </p:spPr>
        <p:txBody>
          <a:bodyPr wrap="square" rtlCol="0">
            <a:spAutoFit/>
          </a:bodyPr>
          <a:lstStyle>
            <a:defPPr>
              <a:defRPr lang="zh-CN"/>
            </a:defPPr>
          </a:lstStyle>
          <a:p>
            <a:pPr fontAlgn="auto">
              <a:lnSpc>
                <a:spcPts val="32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  6.传染病。</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（1）传染病的概念：由</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传播引起的能够在人与人之间及人与动物之间传播的疾病。</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（2）传染病的病因：由病原体引起的（能够引起</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的细菌、病毒、寄生虫等生物称为病原体）。</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（3）传染病的分类：寄生虫病、</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传染病、真菌性传染病和病毒性传染病。</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（4）传染病的特点：有病原体、有传染性和</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性。</a:t>
            </a:r>
          </a:p>
          <a:p>
            <a:pPr fontAlgn="auto">
              <a:lnSpc>
                <a:spcPts val="3200"/>
              </a:lnSpc>
            </a:pPr>
            <a:r>
              <a:rPr lang="en-US" altLang="zh-CN" sz="2400" b="1">
                <a:latin typeface="宋体" panose="02010600030101010101" pitchFamily="2" charset="-122"/>
                <a:ea typeface="宋体" panose="02010600030101010101" pitchFamily="2" charset="-122"/>
                <a:cs typeface="宋体" panose="02010600030101010101" pitchFamily="2" charset="-122"/>
              </a:rPr>
              <a:t>（5）传染病的流行环节：</a:t>
            </a:r>
            <a:r>
              <a:rPr lang="en-US" altLang="zh-CN" sz="2400">
                <a:latin typeface="宋体" panose="02010600030101010101" pitchFamily="2" charset="-122"/>
                <a:ea typeface="宋体" panose="02010600030101010101" pitchFamily="2" charset="-122"/>
                <a:cs typeface="宋体" panose="02010600030101010101" pitchFamily="2" charset="-122"/>
              </a:rPr>
              <a:t>传染源（能够散播病原体的人或动物）、传播途径（病原体离开传染源到达健康人所经历的途径）、</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（对某种传染病缺乏免疫而容易感染该病的人）。</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（6）传染病的预防措施：</a:t>
            </a:r>
          </a:p>
          <a:p>
            <a:pPr fontAlgn="auto">
              <a:lnSpc>
                <a:spcPts val="3200"/>
              </a:lnSpc>
            </a:pPr>
            <a:r>
              <a:rPr lang="en-US" altLang="zh-CN" sz="2400">
                <a:latin typeface="宋体" panose="02010600030101010101" pitchFamily="2" charset="-122"/>
                <a:ea typeface="宋体" panose="02010600030101010101" pitchFamily="2" charset="-122"/>
                <a:cs typeface="宋体" panose="02010600030101010101" pitchFamily="2" charset="-122"/>
              </a:rPr>
              <a:t>控制传染源（如将传染病患者和疑似患者隔离治疗、将患病的动物杀死、焚烧、深埋）、切断</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（如喷洒消毒液、搞好环境卫生和个人卫生）、保护易感人群（如加强锻炼、注射疫苗）。    </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3979545" y="918210"/>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病原体</a:t>
            </a:r>
          </a:p>
        </p:txBody>
      </p:sp>
      <p:sp>
        <p:nvSpPr>
          <p:cNvPr id="4" name="文本框 3"/>
          <p:cNvSpPr txBox="1"/>
          <p:nvPr/>
        </p:nvSpPr>
        <p:spPr>
          <a:xfrm>
            <a:off x="7365365" y="1732280"/>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传染病</a:t>
            </a:r>
          </a:p>
        </p:txBody>
      </p:sp>
      <p:sp>
        <p:nvSpPr>
          <p:cNvPr id="5" name="文本框 4"/>
          <p:cNvSpPr txBox="1"/>
          <p:nvPr/>
        </p:nvSpPr>
        <p:spPr>
          <a:xfrm>
            <a:off x="5114925" y="2527935"/>
            <a:ext cx="10972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细菌性</a:t>
            </a:r>
          </a:p>
        </p:txBody>
      </p:sp>
      <p:sp>
        <p:nvSpPr>
          <p:cNvPr id="7" name="文本框 6"/>
          <p:cNvSpPr txBox="1"/>
          <p:nvPr/>
        </p:nvSpPr>
        <p:spPr>
          <a:xfrm>
            <a:off x="6746875" y="2931160"/>
            <a:ext cx="7924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流行</a:t>
            </a:r>
          </a:p>
        </p:txBody>
      </p:sp>
      <p:sp>
        <p:nvSpPr>
          <p:cNvPr id="8" name="文本框 7"/>
          <p:cNvSpPr txBox="1"/>
          <p:nvPr/>
        </p:nvSpPr>
        <p:spPr>
          <a:xfrm>
            <a:off x="6784975" y="3743325"/>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易感人群</a:t>
            </a:r>
          </a:p>
        </p:txBody>
      </p:sp>
      <p:sp>
        <p:nvSpPr>
          <p:cNvPr id="9" name="文本框 8"/>
          <p:cNvSpPr txBox="1"/>
          <p:nvPr/>
        </p:nvSpPr>
        <p:spPr>
          <a:xfrm>
            <a:off x="2601595" y="5356225"/>
            <a:ext cx="1402080" cy="460375"/>
          </a:xfrm>
          <a:prstGeom prst="rect">
            <a:avLst/>
          </a:prstGeom>
          <a:noFill/>
        </p:spPr>
        <p:txBody>
          <a:bodyPr wrap="none" rtlCol="0" anchor="t">
            <a:spAutoFit/>
          </a:bodyPr>
          <a:lstStyle>
            <a:defPPr>
              <a:defRPr lang="zh-CN"/>
            </a:defPPr>
          </a:lstStyle>
          <a:p>
            <a:r>
              <a:rPr lang="en-US" altLang="zh-CN" sz="2400" b="1">
                <a:solidFill>
                  <a:srgbClr val="FF0000"/>
                </a:solidFill>
                <a:latin typeface="微软雅黑" panose="020b0503020204020204" pitchFamily="34" charset="-122"/>
                <a:ea typeface="微软雅黑" panose="020b0503020204020204" pitchFamily="34" charset="-122"/>
                <a:sym typeface="+mn-ea"/>
              </a:rPr>
              <a:t>传播途径</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4"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3" presetClass="entr" presetSubtype="10" fill="hold" grpId="5"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7" grpId="3"/>
      <p:bldP spid="8" grpId="4"/>
      <p:bldP spid="9" grpId="5"/>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65810" y="321310"/>
            <a:ext cx="11450320" cy="1291590"/>
          </a:xfrm>
          <a:prstGeom prst="rect">
            <a:avLst/>
          </a:prstGeom>
          <a:noFill/>
        </p:spPr>
        <p:txBody>
          <a:bodyPr wrap="square" rtlCol="0">
            <a:spAutoFit/>
          </a:bodyPr>
          <a:lstStyle>
            <a:defPPr>
              <a:defRPr lang="zh-CN"/>
            </a:defPPr>
          </a:lstStyle>
          <a:p>
            <a:pPr algn="l" fontAlgn="auto">
              <a:lnSpc>
                <a:spcPct val="150000"/>
              </a:lnSpc>
            </a:pPr>
            <a:r>
              <a:rPr lang="en-US" altLang="zh-CN" sz="26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例1（2019·北京）</a:t>
            </a:r>
            <a:r>
              <a:rPr lang="en-US" altLang="zh-CN" sz="2600">
                <a:latin typeface="宋体" panose="02010600030101010101" pitchFamily="2" charset="-122"/>
                <a:ea typeface="宋体" panose="02010600030101010101" pitchFamily="2" charset="-122"/>
              </a:rPr>
              <a:t>若人体血糖长期较高，可能分泌不足的激素是（   ）    </a:t>
            </a:r>
          </a:p>
          <a:p>
            <a:pPr algn="l" fontAlgn="auto">
              <a:lnSpc>
                <a:spcPct val="150000"/>
              </a:lnSpc>
            </a:pPr>
            <a:r>
              <a:rPr lang="en-US" altLang="zh-CN" sz="2600">
                <a:latin typeface="宋体" panose="02010600030101010101" pitchFamily="2" charset="-122"/>
                <a:ea typeface="宋体" panose="02010600030101010101" pitchFamily="2" charset="-122"/>
              </a:rPr>
              <a:t> A.性激素    B.胰岛素    C.甲状腺激素    D.生长激素</a:t>
            </a:r>
          </a:p>
        </p:txBody>
      </p:sp>
      <p:sp>
        <p:nvSpPr>
          <p:cNvPr id="3" name="文本框 2"/>
          <p:cNvSpPr txBox="1"/>
          <p:nvPr/>
        </p:nvSpPr>
        <p:spPr>
          <a:xfrm>
            <a:off x="423545" y="1576705"/>
            <a:ext cx="11541760" cy="4707890"/>
          </a:xfrm>
          <a:prstGeom prst="rect">
            <a:avLst/>
          </a:prstGeom>
          <a:noFill/>
        </p:spPr>
        <p:txBody>
          <a:bodyPr wrap="square" rtlCol="0">
            <a:spAutoFit/>
          </a:bodyPr>
          <a:lstStyle>
            <a:defPPr>
              <a:defRPr lang="zh-CN"/>
            </a:defPPr>
          </a:lstStyle>
          <a:p>
            <a:pPr algn="l" fontAlgn="auto">
              <a:lnSpc>
                <a:spcPts val="36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B</a:t>
            </a:r>
          </a:p>
          <a:p>
            <a:pPr algn="l" fontAlgn="auto">
              <a:lnSpc>
                <a:spcPts val="36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性激素是由睾丸（男性）或卵巢（女性）分泌，其作用是促进性器官成熟和第二性征的正常发育、维持性功能。A错。B.胰岛素是由胰岛细胞分泌，功能是调节糖在人体内的吸收、利用、转化，降低血糖（血糖是指血液中的葡萄糖）浓度。如果胰岛素分泌过少，就不能正常调节血糖的浓度，会造成血糖浓度长时间较高，从而使人患糖尿病。反之，如果胰岛素分泌过多会患低血糖。B正确。C.甲状腺激素是由甲状腺分泌，能促进新陈代谢，促进生长发育，提高神经系统的兴奋性。分泌过少时，幼年患呆小症；分泌过多，成年患甲亢。C错。D.生长激素是由垂体分泌，功能是调节人体的生长发育。分泌过少，幼年会患侏儒症；分泌过多，幼年患巨人症，成年患肢端肥大症。D错。  </a:t>
            </a:r>
            <a:r>
              <a:rPr lang="en-US" altLang="zh-CN" sz="26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55955" y="364490"/>
            <a:ext cx="11384280" cy="1753235"/>
          </a:xfrm>
          <a:prstGeom prst="rect">
            <a:avLst/>
          </a:prstGeom>
          <a:noFill/>
        </p:spPr>
        <p:txBody>
          <a:bodyPr wrap="square" rtlCol="0">
            <a:spAutoFit/>
          </a:bodyPr>
          <a:lstStyle>
            <a:defPPr>
              <a:defRPr lang="zh-CN"/>
            </a:defPPr>
          </a:lstStyle>
          <a:p>
            <a:pPr fontAlgn="auto">
              <a:lnSpc>
                <a:spcPct val="1500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例2（2020·定西）</a:t>
            </a:r>
            <a:r>
              <a:rPr lang="en-US" altLang="zh-CN" sz="2400">
                <a:latin typeface="宋体" panose="02010600030101010101" pitchFamily="2" charset="-122"/>
                <a:ea typeface="宋体" panose="02010600030101010101" pitchFamily="2" charset="-122"/>
              </a:rPr>
              <a:t>下列人体激素分泌异常与疾病的对应关系中，正确的是（   ）</a:t>
            </a:r>
          </a:p>
          <a:p>
            <a:pPr fontAlgn="auto">
              <a:lnSpc>
                <a:spcPct val="150000"/>
              </a:lnSpc>
            </a:pPr>
            <a:r>
              <a:rPr lang="en-US" altLang="zh-CN" sz="2400">
                <a:latin typeface="宋体" panose="02010600030101010101" pitchFamily="2" charset="-122"/>
                <a:ea typeface="宋体" panose="02010600030101010101" pitchFamily="2" charset="-122"/>
              </a:rPr>
              <a:t>  A.生长激素分泌过多——侏儒症      B.胰岛素分泌过多——糖尿病</a:t>
            </a:r>
          </a:p>
          <a:p>
            <a:pPr fontAlgn="auto">
              <a:lnSpc>
                <a:spcPct val="150000"/>
              </a:lnSpc>
            </a:pPr>
            <a:r>
              <a:rPr lang="en-US" altLang="zh-CN" sz="2400">
                <a:latin typeface="宋体" panose="02010600030101010101" pitchFamily="2" charset="-122"/>
                <a:ea typeface="宋体" panose="02010600030101010101" pitchFamily="2" charset="-122"/>
              </a:rPr>
              <a:t>  C.甲状腺激素分泌过多——巨人症    D.胰岛素分泌不足——糖尿病     </a:t>
            </a:r>
          </a:p>
        </p:txBody>
      </p:sp>
      <p:sp>
        <p:nvSpPr>
          <p:cNvPr id="3" name="文本框 2"/>
          <p:cNvSpPr txBox="1"/>
          <p:nvPr/>
        </p:nvSpPr>
        <p:spPr>
          <a:xfrm>
            <a:off x="515620" y="2136775"/>
            <a:ext cx="11450955" cy="4323080"/>
          </a:xfrm>
          <a:prstGeom prst="rect">
            <a:avLst/>
          </a:prstGeom>
          <a:noFill/>
        </p:spPr>
        <p:txBody>
          <a:bodyPr wrap="square" rtlCol="0">
            <a:spAutoFit/>
          </a:bodyPr>
          <a:lstStyle>
            <a:defPPr>
              <a:defRPr lang="zh-CN"/>
            </a:defPPr>
          </a:lstStyle>
          <a:p>
            <a:pPr algn="l" fontAlgn="auto">
              <a:lnSpc>
                <a:spcPts val="3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【答案】D</a:t>
            </a:r>
            <a:endPar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l" fontAlgn="auto">
              <a:lnSpc>
                <a:spcPts val="3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激素是由人体的内分泌腺和散在的内分泌细胞分泌的化学物质，对人体有特殊作用的化学物质。激素在人体血液中含量极少，但是对人体的新陈代谢、生长发育和生殖等生理活动，却起着重要的调节作用。如果激素分泌异常会引起人体患病。A.生长激素具有调节人体的生长发育的作用，幼年时期如果分泌过少会患侏儒症，分泌过多则患巨人症；成年人分泌过多会患肢端肥大症，A错误。B.胰岛素是胰岛分泌的具有调节糖的代谢的作用，如果分泌过少则患糖尿病，分泌过多则患低血糖，B错误。C.甲状腺激素是甲状腺分泌的具有促进新陈代谢、促进生长发育、提高神经系统的兴奋性的作用，如果幼年时期分泌过少则患呆小症，成年人分泌过少则患地方性甲状腺肿（俗称大脖子病），如果成年人分泌过多则患甲状腺功能亢进（简称甲亢），C错误。D.胰岛素分泌不足患糖尿病正确，故选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78790" y="408940"/>
            <a:ext cx="11193145" cy="1948180"/>
          </a:xfrm>
          <a:prstGeom prst="rect">
            <a:avLst/>
          </a:prstGeom>
          <a:noFill/>
        </p:spPr>
        <p:txBody>
          <a:bodyPr wrap="square" rtlCol="0">
            <a:spAutoFit/>
          </a:bodyPr>
          <a:lstStyle>
            <a:defPPr>
              <a:defRPr lang="zh-CN"/>
            </a:defPPr>
          </a:lstStyle>
          <a:p>
            <a:pPr fontAlgn="auto">
              <a:lnSpc>
                <a:spcPts val="362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例3（2020·鞍山）</a:t>
            </a:r>
            <a:r>
              <a:rPr lang="en-US" altLang="zh-CN" sz="2400">
                <a:latin typeface="宋体" panose="02010600030101010101" pitchFamily="2" charset="-122"/>
                <a:ea typeface="宋体" panose="02010600030101010101" pitchFamily="2" charset="-122"/>
              </a:rPr>
              <a:t>“女大十八变，越变越好看”，与之直接相关的器官和物质是（   ）</a:t>
            </a:r>
          </a:p>
          <a:p>
            <a:pPr fontAlgn="auto">
              <a:lnSpc>
                <a:spcPts val="3620"/>
              </a:lnSpc>
            </a:pPr>
            <a:r>
              <a:rPr lang="en-US" altLang="zh-CN" sz="2400">
                <a:latin typeface="宋体" panose="02010600030101010101" pitchFamily="2" charset="-122"/>
                <a:ea typeface="宋体" panose="02010600030101010101" pitchFamily="2" charset="-122"/>
              </a:rPr>
              <a:t>    A.睾丸、雄性激素              B.子宫、雄性激素</a:t>
            </a:r>
          </a:p>
          <a:p>
            <a:pPr fontAlgn="auto">
              <a:lnSpc>
                <a:spcPts val="3620"/>
              </a:lnSpc>
            </a:pPr>
            <a:r>
              <a:rPr lang="en-US" altLang="zh-CN" sz="2400">
                <a:latin typeface="宋体" panose="02010600030101010101" pitchFamily="2" charset="-122"/>
                <a:ea typeface="宋体" panose="02010600030101010101" pitchFamily="2" charset="-122"/>
              </a:rPr>
              <a:t>    C.卵巢、雌性激素              D.子宫、雌性激素 </a:t>
            </a:r>
            <a:r>
              <a:rPr lang="en-US" altLang="zh-CN" sz="2600">
                <a:latin typeface="宋体" panose="02010600030101010101" pitchFamily="2" charset="-122"/>
                <a:ea typeface="宋体" panose="02010600030101010101" pitchFamily="2" charset="-122"/>
              </a:rPr>
              <a:t>        </a:t>
            </a:r>
          </a:p>
        </p:txBody>
      </p:sp>
      <p:sp>
        <p:nvSpPr>
          <p:cNvPr id="3" name="文本框 2"/>
          <p:cNvSpPr txBox="1"/>
          <p:nvPr/>
        </p:nvSpPr>
        <p:spPr>
          <a:xfrm>
            <a:off x="541655" y="2258060"/>
            <a:ext cx="11450955" cy="4112895"/>
          </a:xfrm>
          <a:prstGeom prst="rect">
            <a:avLst/>
          </a:prstGeom>
          <a:noFill/>
        </p:spPr>
        <p:txBody>
          <a:bodyPr wrap="square" rtlCol="0">
            <a:spAutoFit/>
          </a:bodyPr>
          <a:lstStyle>
            <a:defPPr>
              <a:defRPr lang="zh-CN"/>
            </a:defPPr>
          </a:lstStyle>
          <a:p>
            <a:pPr algn="l" fontAlgn="auto">
              <a:lnSpc>
                <a:spcPts val="392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C</a:t>
            </a:r>
          </a:p>
          <a:p>
            <a:pPr algn="l" fontAlgn="auto">
              <a:lnSpc>
                <a:spcPts val="392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cs typeface="宋体" panose="02010600030101010101" pitchFamily="2" charset="-122"/>
              </a:rPr>
              <a:t>A.睾丸有产生精子，分泌雄性激素的作用，而雄性激素具有促进男性性器官成熟及第二性征出现并维持正常性欲及生殖功能的作用。A错。B.子宫的功能是胚胎和胎儿发育的场所及产生月经的地方，B错。C.卵巢有产生卵细胞，分泌雌性激素的作用，而雌性激素具有促进第二性征出现的作用，女性的第二性征主要表现在骨盆宽大、皮下脂肪较多、乳腺发育，声调较高等，因此有了“女大十八变，越变越好看”的说法，C正确。D.子宫只是胚胎和胎儿发育的场所及产生月经的地方，雌激素促使女性发生第二性征的改变。D错。   </a:t>
            </a:r>
            <a:r>
              <a:rPr lang="en-US" altLang="zh-CN" sz="2600">
                <a:latin typeface="微软雅黑" panose="020b0503020204020204" pitchFamily="34" charset="-122"/>
                <a:ea typeface="微软雅黑" panose="020b0503020204020204" pitchFamily="34" charset="-122"/>
              </a:rPr>
              <a:t>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44195" y="404495"/>
            <a:ext cx="11120120" cy="2861310"/>
          </a:xfrm>
          <a:prstGeom prst="rect">
            <a:avLst/>
          </a:prstGeom>
          <a:noFill/>
        </p:spPr>
        <p:txBody>
          <a:bodyPr wrap="square" rtlCol="0">
            <a:spAutoFit/>
          </a:bodyPr>
          <a:lstStyle>
            <a:defPPr>
              <a:defRPr lang="zh-CN"/>
            </a:defPPr>
          </a:lstStyle>
          <a:p>
            <a:pPr fontAlgn="auto">
              <a:lnSpc>
                <a:spcPts val="36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rPr>
              <a:t>  例4（2020·滨州）</a:t>
            </a:r>
            <a:r>
              <a:rPr lang="en-US" altLang="zh-CN" sz="2400">
                <a:latin typeface="宋体" panose="02010600030101010101" pitchFamily="2" charset="-122"/>
                <a:ea typeface="宋体" panose="02010600030101010101" pitchFamily="2" charset="-122"/>
              </a:rPr>
              <a:t>青春期是人体生长发育的关键时期。下列有关青春期生理变化的叙述中，正确的是（   ）</a:t>
            </a:r>
          </a:p>
          <a:p>
            <a:pPr fontAlgn="auto">
              <a:lnSpc>
                <a:spcPts val="3600"/>
              </a:lnSpc>
            </a:pPr>
            <a:r>
              <a:rPr lang="en-US" altLang="zh-CN" sz="2400">
                <a:latin typeface="宋体" panose="02010600030101010101" pitchFamily="2" charset="-122"/>
                <a:ea typeface="宋体" panose="02010600030101010101" pitchFamily="2" charset="-122"/>
              </a:rPr>
              <a:t>  A.青春期是人一生中大脑发育最快的时期</a:t>
            </a:r>
          </a:p>
          <a:p>
            <a:pPr fontAlgn="auto">
              <a:lnSpc>
                <a:spcPts val="3600"/>
              </a:lnSpc>
            </a:pPr>
            <a:r>
              <a:rPr lang="en-US" altLang="zh-CN" sz="2400">
                <a:latin typeface="宋体" panose="02010600030101010101" pitchFamily="2" charset="-122"/>
                <a:ea typeface="宋体" panose="02010600030101010101" pitchFamily="2" charset="-122"/>
              </a:rPr>
              <a:t>  B.男孩在青春期的偶尔遗精也会影响身体健康</a:t>
            </a:r>
          </a:p>
          <a:p>
            <a:pPr fontAlgn="auto">
              <a:lnSpc>
                <a:spcPts val="3600"/>
              </a:lnSpc>
            </a:pPr>
            <a:r>
              <a:rPr lang="en-US" altLang="zh-CN" sz="2400">
                <a:latin typeface="宋体" panose="02010600030101010101" pitchFamily="2" charset="-122"/>
                <a:ea typeface="宋体" panose="02010600030101010101" pitchFamily="2" charset="-122"/>
              </a:rPr>
              <a:t>  C.身高和体重的迅速增长是青春期形态发育的显著特征</a:t>
            </a:r>
          </a:p>
          <a:p>
            <a:pPr fontAlgn="auto">
              <a:lnSpc>
                <a:spcPts val="3600"/>
              </a:lnSpc>
            </a:pPr>
            <a:r>
              <a:rPr lang="en-US" altLang="zh-CN" sz="2400">
                <a:latin typeface="宋体" panose="02010600030101010101" pitchFamily="2" charset="-122"/>
                <a:ea typeface="宋体" panose="02010600030101010101" pitchFamily="2" charset="-122"/>
              </a:rPr>
              <a:t>  D.“女大十八变，越变越好看”引起这种变化的器官是子宫</a:t>
            </a:r>
          </a:p>
        </p:txBody>
      </p:sp>
      <p:sp>
        <p:nvSpPr>
          <p:cNvPr id="3" name="文本框 2"/>
          <p:cNvSpPr txBox="1"/>
          <p:nvPr/>
        </p:nvSpPr>
        <p:spPr>
          <a:xfrm>
            <a:off x="617855" y="3294380"/>
            <a:ext cx="11049000" cy="3046095"/>
          </a:xfrm>
          <a:prstGeom prst="rect">
            <a:avLst/>
          </a:prstGeom>
          <a:noFill/>
        </p:spPr>
        <p:txBody>
          <a:bodyPr wrap="square" rtlCol="0">
            <a:spAutoFit/>
          </a:bodyPr>
          <a:lstStyle>
            <a:defPPr>
              <a:defRPr lang="zh-CN"/>
            </a:defPPr>
          </a:lstStyle>
          <a:p>
            <a:pPr algn="l" fontAlgn="auto">
              <a:lnSpc>
                <a:spcPct val="100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【答案】C</a:t>
            </a:r>
            <a:endPar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fontAlgn="auto">
              <a:lnSpc>
                <a:spcPct val="100000"/>
              </a:lnSpc>
            </a:pP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400">
                <a:latin typeface="宋体" panose="02010600030101010101" pitchFamily="2" charset="-122"/>
                <a:ea typeface="宋体" panose="02010600030101010101" pitchFamily="2" charset="-122"/>
                <a:sym typeface="+mn-ea"/>
              </a:rPr>
              <a:t>A.青春期是人生的黄金时期，大脑等器官的功能显著增强，但不是大脑发育最快的时期，婴儿期是人一生中大脑发育最快的时期，A错误。B.遗精是指男孩子进入青春期后，有时在睡梦中精液自尿道中排出的现象。遗精只要不频繁出现，就是一种正常的生理现象，B错误。C.身高和体重的迅速增长，是青春期发育的显著特点，C正确。D.青春期卵巢能分泌雌性激素，促使女性出现了第二性征，主要表现在骨盆宽大、皮下脂肪较多、乳腺发育，声调较高等，从而让女性越变越好看，D错误。</a:t>
            </a:r>
            <a:endParaRPr lang="en-US" altLang="zh-CN" sz="240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04</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99440" y="548005"/>
            <a:ext cx="11146155" cy="5761990"/>
          </a:xfrm>
          <a:prstGeom prst="rect">
            <a:avLst/>
          </a:prstGeom>
          <a:noFill/>
        </p:spPr>
        <p:txBody>
          <a:bodyPr wrap="square" rtlCol="0">
            <a:spAutoFit/>
          </a:bodyPr>
          <a:lstStyle>
            <a:defPPr>
              <a:defRPr lang="zh-CN"/>
            </a:defPPr>
          </a:lstStyle>
          <a:p>
            <a:pPr algn="l" fontAlgn="auto">
              <a:lnSpc>
                <a:spcPts val="40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1.（2019·南通）</a:t>
            </a:r>
            <a:r>
              <a:rPr lang="en-US" altLang="zh-CN" sz="2800">
                <a:latin typeface="宋体" panose="02010600030101010101" pitchFamily="2" charset="-122"/>
                <a:ea typeface="宋体" panose="02010600030101010101" pitchFamily="2" charset="-122"/>
                <a:cs typeface="宋体" panose="02010600030101010101" pitchFamily="2" charset="-122"/>
              </a:rPr>
              <a:t>南通滨江临海，人们很少患“大脖子病”，这是因为人们食用的海产品中含有丰富的碘。碘是合成下列哪种激素的重要成分（   ）</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A.生长激素            B.胰岛素          </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C.甲状腺激素           D.性激素</a:t>
            </a:r>
          </a:p>
          <a:p>
            <a:pPr algn="l" fontAlgn="auto">
              <a:lnSpc>
                <a:spcPts val="402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2.（2020·衢州）</a:t>
            </a:r>
            <a:r>
              <a:rPr lang="en-US" altLang="zh-CN" sz="2800">
                <a:latin typeface="宋体" panose="02010600030101010101" pitchFamily="2" charset="-122"/>
                <a:ea typeface="宋体" panose="02010600030101010101" pitchFamily="2" charset="-122"/>
                <a:cs typeface="宋体" panose="02010600030101010101" pitchFamily="2" charset="-122"/>
              </a:rPr>
              <a:t>青春期是人一生中身体发育和智力发展的黄金时期。下列有关认识或做法合理的是（   ）</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A.为了保持良好的体形，长期不吃早餐</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B.女孩出现月经、男孩出现遗精，属于不正常的生理现象</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C.性意识的萌动、对异性产生好感，属于不正常的心理现象</a:t>
            </a:r>
          </a:p>
          <a:p>
            <a:pPr algn="l" fontAlgn="auto">
              <a:lnSpc>
                <a:spcPts val="4020"/>
              </a:lnSpc>
            </a:pPr>
            <a:r>
              <a:rPr lang="en-US" altLang="zh-CN" sz="2800">
                <a:latin typeface="宋体" panose="02010600030101010101" pitchFamily="2" charset="-122"/>
                <a:ea typeface="宋体" panose="02010600030101010101" pitchFamily="2" charset="-122"/>
                <a:cs typeface="宋体" panose="02010600030101010101" pitchFamily="2" charset="-122"/>
              </a:rPr>
              <a:t>  D.对烟酒、不健康的书刊和网络游戏的诱惑保持警惕,更要远离毒品</a:t>
            </a:r>
            <a:r>
              <a:rPr lang="en-US" altLang="zh-CN" sz="2600">
                <a:latin typeface="微软雅黑" panose="020b0503020204020204" pitchFamily="34" charset="-122"/>
                <a:ea typeface="微软雅黑" panose="020b0503020204020204" pitchFamily="34" charset="-122"/>
              </a:rPr>
              <a:t>            </a:t>
            </a:r>
          </a:p>
        </p:txBody>
      </p:sp>
      <p:sp>
        <p:nvSpPr>
          <p:cNvPr id="4" name="文本框 3"/>
          <p:cNvSpPr txBox="1"/>
          <p:nvPr/>
        </p:nvSpPr>
        <p:spPr>
          <a:xfrm>
            <a:off x="1783080" y="1623695"/>
            <a:ext cx="42227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C</a:t>
            </a:r>
          </a:p>
        </p:txBody>
      </p:sp>
      <p:sp>
        <p:nvSpPr>
          <p:cNvPr id="5" name="文本框 4"/>
          <p:cNvSpPr txBox="1"/>
          <p:nvPr/>
        </p:nvSpPr>
        <p:spPr>
          <a:xfrm>
            <a:off x="5710555" y="3667125"/>
            <a:ext cx="46418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59105" y="387350"/>
            <a:ext cx="11087735" cy="5908040"/>
          </a:xfrm>
          <a:prstGeom prst="rect">
            <a:avLst/>
          </a:prstGeom>
          <a:noFill/>
        </p:spPr>
        <p:txBody>
          <a:bodyPr wrap="square" rtlCol="0">
            <a:spAutoFit/>
          </a:bodyPr>
          <a:lstStyle>
            <a:defPPr>
              <a:defRPr lang="zh-CN"/>
            </a:defPPr>
          </a:lstStyle>
          <a:p>
            <a:pPr algn="l" fontAlgn="auto">
              <a:lnSpc>
                <a:spcPct val="150000"/>
              </a:lnSpc>
            </a:pPr>
            <a:r>
              <a:rPr lang="en-US" altLang="zh-CN" sz="2800">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 </a:t>
            </a: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4.（2020·德州）</a:t>
            </a:r>
            <a:r>
              <a:rPr lang="en-US" altLang="zh-CN" sz="2800">
                <a:latin typeface="宋体" panose="02010600030101010101" pitchFamily="2" charset="-122"/>
                <a:ea typeface="宋体" panose="02010600030101010101" pitchFamily="2" charset="-122"/>
                <a:cs typeface="宋体" panose="02010600030101010101" pitchFamily="2" charset="-122"/>
              </a:rPr>
              <a:t>根据《水浒传》中塑造的武大郎人物形象的特征，可以推测出他可能（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A.幼年期体内缺乏生长激素       B.幼年期体内缺乏甲状腺激素</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C.成年期体内缺乏生长激素       D.成年期体内缺乏甲状腺激素</a:t>
            </a:r>
          </a:p>
          <a:p>
            <a:pPr algn="l" fontAlgn="auto">
              <a:lnSpc>
                <a:spcPct val="1500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5.（2019·济宁）</a:t>
            </a:r>
            <a:r>
              <a:rPr lang="en-US" altLang="zh-CN" sz="2800">
                <a:latin typeface="宋体" panose="02010600030101010101" pitchFamily="2" charset="-122"/>
                <a:ea typeface="宋体" panose="02010600030101010101" pitchFamily="2" charset="-122"/>
                <a:cs typeface="宋体" panose="02010600030101010101" pitchFamily="2" charset="-122"/>
              </a:rPr>
              <a:t>今年我国将把高血压、糖尿病等慢性病患者的门诊用药纳入医保，给予50%的报销，进一步减轻患者的医疗负担，惠及我国4亿高血压、糖尿病患者。我国糖尿病人群已达114亿人。与糖尿病直接相关的激素是（   ）</a:t>
            </a:r>
          </a:p>
          <a:p>
            <a:pPr algn="l"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A.甲状腺激素    B.胰岛素    C.生长激素    D.肾上腺激素  </a:t>
            </a:r>
            <a:r>
              <a:rPr lang="en-US" altLang="zh-CN" sz="2600">
                <a:latin typeface="微软雅黑" panose="020b0503020204020204" pitchFamily="34" charset="-122"/>
                <a:ea typeface="微软雅黑" panose="020b0503020204020204" pitchFamily="34" charset="-122"/>
              </a:rPr>
              <a:t>         </a:t>
            </a:r>
          </a:p>
        </p:txBody>
      </p:sp>
      <p:sp>
        <p:nvSpPr>
          <p:cNvPr id="3" name="文本框 2"/>
          <p:cNvSpPr txBox="1"/>
          <p:nvPr/>
        </p:nvSpPr>
        <p:spPr>
          <a:xfrm>
            <a:off x="3775075" y="1188085"/>
            <a:ext cx="45021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A</a:t>
            </a:r>
          </a:p>
        </p:txBody>
      </p:sp>
      <p:sp>
        <p:nvSpPr>
          <p:cNvPr id="4" name="文本框 3"/>
          <p:cNvSpPr txBox="1"/>
          <p:nvPr/>
        </p:nvSpPr>
        <p:spPr>
          <a:xfrm>
            <a:off x="4145280" y="5032375"/>
            <a:ext cx="42608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B</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32155" y="860425"/>
            <a:ext cx="10838180" cy="5262245"/>
          </a:xfrm>
          <a:prstGeom prst="rect">
            <a:avLst/>
          </a:prstGeom>
          <a:noFill/>
        </p:spPr>
        <p:txBody>
          <a:bodyPr wrap="square" rtlCol="0" anchor="t">
            <a:spAutoFit/>
          </a:bodyPr>
          <a:lstStyle>
            <a:defPPr>
              <a:defRPr lang="zh-CN"/>
            </a:defPPr>
          </a:lstStyle>
          <a:p>
            <a:pPr fontAlgn="auto">
              <a:lnSpc>
                <a:spcPct val="150000"/>
              </a:lnSpc>
            </a:pPr>
            <a:r>
              <a:rPr lang="en-US" altLang="zh-CN" sz="28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16.（2019·临沂）</a:t>
            </a:r>
            <a:r>
              <a:rPr lang="zh-CN" altLang="en-US" sz="2800">
                <a:latin typeface="宋体" panose="02010600030101010101" pitchFamily="2" charset="-122"/>
                <a:ea typeface="宋体" panose="02010600030101010101" pitchFamily="2" charset="-122"/>
                <a:cs typeface="宋体" panose="02010600030101010101" pitchFamily="2" charset="-122"/>
              </a:rPr>
              <a:t>激素在人体内的含量极少，但对人体的新陈代谢、生长发育和生殖等生命活动具有重要的调节作用。下列由激素分泌异常而引起的疾病是（</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①脚气病</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②糖尿病</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③巨人症</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④呆小症</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⑤白化病</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⑥夜盲症</a:t>
            </a:r>
          </a:p>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①③⑤</a:t>
            </a:r>
            <a:r>
              <a:rPr lang="en-US" altLang="zh-CN" sz="2800">
                <a:latin typeface="宋体" panose="02010600030101010101" pitchFamily="2" charset="-122"/>
                <a:ea typeface="宋体" panose="02010600030101010101" pitchFamily="2" charset="-122"/>
                <a:cs typeface="宋体" panose="02010600030101010101" pitchFamily="2" charset="-122"/>
              </a:rPr>
              <a:t>     </a:t>
            </a:r>
          </a:p>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②③④</a:t>
            </a:r>
          </a:p>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③④⑥</a:t>
            </a:r>
            <a:r>
              <a:rPr lang="en-US" altLang="zh-CN" sz="2800">
                <a:latin typeface="宋体" panose="02010600030101010101" pitchFamily="2" charset="-122"/>
                <a:ea typeface="宋体" panose="02010600030101010101" pitchFamily="2" charset="-122"/>
                <a:cs typeface="宋体" panose="02010600030101010101" pitchFamily="2" charset="-122"/>
              </a:rPr>
              <a:t>    </a:t>
            </a:r>
          </a:p>
          <a:p>
            <a:pPr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②⑤⑥</a:t>
            </a:r>
          </a:p>
        </p:txBody>
      </p:sp>
      <p:sp>
        <p:nvSpPr>
          <p:cNvPr id="4" name="文本框 3"/>
          <p:cNvSpPr txBox="1"/>
          <p:nvPr/>
        </p:nvSpPr>
        <p:spPr>
          <a:xfrm>
            <a:off x="4443095" y="2289810"/>
            <a:ext cx="42608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B</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13410" y="613410"/>
            <a:ext cx="10808335" cy="5631180"/>
          </a:xfrm>
          <a:prstGeom prst="rect">
            <a:avLst/>
          </a:prstGeom>
          <a:noFill/>
        </p:spPr>
        <p:txBody>
          <a:bodyPr wrap="square" rtlCol="0" anchor="t">
            <a:spAutoFit/>
          </a:bodyPr>
          <a:lstStyle>
            <a:defPPr>
              <a:defRPr lang="zh-CN"/>
            </a:defPPr>
          </a:lstStyle>
          <a:p>
            <a:pPr fontAlgn="auto">
              <a:lnSpc>
                <a:spcPct val="1500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18.（2019·咸阳）</a:t>
            </a:r>
            <a:r>
              <a:rPr lang="zh-CN" altLang="en-US" sz="2400">
                <a:latin typeface="宋体" panose="02010600030101010101" pitchFamily="2" charset="-122"/>
                <a:ea typeface="宋体" panose="02010600030101010101" pitchFamily="2" charset="-122"/>
                <a:cs typeface="宋体" panose="02010600030101010101" pitchFamily="2" charset="-122"/>
              </a:rPr>
              <a:t>下列日常生活中问题的处理方式与原因解释错误的是（</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A</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牙龈出血应多吃水果蔬菜——水果蔬菜富含维生素A</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B</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对胃有刺激的药物被装在用淀粉制作的胶囊中——胃不消化淀粉</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C</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胆囊炎患者不能吃油腻的食物——胆汁能乳化脂肪</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D</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糖尿病患者不能口服胰岛素——胰岛素属于蛋白质会在胃内分解</a:t>
            </a:r>
          </a:p>
          <a:p>
            <a:pPr fontAlgn="auto">
              <a:lnSpc>
                <a:spcPct val="150000"/>
              </a:lnSpc>
            </a:pP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20.（2020·苏州）</a:t>
            </a:r>
            <a:r>
              <a:rPr lang="zh-CN" altLang="en-US" sz="2400">
                <a:latin typeface="宋体" panose="02010600030101010101" pitchFamily="2" charset="-122"/>
                <a:ea typeface="宋体" panose="02010600030101010101" pitchFamily="2" charset="-122"/>
                <a:cs typeface="宋体" panose="02010600030101010101" pitchFamily="2" charset="-122"/>
              </a:rPr>
              <a:t>下列有关人体精子和卵细胞的叙述中，正确的是（</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A</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精子由男性的精囊产生</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B</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卵细胞由女性的子宫产生</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C</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正常男性每次排出一个精子</a:t>
            </a:r>
          </a:p>
          <a:p>
            <a:pPr fontAlgn="auto">
              <a:lnSpc>
                <a:spcPct val="150000"/>
              </a:lnSpc>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D</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正常女性左右卵巢交替排卵</a:t>
            </a:r>
          </a:p>
        </p:txBody>
      </p:sp>
      <p:sp>
        <p:nvSpPr>
          <p:cNvPr id="3" name="文本框 2"/>
          <p:cNvSpPr txBox="1"/>
          <p:nvPr/>
        </p:nvSpPr>
        <p:spPr>
          <a:xfrm>
            <a:off x="10631170" y="737235"/>
            <a:ext cx="45021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A</a:t>
            </a:r>
          </a:p>
        </p:txBody>
      </p:sp>
      <p:sp>
        <p:nvSpPr>
          <p:cNvPr id="4" name="文本框 3"/>
          <p:cNvSpPr txBox="1"/>
          <p:nvPr/>
        </p:nvSpPr>
        <p:spPr>
          <a:xfrm>
            <a:off x="10022205" y="3482975"/>
            <a:ext cx="464185" cy="521970"/>
          </a:xfrm>
          <a:prstGeom prst="rect">
            <a:avLst/>
          </a:prstGeom>
          <a:noFill/>
        </p:spPr>
        <p:txBody>
          <a:bodyPr wrap="none" rtlCol="0">
            <a:spAutoFit/>
          </a:bodyPr>
          <a:lstStyle>
            <a:defPPr>
              <a:defRPr lang="zh-CN"/>
            </a:defPPr>
          </a:lstStyle>
          <a:p>
            <a:r>
              <a:rPr lang="en-US" altLang="zh-CN" sz="2800" b="1">
                <a:solidFill>
                  <a:srgbClr val="FF0000"/>
                </a:solidFill>
                <a:latin typeface="微软雅黑" panose="020b0503020204020204" pitchFamily="34" charset="-122"/>
                <a:ea typeface="微软雅黑" panose="020b0503020204020204" pitchFamily="34" charset="-122"/>
              </a:rPr>
              <a:t>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文本框 8"/>
          <p:cNvSpPr txBox="1"/>
          <p:nvPr/>
        </p:nvSpPr>
        <p:spPr>
          <a:xfrm>
            <a:off x="453390" y="368935"/>
            <a:ext cx="11449685" cy="6000750"/>
          </a:xfrm>
          <a:prstGeom prst="rect">
            <a:avLst/>
          </a:prstGeom>
          <a:noFill/>
        </p:spPr>
        <p:txBody>
          <a:bodyPr wrap="square" rtlCol="0">
            <a:spAutoFit/>
          </a:bodyPr>
          <a:lstStyle>
            <a:defPPr>
              <a:defRPr lang="zh-CN"/>
            </a:defPPr>
          </a:lstStyle>
          <a:p>
            <a:r>
              <a:rPr lang="en-US" altLang="zh-CN" sz="2400">
                <a:latin typeface="微软雅黑" panose="020b0503020204020204" pitchFamily="34" charset="-122"/>
                <a:ea typeface="微软雅黑" panose="020b0503020204020204" pitchFamily="34" charset="-122"/>
              </a:rPr>
              <a:t> </a:t>
            </a:r>
            <a:r>
              <a:rPr lang="en-US" altLang="zh-CN" sz="2400" b="1">
                <a:latin typeface="微软雅黑" panose="020b0503020204020204" pitchFamily="34" charset="-122"/>
                <a:ea typeface="微软雅黑" panose="020b0503020204020204" pitchFamily="34" charset="-122"/>
              </a:rPr>
              <a:t>  </a:t>
            </a:r>
            <a:r>
              <a:rPr lang="en-US" altLang="zh-CN" sz="2400" b="1">
                <a:solidFill>
                  <a:schemeClr val="accent1"/>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28.（2019·张家界）</a:t>
            </a:r>
            <a:r>
              <a:rPr lang="en-US" altLang="zh-CN" sz="2400">
                <a:latin typeface="宋体" panose="02010600030101010101" pitchFamily="2" charset="-122"/>
                <a:ea typeface="宋体" panose="02010600030101010101" pitchFamily="2" charset="-122"/>
                <a:cs typeface="宋体" panose="02010600030101010101" pitchFamily="2" charset="-122"/>
              </a:rPr>
              <a:t>糖尿病是当今世界上危害人体健康的常见病之一。据统计，目前我国糖尿病患病人数已超过1亿人。糖尿病患者常采取注射胰岛素的方法治疗，口服胰岛素能治疗糖尿病吗？为探究这一问题，某科技小组设计了如下实验方案。</a:t>
            </a: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endParaRPr lang="en-US" altLang="zh-CN" sz="2400">
              <a:latin typeface="宋体" panose="02010600030101010101" pitchFamily="2" charset="-122"/>
              <a:ea typeface="宋体" panose="02010600030101010101" pitchFamily="2" charset="-122"/>
              <a:cs typeface="宋体" panose="02010600030101010101" pitchFamily="2" charset="-122"/>
            </a:endParaRPr>
          </a:p>
          <a:p>
            <a:r>
              <a:rPr lang="en-US" altLang="zh-CN" sz="2400">
                <a:latin typeface="宋体" panose="02010600030101010101" pitchFamily="2" charset="-122"/>
                <a:ea typeface="宋体" panose="02010600030101010101" pitchFamily="2" charset="-122"/>
                <a:cs typeface="宋体" panose="02010600030101010101" pitchFamily="2" charset="-122"/>
              </a:rPr>
              <a:t>请根据实验方案回答问题。</a:t>
            </a:r>
          </a:p>
          <a:p>
            <a:r>
              <a:rPr lang="en-US" altLang="zh-CN" sz="2400">
                <a:latin typeface="宋体" panose="02010600030101010101" pitchFamily="2" charset="-122"/>
                <a:ea typeface="宋体" panose="02010600030101010101" pitchFamily="2" charset="-122"/>
                <a:cs typeface="宋体" panose="02010600030101010101" pitchFamily="2" charset="-122"/>
              </a:rPr>
              <a:t>（1）你对该实验做出的假设是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r>
              <a:rPr lang="en-US" altLang="zh-CN" sz="2400">
                <a:latin typeface="宋体" panose="02010600030101010101" pitchFamily="2" charset="-122"/>
                <a:ea typeface="宋体" panose="02010600030101010101" pitchFamily="2" charset="-122"/>
                <a:cs typeface="宋体" panose="02010600030101010101" pitchFamily="2" charset="-122"/>
              </a:rPr>
              <a:t>（2）步骤A中将两只小鼠的胰岛破坏，目的是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r>
              <a:rPr lang="en-US" altLang="zh-CN" sz="2400">
                <a:latin typeface="宋体" panose="02010600030101010101" pitchFamily="2" charset="-122"/>
                <a:ea typeface="宋体" panose="02010600030101010101" pitchFamily="2" charset="-122"/>
                <a:cs typeface="宋体" panose="02010600030101010101" pitchFamily="2" charset="-122"/>
              </a:rPr>
              <a:t>（3）该实验方案在设计上存在一处严重缺陷，请指出：</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r>
              <a:rPr lang="en-US" altLang="zh-CN" sz="2400">
                <a:latin typeface="宋体" panose="02010600030101010101" pitchFamily="2" charset="-122"/>
                <a:ea typeface="宋体" panose="02010600030101010101" pitchFamily="2" charset="-122"/>
                <a:cs typeface="宋体" panose="02010600030101010101" pitchFamily="2" charset="-122"/>
              </a:rPr>
              <a:t>（4）假如按照上述方案进行实验，最终仅在乙鼠的尿液中检测到了葡萄糖，由此可以得出的结论是</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a:t>
            </a:r>
          </a:p>
          <a:p>
            <a:r>
              <a:rPr lang="en-US" altLang="zh-CN" sz="2400">
                <a:latin typeface="宋体" panose="02010600030101010101" pitchFamily="2" charset="-122"/>
                <a:ea typeface="宋体" panose="02010600030101010101" pitchFamily="2" charset="-122"/>
                <a:cs typeface="宋体" panose="02010600030101010101" pitchFamily="2" charset="-122"/>
              </a:rPr>
              <a:t>（5）近些年来，我国糖尿病患者的数量呈上升趋势。请你从饮食习惯和生活方式等方面谈谈如何预防糖尿病的发生。</a:t>
            </a:r>
            <a:r>
              <a:rPr lang="en-US" altLang="zh-CN" sz="2400" u="sng">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（答对一点给分）。  </a:t>
            </a:r>
          </a:p>
        </p:txBody>
      </p:sp>
      <p:graphicFrame>
        <p:nvGraphicFramePr>
          <p:cNvPr id="10" name="表格 9"/>
          <p:cNvGraphicFramePr>
            <a:graphicFrameLocks noGrp="1"/>
          </p:cNvGraphicFramePr>
          <p:nvPr>
            <p:custDataLst>
              <p:tags r:id="rId2"/>
            </p:custDataLst>
          </p:nvPr>
        </p:nvGraphicFramePr>
        <p:xfrm>
          <a:off x="967740" y="1487805"/>
          <a:ext cx="10420985" cy="1856743"/>
        </p:xfrm>
        <a:graphic>
          <a:graphicData uri="http://schemas.openxmlformats.org/drawingml/2006/table">
            <a:tbl>
              <a:tblPr firstRow="1" bandRow="1">
                <a:tableStyleId>{5940675A-B579-460E-94D1-54222C63F5DA}</a:tableStyleId>
              </a:tblPr>
              <a:tblGrid>
                <a:gridCol w="729615"/>
                <a:gridCol w="3861435"/>
                <a:gridCol w="5829935"/>
              </a:tblGrid>
              <a:tr h="365760">
                <a:tc>
                  <a:txBody>
                    <a:bodyPr/>
                    <a:lstStyle/>
                    <a:p>
                      <a:pPr indent="0" algn="ctr">
                        <a:buNone/>
                      </a:pPr>
                      <a:r>
                        <a:rPr lang="zh-CN" altLang="en-US" sz="2400" b="0">
                          <a:latin typeface="宋体" panose="02010600030101010101" pitchFamily="2" charset="-122"/>
                          <a:ea typeface="宋体" panose="02010600030101010101" pitchFamily="2" charset="-122"/>
                          <a:cs typeface="宋体" panose="02010600030101010101" pitchFamily="2" charset="-122"/>
                        </a:rPr>
                        <a:t>步骤</a:t>
                      </a:r>
                    </a:p>
                  </a:txBody>
                  <a:tcPr marL="0" marR="0" marT="0" marB="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2400" b="0">
                          <a:latin typeface="宋体" panose="02010600030101010101" pitchFamily="2" charset="-122"/>
                          <a:ea typeface="宋体" panose="02010600030101010101" pitchFamily="2" charset="-122"/>
                          <a:cs typeface="宋体" panose="02010600030101010101" pitchFamily="2" charset="-122"/>
                        </a:rPr>
                        <a:t>甲鼠</a:t>
                      </a:r>
                    </a:p>
                  </a:txBody>
                  <a:tcPr marL="0" marR="0" marT="0" marB="1">
                    <a:lnL w="12700"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2400" b="0">
                          <a:latin typeface="宋体" panose="02010600030101010101" pitchFamily="2" charset="-122"/>
                          <a:ea typeface="宋体" panose="02010600030101010101" pitchFamily="2" charset="-122"/>
                          <a:cs typeface="宋体" panose="02010600030101010101" pitchFamily="2" charset="-122"/>
                        </a:rPr>
                        <a:t>乙鼠</a:t>
                      </a: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760">
                <a:tc>
                  <a:txBody>
                    <a:bodyPr/>
                    <a:lstStyle/>
                    <a:p>
                      <a:pPr indent="0" algn="ctr">
                        <a:buNone/>
                      </a:pPr>
                      <a:r>
                        <a:rPr lang="en-US" altLang="zh-CN" sz="2400" b="0">
                          <a:latin typeface="宋体" panose="02010600030101010101" pitchFamily="2" charset="-122"/>
                          <a:ea typeface="宋体" panose="02010600030101010101" pitchFamily="2" charset="-122"/>
                          <a:cs typeface="宋体" panose="02010600030101010101" pitchFamily="2" charset="-122"/>
                        </a:rPr>
                        <a:t>A</a:t>
                      </a:r>
                    </a:p>
                  </a:txBody>
                  <a:tcPr marL="0" marR="0" marT="0" marB="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lstStyle/>
                    <a:p>
                      <a:pPr indent="0" algn="ctr">
                        <a:buNone/>
                      </a:pPr>
                      <a:r>
                        <a:rPr lang="zh-CN" altLang="en-US" sz="2400" b="0">
                          <a:latin typeface="宋体" panose="02010600030101010101" pitchFamily="2" charset="-122"/>
                          <a:ea typeface="宋体" panose="02010600030101010101" pitchFamily="2" charset="-122"/>
                          <a:cs typeface="宋体" panose="02010600030101010101" pitchFamily="2" charset="-122"/>
                        </a:rPr>
                        <a:t>将完全相同的甲、乙两只小鼠的胰岛破坏</a:t>
                      </a:r>
                    </a:p>
                  </a:txBody>
                  <a:tcPr marL="0" marR="0" marT="0" marB="1">
                    <a:lnL w="12700"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a:lstStyle/>
                    <a:p/>
                  </a:txBody>
                  <a:tcPr>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731520">
                <a:tc>
                  <a:txBody>
                    <a:bodyPr/>
                    <a:lstStyle/>
                    <a:p>
                      <a:pPr indent="0" algn="ctr">
                        <a:buNone/>
                      </a:pPr>
                      <a:r>
                        <a:rPr lang="en-US" altLang="zh-CN" sz="2400" b="0">
                          <a:latin typeface="宋体" panose="02010600030101010101" pitchFamily="2" charset="-122"/>
                          <a:ea typeface="宋体" panose="02010600030101010101" pitchFamily="2" charset="-122"/>
                          <a:cs typeface="宋体" panose="02010600030101010101" pitchFamily="2" charset="-122"/>
                        </a:rPr>
                        <a:t>B</a:t>
                      </a:r>
                    </a:p>
                  </a:txBody>
                  <a:tcPr marL="0" marR="0" marT="0" marB="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l">
                        <a:buNone/>
                      </a:pPr>
                      <a:r>
                        <a:rPr lang="zh-CN" altLang="en-US" sz="2400" b="0">
                          <a:latin typeface="宋体" panose="02010600030101010101" pitchFamily="2" charset="-122"/>
                          <a:ea typeface="宋体" panose="02010600030101010101" pitchFamily="2" charset="-122"/>
                          <a:cs typeface="宋体" panose="02010600030101010101" pitchFamily="2" charset="-122"/>
                        </a:rPr>
                        <a:t>定时喂全营养饲料，每次喂食前注射适量的胰岛素</a:t>
                      </a:r>
                    </a:p>
                  </a:txBody>
                  <a:tcPr marL="0" marR="0" marT="0" marB="1">
                    <a:lnL w="12700"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l">
                        <a:buNone/>
                      </a:pPr>
                      <a:r>
                        <a:rPr lang="zh-CN" altLang="en-US" sz="2400" b="0">
                          <a:latin typeface="宋体" panose="02010600030101010101" pitchFamily="2" charset="-122"/>
                          <a:ea typeface="宋体" panose="02010600030101010101" pitchFamily="2" charset="-122"/>
                          <a:cs typeface="宋体" panose="02010600030101010101" pitchFamily="2" charset="-122"/>
                        </a:rPr>
                        <a:t>定时喂与甲鼠等量的全营养饲料，每次喂食前口服与甲鼠等量的胰岛素</a:t>
                      </a: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3700">
                <a:tc>
                  <a:txBody>
                    <a:bodyPr/>
                    <a:lstStyle/>
                    <a:p>
                      <a:pPr indent="0" algn="ctr">
                        <a:buNone/>
                      </a:pPr>
                      <a:r>
                        <a:rPr lang="en-US" altLang="zh-CN" sz="2400" b="0">
                          <a:latin typeface="宋体" panose="02010600030101010101" pitchFamily="2" charset="-122"/>
                          <a:ea typeface="宋体" panose="02010600030101010101" pitchFamily="2" charset="-122"/>
                          <a:cs typeface="宋体" panose="02010600030101010101" pitchFamily="2" charset="-122"/>
                        </a:rPr>
                        <a:t>C</a:t>
                      </a:r>
                    </a:p>
                  </a:txBody>
                  <a:tcPr marL="0" marR="0" marT="0" marB="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lstStyle/>
                    <a:p>
                      <a:pPr indent="0" algn="ctr">
                        <a:buNone/>
                      </a:pPr>
                      <a:r>
                        <a:rPr lang="zh-CN" altLang="en-US" sz="2400" b="0">
                          <a:latin typeface="宋体" panose="02010600030101010101" pitchFamily="2" charset="-122"/>
                          <a:ea typeface="宋体" panose="02010600030101010101" pitchFamily="2" charset="-122"/>
                          <a:cs typeface="宋体" panose="02010600030101010101" pitchFamily="2" charset="-122"/>
                        </a:rPr>
                        <a:t>重复</a:t>
                      </a:r>
                      <a:r>
                        <a:rPr lang="en-US" altLang="zh-CN" sz="2400" b="0">
                          <a:latin typeface="宋体" panose="02010600030101010101" pitchFamily="2" charset="-122"/>
                          <a:ea typeface="宋体" panose="02010600030101010101" pitchFamily="2" charset="-122"/>
                          <a:cs typeface="宋体" panose="02010600030101010101" pitchFamily="2" charset="-122"/>
                        </a:rPr>
                        <a:t>B</a:t>
                      </a:r>
                      <a:r>
                        <a:rPr lang="zh-CN" altLang="en-US" sz="2400" b="0">
                          <a:latin typeface="宋体" panose="02010600030101010101" pitchFamily="2" charset="-122"/>
                          <a:ea typeface="宋体" panose="02010600030101010101" pitchFamily="2" charset="-122"/>
                          <a:cs typeface="宋体" panose="02010600030101010101" pitchFamily="2" charset="-122"/>
                        </a:rPr>
                        <a:t>步骤几天后，采集两鼠的尿液，检测其葡萄糖含量，分析得出结论</a:t>
                      </a:r>
                    </a:p>
                  </a:txBody>
                  <a:tcPr marL="0" marR="0" marT="0" marB="1">
                    <a:lnL w="12700"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a:lstStyle/>
                    <a:p/>
                  </a:txBody>
                  <a:tcPr>
                    <a:lnR w="952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
        <p:nvSpPr>
          <p:cNvPr id="11" name="文本框 10"/>
          <p:cNvSpPr txBox="1"/>
          <p:nvPr/>
        </p:nvSpPr>
        <p:spPr>
          <a:xfrm>
            <a:off x="4772025" y="3582670"/>
            <a:ext cx="4540250"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口服胰岛素不能治疗糖尿病</a:t>
            </a:r>
          </a:p>
        </p:txBody>
      </p:sp>
      <p:sp>
        <p:nvSpPr>
          <p:cNvPr id="12" name="文本框 11"/>
          <p:cNvSpPr txBox="1"/>
          <p:nvPr/>
        </p:nvSpPr>
        <p:spPr>
          <a:xfrm>
            <a:off x="6774815" y="3997325"/>
            <a:ext cx="3937635"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避免胰岛素作用的干扰</a:t>
            </a:r>
          </a:p>
        </p:txBody>
      </p:sp>
      <p:sp>
        <p:nvSpPr>
          <p:cNvPr id="13" name="文本框 12"/>
          <p:cNvSpPr txBox="1"/>
          <p:nvPr/>
        </p:nvSpPr>
        <p:spPr>
          <a:xfrm>
            <a:off x="8080375" y="4340225"/>
            <a:ext cx="3629025"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实验用的小鼠数量太少</a:t>
            </a:r>
          </a:p>
        </p:txBody>
      </p:sp>
      <p:sp>
        <p:nvSpPr>
          <p:cNvPr id="14" name="文本框 13"/>
          <p:cNvSpPr txBox="1"/>
          <p:nvPr/>
        </p:nvSpPr>
        <p:spPr>
          <a:xfrm>
            <a:off x="2778760" y="5069840"/>
            <a:ext cx="7460615"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胰岛素具有降低血糖的作用，口服胰岛素不起作用</a:t>
            </a:r>
          </a:p>
        </p:txBody>
      </p:sp>
      <p:sp>
        <p:nvSpPr>
          <p:cNvPr id="15" name="文本框 14"/>
          <p:cNvSpPr txBox="1"/>
          <p:nvPr/>
        </p:nvSpPr>
        <p:spPr>
          <a:xfrm>
            <a:off x="5316220" y="5796280"/>
            <a:ext cx="4050665" cy="460375"/>
          </a:xfrm>
          <a:prstGeom prst="rect">
            <a:avLst/>
          </a:prstGeom>
          <a:noFill/>
          <a:ln w="9525">
            <a:noFill/>
          </a:ln>
        </p:spPr>
        <p:txBody>
          <a:bodyPr wrap="square">
            <a:spAutoFit/>
          </a:bodyPr>
          <a:lstStyle>
            <a:defPPr>
              <a:defRPr lang="zh-CN"/>
            </a:defPPr>
          </a:lstStyle>
          <a:p>
            <a:pPr indent="0"/>
            <a:r>
              <a:rPr lang="zh-CN" altLang="en-US" sz="2400" b="1">
                <a:solidFill>
                  <a:srgbClr val="FF0000"/>
                </a:solidFill>
                <a:latin typeface="微软雅黑" panose="020b0503020204020204" pitchFamily="34" charset="-122"/>
                <a:ea typeface="微软雅黑" panose="020b0503020204020204" pitchFamily="34" charset="-122"/>
                <a:cs typeface="宋体" panose="02010600030101010101" pitchFamily="2" charset="-122"/>
              </a:rPr>
              <a:t>控制饮食、适当体育锻炼等</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blinds(horizontal)">
                                      <p:cBhvr>
                                        <p:cTn id="25" dur="500"/>
                                        <p:tgtEl>
                                          <p:spTgt spid="14">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3" presetClass="entr" presetSubtype="10" fill="hold" grpId="3"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P spid="13" grpId="2"/>
      <p:bldP spid="15" grpId="3"/>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UNIT_TABLE_BEAUTIFY" val="smartTable{655bc007-c090-4bff-b50a-c6ac66bd4c47}"/>
  <p:tag name="TABLE_ENDDRAG_ORIGIN_RECT" val="899*199"/>
  <p:tag name="TABLE_ENDDRAG_RECT" val="32*190*899*199"/>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UNIT_TABLE_BEAUTIFY" val="smartTable{81962427-f379-421b-9e62-2a9ee2815bab}"/>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142</Paragraphs>
  <Slides>19</Slides>
  <Notes>0</Notes>
  <TotalTime>0</TotalTime>
  <HiddenSlides>0</HiddenSlides>
  <MMClips>0</MMClips>
  <ScaleCrop>0</ScaleCrop>
  <HeadingPairs>
    <vt:vector baseType="variant" size="4">
      <vt:variant>
        <vt:lpstr>Theme</vt:lpstr>
      </vt:variant>
      <vt:variant>
        <vt:i4>1</vt:i4>
      </vt:variant>
      <vt:variant>
        <vt:lpstr>Slide Titles</vt:lpstr>
      </vt:variant>
      <vt:variant>
        <vt:i4>19</vt:i4>
      </vt:variant>
    </vt:vector>
  </HeadingPairs>
  <TitlesOfParts>
    <vt:vector baseType="lpstr" size="20">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240</cp:revision>
  <dcterms:created xsi:type="dcterms:W3CDTF">2019-06-19T02:08:00Z</dcterms:created>
  <dcterms:modified xsi:type="dcterms:W3CDTF">2021-10-21T01:16:10Z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F247A61FE6924CCE9C3B3B52154FD3B3</vt:lpwstr>
  </property>
  <property fmtid="{D5CDD505-2E9C-101B-9397-08002B2CF9AE}" pid="3" name="KSOProductBuildVer">
    <vt:lpwstr>2052-11.1.0.11365</vt:lpwstr>
  </property>
</Properties>
</file>