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tags" Target="tags/tag33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Relationship Id="rId4" Type="http://schemas.openxmlformats.org/officeDocument/2006/relationships/tags" Target="../tags/tag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12.xml" /><Relationship Id="rId4" Type="http://schemas.openxmlformats.org/officeDocument/2006/relationships/image" Target="../media/image9.png" /><Relationship Id="rId5" Type="http://schemas.openxmlformats.org/officeDocument/2006/relationships/tags" Target="../tags/tag13.xml" /><Relationship Id="rId6" Type="http://schemas.openxmlformats.org/officeDocument/2006/relationships/image" Target="../media/image10.png" /><Relationship Id="rId7" Type="http://schemas.openxmlformats.org/officeDocument/2006/relationships/tags" Target="../tags/tag14.xml" /><Relationship Id="rId8" Type="http://schemas.openxmlformats.org/officeDocument/2006/relationships/tags" Target="../tags/tag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tags" Target="../tags/tag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tags" Target="../tags/tag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6.png" /><Relationship Id="rId4" Type="http://schemas.openxmlformats.org/officeDocument/2006/relationships/tags" Target="../tags/tag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7.png" /><Relationship Id="rId4" Type="http://schemas.openxmlformats.org/officeDocument/2006/relationships/image" Target="../media/image18.png" /><Relationship Id="rId5" Type="http://schemas.openxmlformats.org/officeDocument/2006/relationships/tags" Target="../tags/tag2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tags" Target="../tags/tag2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tags" Target="../tags/tag2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tags" Target="../tags/tag2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Relationship Id="rId3" Type="http://schemas.openxmlformats.org/officeDocument/2006/relationships/image" Target="../media/image24.png" /><Relationship Id="rId4" Type="http://schemas.openxmlformats.org/officeDocument/2006/relationships/tags" Target="../tags/tag2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Relationship Id="rId3" Type="http://schemas.openxmlformats.org/officeDocument/2006/relationships/tags" Target="../tags/tag2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tags" Target="../tags/tag29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Relationship Id="rId3" Type="http://schemas.openxmlformats.org/officeDocument/2006/relationships/image" Target="../media/image28.png" /><Relationship Id="rId4" Type="http://schemas.openxmlformats.org/officeDocument/2006/relationships/tags" Target="../tags/tag30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Relationship Id="rId3" Type="http://schemas.openxmlformats.org/officeDocument/2006/relationships/tags" Target="../tags/tag3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0.png" /><Relationship Id="rId4" Type="http://schemas.openxmlformats.org/officeDocument/2006/relationships/image" Target="../media/image31.png" /><Relationship Id="rId5" Type="http://schemas.openxmlformats.org/officeDocument/2006/relationships/tags" Target="../tags/tag3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命题方向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4224337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503669" y="46355"/>
            <a:ext cx="7186930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第二部分</a:t>
            </a:r>
            <a:r>
              <a:rPr lang="en-US" altLang="zh-CN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中考专题突破</a:t>
            </a:r>
            <a:endParaRPr lang="en-US" altLang="zh-CN" sz="4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32341" y="983615"/>
            <a:ext cx="7951470" cy="146748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600" b="1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专题七 电学最值与取值范围专题</a:t>
            </a:r>
          </a:p>
        </p:txBody>
      </p:sp>
      <p:sp>
        <p:nvSpPr>
          <p:cNvPr id="15" name="矩形 14"/>
          <p:cNvSpPr/>
          <p:nvPr/>
        </p:nvSpPr>
        <p:spPr>
          <a:xfrm>
            <a:off x="3541395" y="239141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41395" y="330771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41395" y="422402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命题方向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1184945" y="1342131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命题方向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92505" y="2603500"/>
            <a:ext cx="10396855" cy="21291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/>
        </p:nvSpPr>
        <p:spPr>
          <a:xfrm>
            <a:off x="589915" y="2996565"/>
            <a:ext cx="11012170" cy="29997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1800" b="0" i="0" u="none" strike="noStrike" baseline="0">
                <a:solidFill>
                  <a:schemeClr val="accent1">
                    <a:lumMod val="75000"/>
                  </a:schemeClr>
                </a:solidFill>
                <a:latin typeface="E-FZ"/>
              </a:rPr>
              <a:t>【</a:t>
            </a:r>
            <a:r>
              <a:rPr lang="zh-CN" altLang="en-US" sz="1800" b="0" i="0" u="none" strike="noStrike" baseline="0">
                <a:solidFill>
                  <a:schemeClr val="accent1">
                    <a:lumMod val="75000"/>
                  </a:schemeClr>
                </a:solidFill>
                <a:latin typeface="FZHTK--GBK1-0"/>
              </a:rPr>
              <a:t>解析</a:t>
            </a:r>
            <a:r>
              <a:rPr lang="en-US" altLang="zh-CN" sz="1800" b="0" i="0" u="none" strike="noStrike" baseline="0">
                <a:solidFill>
                  <a:schemeClr val="accent1">
                    <a:lumMod val="75000"/>
                  </a:schemeClr>
                </a:solidFill>
                <a:latin typeface="E-FZ"/>
              </a:rPr>
              <a:t>】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由图可知,灯泡与滑动变阻器串 联,电压表测灯泡的电压,电流表测串联电路 的电流。当开关S闭合后,滑动变阻器R 接 入电路的电阻为3Ω时,灯泡正常发光,则U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=U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额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=2.5V,电路中的最大电流I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最大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=I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额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 P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额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U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额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=1.25W </a:t>
            </a:r>
            <a:r>
              <a:rPr lang="en-US"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2.5V =0.5A。又根据欧姆定律可 得,滑动变阻器两端的电压U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滑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=I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最大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滑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 0.5A×3Ω=1.5V,所以电源电压U=U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+ U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滑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=2.5V+1.5V=4V,故选项 A错误。 电路消耗的最大功率P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最大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=UI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最大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=4V ×0.5A=2W,故选项B错误。 灯泡的电阻R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=U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额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I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额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=2.5V 0.5A=5Ω。则 当滑动变阻器连入电路的电阻最大时,电路中 的电流最小,电路中电流为I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最小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 U R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最大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+R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= 4V 15Ω+5Ω=0.2A。所以,灯泡的最小功率 P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L最小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=U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'I</a:t>
            </a:r>
            <a:r>
              <a:rPr sz="1800" b="0" i="0" u="none" strike="noStrike" baseline="-25000">
                <a:solidFill>
                  <a:schemeClr val="accent1">
                    <a:lumMod val="75000"/>
                  </a:schemeClr>
                </a:solidFill>
              </a:rPr>
              <a:t>最小</a:t>
            </a:r>
            <a:r>
              <a:rPr sz="1800" b="0" i="0" u="none" strike="noStrike" baseline="0">
                <a:solidFill>
                  <a:schemeClr val="accent1">
                    <a:lumMod val="75000"/>
                  </a:schemeClr>
                </a:solidFill>
              </a:rPr>
              <a:t> =1V×0.2A=0.2W;故选 项C错误。 由于电流表测量整个电路中电流,所以电 流表的示数变化范围为0.2~0.5A,故选项D 正确。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10260" y="412115"/>
            <a:ext cx="1074420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例</a:t>
            </a:r>
            <a:r>
              <a:rPr lang="en-US" altLang="zh-CN">
                <a:solidFill>
                  <a:srgbClr val="FF0000"/>
                </a:solidFill>
              </a:rPr>
              <a:t> </a:t>
            </a:r>
            <a:r>
              <a:rPr lang="zh-CN" altLang="en-US"/>
              <a:t> (2020·甘肃金昌) 如图Z7-1所示电路中,电 源电压保持不变,当开关S 闭合后,滑动变阻器R 接入 电路的电阻为3Ω时,小灯泡正常发光。若已 知滑动变阻器R 的规格是“15Ω 1A”,灯泡 L标有“2.5V 1.25W”字样(不考虑灯丝电 阻随温度的变化),电流表量程为0~0.6A, 电压表量程0~3V。要保证电路安全,下列 说法正确的是(        ) </a:t>
            </a:r>
          </a:p>
          <a:p>
            <a:pPr>
              <a:lnSpc>
                <a:spcPct val="150000"/>
              </a:lnSpc>
            </a:pPr>
            <a:r>
              <a:rPr lang="zh-CN" altLang="en-US"/>
              <a:t>A.电源电压为2.5V                   B.电路消耗的最大功为3W</a:t>
            </a:r>
          </a:p>
          <a:p>
            <a:pPr>
              <a:lnSpc>
                <a:spcPct val="150000"/>
              </a:lnSpc>
            </a:pPr>
            <a:r>
              <a:rPr lang="zh-CN" altLang="en-US"/>
              <a:t> C.小灯泡的最小功率为0         D. 电 流 表 的 示 数 变 化 范 围 为 0.2~ 0.5A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4180" y="1678305"/>
            <a:ext cx="1631315" cy="1472565"/>
          </a:xfrm>
          <a:prstGeom prst="rect">
            <a:avLst/>
          </a:prstGeom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530186" y="1678223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5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28955" y="1538605"/>
            <a:ext cx="1135824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</a:rPr>
              <a:t>方法指导:</a:t>
            </a:r>
            <a:r>
              <a:rPr sz="2000" b="0" i="0" u="none" strike="noStrike" baseline="0"/>
              <a:t> </a:t>
            </a:r>
            <a:r>
              <a:rPr sz="2000">
                <a:sym typeface="+mn-ea"/>
              </a:rPr>
              <a:t>(1)分析电路中灯泡与滑动变</a:t>
            </a:r>
            <a:r>
              <a:rPr sz="2000" b="0" i="0" u="none" strike="noStrike" baseline="0"/>
              <a:t>阻器的连接方式 ,弄清电压表、电流表所测量的物理量的意义。</a:t>
            </a:r>
          </a:p>
          <a:p>
            <a:pPr algn="l">
              <a:lnSpc>
                <a:spcPct val="150000"/>
              </a:lnSpc>
            </a:pPr>
            <a:r>
              <a:rPr sz="2000" b="0" i="0" u="none" strike="noStrike" baseline="0"/>
              <a:t>(2)从灯泡的铭牌可知额定 电压和额定功率,找到关键信息,根据I=P</a:t>
            </a:r>
            <a:r>
              <a:rPr lang="en-US" sz="2000" b="0" i="0" u="none" strike="noStrike" baseline="0"/>
              <a:t>/</a:t>
            </a:r>
            <a:r>
              <a:rPr sz="2000" b="0" i="0" u="none" strike="noStrike" baseline="0"/>
              <a:t>U 求出灯泡的额定电流,进而求出其电阻。</a:t>
            </a:r>
          </a:p>
          <a:p>
            <a:pPr algn="l">
              <a:lnSpc>
                <a:spcPct val="150000"/>
              </a:lnSpc>
            </a:pPr>
            <a:r>
              <a:rPr sz="2000" b="0" i="0" u="none" strike="noStrike" baseline="0"/>
              <a:t>(3) 从灯泡正常发光情况分析电路中的电流、电 压,与电流表、电压表的量程以及滑动变阻器的规格进行比较,分析出保证电路安全的条件下电路中的最大电流,再运用欧姆定律、串联电路的电压特点、电功率知识等进行计算分析。</a:t>
            </a:r>
          </a:p>
          <a:p>
            <a:pPr algn="l">
              <a:lnSpc>
                <a:spcPct val="150000"/>
              </a:lnSpc>
            </a:pPr>
            <a:r>
              <a:rPr sz="2000" b="0" i="0" u="none" strike="noStrike" baseline="0"/>
              <a:t>(4)结合前面三步的分析,很容易得出电 流表示数的变化范围。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47700" y="668020"/>
            <a:ext cx="10897235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/>
              <a:t>2.(2020·甘肃天水)如图Z7-3甲所示, 电源电压12V保持不变,闭合开关S后,当滑 片P 从最右端向最左端滑动的过程中,小灯 泡的I-U 关系图像如图Z7-3乙所示,最后 小灯 泡 正 常 发 光。下列说法中正确的是 (      )  </a:t>
            </a:r>
          </a:p>
          <a:p>
            <a:pPr>
              <a:lnSpc>
                <a:spcPct val="150000"/>
              </a:lnSpc>
            </a:pPr>
            <a:r>
              <a:rPr lang="zh-CN" altLang="en-US"/>
              <a:t>A.小灯泡的额定电压为3V                               </a:t>
            </a:r>
          </a:p>
          <a:p>
            <a:pPr>
              <a:lnSpc>
                <a:spcPct val="150000"/>
              </a:lnSpc>
            </a:pPr>
            <a:r>
              <a:rPr lang="zh-CN" altLang="en-US"/>
              <a:t>B.滑动变阻器的最大阻值为9Ω </a:t>
            </a:r>
          </a:p>
          <a:p>
            <a:pPr>
              <a:lnSpc>
                <a:spcPct val="150000"/>
              </a:lnSpc>
            </a:pPr>
            <a:r>
              <a:rPr lang="zh-CN" altLang="en-US"/>
              <a:t>C.该电路总功率变化范围为3~24W                </a:t>
            </a:r>
          </a:p>
          <a:p>
            <a:pPr>
              <a:lnSpc>
                <a:spcPct val="150000"/>
              </a:lnSpc>
            </a:pPr>
            <a:r>
              <a:rPr lang="zh-CN" altLang="en-US"/>
              <a:t>D.小灯泡正常发光1min,电流所做的功 为24J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220" y="1564005"/>
            <a:ext cx="3520440" cy="17983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4665" y="3362325"/>
            <a:ext cx="11203940" cy="2168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/>
              <a:t>3.(2021·广西贵港)如图Z7-4所示的电 路,灯L标有“6V 3.6W”字样,电源电压保 持不变。当闭合开关S,滑动变阻器R 的滑片 P 移到最右端时,灯L正常发光;滑片P 移到 最左端时,电压表示数为3.6V。假设灯丝电阻 不受温度影响,下列四个结论正确的是(          ) </a:t>
            </a:r>
          </a:p>
          <a:p>
            <a:pPr>
              <a:lnSpc>
                <a:spcPct val="150000"/>
              </a:lnSpc>
            </a:pPr>
            <a:r>
              <a:rPr lang="zh-CN" altLang="en-US"/>
              <a:t>①灯L正常发光时的电阻为12Ω ②电源电压为6V ③滑动变阻器的最大阻值为20Ω</a:t>
            </a:r>
          </a:p>
          <a:p>
            <a:pPr>
              <a:lnSpc>
                <a:spcPct val="150000"/>
              </a:lnSpc>
            </a:pPr>
            <a:r>
              <a:rPr lang="zh-CN" altLang="en-US"/>
              <a:t> ④电 路 消 耗 的 总 功 率 的 变 化 范 围 为 1.44~3.6W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99870" y="5646420"/>
            <a:ext cx="48310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/>
              <a:t>A.①②    B.②④    C.②③    D.③④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320" y="4319905"/>
            <a:ext cx="1990090" cy="1872615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0291281" y="1165143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B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546946" y="4319823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B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2"/>
      <p:bldP spid="9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78205" y="682625"/>
            <a:ext cx="10436860" cy="5492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/>
              <a:t>4.(2020·广西河池)如图Z7-5所示的 电路中,电源电压不变,定值电阻R1=10Ω, 滑动变阻器R2标有“50Ω 1A”的字样,电压 表的量程为0~3V,电流表的量程为0~0.6 A。当闭合开关S,P 位于R2的某一位置时, 电压表示数为3V,电流表示数为0.4A,则流 过滑动变阻器R</a:t>
            </a:r>
            <a:r>
              <a:rPr lang="zh-CN" altLang="en-US" baseline="-25000"/>
              <a:t>2</a:t>
            </a:r>
            <a:r>
              <a:rPr lang="zh-CN" altLang="en-US"/>
              <a:t>的电流为</a:t>
            </a:r>
            <a:r>
              <a:rPr lang="zh-CN" altLang="en-US" u="sng"/>
              <a:t>          </a:t>
            </a:r>
            <a:r>
              <a:rPr lang="zh-CN" altLang="en-US"/>
              <a:t> A;为确保 电路的安全,R</a:t>
            </a:r>
            <a:r>
              <a:rPr lang="zh-CN" altLang="en-US" baseline="-25000"/>
              <a:t>2</a:t>
            </a:r>
            <a:r>
              <a:rPr lang="zh-CN" altLang="en-US"/>
              <a:t>的取值范围是</a:t>
            </a:r>
            <a:r>
              <a:rPr lang="zh-CN" altLang="en-US" u="sng"/>
              <a:t>          </a:t>
            </a:r>
            <a:r>
              <a:rPr lang="zh-CN" altLang="en-US"/>
              <a:t> Ω。 </a:t>
            </a:r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5.(2019·广西百色)如图Z7-6所示的 电路,电源电压恒定,闭合开关,当变阻器滑片 P 往左滑动时,灯泡 L 的亮度</a:t>
            </a:r>
            <a:r>
              <a:rPr lang="zh-CN" altLang="en-US" u="sng"/>
              <a:t>            </a:t>
            </a:r>
            <a:r>
              <a:rPr lang="zh-CN" altLang="en-US"/>
              <a:t> (选填 “变亮”或“变暗”);调节滑片P 从变阻器最右端滑到最左端的过程中,电压表 V</a:t>
            </a:r>
            <a:r>
              <a:rPr lang="zh-CN" altLang="en-US" baseline="-25000"/>
              <a:t>1</a:t>
            </a:r>
            <a:r>
              <a:rPr lang="zh-CN" altLang="en-US"/>
              <a:t>的变化范 围为2.5~4.5V,电压表 V</a:t>
            </a:r>
            <a:r>
              <a:rPr lang="zh-CN" altLang="en-US" baseline="-25000"/>
              <a:t>2</a:t>
            </a:r>
            <a:r>
              <a:rPr lang="zh-CN" altLang="en-US"/>
              <a:t>的变化范围为 2~0V,电流表的变化范围为0.1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~</a:t>
            </a:r>
            <a:r>
              <a:rPr lang="zh-CN" altLang="en-US"/>
              <a:t>0.16A, 则变阻器的最大阻值是</a:t>
            </a:r>
            <a:r>
              <a:rPr lang="zh-CN" altLang="en-US" u="sng"/>
              <a:t>               </a:t>
            </a:r>
            <a:r>
              <a:rPr lang="zh-CN" altLang="en-US"/>
              <a:t> Ω。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339686" y="4846238"/>
            <a:ext cx="102362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</a:rPr>
              <a:t>变亮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0" y="2385695"/>
            <a:ext cx="2196465" cy="19342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170" y="2305050"/>
            <a:ext cx="2153285" cy="2014855"/>
          </a:xfrm>
          <a:prstGeom prst="rect">
            <a:avLst/>
          </a:prstGeom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676871" y="2017313"/>
            <a:ext cx="102362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</a:rPr>
              <a:t>10</a:t>
            </a:r>
            <a:r>
              <a:rPr lang="zh-CN" altLang="en-US" sz="1800">
                <a:solidFill>
                  <a:srgbClr val="FF0000"/>
                </a:solidFill>
                <a:sym typeface="+mn-ea"/>
              </a:rPr>
              <a:t>~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</a:rPr>
              <a:t>50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476326" y="1649013"/>
            <a:ext cx="102362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</a:rPr>
              <a:t>0.1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6376" y="5667928"/>
            <a:ext cx="102362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</a:rPr>
              <a:t>20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1" grpId="2"/>
      <p:bldP spid="11" grpId="3"/>
      <p:bldP spid="12" grpId="4"/>
      <p:bldP spid="12" grpId="5"/>
      <p:bldP spid="14" grpId="6"/>
      <p:bldP spid="14" grpId="7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268730" y="613410"/>
            <a:ext cx="1012825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/>
              <a:t>6.(2020·贵州毕节)如图Z7-7所示电 路中,电源电压为18V 且恒定不变,灯泡 L 标有“6V 3W”的字样,灯丝的电阻保持不 变,滑动变阻器R 铭牌上的规格是“ 1A”,电流表所用量程为0~0.6A,电压表所用量程为0~15V,该电路工作时,要求各元 件均安全。闭合开关,在滑动变阻器滑片P 滑动过程中,下列判断正确的是(</a:t>
            </a:r>
            <a:r>
              <a:rPr lang="en-US" altLang="zh-CN" sz="2400"/>
              <a:t>        </a:t>
            </a:r>
            <a:r>
              <a:rPr lang="zh-CN" altLang="en-US" sz="2400"/>
              <a:t> ) 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A.电压表的示数变化范围是3~6V 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B. 电流表的示数变化范围是 0.25~ 0.6A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C.滑动变阻器允许接入电路的阻值范围是18~100Ω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D.该电路消耗的最大功率是最小功率的 2倍</a:t>
            </a:r>
          </a:p>
        </p:txBody>
      </p:sp>
      <p:pic>
        <p:nvPicPr>
          <p:cNvPr id="4" name="图片 3" descr="APK2EV)WWUTDEJ4]DV}ET{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520" y="2903220"/>
            <a:ext cx="2791460" cy="2625725"/>
          </a:xfrm>
          <a:prstGeom prst="rect">
            <a:avLst/>
          </a:prstGeom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169756" y="2903138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P_L){HAP)P7PM8%A7$I_8{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16355" y="455295"/>
            <a:ext cx="5637530" cy="3140075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703541" y="3200318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D</a:t>
            </a:r>
          </a:p>
        </p:txBody>
      </p:sp>
      <p:pic>
        <p:nvPicPr>
          <p:cNvPr id="3" name="图片 2" descr="ZOBHJ%%_(9B5ZMOJ}KU[TEK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642225" y="977900"/>
            <a:ext cx="3892550" cy="3693795"/>
          </a:xfrm>
          <a:prstGeom prst="rect">
            <a:avLst/>
          </a:prstGeom>
        </p:spPr>
      </p:pic>
      <p:pic>
        <p:nvPicPr>
          <p:cNvPr id="6" name="图片 5" descr="AX6[5A[]SEZ}$}P38D%~AM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508125" y="3660775"/>
            <a:ext cx="5253355" cy="276606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K2)MFM%Y8BZ%%WUF]5%VI)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335" y="387985"/>
            <a:ext cx="5222240" cy="6081395"/>
          </a:xfrm>
          <a:prstGeom prst="rect">
            <a:avLst/>
          </a:prstGeom>
        </p:spPr>
      </p:pic>
      <p:pic>
        <p:nvPicPr>
          <p:cNvPr id="3" name="图片 2" descr="T{CLC_4{`UKTHC_M$@W`H`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8044180" y="1892935"/>
            <a:ext cx="2732405" cy="3072130"/>
          </a:xfrm>
          <a:prstGeom prst="rect">
            <a:avLst/>
          </a:prstGeom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243791" y="3836588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C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SV[L4@5YL4]6SQ]$LC]B2V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70" y="741045"/>
            <a:ext cx="6585585" cy="4956810"/>
          </a:xfrm>
          <a:prstGeom prst="rect">
            <a:avLst/>
          </a:prstGeom>
        </p:spPr>
      </p:pic>
      <p:pic>
        <p:nvPicPr>
          <p:cNvPr id="5" name="图片 4" descr="`D)J2BG(KR[O0T7`AD5}BH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140" y="1903095"/>
            <a:ext cx="4627880" cy="2781935"/>
          </a:xfrm>
          <a:prstGeom prst="rect">
            <a:avLst/>
          </a:prstGeom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918671" y="2988863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命题方向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4224337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503669" y="46355"/>
            <a:ext cx="7186930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第二部分</a:t>
            </a:r>
            <a:r>
              <a:rPr lang="en-US" altLang="zh-CN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中考专题突破</a:t>
            </a:r>
            <a:endParaRPr lang="en-US" altLang="zh-CN" sz="4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32341" y="983615"/>
            <a:ext cx="7951470" cy="146748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600" b="1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专题八 电学计算专题</a:t>
            </a:r>
          </a:p>
        </p:txBody>
      </p:sp>
      <p:sp>
        <p:nvSpPr>
          <p:cNvPr id="15" name="矩形 14"/>
          <p:cNvSpPr/>
          <p:nvPr/>
        </p:nvSpPr>
        <p:spPr>
          <a:xfrm>
            <a:off x="3668395" y="242443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68395" y="332422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98240" y="425767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命题方向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1184945" y="1342131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命题方向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" y="2269490"/>
            <a:ext cx="11008995" cy="23190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66699" y="354965"/>
            <a:ext cx="11659235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12775" y="457836"/>
            <a:ext cx="10820400" cy="49847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</a:pPr>
            <a:r>
              <a:rPr kumimoji="0" lang="zh-CN" sz="20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 </a:t>
            </a: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（2020·</a:t>
            </a:r>
            <a:r>
              <a:rPr kumimoji="0" lang="zh-CN" alt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北部湾</a:t>
            </a: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如图Z8—1所某实验小组利用电源、电流表、电压表、滑动变阻器R、开关及导线若干测量定值电阻Rx阻值，所有元件均完好，按图连接电路（其中电压表未画出），进行实验，闭合开关后，将变阻器滑片从一端移动到另一端的过程中，发现电流表示数的变化范国为0.24A~1.2A，电压表示数相应的变化范围为6.0V~0V｡求:</a:t>
            </a:r>
            <a:endParaRPr kumimoji="0" lang="en-US" altLang="zh-CN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（1）当R接入电路为最大阻值时，若通电10s时间，R消耗的电能；</a:t>
            </a:r>
            <a:endParaRPr kumimoji="0" lang="en-US" altLang="zh-CN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（2）Rx的阻值；</a:t>
            </a:r>
            <a:endParaRPr kumimoji="0" lang="en-US" altLang="zh-CN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（3）若将Rx与R并联在原电源两端时，电路消耗的最小电功率｡</a:t>
            </a:r>
            <a:endParaRPr kumimoji="0" lang="en-US" altLang="zh-CN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</a:pPr>
            <a:endParaRPr kumimoji="0" lang="en-US" altLang="zh-CN" sz="2000" b="1" i="0" u="none" strike="noStrike" cap="none" normalizeH="0" baseline="0" smtClean="0">
              <a:ln>
                <a:noFill/>
              </a:ln>
              <a:solidFill>
                <a:srgbClr val="2818F8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grayscl/>
            <a:lum bright="12000"/>
          </a:blip>
          <a:stretch>
            <a:fillRect/>
          </a:stretch>
        </p:blipFill>
        <p:spPr>
          <a:xfrm>
            <a:off x="9596120" y="3083560"/>
            <a:ext cx="2254885" cy="176720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1369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/>
              <a:t>方法指导: 综合性电学计算题的解题思 路:先弄清电路的连接方式;然后由题意弄清 各种电表、滑动变阻器的规格;根据电路的实 际情境列出相关的表达式,把一些物理量求解 出来;最后与未知物理量进行比较思考,使用 数学技巧进行求解。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000760" y="2942590"/>
            <a:ext cx="10820400" cy="6680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</a:t>
            </a:r>
            <a:endParaRPr kumimoji="0" lang="en-US" altLang="zh-CN" sz="28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448945" y="506730"/>
            <a:ext cx="5020310" cy="54787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5946140" y="354330"/>
            <a:ext cx="5063490" cy="38627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130290" y="4334510"/>
            <a:ext cx="5280660" cy="2168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方法指导: </a:t>
            </a:r>
            <a:r>
              <a:rPr lang="zh-CN" altLang="en-US"/>
              <a:t>综合性电学计算题的解题思 路:先弄清电路的连接方式;然后由题意弄清 各种电表、滑动变阻器的规格;根据电路的实 际情境列出相关的表达式,把一些物理量求解 出来;最后与未知物理量进行比较思考,使用 数学技巧进行求解。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38200" y="751840"/>
            <a:ext cx="1072070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/>
              <a:t>1.(2020·广西百色) 如图Z8-2所示电路,电源 电压不变,R1为定值电阻, R2为标有“100Ω 2A”的 变阻器,电压表量程为0~ 15V,电流表量程为0~3A。在保证电路安全 的前提下,闭合开关,移动变阻器滑片。当电压 表的示数为4V时,电流表的示数为0.8A;当 电压表的示数为10V时,变阻器消耗的电功率 为5W。求: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 (1)当电压表的示数为4V时,变阻器接 入电路的阻值; 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(2)电源电压和电阻R1的阻值; 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(3)电阻R1消耗的最小功率。</a:t>
            </a:r>
          </a:p>
        </p:txBody>
      </p:sp>
      <p:pic>
        <p:nvPicPr>
          <p:cNvPr id="3" name="图片 2" descr="}S01(7C_GM_RSTJ_1%_A5W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035" y="2941320"/>
            <a:ext cx="3533775" cy="34366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%TE4EW`OXQ[DAU)O6W46@[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55" y="585470"/>
            <a:ext cx="5403215" cy="5050155"/>
          </a:xfrm>
          <a:prstGeom prst="rect">
            <a:avLst/>
          </a:prstGeom>
        </p:spPr>
      </p:pic>
      <p:pic>
        <p:nvPicPr>
          <p:cNvPr id="3" name="图片 2" descr="%{27@KL)7TVZ`EY`N]NXXQ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795" y="585470"/>
            <a:ext cx="5299075" cy="2256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19455" y="439420"/>
            <a:ext cx="10753090" cy="5908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100"/>
              <a:t>2.(2021·广西)学校利用过氧乙酸对教 室内的空气进行熏蒸消毒。某学习小组为了 测量教室空气中过氧乙酸气体的浓度,设计了 如图Z8-3甲所示的检测仪。已知电源电压 为6V,定值电阻R</a:t>
            </a:r>
            <a:r>
              <a:rPr lang="zh-CN" altLang="en-US" sz="2100" baseline="-25000"/>
              <a:t>0</a:t>
            </a:r>
            <a:r>
              <a:rPr lang="zh-CN" altLang="en-US" sz="2100"/>
              <a:t>标有“2.5Ω 0.4A”字样, 过氧乙酸气体传感器R</a:t>
            </a:r>
            <a:r>
              <a:rPr lang="zh-CN" altLang="en-US" sz="2100" baseline="-25000"/>
              <a:t>t</a:t>
            </a:r>
            <a:r>
              <a:rPr lang="zh-CN" altLang="en-US" sz="2100"/>
              <a:t>的阻值随过氧乙酸气 体浓度ρ的变化关系如图Z8-3乙所示。电压表的量程为0~3V,电压表不同的示数对应不同的过氧乙酸气体浓度,请通过计算说明:</a:t>
            </a:r>
          </a:p>
          <a:p>
            <a:pPr>
              <a:lnSpc>
                <a:spcPct val="150000"/>
              </a:lnSpc>
            </a:pPr>
            <a:r>
              <a:rPr lang="zh-CN" altLang="en-US" sz="2100"/>
              <a:t>(1)按要求,ρ&gt;0.1g/m</a:t>
            </a:r>
            <a:r>
              <a:rPr lang="zh-CN" altLang="en-US" sz="2100" baseline="30000"/>
              <a:t>3</a:t>
            </a:r>
            <a:r>
              <a:rPr lang="zh-CN" altLang="en-US" sz="2100"/>
              <a:t>才能达到消毒要求。当电压</a:t>
            </a:r>
          </a:p>
          <a:p>
            <a:pPr>
              <a:lnSpc>
                <a:spcPct val="150000"/>
              </a:lnSpc>
            </a:pPr>
            <a:r>
              <a:rPr lang="zh-CN" altLang="en-US" sz="2100"/>
              <a:t>表的示数为0.75V 时,教室内 过氧乙酸气体的浓度</a:t>
            </a:r>
          </a:p>
          <a:p>
            <a:pPr>
              <a:lnSpc>
                <a:spcPct val="150000"/>
              </a:lnSpc>
            </a:pPr>
            <a:r>
              <a:rPr lang="zh-CN" altLang="en-US" sz="2100"/>
              <a:t>是否达到消毒要求。 </a:t>
            </a:r>
          </a:p>
          <a:p>
            <a:pPr>
              <a:lnSpc>
                <a:spcPct val="150000"/>
              </a:lnSpc>
            </a:pPr>
            <a:r>
              <a:rPr lang="zh-CN" altLang="en-US" sz="2100"/>
              <a:t>(2)若该检测仪处在所能测量的最大ρ值状态下工作</a:t>
            </a:r>
          </a:p>
          <a:p>
            <a:pPr>
              <a:lnSpc>
                <a:spcPct val="150000"/>
              </a:lnSpc>
            </a:pPr>
            <a:r>
              <a:rPr lang="zh-CN" altLang="en-US" sz="2100"/>
              <a:t>了500s,电路消耗的电功率及R</a:t>
            </a:r>
            <a:r>
              <a:rPr lang="zh-CN" altLang="en-US" sz="2100" baseline="-25000"/>
              <a:t>0</a:t>
            </a:r>
            <a:r>
              <a:rPr lang="zh-CN" altLang="en-US" sz="2100"/>
              <a:t> 消耗的电能。</a:t>
            </a:r>
          </a:p>
          <a:p>
            <a:pPr>
              <a:lnSpc>
                <a:spcPct val="150000"/>
              </a:lnSpc>
            </a:pPr>
            <a:r>
              <a:rPr lang="zh-CN" altLang="en-US" sz="2100"/>
              <a:t> (3)若检测仪所能测量的最大ρ值调整为 0.45g/m</a:t>
            </a:r>
            <a:r>
              <a:rPr lang="zh-CN" altLang="en-US" sz="2100" baseline="30000"/>
              <a:t>3</a:t>
            </a:r>
            <a:r>
              <a:rPr lang="zh-CN" altLang="en-US" sz="2100"/>
              <a:t>,此时电压表指针刚好偏转到最大刻度,则需重新选用哪种规格的定值电阻。</a:t>
            </a:r>
          </a:p>
        </p:txBody>
      </p:sp>
      <p:pic>
        <p:nvPicPr>
          <p:cNvPr id="3" name="图片 2" descr="_ER30MTJ$E%{O~_%(H2[76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460" y="2609850"/>
            <a:ext cx="5049520" cy="24263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$3}N2~UMMAL)F7V4HO3`(V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05" y="439420"/>
            <a:ext cx="4674870" cy="5979160"/>
          </a:xfrm>
          <a:prstGeom prst="rect">
            <a:avLst/>
          </a:prstGeom>
        </p:spPr>
      </p:pic>
      <p:pic>
        <p:nvPicPr>
          <p:cNvPr id="3" name="图片 2" descr="K`KOCN`Y`J76ALQL)OO5~I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650" y="536575"/>
            <a:ext cx="5203825" cy="36969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93RZY0_VLD%S4L8964Y3TY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595" y="406400"/>
            <a:ext cx="4764405" cy="61194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55320" y="579755"/>
            <a:ext cx="10774680" cy="5169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200"/>
              <a:t>3.(2020·广西钦州)如图Z8-4甲所示 电路,电源电压恒为4.5V。闭合开关S后, 滑片P 由右向左滑动,因变阻器某处发生断 路,滑片P 向左移动一段距离后电流表才有 读数。当电流表开始有读数时,才闭合开关 S</a:t>
            </a:r>
            <a:r>
              <a:rPr lang="zh-CN" altLang="en-US" sz="2200" baseline="-25000"/>
              <a:t>1</a:t>
            </a:r>
            <a:r>
              <a:rPr lang="zh-CN" altLang="en-US" sz="2200"/>
              <a:t>,此时电压表的示数为2.5V。电流表读数 I与滑片P 滑动距离s的关系如图Z8-4乙所 示。求: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(1)当电流表开始有读数时,R</a:t>
            </a:r>
            <a:r>
              <a:rPr lang="zh-CN" altLang="en-US" sz="2200" baseline="-25000"/>
              <a:t>1</a:t>
            </a:r>
            <a:r>
              <a:rPr lang="zh-CN" altLang="en-US" sz="2200"/>
              <a:t>接入电路 的阻值;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(2)当滑片P 移到s=2cm处时,电阻R</a:t>
            </a:r>
            <a:r>
              <a:rPr lang="zh-CN" altLang="en-US" sz="2200" baseline="-25000"/>
              <a:t>0</a:t>
            </a:r>
            <a:r>
              <a:rPr lang="zh-CN" altLang="en-US" sz="2200"/>
              <a:t> 在10s内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产生的热量;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 (3)当滑片P 移到s=6cm 处时,R</a:t>
            </a:r>
            <a:r>
              <a:rPr lang="zh-CN" altLang="en-US" sz="2200" baseline="-25000"/>
              <a:t>1</a:t>
            </a:r>
            <a:r>
              <a:rPr lang="zh-CN" altLang="en-US" sz="2200"/>
              <a:t>消耗 的电功率; 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(4)电压表的量程为0~3V”,电流表的量程为0~0.6A”。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若R</a:t>
            </a:r>
            <a:r>
              <a:rPr lang="zh-CN" altLang="en-US" sz="2200" baseline="-25000"/>
              <a:t>1</a:t>
            </a:r>
            <a:r>
              <a:rPr lang="zh-CN" altLang="en-US" sz="2200"/>
              <a:t>未断路,为保护电 路安全,R</a:t>
            </a:r>
            <a:r>
              <a:rPr lang="zh-CN" altLang="en-US" sz="2200" baseline="-25000"/>
              <a:t>0</a:t>
            </a:r>
            <a:r>
              <a:rPr lang="zh-CN" altLang="en-US" sz="2200"/>
              <a:t>电功率的变化范围。</a:t>
            </a:r>
          </a:p>
        </p:txBody>
      </p:sp>
      <p:pic>
        <p:nvPicPr>
          <p:cNvPr id="3" name="图片 2" descr="{{5~%{4UND~4NBYHUE6R~E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080" y="2132330"/>
            <a:ext cx="4723130" cy="25933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P0]0EY~M7U[TUS25D$@JG@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05" y="720725"/>
            <a:ext cx="5315585" cy="4951730"/>
          </a:xfrm>
          <a:prstGeom prst="rect">
            <a:avLst/>
          </a:prstGeom>
        </p:spPr>
      </p:pic>
      <p:pic>
        <p:nvPicPr>
          <p:cNvPr id="3" name="图片 2" descr="4}5JRU3Q]AQQR7`U@MJNU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930" y="807085"/>
            <a:ext cx="5155565" cy="39738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62000" y="563245"/>
            <a:ext cx="10883900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200"/>
              <a:t>4.(2020·广西贵港)如图Z8-5甲所示 电路,电源电压不变,小灯泡L上标有“3.6V 0.3A”字样,其I-U 图像如图乙所示。当 闭合S</a:t>
            </a:r>
            <a:r>
              <a:rPr lang="zh-CN" altLang="en-US" sz="2200" baseline="-25000"/>
              <a:t>1</a:t>
            </a:r>
            <a:r>
              <a:rPr lang="zh-CN" altLang="en-US" sz="2200"/>
              <a:t>、断开S</a:t>
            </a:r>
            <a:r>
              <a:rPr lang="zh-CN" altLang="en-US" sz="2200" baseline="-25000"/>
              <a:t>2</a:t>
            </a:r>
            <a:r>
              <a:rPr lang="zh-CN" altLang="en-US" sz="2200"/>
              <a:t>,滑片P 移到某点a 时,R</a:t>
            </a:r>
            <a:r>
              <a:rPr lang="zh-CN" altLang="en-US" sz="2200" baseline="-25000"/>
              <a:t>0</a:t>
            </a:r>
            <a:r>
              <a:rPr lang="zh-CN" altLang="en-US" sz="2200"/>
              <a:t>两 端电压为10V,电流表示数为I</a:t>
            </a:r>
            <a:r>
              <a:rPr lang="zh-CN" altLang="en-US" sz="2200" baseline="-25000"/>
              <a:t>a</a:t>
            </a:r>
            <a:r>
              <a:rPr lang="zh-CN" altLang="en-US" sz="2200"/>
              <a:t>,变阻器消耗的功率为P</a:t>
            </a:r>
            <a:r>
              <a:rPr lang="zh-CN" altLang="en-US" sz="2200" baseline="-25000"/>
              <a:t>a</a:t>
            </a:r>
            <a:r>
              <a:rPr lang="zh-CN" altLang="en-US" sz="2200"/>
              <a:t>;当闭合S</a:t>
            </a:r>
            <a:r>
              <a:rPr lang="zh-CN" altLang="en-US" sz="2200" baseline="-25000"/>
              <a:t>2</a:t>
            </a:r>
            <a:r>
              <a:rPr lang="zh-CN" altLang="en-US" sz="2200"/>
              <a:t>、断开S</a:t>
            </a:r>
            <a:r>
              <a:rPr lang="zh-CN" altLang="en-US" sz="2200" baseline="-25000"/>
              <a:t>1</a:t>
            </a:r>
            <a:r>
              <a:rPr lang="zh-CN" altLang="en-US" sz="2200"/>
              <a:t>,滑片移到某 点b 时,小灯泡正常发光,电流表示数为I</a:t>
            </a:r>
            <a:r>
              <a:rPr lang="zh-CN" altLang="en-US" sz="2200" baseline="-25000"/>
              <a:t>b</a:t>
            </a:r>
            <a:r>
              <a:rPr lang="zh-CN" altLang="en-US" sz="2200"/>
              <a:t>, 变阻器消耗的功率为 P</a:t>
            </a:r>
            <a:r>
              <a:rPr lang="zh-CN" altLang="en-US" sz="2200" baseline="-25000"/>
              <a:t>b</a:t>
            </a:r>
            <a:r>
              <a:rPr lang="zh-CN" altLang="en-US" sz="2200"/>
              <a:t>。已知 P</a:t>
            </a:r>
            <a:r>
              <a:rPr lang="zh-CN" altLang="en-US" sz="2200" baseline="-25000"/>
              <a:t>a</a:t>
            </a:r>
            <a:r>
              <a:rPr lang="en-US" altLang="zh-CN" sz="2200"/>
              <a:t>:</a:t>
            </a:r>
            <a:r>
              <a:rPr lang="zh-CN" altLang="en-US" sz="2200"/>
              <a:t>P</a:t>
            </a:r>
            <a:r>
              <a:rPr lang="zh-CN" altLang="en-US" sz="2200" baseline="-25000"/>
              <a:t>b</a:t>
            </a:r>
            <a:r>
              <a:rPr lang="zh-CN" altLang="en-US" sz="2200"/>
              <a:t> = 25</a:t>
            </a:r>
            <a:r>
              <a:rPr lang="en-US" altLang="zh-CN" sz="2200"/>
              <a:t>:</a:t>
            </a:r>
            <a:r>
              <a:rPr lang="zh-CN" altLang="en-US" sz="2200"/>
              <a:t>27,I</a:t>
            </a:r>
            <a:r>
              <a:rPr lang="zh-CN" altLang="en-US" sz="2200" baseline="-25000"/>
              <a:t>a</a:t>
            </a:r>
            <a:r>
              <a:rPr lang="en-US" altLang="zh-CN" sz="2200"/>
              <a:t>:</a:t>
            </a:r>
            <a:r>
              <a:rPr lang="zh-CN" altLang="en-US" sz="2200"/>
              <a:t>I</a:t>
            </a:r>
            <a:r>
              <a:rPr lang="zh-CN" altLang="en-US" sz="2200" baseline="-25000"/>
              <a:t>b</a:t>
            </a:r>
            <a:r>
              <a:rPr lang="zh-CN" altLang="en-US" sz="2200"/>
              <a:t>=5</a:t>
            </a:r>
            <a:r>
              <a:rPr lang="en-US" altLang="zh-CN" sz="2200"/>
              <a:t>:</a:t>
            </a:r>
            <a:r>
              <a:rPr lang="zh-CN" altLang="en-US" sz="2200"/>
              <a:t>3。求: 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(1)小灯泡正常发光时的电阻是多少? 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(2)当闭合S</a:t>
            </a:r>
            <a:r>
              <a:rPr lang="zh-CN" altLang="en-US" sz="2200" baseline="-25000"/>
              <a:t>2</a:t>
            </a:r>
            <a:r>
              <a:rPr lang="zh-CN" altLang="en-US" sz="2200"/>
              <a:t>、断开S</a:t>
            </a:r>
            <a:r>
              <a:rPr lang="zh-CN" altLang="en-US" sz="2200" baseline="-25000"/>
              <a:t>1</a:t>
            </a:r>
            <a:r>
              <a:rPr lang="zh-CN" altLang="en-US" sz="2200"/>
              <a:t>,移动滑片使电流表示数为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0.1A,通电1min,电流通过小灯泡所 做的功是多少?</a:t>
            </a:r>
          </a:p>
          <a:p>
            <a:pPr>
              <a:lnSpc>
                <a:spcPct val="150000"/>
              </a:lnSpc>
            </a:pPr>
            <a:r>
              <a:rPr lang="zh-CN" altLang="en-US" sz="2200"/>
              <a:t> (3)电源电压是多少?</a:t>
            </a:r>
          </a:p>
        </p:txBody>
      </p:sp>
      <p:pic>
        <p:nvPicPr>
          <p:cNvPr id="3" name="图片 2" descr="OU%XAM%%D}{16(RD)3I}HL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2801620"/>
            <a:ext cx="4488180" cy="27019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3622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000760" y="2942590"/>
            <a:ext cx="10820400" cy="6680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</a:t>
            </a:r>
            <a:endParaRPr kumimoji="0" lang="en-US" altLang="zh-CN" sz="28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6" y="1003300"/>
            <a:ext cx="5106670" cy="31548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235" y="1031875"/>
            <a:ext cx="5587290" cy="43116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/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UNIT_PLACING_PICTURE_USER_VIEWPORT" val="{&quot;height&quot;:2055,&quot;width&quot;:10035}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PLACING_PICTURE_USER_VIEWPORT" val="{&quot;height&quot;:3960,&quot;width&quot;:7110}"/>
</p:tagLst>
</file>

<file path=ppt/tags/tag13.xml><?xml version="1.0" encoding="utf-8"?>
<p:tagLst xmlns:p="http://schemas.openxmlformats.org/presentationml/2006/main">
  <p:tag name="KSO_WM_UNIT_PLACING_PICTURE_USER_VIEWPORT" val="{&quot;height&quot;:3900,&quot;width&quot;:4110}"/>
</p:tagLst>
</file>

<file path=ppt/tags/tag14.xml><?xml version="1.0" encoding="utf-8"?>
<p:tagLst xmlns:p="http://schemas.openxmlformats.org/presentationml/2006/main">
  <p:tag name="KSO_WM_UNIT_PLACING_PICTURE_USER_VIEWPORT" val="{&quot;height&quot;:3570,&quot;width&quot;:6780}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3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96</Paragraphs>
  <Slides>29</Slides>
  <Notes>3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0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2021-10-21T01:07:41Z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