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95" r:id="rId1"/>
    <p:sldMasterId id="2147484632" r:id="rId2"/>
  </p:sldMasterIdLst>
  <p:notesMasterIdLst>
    <p:notesMasterId r:id="rId3"/>
  </p:notesMasterIdLst>
  <p:sldIdLst>
    <p:sldId id="694" r:id="rId4"/>
    <p:sldId id="697" r:id="rId5"/>
    <p:sldId id="700" r:id="rId6"/>
    <p:sldId id="703" r:id="rId7"/>
    <p:sldId id="709" r:id="rId9"/>
    <p:sldId id="712" r:id="rId10"/>
    <p:sldId id="715" r:id="rId11"/>
    <p:sldId id="718" r:id="rId12"/>
    <p:sldId id="724" r:id="rId14"/>
    <p:sldId id="727" r:id="rId15"/>
    <p:sldId id="730" r:id="rId16"/>
    <p:sldId id="733" r:id="rId17"/>
    <p:sldId id="739" r:id="rId19"/>
    <p:sldId id="742" r:id="rId20"/>
    <p:sldId id="745" r:id="rId21"/>
    <p:sldId id="748" r:id="rId22"/>
    <p:sldId id="754" r:id="rId24"/>
    <p:sldId id="757" r:id="rId25"/>
    <p:sldId id="760" r:id="rId26"/>
    <p:sldId id="763" r:id="rId27"/>
    <p:sldId id="769" r:id="rId29"/>
    <p:sldId id="772" r:id="rId30"/>
    <p:sldId id="77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  <p:sldLayoutId id="2147484639" r:id="rId7"/>
    <p:sldLayoutId id="2147484640" r:id="rId8"/>
    <p:sldLayoutId id="2147484641" r:id="rId9"/>
    <p:sldLayoutId id="2147484642" r:id="rId10"/>
    <p:sldLayoutId id="21474846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tags" Target="../tags/tag100.xml"/><Relationship Id="rId7" Type="http://schemas.openxmlformats.org/officeDocument/2006/relationships/tags" Target="../tags/tag101.xml"/><Relationship Id="rId8" Type="http://schemas.openxmlformats.org/officeDocument/2006/relationships/tags" Target="../tags/tag102.xml"/><Relationship Id="rId9" Type="http://schemas.openxmlformats.org/officeDocument/2006/relationships/tags" Target="../tags/tag103.xml"/><Relationship Id="rId10" Type="http://schemas.openxmlformats.org/officeDocument/2006/relationships/tags" Target="../tags/tag104.xml"/><Relationship Id="rId11" Type="http://schemas.openxmlformats.org/officeDocument/2006/relationships/tags" Target="../tags/tag105.xml"/><Relationship Id="rId12" Type="http://schemas.openxmlformats.org/officeDocument/2006/relationships/tags" Target="../tags/tag106.xml"/><Relationship Id="rId13" Type="http://schemas.openxmlformats.org/officeDocument/2006/relationships/tags" Target="../tags/tag107.xml"/><Relationship Id="rId14" Type="http://schemas.openxmlformats.org/officeDocument/2006/relationships/tags" Target="../tags/tag108.xml"/><Relationship Id="rId15" Type="http://schemas.openxmlformats.org/officeDocument/2006/relationships/tags" Target="../tags/tag109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tags" Target="../tags/tag131.xml"/><Relationship Id="rId23" Type="http://schemas.openxmlformats.org/officeDocument/2006/relationships/tags" Target="../tags/tag132.xml"/><Relationship Id="rId24" Type="http://schemas.openxmlformats.org/officeDocument/2006/relationships/tags" Target="../tags/tag133.xml"/><Relationship Id="rId25" Type="http://schemas.openxmlformats.org/officeDocument/2006/relationships/tags" Target="../tags/tag134.xml"/><Relationship Id="rId26" Type="http://schemas.openxmlformats.org/officeDocument/2006/relationships/tags" Target="../tags/tag135.xml"/><Relationship Id="rId27" Type="http://schemas.openxmlformats.org/officeDocument/2006/relationships/tags" Target="../tags/tag136.xml"/><Relationship Id="rId28" Type="http://schemas.openxmlformats.org/officeDocument/2006/relationships/tags" Target="../tags/tag137.xml"/><Relationship Id="rId29" Type="http://schemas.openxmlformats.org/officeDocument/2006/relationships/tags" Target="../tags/tag138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tags" Target="../tags/tag222.xml"/><Relationship Id="rId31" Type="http://schemas.openxmlformats.org/officeDocument/2006/relationships/tags" Target="../tags/tag223.xml"/><Relationship Id="rId3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云端存储与数字化校园的信息管理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云端存储技术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数字化校园信息管理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云端存储在数字化校园信息管理中的应用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案例分析与实践经验分享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云端存储技术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云端存储的定义与原理</a:t>
            </a:r>
            <a:endParaRPr altLang="en-US" lang="zh-CN"/>
          </a:p>
        </p:txBody>
      </p:sp>
      <p:sp>
        <p:nvSpPr>
          <p:cNvPr id="1048896" name="正文"/>
          <p:cNvSpPr txBox="1"/>
          <p:nvPr>
            <p:custDataLst>
              <p:tags r:id="rId1"/>
            </p:custDataLst>
          </p:nvPr>
        </p:nvSpPr>
        <p:spPr>
          <a:xfrm>
            <a:off x="2915204" y="2424540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定义：云端存储是一种基于互联网的计算方式，通过虚拟化技术将数据存储在远程服务器上，通过网络对外提供服务。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平行四边形 12"/>
          <p:cNvSpPr/>
          <p:nvPr>
            <p:custDataLst>
              <p:tags r:id="rId2"/>
            </p:custDataLst>
          </p:nvPr>
        </p:nvSpPr>
        <p:spPr>
          <a:xfrm>
            <a:off x="2646213" y="208396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00" name="标题"/>
          <p:cNvSpPr txBox="1"/>
          <p:nvPr>
            <p:custDataLst>
              <p:tags r:id="rId3"/>
            </p:custDataLst>
          </p:nvPr>
        </p:nvSpPr>
        <p:spPr>
          <a:xfrm>
            <a:off x="2915204" y="136440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02" name="平行四边形 5"/>
          <p:cNvSpPr/>
          <p:nvPr>
            <p:custDataLst>
              <p:tags r:id="rId4"/>
            </p:custDataLst>
          </p:nvPr>
        </p:nvSpPr>
        <p:spPr>
          <a:xfrm>
            <a:off x="2646213" y="449282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904" name="标题"/>
          <p:cNvSpPr txBox="1"/>
          <p:nvPr>
            <p:custDataLst>
              <p:tags r:id="rId5"/>
            </p:custDataLst>
          </p:nvPr>
        </p:nvSpPr>
        <p:spPr>
          <a:xfrm>
            <a:off x="2915204" y="377326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06" name="正文"/>
          <p:cNvSpPr txBox="1"/>
          <p:nvPr>
            <p:custDataLst>
              <p:tags r:id="rId6"/>
            </p:custDataLst>
          </p:nvPr>
        </p:nvSpPr>
        <p:spPr>
          <a:xfrm>
            <a:off x="2915204" y="4830386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理：云端存储技术通过虚拟化技术将数据存储在远程服务器上，通过网络对外提供服务。它采用分布式架构，将数据分散存储在多个服务器上，以提高数据可靠性和访问效率。同时，云端存储技术还采用了加密技术，确保数据的安全性和隐私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云端存储的优势与特点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存储容量大：云端存储可以提供海量的存储空间，满足学校日益增长的数据存储需求。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数据安全可靠：云端存储采用先进的加密技术和备份机制，确保数据的安全性和可靠性。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6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8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灵活性和可扩展性：云端存储可以根据学校的实际需求进行灵活配置和扩展，满足不同阶段的发展需求。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2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4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高效性和稳定性：云端存储采用分布式架构和负载均衡技术，确保数据传输和存储的高效性和稳定性。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8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70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易于管理和维护：云端存储提供友好的管理界面和自动化运维工具，降低学校信息管理的难度和成本。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云端存储的分类与架构</a:t>
            </a:r>
            <a:endParaRPr altLang="en-US" lang="zh-CN"/>
          </a:p>
        </p:txBody>
      </p:sp>
      <p:sp>
        <p:nvSpPr>
          <p:cNvPr id="10490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云端存储的分类：公有云、私有云和混合云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云端存储的应用场景：数字化校园的信息管理、企业数据存储等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云端存储的优势：高可用性、可扩展性、安全性等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云端存储的架构：基础设施、平台和软件三种模式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数字化校园信息管理</a:t>
            </a:r>
            <a:endParaRPr altLang="en-US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数字化校园的定义与建设目标</a:t>
            </a:r>
            <a:endParaRPr altLang="en-US" lang="zh-CN"/>
          </a:p>
        </p:txBody>
      </p:sp>
      <p:sp>
        <p:nvSpPr>
          <p:cNvPr id="104913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数字化校园的定义：数字化校园是指通过信息技术手段，将学校的教学、管理、服务等方面进行数字化整合，形成一个数字化环境，提高学校的工作效率和管理水平。</a:t>
            </a:r>
            <a:endParaRPr altLang="en-US" lang="zh-CN"/>
          </a:p>
          <a:p>
            <a:r>
              <a:rPr altLang="en-US" lang="zh-CN"/>
              <a:t>数字化校园的建设目标：数字化校园的建设目标是实现学校各项工作的数字化、网络化、智能化，提高学校的管理水平和教学质量，促进学校的全面发展。具体目标包括： a. 实现教学资源的数字化，提高教学质量； b. 实现管理服务的数字化，提高工作效率； c. 实现校园文化的数字化，促进校园文化建设； d. 实现师生生活的数字化，提高生活质量。</a:t>
            </a:r>
            <a:endParaRPr altLang="en-US" lang="zh-CN"/>
          </a:p>
          <a:p>
            <a:pPr lvl="1"/>
            <a:r>
              <a:rPr altLang="en-US" lang="zh-CN"/>
              <a:t>a. 实现教学资源的数字化，提高教学质量；</a:t>
            </a:r>
            <a:endParaRPr altLang="en-US" lang="zh-CN"/>
          </a:p>
          <a:p>
            <a:pPr lvl="1"/>
            <a:r>
              <a:rPr altLang="en-US" lang="zh-CN"/>
              <a:t>b. 实现管理服务的数字化，提高工作效率；</a:t>
            </a:r>
            <a:endParaRPr altLang="en-US" lang="zh-CN"/>
          </a:p>
          <a:p>
            <a:pPr lvl="1"/>
            <a:r>
              <a:rPr altLang="en-US" lang="zh-CN"/>
              <a:t>c. 实现校园文化的数字化，促进校园文化建设；</a:t>
            </a:r>
            <a:endParaRPr altLang="en-US" lang="zh-CN"/>
          </a:p>
          <a:p>
            <a:pPr lvl="1"/>
            <a:r>
              <a:rPr altLang="en-US" lang="zh-CN"/>
              <a:t>d. 实现师生生活的数字化，提高生活质量。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信息管理的原则与方法</a:t>
            </a:r>
            <a:endParaRPr altLang="en-US" lang="zh-CN"/>
          </a:p>
        </p:txBody>
      </p:sp>
      <p:sp>
        <p:nvSpPr>
          <p:cNvPr id="104917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安全性原则：确保信息不被未经授权的人员访问或泄露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完整性原则：保证信息的准确性和一致性，防止信息被篡改或损坏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可用性原则：确保信息在需要时能够被快速、准确地访问和使用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可追溯性原则：记录信息的操作和访问历史，以便进行审计和追踪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标准化和规范化原则：采用统一的标准和规范进行信息管理，提高管理效率和质量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灵活性和可扩展性原则：适应不断变化的信息需求和技术环境，具备灵活性和可扩展性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数字化校园信息管理的应用场景</a:t>
            </a:r>
            <a:endParaRPr altLang="en-US" lang="zh-CN"/>
          </a:p>
        </p:txBody>
      </p:sp>
      <p:sp>
        <p:nvSpPr>
          <p:cNvPr id="104921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校园安全管理：数字化门禁、监控等系统，保障校园安全。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校园资源管理：数字化图书馆、实验室等资源的管理和共享。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学生信息管理：实现学生档案的数字化存储和查询，提高管理效率。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教务信息管理：数字化排课、选课、考试等教务流程，方便快捷。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教职工信息管理：教职工的数字化人事管理，包括薪酬、绩效等。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云端存储在数字化校园信息管理中的应用</a:t>
            </a:r>
            <a:endParaRPr altLang="en-US" lang="zh-CN"/>
          </a:p>
        </p:txBody>
      </p:sp>
      <p:sp>
        <p:nvSpPr>
          <p:cNvPr id="1049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数据存储与备份方案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数据备份：定期对重要数据进行备份，确保数据安全可靠，防止数据丢失或损坏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数据存储：云端存储提供高效、安全的数据存储服务，支持多种数据类型和文件格式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备份策略：根据实际需求制定不同的备份策略，如完全备份、增量备份、差异备份等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恢复策略：在数据丢失或损坏时，能够快速恢复数据，保障数字化校园信息管理的正常运行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数据安全与隐私保护策略</a:t>
            </a:r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数据加密：采用先进的加密技术，确保数据在传输和存储过程中的安全性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访问控制：对数据进行严格的访问控制，防止未经授权的访问和泄露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数据备份与恢复：定期对数据进行备份，确保数据在意外情况下能够及时恢复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隐私保护政策：制定明确的隐私保护政策，保障学生和教职工的个人信息安全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数据恢复与灾难恢复计划</a:t>
            </a:r>
            <a:endParaRPr altLang="en-US" lang="zh-CN"/>
          </a:p>
        </p:txBody>
      </p:sp>
      <p:sp>
        <p:nvSpPr>
          <p:cNvPr id="10494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数据备份：定期对重要数据进行备份，确保数据安全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灾难恢复计划：制定灾难恢复计划，确保在发生意外情况时能够迅速恢复数据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数据恢复方法：介绍数据恢复的常用方法和技术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注意事项：提醒用户在使用云端存储时需要注意的事项，避免数据丢失或损坏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案例分析与实践经验分享</a:t>
            </a:r>
            <a:endParaRPr altLang="en-US" lang="zh-CN"/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cxnSp>
        <p:nvCxnSpPr>
          <p:cNvPr id="3145743" name="直接连接符 97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10338912" y="2534372"/>
            <a:ext cx="3046" cy="1150125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31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>
            <a:off x="9420275" y="3760035"/>
            <a:ext cx="609" cy="329564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连接符 100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480316" y="3214822"/>
            <a:ext cx="3655" cy="50500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83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7565942" y="3699726"/>
            <a:ext cx="1828" cy="14114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96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6616846" y="2363194"/>
            <a:ext cx="3655" cy="127805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688461" y="3745415"/>
            <a:ext cx="0" cy="53729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4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4749111" y="3388437"/>
            <a:ext cx="3655" cy="25646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4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3826209" y="3699726"/>
            <a:ext cx="3655" cy="107458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892951" y="2750021"/>
            <a:ext cx="609" cy="89488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91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1958475" y="3719829"/>
            <a:ext cx="609" cy="1766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36" name="正文"/>
          <p:cNvSpPr txBox="1"/>
          <p:nvPr>
            <p:custDataLst>
              <p:tags r:id="rId11"/>
            </p:custDataLst>
          </p:nvPr>
        </p:nvSpPr>
        <p:spPr>
          <a:xfrm>
            <a:off x="2029749" y="180092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案例二：某大型企业数据存储与备份方案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12"/>
            </p:custDataLst>
          </p:nvPr>
        </p:nvSpPr>
        <p:spPr>
          <a:xfrm>
            <a:off x="3887736" y="2440559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案例四：某医疗机构医疗影像云端存储与共享平台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13"/>
            </p:custDataLst>
          </p:nvPr>
        </p:nvSpPr>
        <p:spPr>
          <a:xfrm>
            <a:off x="5755470" y="1418361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案例六：某教育机构在线教育资源云端存储与共享平台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14"/>
            </p:custDataLst>
          </p:nvPr>
        </p:nvSpPr>
        <p:spPr>
          <a:xfrm>
            <a:off x="7618941" y="225963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案例八：某跨国企业全球数据同步与备份方案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15"/>
            </p:custDataLst>
          </p:nvPr>
        </p:nvSpPr>
        <p:spPr>
          <a:xfrm>
            <a:off x="9476928" y="1587712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案例十：某政府机构电子政务灾备中心建设实践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16"/>
            </p:custDataLst>
          </p:nvPr>
        </p:nvSpPr>
        <p:spPr>
          <a:xfrm>
            <a:off x="1095272" y="4148080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案例一：某高校云端存储与数字化校园建设实践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17"/>
            </p:custDataLst>
          </p:nvPr>
        </p:nvSpPr>
        <p:spPr>
          <a:xfrm>
            <a:off x="2964834" y="5011283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案例三：某政府机构电子政务云端存储解决方案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18"/>
            </p:custDataLst>
          </p:nvPr>
        </p:nvSpPr>
        <p:spPr>
          <a:xfrm>
            <a:off x="4825258" y="4511149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案例五：某金融机构金融数据云端存储与备份方案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19"/>
            </p:custDataLst>
          </p:nvPr>
        </p:nvSpPr>
        <p:spPr>
          <a:xfrm>
            <a:off x="6703349" y="5341456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案例七：某科研机构科研数据云端存储与共享平台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0"/>
            </p:custDataLst>
          </p:nvPr>
        </p:nvSpPr>
        <p:spPr>
          <a:xfrm>
            <a:off x="8557072" y="4329005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案例九：某大型企业灾备中心建设实践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63" name="直接箭头连接符 183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838200" y="3702772"/>
            <a:ext cx="10516209" cy="0"/>
          </a:xfrm>
          <a:prstGeom prst="straightConnector1"/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56" name="椭圆 23"/>
          <p:cNvSpPr/>
          <p:nvPr>
            <p:custDataLst>
              <p:tags r:id="rId22"/>
            </p:custDataLst>
          </p:nvPr>
        </p:nvSpPr>
        <p:spPr>
          <a:xfrm flipV="1">
            <a:off x="10276167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58" name="椭圆 21"/>
          <p:cNvSpPr/>
          <p:nvPr>
            <p:custDataLst>
              <p:tags r:id="rId23"/>
            </p:custDataLst>
          </p:nvPr>
        </p:nvSpPr>
        <p:spPr>
          <a:xfrm flipV="1">
            <a:off x="75025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60" name="椭圆 22"/>
          <p:cNvSpPr/>
          <p:nvPr>
            <p:custDataLst>
              <p:tags r:id="rId24"/>
            </p:custDataLst>
          </p:nvPr>
        </p:nvSpPr>
        <p:spPr>
          <a:xfrm flipV="1">
            <a:off x="9356311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62" name="椭圆 20"/>
          <p:cNvSpPr/>
          <p:nvPr>
            <p:custDataLst>
              <p:tags r:id="rId25"/>
            </p:custDataLst>
          </p:nvPr>
        </p:nvSpPr>
        <p:spPr>
          <a:xfrm flipV="1">
            <a:off x="841818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64" name="椭圆 13"/>
          <p:cNvSpPr/>
          <p:nvPr>
            <p:custDataLst>
              <p:tags r:id="rId26"/>
            </p:custDataLst>
          </p:nvPr>
        </p:nvSpPr>
        <p:spPr>
          <a:xfrm flipV="1">
            <a:off x="655471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66" name="椭圆 14"/>
          <p:cNvSpPr/>
          <p:nvPr>
            <p:custDataLst>
              <p:tags r:id="rId27"/>
            </p:custDataLst>
          </p:nvPr>
        </p:nvSpPr>
        <p:spPr>
          <a:xfrm flipV="1">
            <a:off x="562449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68" name="椭圆 15"/>
          <p:cNvSpPr/>
          <p:nvPr>
            <p:custDataLst>
              <p:tags r:id="rId28"/>
            </p:custDataLst>
          </p:nvPr>
        </p:nvSpPr>
        <p:spPr>
          <a:xfrm flipV="1">
            <a:off x="4686975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70" name="椭圆 17"/>
          <p:cNvSpPr/>
          <p:nvPr>
            <p:custDataLst>
              <p:tags r:id="rId29"/>
            </p:custDataLst>
          </p:nvPr>
        </p:nvSpPr>
        <p:spPr>
          <a:xfrm flipV="1">
            <a:off x="3764073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72" name="椭圆 18"/>
          <p:cNvSpPr/>
          <p:nvPr>
            <p:custDataLst>
              <p:tags r:id="rId30"/>
            </p:custDataLst>
          </p:nvPr>
        </p:nvSpPr>
        <p:spPr>
          <a:xfrm flipV="1">
            <a:off x="28289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574" name="椭圆 19"/>
          <p:cNvSpPr/>
          <p:nvPr>
            <p:custDataLst>
              <p:tags r:id="rId31"/>
            </p:custDataLst>
          </p:nvPr>
        </p:nvSpPr>
        <p:spPr>
          <a:xfrm flipV="1">
            <a:off x="1894512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实践经验分享与交流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实践经验分享：如何解决云端存储中的问题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云端存储在数字化校园中的应用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案例分析：成功案例与挑战案例对比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未来展望：云端存储在数字化校园中的发展趋势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496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数据安全与隐私保护是数字化校园信息管理面临的挑战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云端存储技术不断升级，数字化校园信息管理将更加高效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跨平台、跨设备的信息共享将成为未来发展趋势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未来需要不断探索与实践，推动数字化校园信息管理的创新发展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7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云端存储与数字化校园信息管理的关系总结</a:t>
            </a:r>
            <a:endParaRPr altLang="en-US" lang="zh-CN"/>
          </a:p>
        </p:txBody>
      </p:sp>
      <p:sp>
        <p:nvSpPr>
          <p:cNvPr id="10497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云端存储与数字化校园信息管理的关系概述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云端存储在数字化校园信息管理中的应用与优势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云端存储与数字化校园信息管理面临的挑战与问题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未来发展趋势与挑战展望</a:t>
            </a:r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未来发展趋势：云端存储与数字化校园的信息管理将更加普及和成熟，技术将不断进步和创新，应用场景将更加广泛和深入。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挑战展望：随着技术的不断发展和应用场景的不断扩展，云端存储与数字化校园的信息管理将面临更多的挑战和机遇，需要不断探索和创新，以适应未来的发展需求。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65_9*m_h_f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965_9*m_h_f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965_9*m_h_f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965_9*m_h_f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0_1"/>
  <p:tag name="KSO_WM_UNIT_ID" val="diagram20230965_9*m_h_f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65_9*m_h_f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65_9*m_h_f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965_9*m_h_f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965_9*m_h_f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9_1"/>
  <p:tag name="KSO_WM_UNIT_ID" val="diagram20230965_9*m_h_f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i*1_1"/>
  <p:tag name="KSO_WM_TEMPLATE_CATEGORY" val="diagram"/>
  <p:tag name="KSO_WM_TEMPLATE_INDEX" val="20230965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i"/>
  <p:tag name="KSO_WM_UNIT_INDEX" val="1_1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7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9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8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6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5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4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3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2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67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2023-12-15T22:57:45Z</dcterms:created>
  <dcterms:modified xsi:type="dcterms:W3CDTF">2023-12-15T22:57:45Z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a5d1827a4faa445c84a4bd62900f1465_21</vt:lpwstr>
  </property>
</Properties>
</file>