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29" r:id="rId1"/>
    <p:sldMasterId id="2147501566" r:id="rId2"/>
  </p:sldMasterIdLst>
  <p:notesMasterIdLst>
    <p:notesMasterId r:id="rId3"/>
  </p:notesMasterIdLst>
  <p:sldIdLst>
    <p:sldId id="8436" r:id="rId4"/>
    <p:sldId id="8439" r:id="rId5"/>
    <p:sldId id="8442" r:id="rId6"/>
    <p:sldId id="8445" r:id="rId7"/>
    <p:sldId id="8448" r:id="rId8"/>
    <p:sldId id="8451" r:id="rId9"/>
    <p:sldId id="8454" r:id="rId10"/>
    <p:sldId id="8457" r:id="rId11"/>
    <p:sldId id="8460" r:id="rId12"/>
    <p:sldId id="8463" r:id="rId13"/>
    <p:sldId id="8466" r:id="rId14"/>
    <p:sldId id="8469" r:id="rId15"/>
    <p:sldId id="8472" r:id="rId16"/>
    <p:sldId id="8475" r:id="rId17"/>
    <p:sldId id="8478" r:id="rId18"/>
    <p:sldId id="8481" r:id="rId19"/>
    <p:sldId id="8484" r:id="rId20"/>
    <p:sldId id="8487" r:id="rId21"/>
    <p:sldId id="8490" r:id="rId22"/>
    <p:sldId id="8493" r:id="rId23"/>
    <p:sldId id="8496" r:id="rId24"/>
    <p:sldId id="8499" r:id="rId25"/>
    <p:sldId id="8502" r:id="rId26"/>
    <p:sldId id="8505" r:id="rId27"/>
    <p:sldId id="8508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30" r:id="rId1"/>
    <p:sldLayoutId id="2147501531" r:id="rId2"/>
    <p:sldLayoutId id="2147501532" r:id="rId3"/>
    <p:sldLayoutId id="2147501533" r:id="rId4"/>
    <p:sldLayoutId id="2147501534" r:id="rId5"/>
    <p:sldLayoutId id="2147501535" r:id="rId6"/>
    <p:sldLayoutId id="2147501536" r:id="rId7"/>
    <p:sldLayoutId id="2147501537" r:id="rId8"/>
    <p:sldLayoutId id="2147501538" r:id="rId9"/>
    <p:sldLayoutId id="2147501539" r:id="rId10"/>
    <p:sldLayoutId id="21475015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567" r:id="rId1"/>
    <p:sldLayoutId id="2147501568" r:id="rId2"/>
    <p:sldLayoutId id="2147501569" r:id="rId3"/>
    <p:sldLayoutId id="2147501570" r:id="rId4"/>
    <p:sldLayoutId id="2147501571" r:id="rId5"/>
    <p:sldLayoutId id="2147501572" r:id="rId6"/>
    <p:sldLayoutId id="2147501573" r:id="rId7"/>
    <p:sldLayoutId id="2147501574" r:id="rId8"/>
    <p:sldLayoutId id="2147501575" r:id="rId9"/>
    <p:sldLayoutId id="2147501576" r:id="rId10"/>
    <p:sldLayoutId id="214750157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建筑材料行业市场分析及2024年投资前景预测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建筑材料行业概述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建筑材料行业市场分析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建筑材料行业发展趋势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建筑材料行业未来展望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建筑材料行业概述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10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行业定义：建筑材料行业是指生产和供应建筑物所需各种材料的行业，包括水泥、玻璃、陶瓷、砖石等。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14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分类：按用途可分为建筑结构材料、建筑装饰材料、建筑功能材料等；按材质可分为金属材料、非金属材料、复合材料等。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2023年建筑材料行业市场规模约为XX万亿元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预计到2024年，市场规模将增长至XX万亿元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过去五年复合增长率为XX%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未来几年仍将保持稳定增长态势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绿色环保：随着环保意识的提高，绿色、低碳的建筑材料将越来越受欢迎。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智能化：建筑材料行业将与智能化技术结合，提高生产效率和产品质量。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定制化：消费者对建筑材料的个性化需求增加，定制化将成为行业发展的重要趋势。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循环经济：建筑材料行业将加强废弃物的回收和再利用，发展循环经济。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建筑材料行业市场分析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城市化进程加速，推动建筑材料市场需求增长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绿色建筑和节能减排政策，促进环保型建筑材料市场发展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新兴应用领域拓展，如装配式建筑、3D打印建筑等，为建筑材料市场带来新机遇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消费者对建筑品质和安全性能的要求提高，促进高品质建筑材料的研发和应用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现有企业竞争：分析行业内主要竞争对手的市场份额、产品特点、竞争优势等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新进入者威胁：评估潜在竞争对手的进入壁垒，如技术、资金、渠道等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替代品威胁：分析可替代传统建筑材料的竞争产品，如新型材料、绿色建筑材料等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供应商议价能力：分析原材料供应商的市场地位和价格控制能力，以及与供应商的关系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痛点：高能耗、高污染、低附加值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机遇：绿色环保、智能化、个性化定制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挑战：市场竞争激烈、政策法规限制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发展趋势：新材料、新技术的应用推广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建筑材料行业发展趋势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绿色环保趋势</a:t>
            </a:r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政策推动：政府对环保的重视，推动绿色建筑和绿色建材的发展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技术创新：新型环保建材的研发和应用，提高建筑材料的环保性能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市场需求：消费者对环保和健康的关注，推动绿色建筑材料的市场需求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国际趋势：全球范围内对环保的重视，推动绿色建筑材料行业的国际合作和交流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绿色建筑材料：随着环保意识的提高，绿色、低碳、可回收的建筑材料将越来越受欢迎。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智能建筑材料：能够自适应调节、智能化的建筑材料将逐渐应用于建筑行业中。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3D打印建筑材料：利用3D打印技术制造的建筑材料，具有高精度、个性化定制的优势，未来将有更广泛的应用。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高性能复合材料：利用高性能复合材料提高建筑物的强度、耐久性和美观度，是未来建筑材料的重要发展方向。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3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建筑材料行业将广泛应用智能化技术，提高生产效率和产品质量。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随着物联网、大数据等技术的发展，建筑材料行业将实现智能化生产和供应链管理。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智能化技术将促进建筑材料行业的创新发展，推动产业升级和转型。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智能化技术将提高建筑行业的安全性和环保性，推动可持续发展。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定制化趋势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定制化有助于提高企业竞争力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客户需求多样化，推动产品定制化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技术进步为定制化提供支持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定制化将促进建筑材料行业的创新发展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经济环境：宏观经济形势对建筑材料行业的影响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政策环境：政府对建筑材料行业的政策支持力度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市场环境：建筑材料行业的市场规模和竞争状况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技术环境：新材料、新技术的研发和应用情况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6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政策风险：建筑材料行业受政策影响较大，需关注政策变化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财务风险：建筑材料行业投资规模较大，需关注财务风险和资金链管理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技术风险：建筑材料行业技术更新换代较快，需关注技术创新和产品升级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市场风险：建筑材料市场竞争激烈，需关注市场需求和竞争格局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投资机会挖掘</a:t>
            </a:r>
            <a:endParaRPr altLang="en-US" lang="zh-CN"/>
          </a:p>
        </p:txBody>
      </p:sp>
      <p:sp>
        <p:nvSpPr>
          <p:cNvPr id="10496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绿色建筑材料：随着环保意识的提高，市场需求将持续增长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智能建筑材料：技术进步将带来新的投资机会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循环经济：建筑材料行业的可持续发展趋势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新材料研发：创新是推动行业发展的关键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7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关注绿色建筑材料行业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谨慎投资，避免盲目跟风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关注政策动向和市场需求变化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投资具有技术创新和环保优势的企业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建筑材料行业未来展望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498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预计到2024年，建筑材料市场规模将达到XX万亿元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绿色建筑材料将成为市场主流，推动行业可持续发展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智能化、信息化技术的应用将提升建筑材料行业生产效率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随着城市化进程加速，建筑材料市场需求将持续增长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未来市场格局预测</a:t>
            </a:r>
            <a:endParaRPr altLang="en-US" lang="zh-CN"/>
          </a:p>
        </p:txBody>
      </p:sp>
      <p:sp>
        <p:nvSpPr>
          <p:cNvPr id="10499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智能化和数字化技术的应用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绿色环保材料需求增长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循环经济和可持续发展的推动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市场竞争格局的变化和整合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绿色环保材料需求增长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智能化和数字化技术的应用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循环经济和可持续发展的推动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新材料和技术的不断涌现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2024-01-05T01:27:09Z</dcterms:created>
  <dcterms:modified xsi:type="dcterms:W3CDTF">2024-01-05T01:27:09Z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593b8dfd1d0642cfa2459382a9e99af0_21</vt:lpwstr>
  </property>
</Properties>
</file>