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842" r:id="rId1"/>
    <p:sldMasterId id="2147503879" r:id="rId2"/>
  </p:sldMasterIdLst>
  <p:notesMasterIdLst>
    <p:notesMasterId r:id="rId3"/>
  </p:notesMasterIdLst>
  <p:sldIdLst>
    <p:sldId id="9015" r:id="rId4"/>
    <p:sldId id="9018" r:id="rId5"/>
    <p:sldId id="9021" r:id="rId6"/>
    <p:sldId id="9024" r:id="rId7"/>
    <p:sldId id="9027" r:id="rId8"/>
    <p:sldId id="9030" r:id="rId9"/>
    <p:sldId id="9033" r:id="rId10"/>
    <p:sldId id="9036" r:id="rId11"/>
    <p:sldId id="9039" r:id="rId12"/>
    <p:sldId id="9042" r:id="rId13"/>
    <p:sldId id="9045" r:id="rId14"/>
    <p:sldId id="9048" r:id="rId15"/>
    <p:sldId id="9051" r:id="rId16"/>
    <p:sldId id="9054" r:id="rId17"/>
    <p:sldId id="9057" r:id="rId18"/>
    <p:sldId id="9060" r:id="rId19"/>
    <p:sldId id="9063" r:id="rId20"/>
    <p:sldId id="9066" r:id="rId21"/>
    <p:sldId id="9069" r:id="rId22"/>
    <p:sldId id="9072" r:id="rId23"/>
    <p:sldId id="9075" r:id="rId24"/>
    <p:sldId id="9078" r:id="rId25"/>
    <p:sldId id="9081" r:id="rId26"/>
    <p:sldId id="9084" r:id="rId27"/>
    <p:sldId id="9087" r:id="rId28"/>
    <p:sldId id="9090" r:id="rId29"/>
    <p:sldId id="9093" r:id="rId30"/>
    <p:sldId id="9096" r:id="rId31"/>
    <p:sldId id="909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843" r:id="rId1"/>
    <p:sldLayoutId id="2147503844" r:id="rId2"/>
    <p:sldLayoutId id="2147503845" r:id="rId3"/>
    <p:sldLayoutId id="2147503846" r:id="rId4"/>
    <p:sldLayoutId id="2147503847" r:id="rId5"/>
    <p:sldLayoutId id="2147503848" r:id="rId6"/>
    <p:sldLayoutId id="2147503849" r:id="rId7"/>
    <p:sldLayoutId id="2147503850" r:id="rId8"/>
    <p:sldLayoutId id="2147503851" r:id="rId9"/>
    <p:sldLayoutId id="2147503852" r:id="rId10"/>
    <p:sldLayoutId id="21475038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880" r:id="rId1"/>
    <p:sldLayoutId id="2147503881" r:id="rId2"/>
    <p:sldLayoutId id="2147503882" r:id="rId3"/>
    <p:sldLayoutId id="2147503883" r:id="rId4"/>
    <p:sldLayoutId id="2147503884" r:id="rId5"/>
    <p:sldLayoutId id="2147503885" r:id="rId6"/>
    <p:sldLayoutId id="2147503886" r:id="rId7"/>
    <p:sldLayoutId id="2147503887" r:id="rId8"/>
    <p:sldLayoutId id="2147503888" r:id="rId9"/>
    <p:sldLayoutId id="2147503889" r:id="rId10"/>
    <p:sldLayoutId id="214750389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tags" Target="../tags/tag307.xml"/><Relationship Id="rId22" Type="http://schemas.openxmlformats.org/officeDocument/2006/relationships/tags" Target="../tags/tag308.xml"/><Relationship Id="rId23" Type="http://schemas.openxmlformats.org/officeDocument/2006/relationships/tags" Target="../tags/tag309.xml"/><Relationship Id="rId24" Type="http://schemas.openxmlformats.org/officeDocument/2006/relationships/tags" Target="../tags/tag310.xml"/><Relationship Id="rId25" Type="http://schemas.openxmlformats.org/officeDocument/2006/relationships/tags" Target="../tags/tag311.xml"/><Relationship Id="rId26" Type="http://schemas.openxmlformats.org/officeDocument/2006/relationships/tags" Target="../tags/tag312.xml"/><Relationship Id="rId27" Type="http://schemas.openxmlformats.org/officeDocument/2006/relationships/tags" Target="../tags/tag313.xml"/><Relationship Id="rId28" Type="http://schemas.openxmlformats.org/officeDocument/2006/relationships/tags" Target="../tags/tag314.xml"/><Relationship Id="rId29" Type="http://schemas.openxmlformats.org/officeDocument/2006/relationships/tags" Target="../tags/tag31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tags" Target="../tags/tag355.xml"/><Relationship Id="rId22" Type="http://schemas.openxmlformats.org/officeDocument/2006/relationships/tags" Target="../tags/tag356.xml"/><Relationship Id="rId23" Type="http://schemas.openxmlformats.org/officeDocument/2006/relationships/tags" Target="../tags/tag357.xml"/><Relationship Id="rId24" Type="http://schemas.openxmlformats.org/officeDocument/2006/relationships/tags" Target="../tags/tag358.xml"/><Relationship Id="rId25" Type="http://schemas.openxmlformats.org/officeDocument/2006/relationships/tags" Target="../tags/tag359.xml"/><Relationship Id="rId26" Type="http://schemas.openxmlformats.org/officeDocument/2006/relationships/tags" Target="../tags/tag360.xml"/><Relationship Id="rId27" Type="http://schemas.openxmlformats.org/officeDocument/2006/relationships/tags" Target="../tags/tag361.xml"/><Relationship Id="rId28" Type="http://schemas.openxmlformats.org/officeDocument/2006/relationships/tags" Target="../tags/tag362.xml"/><Relationship Id="rId29" Type="http://schemas.openxmlformats.org/officeDocument/2006/relationships/tags" Target="../tags/tag363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小学生交流与合作能力培养策略研究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研究背景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交流与合作能力的重要性</a:t>
            </a:r>
            <a:endParaRPr altLang="en-US" lang="zh-CN"/>
          </a:p>
        </p:txBody>
      </p:sp>
      <p:sp>
        <p:nvSpPr>
          <p:cNvPr id="104885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6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提高个人综合素质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适应未来社会发展的需要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促进个人与他人的共同成长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培养团队合作意识与能力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小学生交流与合作能力的现状</a:t>
            </a:r>
            <a:endParaRPr altLang="en-US" lang="zh-CN"/>
          </a:p>
        </p:txBody>
      </p:sp>
      <p:sp>
        <p:nvSpPr>
          <p:cNvPr id="104890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缺乏有效的沟通技巧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合作意识薄弱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社交能力不足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缺乏自信心和表达能力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研究目的与意义</a:t>
            </a:r>
            <a:endParaRPr altLang="en-US" lang="zh-CN"/>
          </a:p>
        </p:txBody>
      </p:sp>
      <p:sp>
        <p:nvSpPr>
          <p:cNvPr id="1048960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为后续教育教学提供理论支持和实践指导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70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促进小学生全面发展的意义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提高小学生综合素质的必要性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2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培养小学生交流与合作能力的重要性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交流与合作能力的理论框架</a:t>
            </a:r>
            <a:endParaRPr altLang="en-US" dirty="0" lang="zh-CN"/>
          </a:p>
        </p:txBody>
      </p:sp>
      <p:sp>
        <p:nvSpPr>
          <p:cNvPr id="1049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交流能力的构成要素</a:t>
            </a:r>
            <a:endParaRPr altLang="en-US" lang="zh-CN"/>
          </a:p>
        </p:txBody>
      </p:sp>
      <p:sp>
        <p:nvSpPr>
          <p:cNvPr id="10490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表达清晰：能够清晰地表达自己的观点和想法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语言文化素养：能够理解不同文化背景下的语言含义和表达方式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非语言沟通能力：能够通过肢体语言、面部表情等方式进行有效的沟通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倾听能力：能够认真倾听他人的观点和想法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合作能力的构成要素</a:t>
            </a:r>
            <a:endParaRPr altLang="en-US" lang="zh-CN"/>
          </a:p>
        </p:txBody>
      </p:sp>
      <p:sp>
        <p:nvSpPr>
          <p:cNvPr id="10491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沟通能力：能够清晰表达自己的观点，理解他人的需求和意图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信任能力：能够信任他人，建立和维护良好的人际关系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领导能力：能够带领团队，制定计划，推动任务完成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协作能力：能够与他人共同完成任务，协调资源，解决冲突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交流与合作能力的关系</a:t>
            </a:r>
            <a:endParaRPr altLang="en-US" lang="zh-CN"/>
          </a:p>
        </p:txBody>
      </p:sp>
      <p:sp>
        <p:nvSpPr>
          <p:cNvPr id="10491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交流能力是合作能力的基础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合作能力是交流能力的提升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交流与合作能力相互促进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培养策略应注重交流与合作的结合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小学生交流能力的培养策略</a:t>
            </a:r>
            <a:endParaRPr altLang="en-US" dirty="0" lang="zh-CN"/>
          </a:p>
        </p:txBody>
      </p:sp>
      <p:sp>
        <p:nvSpPr>
          <p:cNvPr id="10492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课堂氛围的营造</a:t>
            </a:r>
            <a:endParaRPr altLang="en-US" lang="zh-CN"/>
          </a:p>
        </p:txBody>
      </p:sp>
      <p:sp>
        <p:nvSpPr>
          <p:cNvPr id="10492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建立和谐的师生关系，鼓励学生积极参与交流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组织小组合作学习，提高学生的交流与合作能力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及时反馈与鼓励，增强学生交流的自信心和积极性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创设生动有趣的教学情境，激发学生交流的兴趣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口语表达的训练</a:t>
            </a:r>
            <a:endParaRPr altLang="en-US" lang="zh-CN"/>
          </a:p>
        </p:txBody>
      </p:sp>
      <p:sp>
        <p:nvSpPr>
          <p:cNvPr id="10493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鼓励孩子多说话，培养表达的自信心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创设情境，让孩子在模拟的场景中练习口语表达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组织辩论、演讲等活动，提高孩子的口语表达能力和思维反应能力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通过朗读、背诵、讲故事等方式提高口语表达能力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倾听能力的培养</a:t>
            </a:r>
            <a:endParaRPr altLang="en-US" lang="zh-CN"/>
          </a:p>
        </p:txBody>
      </p:sp>
      <p:sp>
        <p:nvSpPr>
          <p:cNvPr id="104943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创造良好的倾听环境，吸引学生的注意力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运用多种教学方法，激发学生的倾听兴趣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培养学生的倾听习惯，提高倾听能力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强化倾听训练，提高学生的倾听技巧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书面表达的指导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鼓励小学生多写日记，记录生活点滴，培养写作习惯。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指导小学生掌握基本的写作技巧，如分段、标点符号的运用等。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鼓励小学生阅读优秀文学作品，提高文学素养和写作水平。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通过写作练习和范文评析，让小学生学习如何写出条理清晰、语言生动的文章。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小学生合作能力的培养策略</a:t>
            </a:r>
            <a:endParaRPr altLang="en-US" dirty="0" lang="zh-CN"/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小组活动的组织与实施</a:t>
            </a:r>
            <a:endParaRPr altLang="en-US" lang="zh-CN"/>
          </a:p>
        </p:txBody>
      </p:sp>
      <p:sp>
        <p:nvSpPr>
          <p:cNvPr id="104957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确定活动目标：确保活动目标与合作能力的培养相关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分组方式：根据学生的特点进行合理分组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任务分配：确保每个学生都有明确的分工和责任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监督与指导：教师在活动过程中进行监督和指导，确保活动的顺利进行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任务分工与角色扮演</a:t>
            </a:r>
            <a:endParaRPr altLang="en-US" lang="zh-CN"/>
          </a:p>
        </p:txBody>
      </p:sp>
      <p:sp>
        <p:nvSpPr>
          <p:cNvPr id="104963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任务分工：根据小学生的特点和能力进行合理分工，让每个小学生都有参与感和成就感。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角色扮演：通过角色扮演的方式，让小学生体验不同的合作角色，培养他们的团队协作和沟通能力。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引导小学生明确自己的任务和角色，提高他们的责任感和主动性。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鼓励小学生发挥自己的特长和优势，为团队的成功做出贡献。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沟通技巧的传授</a:t>
            </a:r>
            <a:endParaRPr altLang="en-US" lang="zh-CN"/>
          </a:p>
        </p:txBody>
      </p:sp>
      <p:sp>
        <p:nvSpPr>
          <p:cNvPr id="104967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掌握非语言沟通技巧：如眼神交流、微笑、手势等，增强沟通效果。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学会倾听：耐心听取同伴的意见和建议，尊重他人的观点。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表达清晰：用简洁明了的语言表达自己的想法，避免含糊不清。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学会妥协和协商：在合作中要学会相互妥协和协商，以达到共同的目标。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合作意识的培养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创设合作情境，让学生在实践中体验合作的意义和价值。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强调合作的重要性，让学生认识到合作是解决问题的有效途径。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培养学生的沟通技巧，提高合作中的交流与表达能力。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建立评价机制，对学生在合作中的表现给予及时反馈和鼓励。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实践案例分析</a:t>
            </a:r>
            <a:endParaRPr altLang="en-US" dirty="0" lang="zh-CN"/>
          </a:p>
        </p:txBody>
      </p:sp>
      <p:sp>
        <p:nvSpPr>
          <p:cNvPr id="10497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82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案例名称：小学生团队合作游戏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实施效果：有效提高了小学生的交流与合作能力，增强了团队意识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实施方式：将学生分成小组，进行团队合作游戏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案例简介：通过团队合作游戏，培养小学生的沟通、协作和解决问题的能力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案例分析方法</a:t>
            </a:r>
            <a:endParaRPr altLang="en-US" lang="zh-CN"/>
          </a:p>
        </p:txBody>
      </p:sp>
      <p:sp>
        <p:nvSpPr>
          <p:cNvPr id="104989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案例选择：选择具有代表性的小学生交流与合作实践案例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数据收集：收集相关数据和资料，包括学生表现、教师观察、学生反馈等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数据分析：对收集到的数据进行分析，提取关键信息，找出问题所在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结论总结：根据分析结果，总结出实践案例的成功经验和改进方向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案例分析结果与启示</a:t>
            </a:r>
            <a:endParaRPr altLang="en-US" lang="zh-CN"/>
          </a:p>
        </p:txBody>
      </p:sp>
      <p:sp>
        <p:nvSpPr>
          <p:cNvPr id="104995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案例分析：成功培养小学生交流与合作能力的实践案例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实践效果：通过案例分析，总结出实践效果和成功经验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启示：从案例中获得启示，为培养小学生交流与合作能力提供借鉴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未来展望：对未来培养小学生交流与合作能力的展望和思考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9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02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交流与合作能力对小学生的成长至关重要，应得到重视和加强。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针对不同年龄段和不同特点的小学生，应采取不同的培养策略。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家长和社会环境对小学生交流与合作能力的培养也有重要影响。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教师在培养小学生交流与合作能力方面起着关键作用。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对小学教育的建议</a:t>
            </a:r>
            <a:endParaRPr altLang="en-US" lang="zh-CN"/>
          </a:p>
        </p:txBody>
      </p:sp>
      <p:sp>
        <p:nvSpPr>
          <p:cNvPr id="1050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重视交流与合作能力的培养，将其纳入小学教育的重要内容。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开展丰富多彩的团队合作活动，让学生在实践中提高交流与合作能力。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加强师生之间的互动，鼓励学生积极参与课堂讨论，提高沟通表达能力。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加强对学生的个体差异的关注，根据不同学生的特点进行有针对性的指导。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1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深入研究小学生交流与合作能力的内在机制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探索更多有效的培养策略和实践方法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进一步验证已有策略的有效性和适用性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加强跨学科合作，整合资源推动研究发展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2024-01-05T09:33:59Z</dcterms:created>
  <dcterms:modified xsi:type="dcterms:W3CDTF">2024-01-05T09:33:59Z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833f959fbe0640f69812aa836d32be6a_21</vt:lpwstr>
  </property>
</Properties>
</file>