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43" r:id="rId1"/>
    <p:sldMasterId id="2147485880" r:id="rId2"/>
  </p:sldMasterIdLst>
  <p:notesMasterIdLst>
    <p:notesMasterId r:id="rId3"/>
  </p:notesMasterIdLst>
  <p:sldIdLst>
    <p:sldId id="1266" r:id="rId4"/>
    <p:sldId id="1269" r:id="rId5"/>
    <p:sldId id="1272" r:id="rId6"/>
    <p:sldId id="1275" r:id="rId7"/>
    <p:sldId id="1281" r:id="rId9"/>
    <p:sldId id="1284" r:id="rId10"/>
    <p:sldId id="1287" r:id="rId11"/>
    <p:sldId id="1290" r:id="rId12"/>
    <p:sldId id="1296" r:id="rId14"/>
    <p:sldId id="1299" r:id="rId15"/>
    <p:sldId id="1302" r:id="rId16"/>
    <p:sldId id="1305" r:id="rId17"/>
    <p:sldId id="1308" r:id="rId18"/>
    <p:sldId id="1314" r:id="rId20"/>
    <p:sldId id="1317" r:id="rId21"/>
    <p:sldId id="1320" r:id="rId22"/>
    <p:sldId id="1323" r:id="rId23"/>
    <p:sldId id="1329" r:id="rId25"/>
    <p:sldId id="1332" r:id="rId26"/>
    <p:sldId id="1335" r:id="rId27"/>
    <p:sldId id="1338" r:id="rId28"/>
    <p:sldId id="1344" r:id="rId30"/>
    <p:sldId id="1347" r:id="rId31"/>
    <p:sldId id="1350" r:id="rId32"/>
    <p:sldId id="135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44" r:id="rId1"/>
    <p:sldLayoutId id="2147485845" r:id="rId2"/>
    <p:sldLayoutId id="2147485846" r:id="rId3"/>
    <p:sldLayoutId id="2147485847" r:id="rId4"/>
    <p:sldLayoutId id="2147485848" r:id="rId5"/>
    <p:sldLayoutId id="2147485849" r:id="rId6"/>
    <p:sldLayoutId id="2147485850" r:id="rId7"/>
    <p:sldLayoutId id="2147485851" r:id="rId8"/>
    <p:sldLayoutId id="2147485852" r:id="rId9"/>
    <p:sldLayoutId id="2147485853" r:id="rId10"/>
    <p:sldLayoutId id="21474858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81" r:id="rId1"/>
    <p:sldLayoutId id="2147485882" r:id="rId2"/>
    <p:sldLayoutId id="2147485883" r:id="rId3"/>
    <p:sldLayoutId id="2147485884" r:id="rId4"/>
    <p:sldLayoutId id="2147485885" r:id="rId5"/>
    <p:sldLayoutId id="2147485886" r:id="rId6"/>
    <p:sldLayoutId id="2147485887" r:id="rId7"/>
    <p:sldLayoutId id="2147485888" r:id="rId8"/>
    <p:sldLayoutId id="2147485889" r:id="rId9"/>
    <p:sldLayoutId id="2147485890" r:id="rId10"/>
    <p:sldLayoutId id="21474858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2024年食品科学与技术行业工作总结及展望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2024年食品科学与技术行业工作总结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食品科学与技术行业展望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食品科学与技术行业人才培养与引进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食品科学与技术行业合作与交流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6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食品科学与技术行业社会责任与可持续发展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2024年食品科学与技术行业工作总结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8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发展趋势：分析食品科学与技术行业的发展趋势，包括技术创新、消费者需求变化、政策法规等方面。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行业规模和增长：概述食品科学与技术行业的规模、增长率和市场价值。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主要领域和产品：介绍食品科学与技术行业的主要领域、产品类型和应用领域。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挑战与机遇：探讨食品科学与技术行业面临的挑战和机遇，如食品安全问题、技术创新、市场需求等。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主要工作内容和成果</a:t>
            </a:r>
            <a:endParaRPr altLang="en-US" lang="zh-CN"/>
          </a:p>
        </p:txBody>
      </p:sp>
      <p:sp>
        <p:nvSpPr>
          <p:cNvPr id="1049044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研发新产品：开发出具有创新性和市场潜力的食品产品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改进生产工艺：提高生产效率，降低成本，提高产品质量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开展食品安全研究：加强食品安全监管，保障消费者健康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加强人才培养：培养高素质的食品科学与技术人才，为行业发展提供人才保障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推动行业交流合作：加强与国内外同行的交流与合作，促进技术进步和行业发展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0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生产效率问题：生产成本高、效率低下等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食品安全问题：食品污染、添加剂滥用等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市场需求变化：消费者对健康、环保等要求提高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法规政策调整：政策法规对行业发展的影响和挑战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食品科学与技术行业展望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未来发展趋势和前景</a:t>
            </a:r>
            <a:endParaRPr altLang="en-US" lang="zh-CN"/>
          </a:p>
        </p:txBody>
      </p:sp>
      <p:sp>
        <p:nvSpPr>
          <p:cNvPr id="1049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智能化和数字化转型：利用先进技术提高生产效率和质量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个性化和定制化趋势：满足消费者多样化需求，提供定制化产品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跨界合作和创新：与其他领域合作，推动食品科学与技术行业创新发展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可持续发展和环保：关注环境问题，采用可持续的生产方式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技术创新和研发方向</a:t>
            </a:r>
            <a:endParaRPr altLang="en-US" lang="zh-CN"/>
          </a:p>
        </p:txBody>
      </p:sp>
      <p:sp>
        <p:nvSpPr>
          <p:cNvPr id="10492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食品加工技术：研究开发高效、低耗、环保的食品加工技术，提高食品质量和安全水平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食品营养与健康：研究食品的营养成分和健康功能，开发营养均衡、健康美味的食品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智能化和自动化：应用人工智能、大数据等先进技术，实现食品生产过程的智能化和自动化，提高生产效率和产品质量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跨界融合与创新：鼓励食品科学与技术与其他领域的跨界融合与创新，推动食品产业升级和发展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3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政策法规对食品科学与技术行业的规范和引导作用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政策法规对行业发展的推动和促进作用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政策法规对行业创新和科技发展的影响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政策法规对行业国际竞争力和可持续发展的影响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行业发展的机遇和挑战</a:t>
            </a:r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1"/>
            </p:custDataLst>
          </p:nvPr>
        </p:nvSpPr>
        <p:spPr>
          <a:xfrm>
            <a:off x="3265249" y="1749431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标题"/>
          <p:cNvSpPr txBox="1"/>
          <p:nvPr>
            <p:custDataLst>
              <p:tags r:id="rId2"/>
            </p:custDataLst>
          </p:nvPr>
        </p:nvSpPr>
        <p:spPr>
          <a:xfrm>
            <a:off x="3265249" y="1364400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健康食品需求增长：随着人们对健康饮食的关注，健康食品市场需求不断增长，为食品科学与技术行业提供了广阔的发展空间。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96" name="正文"/>
          <p:cNvSpPr txBox="1"/>
          <p:nvPr>
            <p:custDataLst>
              <p:tags r:id="rId3"/>
            </p:custDataLst>
          </p:nvPr>
        </p:nvSpPr>
        <p:spPr>
          <a:xfrm>
            <a:off x="3265249" y="2572474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标题"/>
          <p:cNvSpPr txBox="1"/>
          <p:nvPr>
            <p:custDataLst>
              <p:tags r:id="rId4"/>
            </p:custDataLst>
          </p:nvPr>
        </p:nvSpPr>
        <p:spPr>
          <a:xfrm>
            <a:off x="3265249" y="2187443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科技创新推动：科技创新为食品科学与技术行业提供了新的技术和解决方案，推动了行业的快速发展。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00" name="正文"/>
          <p:cNvSpPr txBox="1"/>
          <p:nvPr>
            <p:custDataLst>
              <p:tags r:id="rId5"/>
            </p:custDataLst>
          </p:nvPr>
        </p:nvSpPr>
        <p:spPr>
          <a:xfrm>
            <a:off x="3265249" y="4218560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标题"/>
          <p:cNvSpPr txBox="1"/>
          <p:nvPr>
            <p:custDataLst>
              <p:tags r:id="rId6"/>
            </p:custDataLst>
          </p:nvPr>
        </p:nvSpPr>
        <p:spPr>
          <a:xfrm>
            <a:off x="3265249" y="3833529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食品安全问题：食品安全一直是食品科学与技术行业的重要问题，需要不断加强监管和研发新的技术来保障食品安全。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04" name="正文"/>
          <p:cNvSpPr txBox="1"/>
          <p:nvPr>
            <p:custDataLst>
              <p:tags r:id="rId7"/>
            </p:custDataLst>
          </p:nvPr>
        </p:nvSpPr>
        <p:spPr>
          <a:xfrm>
            <a:off x="3265249" y="5041603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标题"/>
          <p:cNvSpPr txBox="1"/>
          <p:nvPr>
            <p:custDataLst>
              <p:tags r:id="rId8"/>
            </p:custDataLst>
          </p:nvPr>
        </p:nvSpPr>
        <p:spPr>
          <a:xfrm>
            <a:off x="3265249" y="4656572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竞争激烈：随着市场的不断扩大，竞争也日益激烈，需要不断提高产品质量和技术水平来保持竞争优势。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08" name="正文"/>
          <p:cNvSpPr txBox="1"/>
          <p:nvPr>
            <p:custDataLst>
              <p:tags r:id="rId9"/>
            </p:custDataLst>
          </p:nvPr>
        </p:nvSpPr>
        <p:spPr>
          <a:xfrm>
            <a:off x="3265249" y="3395517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行业发展的挑战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标题"/>
          <p:cNvSpPr txBox="1"/>
          <p:nvPr>
            <p:custDataLst>
              <p:tags r:id="rId10"/>
            </p:custDataLst>
          </p:nvPr>
        </p:nvSpPr>
        <p:spPr>
          <a:xfrm>
            <a:off x="3265249" y="3010486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国际化趋势：随着全球化的加速，食品科学与技术行业也在逐步走向国际化，为行业提供了更多的发展机遇。  行业发展的挑战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12" name="正文"/>
          <p:cNvSpPr txBox="1"/>
          <p:nvPr>
            <p:custDataLst>
              <p:tags r:id="rId11"/>
            </p:custDataLst>
          </p:nvPr>
        </p:nvSpPr>
        <p:spPr>
          <a:xfrm>
            <a:off x="3265249" y="5864646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标题"/>
          <p:cNvSpPr txBox="1"/>
          <p:nvPr>
            <p:custDataLst>
              <p:tags r:id="rId12"/>
            </p:custDataLst>
          </p:nvPr>
        </p:nvSpPr>
        <p:spPr>
          <a:xfrm>
            <a:off x="3265249" y="5479615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法规政策限制：法规政策对食品科学与技术行业的发展也有一定的影响，需要密切关注政策变化并做出相应的调整。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食品科学与技术行业人才培养与引进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人才培养现状和需求分析</a:t>
            </a:r>
            <a:endParaRPr altLang="en-US" lang="zh-CN"/>
          </a:p>
        </p:txBody>
      </p:sp>
      <p:sp>
        <p:nvSpPr>
          <p:cNvPr id="10495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行业现状：食品科学与技术行业的发展趋势和人才需求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人才现状：当前行业人才储备情况、人才结构及素质状况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需求分析：未来行业发展趋势对人才的需求预测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培养策略：针对行业需求，制定人才培养计划和引进策略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人才引进策略和措施</a:t>
            </a:r>
            <a:endParaRPr altLang="en-US" lang="zh-CN"/>
          </a:p>
        </p:txBody>
      </p:sp>
      <p:sp>
        <p:nvSpPr>
          <p:cNvPr id="1049572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制定人才引进计划：明确人才需求和引进目标，制定详细的人才引进计划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加强人才引进渠道：通过校园招聘、社会招聘、人才市场等多种渠道引进人才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完善人才引进政策：制定优惠政策，吸引优秀人才加入，如提供住房补贴、子女教育等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加强人才培养和培训：对新引进的人才进行培训和培养，提高其专业素养和工作能力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建立人才激励机制：通过设立奖励制度、晋升制度等，激励人才发挥更大的作用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人才激励机制和政策支持</a:t>
            </a:r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人才激励机制：提供具有竞争力的薪酬待遇、晋升机会和培训计划，激发员工的工作积极性和创造力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政策支持：政府出台相关政策，鼓励高校、科研机构和企业加强合作，培养食品科学与技术领域的高素质人才，同时为引进海外优秀人才提供便利条件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食品科学与技术行业合作与交流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国内外合作现状和趋势分析</a:t>
            </a:r>
            <a:endParaRPr altLang="en-US" lang="zh-CN"/>
          </a:p>
        </p:txBody>
      </p:sp>
      <p:sp>
        <p:nvSpPr>
          <p:cNvPr id="10497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国内外合作现状：国内外食品科学与技术领域的合作日益加强，共同开展研究、技术创新和人才培养等方面的工作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合作趋势分析：未来食品科学与技术领域的合作将更加紧密，涉及领域更广，合作形式更加多样化，将有助于推动行业的快速发展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合作意义：通过合作与交流，可以促进技术创新和人才培养，提高行业的整体水平和竞争力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未来展望：随着全球化的加速和科技的不断进步，食品科学与技术领域的合作将更加广泛和深入，为人类健康和可持续发展做出更大的贡献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合作模式和机制探讨</a:t>
            </a:r>
            <a:endParaRPr altLang="en-US" lang="zh-CN"/>
          </a:p>
        </p:txBody>
      </p:sp>
      <p:sp>
        <p:nvSpPr>
          <p:cNvPr id="10497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合作模式：产学研合作、企业间合作、国际合作等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合作成果：技术创新、产品研发、市场拓展等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展望未来：加强合作、推动行业发展、提高国际竞争力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合作机制：政策引导、市场驱动、技术推动等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交流活动和平台建设</a:t>
            </a:r>
            <a:endParaRPr altLang="en-US" lang="zh-CN"/>
          </a:p>
        </p:txBody>
      </p:sp>
      <p:sp>
        <p:nvSpPr>
          <p:cNvPr id="10498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合作项目和资金支持：鼓励企业、研究机构和政府之间的合作项目，提供资金支持，促进技术创新和产业升级。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行业协会和组织：成立行业协会和组织，为会员提供交流平台，促进企业之间的合作与互动。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行业会议和研讨会：定期举办食品科学与技术行业的会议和研讨会，促进企业、研究机构和政府之间的交流与合作。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学术期刊和出版物：通过学术期刊和出版物，分享最新的研究成果和技术进展，推动行业内的知识传播和交流。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食品科学与技术行业社会责任与可持续发展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企业社会责任履行情况分析</a:t>
            </a:r>
            <a:endParaRPr altLang="en-US" lang="zh-CN"/>
          </a:p>
        </p:txBody>
      </p:sp>
      <p:sp>
        <p:nvSpPr>
          <p:cNvPr id="1049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社会责任履行对企业发展的影响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食品科学与技术行业的社会责任定义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行业社会责任履行现状及案例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未来行业社会责任履行的挑战与机遇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可持续发展战略和目标设定</a:t>
            </a:r>
            <a:endParaRPr altLang="en-US" lang="zh-CN"/>
          </a:p>
        </p:txBody>
      </p:sp>
      <p:sp>
        <p:nvSpPr>
          <p:cNvPr id="1050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可持续发展战略：制定长期规划，明确发展目标，推动绿色发展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目标设定：设定具体、可衡量、可达成、相关性强、时限明确的目标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社会责任：关注社会问题，积极履行社会责任，推动社会进步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绿色发展：推动绿色生产，减少环境污染，提高资源利用效率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环境友好型技术和产品推广应用</a:t>
            </a:r>
            <a:endParaRPr altLang="en-US" lang="zh-CN"/>
          </a:p>
        </p:txBody>
      </p:sp>
      <p:sp>
        <p:nvSpPr>
          <p:cNvPr id="10500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推广环保技术和产品：鼓励食品企业采用环保技术和产品，减少对环境的污染和破坏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促进可持续发展：推动食品科学与技术行业实现可持续发展，提高资源利用效率，减少浪费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推动绿色生产：鼓励食品企业采用绿色生产方式，减少对环境的负面影响，提高产品质量和安全性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加强环保意识：提高食品科学与技术行业从业人员的环保意识，推动行业实现可持续发展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9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2023-12-19T06:51:18Z</dcterms:created>
  <dcterms:modified xsi:type="dcterms:W3CDTF">2023-12-19T06:51:18Z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e7138476445547d887d386e2792bb969_21</vt:lpwstr>
  </property>
</Properties>
</file>