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81" r:id="rId1"/>
    <p:sldMasterId id="2147494318" r:id="rId2"/>
  </p:sldMasterIdLst>
  <p:notesMasterIdLst>
    <p:notesMasterId r:id="rId3"/>
  </p:notesMasterIdLst>
  <p:sldIdLst>
    <p:sldId id="4997" r:id="rId4"/>
    <p:sldId id="5002" r:id="rId5"/>
    <p:sldId id="5006" r:id="rId6"/>
    <p:sldId id="5009" r:id="rId7"/>
    <p:sldId id="5012" r:id="rId8"/>
    <p:sldId id="5015" r:id="rId9"/>
    <p:sldId id="5018" r:id="rId10"/>
    <p:sldId id="5021" r:id="rId11"/>
    <p:sldId id="5024" r:id="rId12"/>
    <p:sldId id="5027" r:id="rId13"/>
    <p:sldId id="5030" r:id="rId14"/>
    <p:sldId id="5033" r:id="rId15"/>
    <p:sldId id="5036" r:id="rId16"/>
    <p:sldId id="5039" r:id="rId17"/>
    <p:sldId id="5042" r:id="rId18"/>
    <p:sldId id="5045" r:id="rId19"/>
    <p:sldId id="5048" r:id="rId20"/>
    <p:sldId id="5051" r:id="rId21"/>
    <p:sldId id="5054" r:id="rId22"/>
    <p:sldId id="5057" r:id="rId23"/>
    <p:sldId id="5060" r:id="rId24"/>
    <p:sldId id="5063" r:id="rId25"/>
    <p:sldId id="5066" r:id="rId26"/>
    <p:sldId id="5069" r:id="rId27"/>
    <p:sldId id="5072" r:id="rId28"/>
    <p:sldId id="507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82" r:id="rId1"/>
    <p:sldLayoutId id="2147494283" r:id="rId2"/>
    <p:sldLayoutId id="2147494284" r:id="rId3"/>
    <p:sldLayoutId id="2147494285" r:id="rId4"/>
    <p:sldLayoutId id="2147494286" r:id="rId5"/>
    <p:sldLayoutId id="2147494287" r:id="rId6"/>
    <p:sldLayoutId id="2147494288" r:id="rId7"/>
    <p:sldLayoutId id="2147494289" r:id="rId8"/>
    <p:sldLayoutId id="2147494290" r:id="rId9"/>
    <p:sldLayoutId id="2147494291" r:id="rId10"/>
    <p:sldLayoutId id="21474942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19" r:id="rId1"/>
    <p:sldLayoutId id="2147494320" r:id="rId2"/>
    <p:sldLayoutId id="2147494321" r:id="rId3"/>
    <p:sldLayoutId id="2147494322" r:id="rId4"/>
    <p:sldLayoutId id="2147494323" r:id="rId5"/>
    <p:sldLayoutId id="2147494324" r:id="rId6"/>
    <p:sldLayoutId id="2147494325" r:id="rId7"/>
    <p:sldLayoutId id="2147494326" r:id="rId8"/>
    <p:sldLayoutId id="2147494327" r:id="rId9"/>
    <p:sldLayoutId id="2147494328" r:id="rId10"/>
    <p:sldLayoutId id="21474943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tags" Target="../tags/tag124.xml"/><Relationship Id="rId22" Type="http://schemas.openxmlformats.org/officeDocument/2006/relationships/tags" Target="../tags/tag125.xml"/><Relationship Id="rId23" Type="http://schemas.openxmlformats.org/officeDocument/2006/relationships/tags" Target="../tags/tag126.xml"/><Relationship Id="rId24" Type="http://schemas.openxmlformats.org/officeDocument/2006/relationships/tags" Target="../tags/tag127.xml"/><Relationship Id="rId25" Type="http://schemas.openxmlformats.org/officeDocument/2006/relationships/tags" Target="../tags/tag128.xml"/><Relationship Id="rId26" Type="http://schemas.openxmlformats.org/officeDocument/2006/relationships/tags" Target="../tags/tag129.xml"/><Relationship Id="rId27" Type="http://schemas.openxmlformats.org/officeDocument/2006/relationships/tags" Target="../tags/tag130.xml"/><Relationship Id="rId28" Type="http://schemas.openxmlformats.org/officeDocument/2006/relationships/tags" Target="../tags/tag131.xml"/><Relationship Id="rId29" Type="http://schemas.openxmlformats.org/officeDocument/2006/relationships/tags" Target="../tags/tag13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tags" Target="../tags/tag276.xml"/><Relationship Id="rId22" Type="http://schemas.openxmlformats.org/officeDocument/2006/relationships/tags" Target="../tags/tag277.xml"/><Relationship Id="rId23" Type="http://schemas.openxmlformats.org/officeDocument/2006/relationships/tags" Target="../tags/tag278.xml"/><Relationship Id="rId24" Type="http://schemas.openxmlformats.org/officeDocument/2006/relationships/tags" Target="../tags/tag279.xml"/><Relationship Id="rId25" Type="http://schemas.openxmlformats.org/officeDocument/2006/relationships/tags" Target="../tags/tag280.xml"/><Relationship Id="rId26" Type="http://schemas.openxmlformats.org/officeDocument/2006/relationships/tags" Target="../tags/tag281.xml"/><Relationship Id="rId27" Type="http://schemas.openxmlformats.org/officeDocument/2006/relationships/tags" Target="../tags/tag282.xml"/><Relationship Id="rId28" Type="http://schemas.openxmlformats.org/officeDocument/2006/relationships/tags" Target="../tags/tag283.xml"/><Relationship Id="rId29" Type="http://schemas.openxmlformats.org/officeDocument/2006/relationships/tags" Target="../tags/tag28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重视实践与实验，提升2024年初中教育的实效性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77139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89376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提升2024年初中教育实效性的措施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57"/>
          <p:cNvSpPr txBox="1"/>
          <p:nvPr>
            <p:custDataLst>
              <p:tags r:id="rId5"/>
            </p:custDataLst>
          </p:nvPr>
        </p:nvSpPr>
        <p:spPr>
          <a:xfrm>
            <a:off x="77139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58"/>
          <p:cNvSpPr txBox="1"/>
          <p:nvPr>
            <p:custDataLst>
              <p:tags r:id="rId6"/>
            </p:custDataLst>
          </p:nvPr>
        </p:nvSpPr>
        <p:spPr>
          <a:xfrm>
            <a:off x="89376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实践与实验在初中教育中的挑战与对策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67"/>
          <p:cNvSpPr txBox="1"/>
          <p:nvPr>
            <p:custDataLst>
              <p:tags r:id="rId7"/>
            </p:custDataLst>
          </p:nvPr>
        </p:nvSpPr>
        <p:spPr>
          <a:xfrm>
            <a:off x="38277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68"/>
          <p:cNvSpPr txBox="1"/>
          <p:nvPr>
            <p:custDataLst>
              <p:tags r:id="rId8"/>
            </p:custDataLst>
          </p:nvPr>
        </p:nvSpPr>
        <p:spPr>
          <a:xfrm>
            <a:off x="50514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实践与实验在初中教育中的重要性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文本框 72"/>
          <p:cNvSpPr txBox="1"/>
          <p:nvPr>
            <p:custDataLst>
              <p:tags r:id="rId9"/>
            </p:custDataLst>
          </p:nvPr>
        </p:nvSpPr>
        <p:spPr>
          <a:xfrm>
            <a:off x="38277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8" name="文本框 73"/>
          <p:cNvSpPr txBox="1"/>
          <p:nvPr>
            <p:custDataLst>
              <p:tags r:id="rId10"/>
            </p:custDataLst>
          </p:nvPr>
        </p:nvSpPr>
        <p:spPr>
          <a:xfrm>
            <a:off x="50514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实践与实验在初中教育中的具体应用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文本框 77"/>
          <p:cNvSpPr txBox="1"/>
          <p:nvPr>
            <p:custDataLst>
              <p:tags r:id="rId11"/>
            </p:custDataLst>
          </p:nvPr>
        </p:nvSpPr>
        <p:spPr>
          <a:xfrm>
            <a:off x="38277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2" name="文本框 78"/>
          <p:cNvSpPr txBox="1"/>
          <p:nvPr>
            <p:custDataLst>
              <p:tags r:id="rId12"/>
            </p:custDataLst>
          </p:nvPr>
        </p:nvSpPr>
        <p:spPr>
          <a:xfrm>
            <a:off x="50514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未来展望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实践与实验在初中教育中的重要性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实践与实验有助于学生理解抽象知识</a:t>
            </a:r>
            <a:endParaRPr altLang="en-US" lang="zh-CN"/>
          </a:p>
        </p:txBody>
      </p:sp>
      <p:sp>
        <p:nvSpPr>
          <p:cNvPr id="1048884" name="正文"/>
          <p:cNvSpPr txBox="1"/>
          <p:nvPr>
            <p:custDataLst>
              <p:tags r:id="rId1"/>
            </p:custDataLst>
          </p:nvPr>
        </p:nvSpPr>
        <p:spPr>
          <a:xfrm>
            <a:off x="2272611" y="1296955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实践与实验能够提供真实情境，帮助学生将理论知识与实际相结合，加深理解。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正文"/>
          <p:cNvSpPr txBox="1"/>
          <p:nvPr>
            <p:custDataLst>
              <p:tags r:id="rId2"/>
            </p:custDataLst>
          </p:nvPr>
        </p:nvSpPr>
        <p:spPr>
          <a:xfrm>
            <a:off x="2272611" y="2611134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通过动手操作，学生可以更好地感知和记忆知识，提高学习效果。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正文"/>
          <p:cNvSpPr txBox="1"/>
          <p:nvPr>
            <p:custDataLst>
              <p:tags r:id="rId3"/>
            </p:custDataLst>
          </p:nvPr>
        </p:nvSpPr>
        <p:spPr>
          <a:xfrm>
            <a:off x="2272611" y="392531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实践与实验能够培养学生的观察力、思考力和解决问题的能力，有助于提高学生的综合素质。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正文"/>
          <p:cNvSpPr txBox="1"/>
          <p:nvPr>
            <p:custDataLst>
              <p:tags r:id="rId4"/>
            </p:custDataLst>
          </p:nvPr>
        </p:nvSpPr>
        <p:spPr>
          <a:xfrm>
            <a:off x="2272611" y="523949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在实践与实验中，学生能够发现自己的兴趣和特长，为未来的学习和职业发展奠定基础。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实践与实验有助于培养学生的动手能力和创新思维</a:t>
            </a:r>
            <a:endParaRPr altLang="en-US" lang="zh-CN"/>
          </a:p>
        </p:txBody>
      </p:sp>
      <p:sp>
        <p:nvSpPr>
          <p:cNvPr id="1048926" name="正文"/>
          <p:cNvSpPr txBox="1"/>
          <p:nvPr>
            <p:custDataLst>
              <p:tags r:id="rId1"/>
            </p:custDataLst>
          </p:nvPr>
        </p:nvSpPr>
        <p:spPr>
          <a:xfrm>
            <a:off x="2272611" y="1296955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实践与实验能够提供学生亲自动手操作的机会，培养他们的动手能力。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正文"/>
          <p:cNvSpPr txBox="1"/>
          <p:nvPr>
            <p:custDataLst>
              <p:tags r:id="rId2"/>
            </p:custDataLst>
          </p:nvPr>
        </p:nvSpPr>
        <p:spPr>
          <a:xfrm>
            <a:off x="2272611" y="2611134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在实践与实验过程中，学生需要观察、思考和解决问题，这有助于激发他们的创新思维。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正文"/>
          <p:cNvSpPr txBox="1"/>
          <p:nvPr>
            <p:custDataLst>
              <p:tags r:id="rId3"/>
            </p:custDataLst>
          </p:nvPr>
        </p:nvSpPr>
        <p:spPr>
          <a:xfrm>
            <a:off x="2272611" y="392531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通过实践与实验，学生可以将理论知识与实际操作相结合，加深对知识的理解和掌握。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4"/>
            </p:custDataLst>
          </p:nvPr>
        </p:nvSpPr>
        <p:spPr>
          <a:xfrm>
            <a:off x="2272611" y="523949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实践与实验有助于培养学生的团队协作能力和沟通能力。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实践与实验有助于提高学生的学习兴趣和参与度</a:t>
            </a:r>
            <a:endParaRPr altLang="en-US" lang="zh-CN"/>
          </a:p>
        </p:txBody>
      </p:sp>
      <p:sp>
        <p:nvSpPr>
          <p:cNvPr id="1048968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8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实践与实验能够提供真实的学习情境，激发学生的学习兴趣和好奇心。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在实践与实验中，学生可以与其他同学合作，培养团队协作精神和社会适应能力。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实践与实验有助于培养学生的动手能力和解决问题的能力，提高学生的综合素质。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通过实践与实验，学生可以亲手操作、亲身体验，增强对知识的理解和记忆。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0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7917"/>
          </a:bodyPr>
          <a:p>
            <a:r>
              <a:rPr altLang="en-US" lang="zh-CN"/>
              <a:t>提升2024年初中教育实效性的措施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加强实践教学，注重实验操作</a:t>
            </a:r>
            <a:endParaRPr altLang="en-US" lang="zh-CN"/>
          </a:p>
        </p:txBody>
      </p:sp>
      <p:sp>
        <p:nvSpPr>
          <p:cNvPr id="1049082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强化实验操作的安全管理，确保学生安全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增加实践教学比重，让学生有更多机会参与实验操作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提高实验操作的质量，加强实验操作的考核与评价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加强实验设备的维护和更新，保证实验教学的顺利进行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优化课程设置，增加实践与实验课程比重</a:t>
            </a:r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"/>
            </p:custDataLst>
          </p:nvPr>
        </p:nvSpPr>
        <p:spPr>
          <a:xfrm>
            <a:off x="2272611" y="1296955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调整课程结构，增加实践与实验课程比重，提高课程的实用性和应用性。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"/>
            </p:custDataLst>
          </p:nvPr>
        </p:nvSpPr>
        <p:spPr>
          <a:xfrm>
            <a:off x="2272611" y="2611134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结合学生兴趣和学科特点，设计具有挑战性和创新性的实践与实验项目，培养学生的实践能力和创新精神。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3"/>
            </p:custDataLst>
          </p:nvPr>
        </p:nvSpPr>
        <p:spPr>
          <a:xfrm>
            <a:off x="2272611" y="392531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加强实践与实验教学的师资队伍建设，提高教师的实践经验和教学水平，确保教学质量。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4"/>
            </p:custDataLst>
          </p:nvPr>
        </p:nvSpPr>
        <p:spPr>
          <a:xfrm>
            <a:off x="2272611" y="523949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建立完善的实践与实验教学评价体系，对实践与实验课程进行科学评估和反馈，不断改进和优化课程设置。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提高教师实践与实验的教学能力</a:t>
            </a:r>
            <a:endParaRPr altLang="en-US" lang="zh-CN"/>
          </a:p>
        </p:txBody>
      </p:sp>
      <p:sp>
        <p:nvSpPr>
          <p:cNvPr id="1049174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培训教师：提供实践与实验方面的专业培训，提高教师的教学水平。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鼓励创新：鼓励教师尝试新的教学方法和手段，提高教学效果。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实践教学：增加实践与实验课程，让学生有更多机会动手操作。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评价机制：建立实践与实验教学的评价机制，对教师的教学效果进行评估和反馈。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完善实践与实验教学的评价体系</a:t>
            </a:r>
            <a:endParaRPr altLang="en-US" lang="zh-CN"/>
          </a:p>
        </p:txBody>
      </p:sp>
      <p:sp>
        <p:nvSpPr>
          <p:cNvPr id="10492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定期开展评价工作，及时反馈评价结果，以便调整和改进实践教学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加强评价结果的应用，将其作为衡量学校实践教学水平的重要依据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建立科学、合理的评价体系，注重过程评价与结果评价的有机结合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制定明确的评价标准，确保评价的公正性和客观性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2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7917"/>
          </a:bodyPr>
          <a:p>
            <a:r>
              <a:rPr altLang="en-US" lang="zh-CN"/>
              <a:t>实践与实验在初中教育中的具体应用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科学课程中的实践与实验</a:t>
            </a:r>
            <a:endParaRPr altLang="en-US" lang="zh-CN"/>
          </a:p>
        </p:txBody>
      </p:sp>
      <p:sp>
        <p:nvSpPr>
          <p:cNvPr id="10493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实验探究：通过实验探究，培养学生的观察、思考和解决问题的能力。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实验课程设置：增加实验课程设置，让学生有更多机会动手操作，加深对科学知识的理解。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实验教学方法：采用探究式、开放式等多样化的实验教学方法，激发学生的学习兴趣和主动性。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实践活动：组织学生参与实践活动，如科学展览、实地考察等，增强学生的实践能力和创新思维。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数学课程中的实践与实验</a:t>
            </a:r>
            <a:endParaRPr altLang="en-US" lang="zh-CN"/>
          </a:p>
        </p:txBody>
      </p:sp>
      <p:sp>
        <p:nvSpPr>
          <p:cNvPr id="1049400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实践与实验在初中数学课程中的应用案例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实践与实验在初中数学课程中的重要性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实践与实验在初中数学课程中的实施方式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实践与实验在初中数学课程中的效果评估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语言课程中的实践与实验</a:t>
            </a:r>
            <a:endParaRPr altLang="en-US" lang="zh-CN"/>
          </a:p>
        </p:txBody>
      </p:sp>
      <p:sp>
        <p:nvSpPr>
          <p:cNvPr id="10494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实践与实验的结合：将实践与实验相结合，通过实际应用和探究，提高学生的语言运用能力和创新能力。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教师的作用：教师需要积极引导学生参与实践与实验活动，提供必要的指导和支持，同时鼓励学生自主探究和学习。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语言课程中的实践：通过组织学生进行语言实践活动，如演讲、辩论等，提高学生的口语表达能力。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语言课程中的实验：通过开展语言实验活动，如语言学实验、文学研究等，培养学生的语言研究能力。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艺术课程中的实践与实验</a:t>
            </a:r>
            <a:endParaRPr altLang="en-US" lang="zh-CN"/>
          </a:p>
        </p:txBody>
      </p:sp>
      <p:sp>
        <p:nvSpPr>
          <p:cNvPr id="10495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44928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76092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艺术课程中的实践：通过创作、表演等活动，培养学生的艺术感知和表达能力。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2"/>
          <p:cNvSpPr/>
          <p:nvPr>
            <p:custDataLst>
              <p:tags r:id="rId3"/>
            </p:custDataLst>
          </p:nvPr>
        </p:nvSpPr>
        <p:spPr>
          <a:xfrm>
            <a:off x="1312973" y="2705543"/>
            <a:ext cx="1793064" cy="12697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4194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4684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艺术课程中的实验：通过探究、尝试等方式，引导学生探索艺术的形式、技巧和表现方式。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3"/>
          <p:cNvSpPr/>
          <p:nvPr>
            <p:custDataLst>
              <p:tags r:id="rId6"/>
            </p:custDataLst>
          </p:nvPr>
        </p:nvSpPr>
        <p:spPr>
          <a:xfrm>
            <a:off x="3902239" y="2705543"/>
            <a:ext cx="1793064" cy="12697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2785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3950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实践与实验在初中教育中的重要性：有助于培养学生的创造力、动手能力和团队协作能力。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4"/>
          <p:cNvSpPr/>
          <p:nvPr>
            <p:custDataLst>
              <p:tags r:id="rId9"/>
            </p:custDataLst>
          </p:nvPr>
        </p:nvSpPr>
        <p:spPr>
          <a:xfrm>
            <a:off x="6490156" y="2705543"/>
            <a:ext cx="1793064" cy="12697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1376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2541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实践与实验在初中教育中的应用案例：如音乐课程中的乐器演奏、美术课程中的绘画创作等。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5"/>
          <p:cNvSpPr/>
          <p:nvPr>
            <p:custDataLst>
              <p:tags r:id="rId12"/>
            </p:custDataLst>
          </p:nvPr>
        </p:nvSpPr>
        <p:spPr>
          <a:xfrm>
            <a:off x="9079421" y="2705543"/>
            <a:ext cx="1793064" cy="12697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实践与实验在初中教育中的挑战与对策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挑战：教学资源不足</a:t>
            </a:r>
            <a:endParaRPr altLang="en-US" lang="zh-CN"/>
          </a:p>
        </p:txBody>
      </p:sp>
      <p:sp>
        <p:nvSpPr>
          <p:cNvPr id="1049602" name="弧形 58"/>
          <p:cNvSpPr/>
          <p:nvPr>
            <p:custDataLst>
              <p:tags r:id="rId1"/>
            </p:custDataLst>
          </p:nvPr>
        </p:nvSpPr>
        <p:spPr>
          <a:xfrm>
            <a:off x="8107722" y="2038339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弧形 57"/>
          <p:cNvSpPr/>
          <p:nvPr>
            <p:custDataLst>
              <p:tags r:id="rId2"/>
            </p:custDataLst>
          </p:nvPr>
        </p:nvSpPr>
        <p:spPr>
          <a:xfrm>
            <a:off x="608400" y="2038339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椭圆 22"/>
          <p:cNvSpPr/>
          <p:nvPr>
            <p:custDataLst>
              <p:tags r:id="rId3"/>
            </p:custDataLst>
          </p:nvPr>
        </p:nvSpPr>
        <p:spPr>
          <a:xfrm>
            <a:off x="8448899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23"/>
          <p:cNvSpPr/>
          <p:nvPr>
            <p:custDataLst>
              <p:tags r:id="rId4"/>
            </p:custDataLst>
          </p:nvPr>
        </p:nvSpPr>
        <p:spPr>
          <a:xfrm>
            <a:off x="8835066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5"/>
            </p:custDataLst>
          </p:nvPr>
        </p:nvSpPr>
        <p:spPr>
          <a:xfrm>
            <a:off x="8901614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教师资源有限，缺乏具有实验经验和技能的教师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2" name="椭圆 24"/>
          <p:cNvSpPr/>
          <p:nvPr>
            <p:custDataLst>
              <p:tags r:id="rId6"/>
            </p:custDataLst>
          </p:nvPr>
        </p:nvSpPr>
        <p:spPr>
          <a:xfrm>
            <a:off x="601661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25"/>
          <p:cNvSpPr/>
          <p:nvPr>
            <p:custDataLst>
              <p:tags r:id="rId7"/>
            </p:custDataLst>
          </p:nvPr>
        </p:nvSpPr>
        <p:spPr>
          <a:xfrm>
            <a:off x="6401840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8"/>
            </p:custDataLst>
          </p:nvPr>
        </p:nvSpPr>
        <p:spPr>
          <a:xfrm>
            <a:off x="646932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实验材料短缺，影响实验效果和教学质量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椭圆 7"/>
          <p:cNvSpPr/>
          <p:nvPr>
            <p:custDataLst>
              <p:tags r:id="rId9"/>
            </p:custDataLst>
          </p:nvPr>
        </p:nvSpPr>
        <p:spPr>
          <a:xfrm>
            <a:off x="3584322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9"/>
          <p:cNvSpPr/>
          <p:nvPr>
            <p:custDataLst>
              <p:tags r:id="rId10"/>
            </p:custDataLst>
          </p:nvPr>
        </p:nvSpPr>
        <p:spPr>
          <a:xfrm>
            <a:off x="3969551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11"/>
            </p:custDataLst>
          </p:nvPr>
        </p:nvSpPr>
        <p:spPr>
          <a:xfrm>
            <a:off x="4037037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实验场地不足，影响实验课程的开展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4" name="椭圆 5"/>
          <p:cNvSpPr/>
          <p:nvPr>
            <p:custDataLst>
              <p:tags r:id="rId12"/>
            </p:custDataLst>
          </p:nvPr>
        </p:nvSpPr>
        <p:spPr>
          <a:xfrm>
            <a:off x="87553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4"/>
          <p:cNvSpPr/>
          <p:nvPr>
            <p:custDataLst>
              <p:tags r:id="rId13"/>
            </p:custDataLst>
          </p:nvPr>
        </p:nvSpPr>
        <p:spPr>
          <a:xfrm>
            <a:off x="1260759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14"/>
            </p:custDataLst>
          </p:nvPr>
        </p:nvSpPr>
        <p:spPr>
          <a:xfrm>
            <a:off x="132824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缺乏足够的实验器材和设备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对策：充分利用现有资源，加强校企合作</a:t>
            </a:r>
            <a:endParaRPr altLang="en-US" lang="zh-CN"/>
          </a:p>
        </p:txBody>
      </p:sp>
      <p:sp>
        <p:nvSpPr>
          <p:cNvPr id="10496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64474" y="1296955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6" name="矩形 65"/>
          <p:cNvSpPr/>
          <p:nvPr>
            <p:custDataLst>
              <p:tags r:id="rId2"/>
            </p:custDataLst>
          </p:nvPr>
        </p:nvSpPr>
        <p:spPr>
          <a:xfrm>
            <a:off x="1046853" y="1671625"/>
            <a:ext cx="224774" cy="22477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66"/>
          <p:cNvSpPr txBox="1"/>
          <p:nvPr>
            <p:custDataLst>
              <p:tags r:id="rId3"/>
            </p:custDataLst>
          </p:nvPr>
        </p:nvSpPr>
        <p:spPr>
          <a:xfrm>
            <a:off x="1440025" y="1569202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整合学校和企业资源，共同开展实践教学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185" y="1296955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2" name="矩形 69"/>
          <p:cNvSpPr/>
          <p:nvPr>
            <p:custDataLst>
              <p:tags r:id="rId5"/>
            </p:custDataLst>
          </p:nvPr>
        </p:nvSpPr>
        <p:spPr>
          <a:xfrm>
            <a:off x="6403903" y="1671625"/>
            <a:ext cx="224774" cy="22477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70"/>
          <p:cNvSpPr txBox="1"/>
          <p:nvPr>
            <p:custDataLst>
              <p:tags r:id="rId6"/>
            </p:custDataLst>
          </p:nvPr>
        </p:nvSpPr>
        <p:spPr>
          <a:xfrm>
            <a:off x="6797736" y="1569202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加强校企合作，为学生提供实践机会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64474" y="3927573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8" name="文本框 74"/>
          <p:cNvSpPr txBox="1"/>
          <p:nvPr>
            <p:custDataLst>
              <p:tags r:id="rId8"/>
            </p:custDataLst>
          </p:nvPr>
        </p:nvSpPr>
        <p:spPr>
          <a:xfrm>
            <a:off x="1440025" y="4199159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充分利用企业资源，提高实践教学的质量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矩形 73"/>
          <p:cNvSpPr/>
          <p:nvPr>
            <p:custDataLst>
              <p:tags r:id="rId9"/>
            </p:custDataLst>
          </p:nvPr>
        </p:nvSpPr>
        <p:spPr>
          <a:xfrm>
            <a:off x="1046853" y="4302242"/>
            <a:ext cx="224774" cy="22477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317" y="3927573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4" name="矩形 84"/>
          <p:cNvSpPr/>
          <p:nvPr>
            <p:custDataLst>
              <p:tags r:id="rId11"/>
            </p:custDataLst>
          </p:nvPr>
        </p:nvSpPr>
        <p:spPr>
          <a:xfrm>
            <a:off x="6464696" y="4302242"/>
            <a:ext cx="224774" cy="22477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85"/>
          <p:cNvSpPr txBox="1"/>
          <p:nvPr>
            <p:custDataLst>
              <p:tags r:id="rId12"/>
            </p:custDataLst>
          </p:nvPr>
        </p:nvSpPr>
        <p:spPr>
          <a:xfrm>
            <a:off x="6857868" y="4199159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建立校企合作机制，促进实践教学的发展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挑战：教师能力不足</a:t>
            </a:r>
            <a:endParaRPr altLang="en-US" lang="zh-CN"/>
          </a:p>
        </p:txBody>
      </p:sp>
      <p:sp>
        <p:nvSpPr>
          <p:cNvPr id="1049722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教师缺乏实践与实验经验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教师对实践与实验的评估标准不明确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教师缺乏有效的实验教学方法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教师对实践与实验的重视程度不够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对策：加强教师培训，提高教师的实践与实验教学能力</a:t>
            </a:r>
            <a:endParaRPr altLang="en-US" lang="zh-CN"/>
          </a:p>
        </p:txBody>
      </p:sp>
      <p:sp>
        <p:nvSpPr>
          <p:cNvPr id="1049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培训内容：如何设计实验课程、如何引导学生进行实践操作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培训周期：每年至少进行一次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培训评估：对教师的实践与实验教学能力进行评估和反馈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培训方式：线上培训、线下实践相结合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8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加强实践教学与理论教学的结合</a:t>
            </a:r>
            <a:endParaRPr altLang="en-US" lang="zh-CN"/>
          </a:p>
        </p:txBody>
      </p:sp>
      <p:sp>
        <p:nvSpPr>
          <p:cNvPr id="1049910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加强结合的措施：制定实践教学与理论教学相结合的教学计划，提高教师素质和教学水平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实践教学的重要性：帮助学生将理论知识应用于实际中，提高解决问题的能力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理论教学的必要性：提供系统化的知识体系，培养逻辑思维和分析能力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未来展望：实践教学与理论教学相结合将成为初中教育发展的趋势，培养更多具备实践能力和创新精神的人才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探索多元化的实践教学形式</a:t>
            </a:r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1"/>
            </p:custDataLst>
          </p:nvPr>
        </p:nvSpPr>
        <p:spPr>
          <a:xfrm>
            <a:off x="2272611" y="1296955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结合科技手段，利用虚拟现实、增强现实等技术丰富实践教学形式。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"/>
            </p:custDataLst>
          </p:nvPr>
        </p:nvSpPr>
        <p:spPr>
          <a:xfrm>
            <a:off x="2272611" y="2611134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引入企业资源，开展校企合作，让学生在实践中了解实际工作场景。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3"/>
            </p:custDataLst>
          </p:nvPr>
        </p:nvSpPr>
        <p:spPr>
          <a:xfrm>
            <a:off x="2272611" y="392531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推广项目式学习，以实际问题为引导，培养学生解决实际问题的能力。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4"/>
            </p:custDataLst>
          </p:nvPr>
        </p:nvSpPr>
        <p:spPr>
          <a:xfrm>
            <a:off x="2272611" y="523949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开展跨学科的实践教学，促进学科之间的融合，拓宽学生的知识面。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建立完善的实践教学评价体系</a:t>
            </a:r>
            <a:endParaRPr altLang="en-US" lang="zh-CN"/>
          </a:p>
        </p:txBody>
      </p:sp>
      <p:sp>
        <p:nvSpPr>
          <p:cNvPr id="1050018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内容：包括实践教学计划、实施过程、成果等方面的评价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目的：对实践教学的质量和效果进行科学、客观、公正的评价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评价方式：采用多种评价方式，如学生自评、教师评价、同行评价等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反馈与改进：将评价结果及时反馈给相关人员，并根据评价结果进行改进和完善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5006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5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5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5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30233_5*l_h_i*1_4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4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5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5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custom20230233_5*l_h_i*1_5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5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233_5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3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2023-12-31T17:34:21Z</dcterms:created>
  <dcterms:modified xsi:type="dcterms:W3CDTF">2023-12-31T17:34:21Z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c2effa68be394e4b9ac6c473166dbbee_21</vt:lpwstr>
  </property>
</Properties>
</file>