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82" r:id="rId1"/>
    <p:sldMasterId id="2147492419" r:id="rId2"/>
  </p:sldMasterIdLst>
  <p:notesMasterIdLst>
    <p:notesMasterId r:id="rId3"/>
  </p:notesMasterIdLst>
  <p:sldIdLst>
    <p:sldId id="4421" r:id="rId4"/>
    <p:sldId id="4426" r:id="rId5"/>
    <p:sldId id="4431" r:id="rId6"/>
    <p:sldId id="4436" r:id="rId7"/>
    <p:sldId id="4443" r:id="rId9"/>
    <p:sldId id="4446" r:id="rId10"/>
    <p:sldId id="4449" r:id="rId11"/>
    <p:sldId id="4453" r:id="rId12"/>
    <p:sldId id="4460" r:id="rId14"/>
    <p:sldId id="4463" r:id="rId15"/>
    <p:sldId id="4466" r:id="rId16"/>
    <p:sldId id="4469" r:id="rId17"/>
    <p:sldId id="4473" r:id="rId18"/>
    <p:sldId id="4480" r:id="rId20"/>
    <p:sldId id="4483" r:id="rId21"/>
    <p:sldId id="4486" r:id="rId22"/>
    <p:sldId id="4489" r:id="rId23"/>
    <p:sldId id="4493" r:id="rId24"/>
    <p:sldId id="4500" r:id="rId26"/>
    <p:sldId id="4503" r:id="rId27"/>
    <p:sldId id="4506" r:id="rId28"/>
    <p:sldId id="4509" r:id="rId29"/>
    <p:sldId id="4513" r:id="rId30"/>
    <p:sldId id="4520" r:id="rId32"/>
    <p:sldId id="4523" r:id="rId33"/>
    <p:sldId id="4526" r:id="rId34"/>
    <p:sldId id="4529" r:id="rId35"/>
    <p:sldId id="4533" r:id="rId36"/>
    <p:sldId id="4540" r:id="rId38"/>
    <p:sldId id="4543" r:id="rId39"/>
    <p:sldId id="4547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83" r:id="rId1"/>
    <p:sldLayoutId id="2147492384" r:id="rId2"/>
    <p:sldLayoutId id="2147492385" r:id="rId3"/>
    <p:sldLayoutId id="2147492386" r:id="rId4"/>
    <p:sldLayoutId id="2147492387" r:id="rId5"/>
    <p:sldLayoutId id="2147492388" r:id="rId6"/>
    <p:sldLayoutId id="2147492389" r:id="rId7"/>
    <p:sldLayoutId id="2147492390" r:id="rId8"/>
    <p:sldLayoutId id="2147492391" r:id="rId9"/>
    <p:sldLayoutId id="2147492392" r:id="rId10"/>
    <p:sldLayoutId id="21474923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420" r:id="rId1"/>
    <p:sldLayoutId id="2147492421" r:id="rId2"/>
    <p:sldLayoutId id="2147492422" r:id="rId3"/>
    <p:sldLayoutId id="2147492423" r:id="rId4"/>
    <p:sldLayoutId id="2147492424" r:id="rId5"/>
    <p:sldLayoutId id="2147492425" r:id="rId6"/>
    <p:sldLayoutId id="2147492426" r:id="rId7"/>
    <p:sldLayoutId id="2147492427" r:id="rId8"/>
    <p:sldLayoutId id="2147492428" r:id="rId9"/>
    <p:sldLayoutId id="2147492429" r:id="rId10"/>
    <p:sldLayoutId id="21474924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2024年人力资源行业工作总结及展望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人力资源行业现状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2024年人力资源行业工作总结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人力资源行业面临的问题与挑战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人力资源行业未来发展趋势与展望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对人力资源行业的建议与对策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人力资源行业现状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人力资源行业规模：包括总规模、增长率等数据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增长趋势：分析行业未来的发展趋势和预测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行业结构：包括主要企业、市场份额等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行业政策环境：分析政府对人力资源行业的政策支持和监管情况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主要业务领域</a:t>
            </a:r>
            <a:endParaRPr altLang="en-US" lang="zh-CN"/>
          </a:p>
        </p:txBody>
      </p:sp>
      <p:sp>
        <p:nvSpPr>
          <p:cNvPr id="104901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薪酬与福利：为企业提供薪酬和福利管理服务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招聘与选拔：为企业提供人才招聘、筛选和评估服务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培训与发展：为企业提供员工培训和发展计划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员工关系与企业文化：为企业提供员工关系管理、企业文化建设等服务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0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人力资源行业市场规模不断扩大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行业整合加速，大型企业逐渐崛起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人力资源服务外包成为行业趋势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行业内企业数量众多，竞争激烈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2024年人力资源行业工作总结</a:t>
            </a:r>
            <a:endParaRPr altLang="en-US" lang="zh-CN"/>
          </a:p>
        </p:txBody>
      </p:sp>
      <p:sp>
        <p:nvSpPr>
          <p:cNvPr id="10491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招聘与选拔工作</a:t>
            </a:r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招聘渠道：多元化的招聘渠道，包括线上招聘、校园招聘、内部推荐等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选拔流程：严谨的选拔流程，包括简历筛选、面试、背景调查等环节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人才储备：建立完善的人才储备机制，为公司的长远发展提供有力支持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招聘与选拔成果：招聘与选拔工作的成果显著，为公司输送了大量优秀人才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培训与发展工作</a:t>
            </a:r>
            <a:endParaRPr altLang="en-US" lang="zh-CN"/>
          </a:p>
        </p:txBody>
      </p:sp>
      <p:sp>
        <p:nvSpPr>
          <p:cNvPr id="10492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培训计划与实施：介绍2024年人力资源行业在培训计划制定、课程设计、培训方式选择等方面的具体做法和成果。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培训效果评估：阐述如何对培训效果进行评估，包括评估方法、评估指标、评估结果等方面的内容。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员工发展：介绍2024年人力资源行业在员工发展方面的具体措施，如职业规划、晋升机会、激励机制等。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培训资源建设：阐述在培训资源建设方面的投入和成果，包括培训师资、培训教材、培训设施等方面的内容。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薪酬与福利工作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薪酬与福利数据分析：定期收集和分析薪酬与福利数据，为管理层提供决策依据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薪酬体系优化：根据市场变化和企业战略调整，确保薪酬体系公平、合理、激励员工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福利政策完善：提供多样化的福利政策，如健康保险、年假、节日福利等，提高员工满意度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员工沟通与反馈：加强与员工的沟通，及时了解员工对薪酬与福利的意见和建议，不断改进工作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员工关系与企业文化建设</a:t>
            </a:r>
            <a:endParaRPr altLang="en-US" lang="zh-CN"/>
          </a:p>
        </p:txBody>
      </p:sp>
      <p:sp>
        <p:nvSpPr>
          <p:cNvPr id="10493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员工关系管理：介绍2024年人力资源行业在员工关系管理方面的成果和经验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员工满意度与离职率：分析2024年人力资源行业员工满意度和离职率的变化趋势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员工培训与发展：介绍2024年人力资源行业在员工培训和发展方面的计划和实施情况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企业文化建设：介绍2024年人力资源行业在企业文化建设方面的举措和成果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人力资源行业面临的问题与挑战</a:t>
            </a:r>
            <a:endParaRPr altLang="en-US" lang="zh-CN"/>
          </a:p>
        </p:txBody>
      </p:sp>
      <p:sp>
        <p:nvSpPr>
          <p:cNvPr id="10494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人才流失与招聘难度加大</a:t>
            </a:r>
            <a:endParaRPr altLang="en-US" lang="zh-CN"/>
          </a:p>
        </p:txBody>
      </p:sp>
      <p:sp>
        <p:nvSpPr>
          <p:cNvPr id="104952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人才流失原因：薪酬福利、职业发展、工作环境等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招聘难度加大原因：人才竞争激烈、招聘渠道有限、招聘成本上升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应对策略：提高薪酬福利、优化职业发展路径、改善工作环境、拓展招聘渠道、降低招聘成本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未来展望：加强人才培养和引进、提高招聘效率和质量、推动人力资源行业创新发展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培训与发展需求多样化</a:t>
            </a:r>
            <a:endParaRPr altLang="en-US" lang="zh-CN"/>
          </a:p>
        </p:txBody>
      </p:sp>
      <p:sp>
        <p:nvSpPr>
          <p:cNvPr id="10495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培训需求多元化：不同岗位、不同层次员工对培训的需求各不相同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发展需求个性化：员工个人职业规划和发展目标不同，需要个性化定制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培训内容更新快：随着行业发展和技术进步，培训内容需要不断更新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培训方式多样化：线上、线下、混合式等多种培训方式满足不同需求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薪酬与福利体系不完善</a:t>
            </a:r>
            <a:endParaRPr altLang="en-US" lang="zh-CN"/>
          </a:p>
        </p:txBody>
      </p:sp>
      <p:sp>
        <p:nvSpPr>
          <p:cNvPr id="104962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薪酬水平不公平：不同职位、不同地区的薪酬水平存在较大差异，影响员工的工作积极性和满意度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福利体系不完善：缺乏全面的福利体系，如医疗保险、养老保险、住房公积金等，员工缺乏保障感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薪酬与福利体系缺乏透明度：员工对薪酬与福利体系的构成和计算方式不了解，容易产生误解和不满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薪酬与福利体系缺乏灵活性：无法根据市场变化和企业战略调整灵活调整薪酬与福利体系，难以满足员工需求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员工关系与企业文化建设待加强</a:t>
            </a:r>
            <a:endParaRPr altLang="en-US" lang="zh-CN"/>
          </a:p>
        </p:txBody>
      </p:sp>
      <p:sp>
        <p:nvSpPr>
          <p:cNvPr id="104966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企业文化建设不足：许多企业在发展过程中，忽视了企业文化建设的重要性，导致员工缺乏归属感和凝聚力。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员工关系管理问题：随着企业规模的不断扩大，员工关系管理成为人力资源行业面临的重要问题之一。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员工培训与发展不足：员工是企业最重要的资源之一，但许多企业在员工培训和发展方面投入不足，导致员工能力提升受限。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激励机制不完善：激励机制是激发员工积极性和创造性的重要手段，但许多企业的激励机制不够完善，无法有效激励员工。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人力资源行业未来发展趋势与展望</a:t>
            </a:r>
            <a:endParaRPr altLang="en-US" lang="zh-CN"/>
          </a:p>
        </p:txBody>
      </p:sp>
      <p:sp>
        <p:nvSpPr>
          <p:cNvPr id="10497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数字化转型加速</a:t>
            </a:r>
            <a:endParaRPr altLang="en-US" lang="zh-CN"/>
          </a:p>
        </p:txBody>
      </p:sp>
      <p:sp>
        <p:nvSpPr>
          <p:cNvPr id="1049780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未来数字化转型的趋势和展望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0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数字化转型对人力资源行业的影响和挑战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数字化转型在人力资源行业的应用和案例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2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人力资源行业数字化转型的背景和意义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人工智能在人力资源管理中的应用</a:t>
            </a:r>
            <a:endParaRPr altLang="en-US" lang="zh-CN"/>
          </a:p>
        </p:txBody>
      </p:sp>
      <p:sp>
        <p:nvSpPr>
          <p:cNvPr id="104984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人工智能在招聘、培训、绩效管理等方面的应用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人工智能技术对人力资源管理的积极影响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人工智能技术对人力资源管理的挑战与应对策略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未来发展趋势：人工智能与人力资源管理的融合与创新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共享经济对人力资源行业的影响</a:t>
            </a:r>
            <a:endParaRPr altLang="en-US" lang="zh-CN"/>
          </a:p>
        </p:txBody>
      </p:sp>
      <p:sp>
        <p:nvSpPr>
          <p:cNvPr id="104989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共享经济模式下的就业形态变革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人力资源行业在共享经济中的角色与定位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共享经济对人力资源行业的需求与挑战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人力资源行业在共享经济中的发展机遇与前景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绿色人力资源管理理念的发展</a:t>
            </a:r>
            <a:endParaRPr altLang="en-US" lang="zh-CN"/>
          </a:p>
        </p:txBody>
      </p:sp>
      <p:sp>
        <p:nvSpPr>
          <p:cNvPr id="104995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绿色人力资源管理理念在人力资源行业的应用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绿色人力资源管理理念的发展趋势和展望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绿色人力资源管理理念的定义和内涵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绿色人力资源管理理念的发展背景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对人力资源行业的建议与对策</a:t>
            </a:r>
            <a:endParaRPr altLang="en-US" lang="zh-CN"/>
          </a:p>
        </p:txBody>
      </p:sp>
      <p:sp>
        <p:nvSpPr>
          <p:cNvPr id="10500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加强人才培养与引进</a:t>
            </a:r>
            <a:endParaRPr altLang="en-US" lang="zh-CN"/>
          </a:p>
        </p:txBody>
      </p:sp>
      <p:sp>
        <p:nvSpPr>
          <p:cNvPr id="105007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制定人才培养计划：根据企业战略和业务需求，制定针对性的人才培养计划，提高员工的专业素质和综合能力。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加强内部培训：建立完善的内部培训体系，定期开展各类培训课程，提高员工的专业技能和知识水平。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引进优秀人才：通过招聘、猎头等方式引进优秀人才，为企业注入新的活力和创新力量。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建立激励机制：建立合理的激励机制，鼓励员工不断学习和进步，提高员工的工作积极性和满意度。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完善薪酬与福利体系</a:t>
            </a:r>
            <a:endParaRPr altLang="en-US" lang="zh-CN"/>
          </a:p>
        </p:txBody>
      </p:sp>
      <p:sp>
        <p:nvSpPr>
          <p:cNvPr id="1050130" name="Rectangle 6"/>
          <p:cNvSpPr/>
          <p:nvPr>
            <p:custDataLst>
              <p:tags r:id="rId1"/>
            </p:custDataLst>
          </p:nvPr>
        </p:nvSpPr>
        <p:spPr>
          <a:xfrm>
            <a:off x="810494" y="1760987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32" name="Rectangle 6"/>
          <p:cNvSpPr/>
          <p:nvPr>
            <p:custDataLst>
              <p:tags r:id="rId2"/>
            </p:custDataLst>
          </p:nvPr>
        </p:nvSpPr>
        <p:spPr>
          <a:xfrm>
            <a:off x="810494" y="2896411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34" name="Rectangle 6"/>
          <p:cNvSpPr/>
          <p:nvPr>
            <p:custDataLst>
              <p:tags r:id="rId3"/>
            </p:custDataLst>
          </p:nvPr>
        </p:nvSpPr>
        <p:spPr>
          <a:xfrm>
            <a:off x="810494" y="4032472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36" name="Rectangle 6"/>
          <p:cNvSpPr/>
          <p:nvPr>
            <p:custDataLst>
              <p:tags r:id="rId4"/>
            </p:custDataLst>
          </p:nvPr>
        </p:nvSpPr>
        <p:spPr>
          <a:xfrm>
            <a:off x="810494" y="5167896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38" name="矩形: 圆角 26"/>
          <p:cNvSpPr/>
          <p:nvPr>
            <p:custDataLst>
              <p:tags r:id="rId5"/>
            </p:custDataLst>
          </p:nvPr>
        </p:nvSpPr>
        <p:spPr>
          <a:xfrm>
            <a:off x="608330" y="289386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40" name="矩形: 圆角 27"/>
          <p:cNvSpPr/>
          <p:nvPr>
            <p:custDataLst>
              <p:tags r:id="rId6"/>
            </p:custDataLst>
          </p:nvPr>
        </p:nvSpPr>
        <p:spPr>
          <a:xfrm>
            <a:off x="608330" y="1758444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42" name="矩形: 圆角 28"/>
          <p:cNvSpPr/>
          <p:nvPr>
            <p:custDataLst>
              <p:tags r:id="rId7"/>
            </p:custDataLst>
          </p:nvPr>
        </p:nvSpPr>
        <p:spPr>
          <a:xfrm>
            <a:off x="608330" y="516471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44" name="矩形: 圆角 29"/>
          <p:cNvSpPr/>
          <p:nvPr>
            <p:custDataLst>
              <p:tags r:id="rId8"/>
            </p:custDataLst>
          </p:nvPr>
        </p:nvSpPr>
        <p:spPr>
          <a:xfrm>
            <a:off x="608330" y="402929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46" name="正文"/>
          <p:cNvSpPr txBox="1"/>
          <p:nvPr>
            <p:custDataLst>
              <p:tags r:id="rId9"/>
            </p:custDataLst>
          </p:nvPr>
        </p:nvSpPr>
        <p:spPr>
          <a:xfrm>
            <a:off x="2793355" y="1765437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建立合理的薪酬体系：根据员工的工作表现、职位、市场薪酬水平等因素，制定合理的薪酬体系，确保员工薪酬与市场水平相匹配，提高员工的工作积极性和满意度。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48" name="标题"/>
          <p:cNvSpPr txBox="1"/>
          <p:nvPr>
            <p:custDataLst>
              <p:tags r:id="rId10"/>
            </p:custDataLst>
          </p:nvPr>
        </p:nvSpPr>
        <p:spPr>
          <a:xfrm>
            <a:off x="711955" y="1765437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50" name="正文"/>
          <p:cNvSpPr txBox="1"/>
          <p:nvPr>
            <p:custDataLst>
              <p:tags r:id="rId11"/>
            </p:custDataLst>
          </p:nvPr>
        </p:nvSpPr>
        <p:spPr>
          <a:xfrm>
            <a:off x="2793355" y="290086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优化福利体系：除了基本的五险一金、带薪年假等福利外，还可以考虑提供其他福利，如员工培训、职业发展机会、健康保险等，提高员工的工作满意度和忠诚度。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52" name="标题"/>
          <p:cNvSpPr txBox="1"/>
          <p:nvPr>
            <p:custDataLst>
              <p:tags r:id="rId12"/>
            </p:custDataLst>
          </p:nvPr>
        </p:nvSpPr>
        <p:spPr>
          <a:xfrm>
            <a:off x="711955" y="290086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54" name="正文"/>
          <p:cNvSpPr txBox="1"/>
          <p:nvPr>
            <p:custDataLst>
              <p:tags r:id="rId13"/>
            </p:custDataLst>
          </p:nvPr>
        </p:nvSpPr>
        <p:spPr>
          <a:xfrm>
            <a:off x="2793355" y="403628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建立激励机制：通过设立奖金、晋升机会等方式，激励员工积极工作，提高工作效率和质量。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56" name="标题"/>
          <p:cNvSpPr txBox="1"/>
          <p:nvPr>
            <p:custDataLst>
              <p:tags r:id="rId14"/>
            </p:custDataLst>
          </p:nvPr>
        </p:nvSpPr>
        <p:spPr>
          <a:xfrm>
            <a:off x="711955" y="403628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58" name="正文"/>
          <p:cNvSpPr txBox="1"/>
          <p:nvPr>
            <p:custDataLst>
              <p:tags r:id="rId15"/>
            </p:custDataLst>
          </p:nvPr>
        </p:nvSpPr>
        <p:spPr>
          <a:xfrm>
            <a:off x="2793355" y="517171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关注员工心理健康：建立员工心理健康支持机制，为员工提供心理咨询服务，帮助员工缓解工作压力，提高工作满意度和幸福感。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0" name="标题"/>
          <p:cNvSpPr txBox="1"/>
          <p:nvPr>
            <p:custDataLst>
              <p:tags r:id="rId16"/>
            </p:custDataLst>
          </p:nvPr>
        </p:nvSpPr>
        <p:spPr>
          <a:xfrm>
            <a:off x="711955" y="517171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加强员工关系与企业文化建设</a:t>
            </a:r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建立良好的员工关系：通过有效的沟通和激励机制，增强员工的归属感和忠诚度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塑造积极的企业文化：倡导积极向上的价值观和行为准则，营造良好的工作氛围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关注员工成长与发展：提供培训和发展机会，帮助员工实现个人价值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强化企业文化传播：通过各种渠道和形式，传播企业文化理念，增强员工对企业文化的认同感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推动数字化转型与人工智能应用</a:t>
            </a:r>
            <a:endParaRPr altLang="en-US" lang="zh-CN"/>
          </a:p>
        </p:txBody>
      </p:sp>
      <p:sp>
        <p:nvSpPr>
          <p:cNvPr id="1050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数字化转型：提高人力资源行业的效率与精准度，降低成本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人工智能应用：在招聘、培训、绩效管理等环节中应用AI技术，提升人力资源管理的智能化水平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培养数字化人才：加强数字化技能培训，提高员工的数字化素养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建立数字化平台：通过云计算、大数据等技术手段，构建数字化平台，实现人力资源数据的共享与协同工作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结论与总结</a:t>
            </a:r>
            <a:endParaRPr altLang="en-US" lang="zh-CN"/>
          </a:p>
        </p:txBody>
      </p:sp>
      <p:sp>
        <p:nvSpPr>
          <p:cNvPr id="10502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对2024年人力资源行业工作的总结</a:t>
            </a:r>
            <a:endParaRPr altLang="en-US" lang="zh-CN"/>
          </a:p>
        </p:txBody>
      </p:sp>
      <p:sp>
        <p:nvSpPr>
          <p:cNvPr id="105036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行业趋势分析：总结2024年人力资源行业的发展趋势，包括数字化、智能化、共享经济等方面。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行业挑战与机遇：分析2024年人力资源行业面临的挑战和机遇，如人才短缺、技能需求变化等。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行业创新与变革：总结2024年人力资源行业的创新与变革，如招聘方式、培训方式、绩效管理等。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行业未来展望：展望2024年人力资源行业的未来发展趋势，包括数字化转型、智能化升级等方面。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504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人力资源行业发展趋势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1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未来人力资源行业面临的挑战与机遇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1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人力资源行业未来发展的建议与措施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2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未来人力资源行业的发展前景与展望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6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9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4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2023-12-17T09:39:54Z</dcterms:created>
  <dcterms:modified xsi:type="dcterms:W3CDTF">2023-12-17T09:39:54Z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d849870ef3434187bc79147f9a4d65cf_21</vt:lpwstr>
  </property>
</Properties>
</file>