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7869" r:id="rId1"/>
    <p:sldMasterId id="2147497906" r:id="rId2"/>
  </p:sldMasterIdLst>
  <p:notesMasterIdLst>
    <p:notesMasterId r:id="rId3"/>
  </p:notesMasterIdLst>
  <p:sldIdLst>
    <p:sldId id="6621" r:id="rId4"/>
    <p:sldId id="6625" r:id="rId5"/>
    <p:sldId id="6628" r:id="rId6"/>
    <p:sldId id="6631" r:id="rId7"/>
    <p:sldId id="6634" r:id="rId8"/>
    <p:sldId id="6637" r:id="rId9"/>
    <p:sldId id="6640" r:id="rId10"/>
    <p:sldId id="6643" r:id="rId11"/>
    <p:sldId id="6646" r:id="rId12"/>
    <p:sldId id="6649" r:id="rId13"/>
    <p:sldId id="6652" r:id="rId14"/>
    <p:sldId id="6655" r:id="rId15"/>
    <p:sldId id="6658" r:id="rId16"/>
    <p:sldId id="6661" r:id="rId17"/>
    <p:sldId id="6664" r:id="rId18"/>
    <p:sldId id="6667" r:id="rId19"/>
    <p:sldId id="6670" r:id="rId20"/>
    <p:sldId id="6673" r:id="rId21"/>
    <p:sldId id="6676" r:id="rId22"/>
    <p:sldId id="6679" r:id="rId23"/>
    <p:sldId id="6682" r:id="rId24"/>
    <p:sldId id="6685" r:id="rId25"/>
    <p:sldId id="6688" r:id="rId26"/>
    <p:sldId id="6691" r:id="rId27"/>
    <p:sldId id="6694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870" r:id="rId1"/>
    <p:sldLayoutId id="2147497871" r:id="rId2"/>
    <p:sldLayoutId id="2147497872" r:id="rId3"/>
    <p:sldLayoutId id="2147497873" r:id="rId4"/>
    <p:sldLayoutId id="2147497874" r:id="rId5"/>
    <p:sldLayoutId id="2147497875" r:id="rId6"/>
    <p:sldLayoutId id="2147497876" r:id="rId7"/>
    <p:sldLayoutId id="2147497877" r:id="rId8"/>
    <p:sldLayoutId id="2147497878" r:id="rId9"/>
    <p:sldLayoutId id="2147497879" r:id="rId10"/>
    <p:sldLayoutId id="214749788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907" r:id="rId1"/>
    <p:sldLayoutId id="2147497908" r:id="rId2"/>
    <p:sldLayoutId id="2147497909" r:id="rId3"/>
    <p:sldLayoutId id="2147497910" r:id="rId4"/>
    <p:sldLayoutId id="2147497911" r:id="rId5"/>
    <p:sldLayoutId id="2147497912" r:id="rId6"/>
    <p:sldLayoutId id="2147497913" r:id="rId7"/>
    <p:sldLayoutId id="2147497914" r:id="rId8"/>
    <p:sldLayoutId id="2147497915" r:id="rId9"/>
    <p:sldLayoutId id="2147497916" r:id="rId10"/>
    <p:sldLayoutId id="214749791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tags" Target="../tags/tag161.xml"/><Relationship Id="rId14" Type="http://schemas.openxmlformats.org/officeDocument/2006/relationships/tags" Target="../tags/tag162.xml"/><Relationship Id="rId15" Type="http://schemas.openxmlformats.org/officeDocument/2006/relationships/tags" Target="../tags/tag163.xml"/><Relationship Id="rId16" Type="http://schemas.openxmlformats.org/officeDocument/2006/relationships/tags" Target="../tags/tag164.xml"/><Relationship Id="rId17" Type="http://schemas.openxmlformats.org/officeDocument/2006/relationships/tags" Target="../tags/tag165.xml"/><Relationship Id="rId18" Type="http://schemas.openxmlformats.org/officeDocument/2006/relationships/tags" Target="../tags/tag166.xml"/><Relationship Id="rId19" Type="http://schemas.openxmlformats.org/officeDocument/2006/relationships/tags" Target="../tags/tag167.xml"/><Relationship Id="rId20" Type="http://schemas.openxmlformats.org/officeDocument/2006/relationships/tags" Target="../tags/tag168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tags" Target="../tags/tag216.xml"/><Relationship Id="rId14" Type="http://schemas.openxmlformats.org/officeDocument/2006/relationships/tags" Target="../tags/tag217.xml"/><Relationship Id="rId15" Type="http://schemas.openxmlformats.org/officeDocument/2006/relationships/tags" Target="../tags/tag218.xml"/><Relationship Id="rId16" Type="http://schemas.openxmlformats.org/officeDocument/2006/relationships/tags" Target="../tags/tag219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tags" Target="../tags/tag274.xml"/><Relationship Id="rId14" Type="http://schemas.openxmlformats.org/officeDocument/2006/relationships/tags" Target="../tags/tag275.xml"/><Relationship Id="rId15" Type="http://schemas.openxmlformats.org/officeDocument/2006/relationships/tags" Target="../tags/tag276.xml"/><Relationship Id="rId16" Type="http://schemas.openxmlformats.org/officeDocument/2006/relationships/tags" Target="../tags/tag277.xml"/><Relationship Id="rId17" Type="http://schemas.openxmlformats.org/officeDocument/2006/relationships/tags" Target="../tags/tag278.xml"/><Relationship Id="rId18" Type="http://schemas.openxmlformats.org/officeDocument/2006/relationships/tags" Target="../tags/tag279.xml"/><Relationship Id="rId19" Type="http://schemas.openxmlformats.org/officeDocument/2006/relationships/tags" Target="../tags/tag280.xml"/><Relationship Id="rId20" Type="http://schemas.openxmlformats.org/officeDocument/2006/relationships/tags" Target="../tags/tag281.xml"/><Relationship Id="rId21" Type="http://schemas.openxmlformats.org/officeDocument/2006/relationships/tags" Target="../tags/tag282.xml"/><Relationship Id="rId22" Type="http://schemas.openxmlformats.org/officeDocument/2006/relationships/tags" Target="../tags/tag283.xml"/><Relationship Id="rId23" Type="http://schemas.openxmlformats.org/officeDocument/2006/relationships/tags" Target="../tags/tag284.xml"/><Relationship Id="rId24" Type="http://schemas.openxmlformats.org/officeDocument/2006/relationships/tags" Target="../tags/tag285.xml"/><Relationship Id="rId25" Type="http://schemas.openxmlformats.org/officeDocument/2006/relationships/tags" Target="../tags/tag286.xml"/><Relationship Id="rId26" Type="http://schemas.openxmlformats.org/officeDocument/2006/relationships/tags" Target="../tags/tag287.xml"/><Relationship Id="rId27" Type="http://schemas.openxmlformats.org/officeDocument/2006/relationships/tags" Target="../tags/tag288.xml"/><Relationship Id="rId28" Type="http://schemas.openxmlformats.org/officeDocument/2006/relationships/tags" Target="../tags/tag289.xml"/><Relationship Id="rId29" Type="http://schemas.openxmlformats.org/officeDocument/2006/relationships/tags" Target="../tags/tag290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初中学习动机对学业成就的影响分析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初中学习动机概述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影响学业成就的因素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学习动机对学业成就的影响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79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146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6050" y="350012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如何提高学习动机以提升学业成就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396938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374205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4866640" y="474853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结论与建议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初中学习动机概述</a:t>
            </a:r>
            <a:endParaRPr altLang="en-US" lang="zh-CN"/>
          </a:p>
        </p:txBody>
      </p:sp>
      <p:sp>
        <p:nvSpPr>
          <p:cNvPr id="104889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定义与分类</a:t>
            </a:r>
            <a:endParaRPr altLang="en-US" lang="zh-CN"/>
          </a:p>
        </p:txBody>
      </p:sp>
      <p:sp>
        <p:nvSpPr>
          <p:cNvPr id="1048936" name="矩形 5"/>
          <p:cNvSpPr/>
          <p:nvPr>
            <p:custDataLst>
              <p:tags r:id="rId1"/>
            </p:custDataLst>
          </p:nvPr>
        </p:nvSpPr>
        <p:spPr>
          <a:xfrm>
            <a:off x="1074809" y="1499487"/>
            <a:ext cx="4696887" cy="475046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8" name="矩形 10"/>
          <p:cNvSpPr/>
          <p:nvPr>
            <p:custDataLst>
              <p:tags r:id="rId2"/>
            </p:custDataLst>
          </p:nvPr>
        </p:nvSpPr>
        <p:spPr>
          <a:xfrm>
            <a:off x="1717418" y="1490400"/>
            <a:ext cx="964380" cy="500049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0" name="TextBox 2"/>
          <p:cNvSpPr txBox="1"/>
          <p:nvPr>
            <p:custDataLst>
              <p:tags r:id="rId3"/>
            </p:custDataLst>
          </p:nvPr>
        </p:nvSpPr>
        <p:spPr>
          <a:xfrm>
            <a:off x="1355870" y="2805476"/>
            <a:ext cx="4134927" cy="25085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定义：学习动机是推动学生进行学习活动的内在原因，是激励、指引学生学习的强大动力。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42" name="矩形 6"/>
          <p:cNvSpPr/>
          <p:nvPr>
            <p:custDataLst>
              <p:tags r:id="rId4"/>
            </p:custDataLst>
          </p:nvPr>
        </p:nvSpPr>
        <p:spPr>
          <a:xfrm>
            <a:off x="6414304" y="1499487"/>
            <a:ext cx="4696887" cy="475046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4" name="矩形 11"/>
          <p:cNvSpPr/>
          <p:nvPr>
            <p:custDataLst>
              <p:tags r:id="rId5"/>
            </p:custDataLst>
          </p:nvPr>
        </p:nvSpPr>
        <p:spPr>
          <a:xfrm>
            <a:off x="7093263" y="1490400"/>
            <a:ext cx="964380" cy="500049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6" name="TextBox 2"/>
          <p:cNvSpPr txBox="1"/>
          <p:nvPr>
            <p:custDataLst>
              <p:tags r:id="rId6"/>
            </p:custDataLst>
          </p:nvPr>
        </p:nvSpPr>
        <p:spPr>
          <a:xfrm>
            <a:off x="6695365" y="2805476"/>
            <a:ext cx="4134927" cy="25085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分类：根据不同的标准，学习动机可以分为不同的类型，如内部动机和外部动机、主导动机和辅助动机等。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初中学习动机的重要性</a:t>
            </a:r>
            <a:endParaRPr altLang="en-US" lang="zh-CN"/>
          </a:p>
        </p:txBody>
      </p:sp>
      <p:sp>
        <p:nvSpPr>
          <p:cNvPr id="1048988" name="矩形: 圆角 4"/>
          <p:cNvSpPr/>
          <p:nvPr>
            <p:custDataLst>
              <p:tags r:id="rId1"/>
            </p:custDataLst>
          </p:nvPr>
        </p:nvSpPr>
        <p:spPr>
          <a:xfrm>
            <a:off x="608400" y="3368738"/>
            <a:ext cx="2562130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90" name="正文"/>
          <p:cNvSpPr txBox="1"/>
          <p:nvPr>
            <p:custDataLst>
              <p:tags r:id="rId2"/>
            </p:custDataLst>
          </p:nvPr>
        </p:nvSpPr>
        <p:spPr>
          <a:xfrm>
            <a:off x="778352" y="357433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激发学习兴趣和动力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8992" name="矩形: 圆角 4"/>
          <p:cNvSpPr/>
          <p:nvPr>
            <p:custDataLst>
              <p:tags r:id="rId3"/>
            </p:custDataLst>
          </p:nvPr>
        </p:nvSpPr>
        <p:spPr>
          <a:xfrm>
            <a:off x="9016232" y="3369375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94" name="正文"/>
          <p:cNvSpPr txBox="1"/>
          <p:nvPr>
            <p:custDataLst>
              <p:tags r:id="rId4"/>
            </p:custDataLst>
          </p:nvPr>
        </p:nvSpPr>
        <p:spPr>
          <a:xfrm>
            <a:off x="9186183" y="3574972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促进个人成长和发展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8996" name="矩形: 圆角 4"/>
          <p:cNvSpPr/>
          <p:nvPr>
            <p:custDataLst>
              <p:tags r:id="rId5"/>
            </p:custDataLst>
          </p:nvPr>
        </p:nvSpPr>
        <p:spPr>
          <a:xfrm>
            <a:off x="3411011" y="3370011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98" name="正文"/>
          <p:cNvSpPr txBox="1"/>
          <p:nvPr>
            <p:custDataLst>
              <p:tags r:id="rId6"/>
            </p:custDataLst>
          </p:nvPr>
        </p:nvSpPr>
        <p:spPr>
          <a:xfrm>
            <a:off x="3581599" y="3575608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提高学习效果和成绩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00" name="矩形: 圆角 4"/>
          <p:cNvSpPr/>
          <p:nvPr>
            <p:custDataLst>
              <p:tags r:id="rId7"/>
            </p:custDataLst>
          </p:nvPr>
        </p:nvSpPr>
        <p:spPr>
          <a:xfrm>
            <a:off x="6213621" y="3370648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02" name="正文"/>
          <p:cNvSpPr txBox="1"/>
          <p:nvPr>
            <p:custDataLst>
              <p:tags r:id="rId8"/>
            </p:custDataLst>
          </p:nvPr>
        </p:nvSpPr>
        <p:spPr>
          <a:xfrm>
            <a:off x="6383573" y="357624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培养自主学习和终身学习的能力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初中学习动机的来源</a:t>
            </a:r>
            <a:endParaRPr altLang="en-US" lang="zh-CN"/>
          </a:p>
        </p:txBody>
      </p:sp>
      <p:sp>
        <p:nvSpPr>
          <p:cNvPr id="1049044" name="矩形 31"/>
          <p:cNvSpPr/>
          <p:nvPr>
            <p:custDataLst>
              <p:tags r:id="rId1"/>
            </p:custDataLst>
          </p:nvPr>
        </p:nvSpPr>
        <p:spPr>
          <a:xfrm>
            <a:off x="1480154" y="1490400"/>
            <a:ext cx="9227048" cy="142288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内部动机：对学习本身的兴趣和好奇心，求知欲等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矩形 4"/>
          <p:cNvSpPr/>
          <p:nvPr>
            <p:custDataLst>
              <p:tags r:id="rId2"/>
            </p:custDataLst>
          </p:nvPr>
        </p:nvSpPr>
        <p:spPr>
          <a:xfrm>
            <a:off x="1480154" y="3158559"/>
            <a:ext cx="9227048" cy="142288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外部动机：受到家长、老师或社会期望的压力，为了获得奖励或避免惩罚等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矩形 5"/>
          <p:cNvSpPr/>
          <p:nvPr>
            <p:custDataLst>
              <p:tags r:id="rId3"/>
            </p:custDataLst>
          </p:nvPr>
        </p:nvSpPr>
        <p:spPr>
          <a:xfrm>
            <a:off x="1480154" y="4826718"/>
            <a:ext cx="9227048" cy="142288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综合动机：内部动机和外部动机的结合，既出于个人兴趣，也受到外部因素的影响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影响学业成就的因素</a:t>
            </a:r>
            <a:endParaRPr altLang="en-US" lang="zh-CN"/>
          </a:p>
        </p:txBody>
      </p:sp>
      <p:sp>
        <p:nvSpPr>
          <p:cNvPr id="104909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学习态度</a:t>
            </a:r>
            <a:endParaRPr altLang="en-US" lang="zh-CN"/>
          </a:p>
        </p:txBody>
      </p:sp>
      <p:sp>
        <p:nvSpPr>
          <p:cNvPr id="10491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学习动机：学生对学习的兴趣和意愿，是影响学业成就的重要因素。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学习环境：家庭、学校和社会为学生提供的学习条件和氛围，对学业成就产生积极或消极的影响。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自我管理：学生对学习时间的安排、学习计划的制定以及自我监控和调整的能力，对学业成就产生重要影响。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学习方法：学生采用的学习策略和技巧，对学业成就产生显著影响。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学习方法</a:t>
            </a:r>
            <a:endParaRPr altLang="en-US" lang="zh-CN"/>
          </a:p>
        </p:txBody>
      </p:sp>
      <p:sp>
        <p:nvSpPr>
          <p:cNvPr id="104921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学习方法的有效性：良好的学习方法能够提高学习效率，减少学习时间和精力投入，从而对学业成就产生积极影响。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学习方法的适应性：适应自身特点的学习方法能够更好地发挥个人潜能，提高学习效果，从而对学业成就产生积极影响。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学习方法的持续性：持续不断地改进学习方法，能够不断提高学习效果，从而对学业成就产生积极影响。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学习方法的创新性：勇于尝试新的学习方法，能够激发学习兴趣和动力，从而对学业成就产生积极影响。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学习环境</a:t>
            </a:r>
            <a:endParaRPr altLang="en-US" lang="zh-CN"/>
          </a:p>
        </p:txBody>
      </p:sp>
      <p:sp>
        <p:nvSpPr>
          <p:cNvPr id="104926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学校氛围：良好的学校氛围能够激发学生的学习动力，提高学业成就。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家庭教育：家庭是学生学习成长的重要环境，良好的家庭教育对学生学业成就有着积极的影响。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社会环境：社会环境对学生的影响也是不可忽视的，良好的社会环境能够为学生提供更多的学习机会和资源。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同学关系：与同学之间的相处关系也会影响学生的学习动机和学业成就，良好的同学关系能够激发学生的学习兴趣，提高学习效率。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教师和家长的影响</a:t>
            </a:r>
            <a:endParaRPr altLang="en-US" lang="zh-CN"/>
          </a:p>
        </p:txBody>
      </p:sp>
      <p:sp>
        <p:nvSpPr>
          <p:cNvPr id="104931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教师的教学方法和态度对学生的影响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家长的教育方式和期望对学生的影响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教师和家长的支持对学生学业成就的促进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教师和家长在学生学习动机方面的作用和责任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学习动机对学业成就的影响</a:t>
            </a:r>
            <a:endParaRPr altLang="en-US" lang="zh-CN"/>
          </a:p>
        </p:txBody>
      </p:sp>
      <p:sp>
        <p:nvSpPr>
          <p:cNvPr id="104937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内在动机与学业成就</a:t>
            </a:r>
            <a:endParaRPr altLang="en-US" lang="zh-CN"/>
          </a:p>
        </p:txBody>
      </p:sp>
      <p:sp>
        <p:nvSpPr>
          <p:cNvPr id="10494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内在动机的定义：指个体对所从事的活动本身感兴趣，从活动中获得快乐和满足感。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内在动机对学业成就的影响：内在动机高的学生通常更愿意投入时间和精力去学习，从而取得更好的学业成绩。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内在动机的激发方法：通过提高学生的学习兴趣、创造良好的学习环境、培养学生的自我效能感等途径来激发内在动机。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内在动机与外在动机的关系：内在动机和外在动机相互补充，外在动机可以转化为内在动机，从而提高学生的学习动力和学业成就。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外在动机与学业成就</a:t>
            </a:r>
            <a:endParaRPr altLang="en-US" lang="zh-CN"/>
          </a:p>
        </p:txBody>
      </p:sp>
      <p:sp>
        <p:nvSpPr>
          <p:cNvPr id="104948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过分依赖外在动机可能导致内在动机的缺失，影响学习的持久性和自主性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外在动机是指个体为了获得外部奖励或避免惩罚而产生的动力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外在动机对学业成就的影响是双面的，适当的奖励可以激发学习动力，过度的奖励可能导致学习动机减弱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培养学生的学习兴趣和内在动机，有助于提高学业成就和自主学习能力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学习动机与学业成就之间的关系模型</a:t>
            </a:r>
            <a:endParaRPr altLang="en-US" lang="zh-CN"/>
          </a:p>
        </p:txBody>
      </p:sp>
      <p:sp>
        <p:nvSpPr>
          <p:cNvPr id="1049558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08400" y="1894045"/>
            <a:ext cx="2149867" cy="1823393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560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8400" y="2978074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562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8400" y="2980614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64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08400" y="4067183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566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08400" y="5155656"/>
            <a:ext cx="2149867" cy="739216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68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08400" y="4069723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0" name="正文"/>
          <p:cNvSpPr txBox="1"/>
          <p:nvPr>
            <p:custDataLst>
              <p:tags r:id="rId7"/>
            </p:custDataLst>
          </p:nvPr>
        </p:nvSpPr>
        <p:spPr>
          <a:xfrm>
            <a:off x="2836787" y="180577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学习动机是影响学业成就的重要因素之一，它能够激发学生的学习热情和动力，提高学习效果和成绩。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72" name="正文"/>
          <p:cNvSpPr txBox="1"/>
          <p:nvPr>
            <p:custDataLst>
              <p:tags r:id="rId8"/>
            </p:custDataLst>
          </p:nvPr>
        </p:nvSpPr>
        <p:spPr>
          <a:xfrm>
            <a:off x="2836787" y="290250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6250" lnSpcReduction="2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学习动机的类型包括内部动机和外部动机，不同的动机类型对学业成就的影响不同。内部动机能够促使学生主动学习，追求自我成长和自我实现；而外部动机则可能使学生为了获得奖励或避免惩罚而学习，这种动机对学业成就的影响相对较小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74" name="正文"/>
          <p:cNvSpPr txBox="1"/>
          <p:nvPr>
            <p:custDataLst>
              <p:tags r:id="rId9"/>
            </p:custDataLst>
          </p:nvPr>
        </p:nvSpPr>
        <p:spPr>
          <a:xfrm>
            <a:off x="2836787" y="399923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学习动机与学业成就之间的关系是相互作用的，良好的学业成就能够增强学生的学习动机，提高其学习兴趣和自信心；同时，强烈的学习动机也能够帮助学生克服困难，取得更好的学业成绩。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76" name="正文"/>
          <p:cNvSpPr txBox="1"/>
          <p:nvPr>
            <p:custDataLst>
              <p:tags r:id="rId10"/>
            </p:custDataLst>
          </p:nvPr>
        </p:nvSpPr>
        <p:spPr>
          <a:xfrm>
            <a:off x="2836787" y="509596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教师和家长可以通过多种方式激发学生的学习动机，例如给予学生适当的鼓励和奖励，帮助学生建立正确的学习目标和价值观，以及营造良好的学习环境和氛围等。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78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8400" y="1871183"/>
            <a:ext cx="2149867" cy="739216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如何提高学习动机以提升学业成就</a:t>
            </a:r>
            <a:endParaRPr altLang="en-US" lang="zh-CN"/>
          </a:p>
        </p:txBody>
      </p:sp>
      <p:sp>
        <p:nvSpPr>
          <p:cNvPr id="104962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激发学习兴趣</a:t>
            </a:r>
            <a:endParaRPr altLang="en-US" lang="zh-CN"/>
          </a:p>
        </p:txBody>
      </p:sp>
      <p:sp>
        <p:nvSpPr>
          <p:cNvPr id="104966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创造良好的学习环境，增加学习乐趣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制定合适的学习计划，提高学习效率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培养积极的学习心态，增强学习动力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发掘个人兴趣爱好，将兴趣与学习相结合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培养积极的学习态度</a:t>
            </a:r>
            <a:endParaRPr altLang="en-US" lang="zh-CN"/>
          </a:p>
        </p:txBody>
      </p:sp>
      <p:sp>
        <p:nvSpPr>
          <p:cNvPr id="104973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认识到学习的重要性，树立正确的学习观念。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制定合理的学习计划，保持学习的节奏和动力。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培养对学科的兴趣和热爱，增加学习的内在动力。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学会自我激励和调整学习状态，保持积极向上的心态。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建立良好的学习环境</a:t>
            </a:r>
            <a:endParaRPr altLang="en-US" lang="zh-CN"/>
          </a:p>
        </p:txBody>
      </p:sp>
      <p:sp>
        <p:nvSpPr>
          <p:cNvPr id="104979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提供丰富的学习资源：如图书、网络、实验器材等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营造积极的学习氛围：鼓励学生交流、合作，互相学习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创设挑战性的学习情境：设计有趣、有挑战性的学习任务，激发学生的求知欲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建立良好的师生关系：加强师生沟通，关注学生需求，提高学生对学习的积极性和主动性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强化学习反馈和奖励机制</a:t>
            </a:r>
            <a:endParaRPr altLang="en-US" lang="zh-CN"/>
          </a:p>
        </p:txBody>
      </p:sp>
      <p:sp>
        <p:nvSpPr>
          <p:cNvPr id="104984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4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4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4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5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5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5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6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6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7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7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7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7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定期进行学习评估，让学生了解自己的学习进度和成果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引导学生发现学习的乐趣和意义，提高学习动机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设定明确的学习目标和奖励机制，激励学生努力学习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给予学生正面的反馈和鼓励，增强他们的学习自信心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4992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结论总结</a:t>
            </a:r>
            <a:endParaRPr altLang="en-US" lang="zh-CN"/>
          </a:p>
        </p:txBody>
      </p:sp>
      <p:sp>
        <p:nvSpPr>
          <p:cNvPr id="104997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学习动机对学业成就具有显著影响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7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激发学习兴趣和目标导向是提高学习动机的关键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8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家长和教师应当关注学生的学习动机，提供适当的支持和引导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9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学校和社会应当创造有利于学习动机激发的环境和条件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对教育实践的建议</a:t>
            </a:r>
            <a:endParaRPr altLang="en-US" lang="zh-CN"/>
          </a:p>
        </p:txBody>
      </p:sp>
      <p:sp>
        <p:nvSpPr>
          <p:cNvPr id="105003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4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4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建立良好的师生关系：加强师生之间的沟通和互动，建立良好的师生关系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5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提供个性化支持：针对不同学生的特点和需求，提供个性化的支持和辅导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5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激发学习动机：关注学生的兴趣和需求，提高学习动力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5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培养自主学习能力：鼓励学生独立思考和自主探究，培养自主学习能力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未来研究方向</a:t>
            </a:r>
            <a:endParaRPr altLang="en-US" lang="zh-CN"/>
          </a:p>
        </p:txBody>
      </p:sp>
      <p:sp>
        <p:nvSpPr>
          <p:cNvPr id="105010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进一步探讨初中学习动机与学业成就之间的具体关系和作用机制。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深入研究不同类型的学习动机对学业成就的影响，为个性化教育提供依据。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拓展研究范围，将学习动机对学业成就的影响延伸到其他学科和更高年级。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结合实际教学情况，提出有效激发学生学习动机、提高学业成就的具体措施和策略。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148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5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5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5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5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5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SLIDE_ID" val="custom2023091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5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2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2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2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2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4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4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191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3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33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293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32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324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2023-12-31T14:49:21Z</dcterms:created>
  <dcterms:modified xsi:type="dcterms:W3CDTF">2023-12-31T14:49:21Z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32b42ea3c40b42d796716cbd0c7fe6f3_21</vt:lpwstr>
  </property>
</Properties>
</file>