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732" r:id="rId1"/>
    <p:sldMasterId id="2147503769" r:id="rId2"/>
  </p:sldMasterIdLst>
  <p:notesMasterIdLst>
    <p:notesMasterId r:id="rId3"/>
  </p:notesMasterIdLst>
  <p:sldIdLst>
    <p:sldId id="8866" r:id="rId4"/>
    <p:sldId id="8869" r:id="rId5"/>
    <p:sldId id="8872" r:id="rId6"/>
    <p:sldId id="8875" r:id="rId7"/>
    <p:sldId id="8878" r:id="rId8"/>
    <p:sldId id="8881" r:id="rId9"/>
    <p:sldId id="8884" r:id="rId10"/>
    <p:sldId id="8887" r:id="rId11"/>
    <p:sldId id="8890" r:id="rId12"/>
    <p:sldId id="8893" r:id="rId13"/>
    <p:sldId id="8896" r:id="rId14"/>
    <p:sldId id="8899" r:id="rId15"/>
    <p:sldId id="8902" r:id="rId16"/>
    <p:sldId id="8905" r:id="rId17"/>
    <p:sldId id="8908" r:id="rId18"/>
    <p:sldId id="8911" r:id="rId19"/>
    <p:sldId id="8914" r:id="rId20"/>
    <p:sldId id="8917" r:id="rId21"/>
    <p:sldId id="8920" r:id="rId22"/>
    <p:sldId id="8923" r:id="rId23"/>
    <p:sldId id="8926" r:id="rId24"/>
    <p:sldId id="8929" r:id="rId25"/>
    <p:sldId id="893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tags" Target="../tags/tag72.xml"/><Relationship Id="rId9" Type="http://schemas.openxmlformats.org/officeDocument/2006/relationships/tags" Target="../tags/tag73.xml"/><Relationship Id="rId10" Type="http://schemas.openxmlformats.org/officeDocument/2006/relationships/tags" Target="../tags/tag74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@path_Rectangle 25-2050&amp;12082"/>
          <p:cNvSpPr/>
          <p:nvPr userDrawn="1">
            <p:custDataLst>
              <p:tags r:id="rId1"/>
            </p:custDataLst>
          </p:nvPr>
        </p:nvSpPr>
        <p:spPr>
          <a:xfrm>
            <a:off x="822960" y="4736465"/>
            <a:ext cx="2670175" cy="604520"/>
          </a:xfrm>
          <a:prstGeom prst="roundRect">
            <a:avLst>
              <a:gd name="adj" fmla="val 50217"/>
            </a:avLst>
          </a:prstGeom>
          <a:solidFill>
            <a:schemeClr val="accent1"/>
          </a:solidFill>
        </p:spPr>
        <p:txBody>
          <a:bodyPr/>
          <a:p>
            <a:endParaRPr altLang="en-US" lang="zh-CN"/>
          </a:p>
        </p:txBody>
      </p:sp>
      <p:sp>
        <p:nvSpPr>
          <p:cNvPr id="1048674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ah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76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ah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678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ah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48680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ah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82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84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2501900"/>
            <a:ext cx="5765800" cy="2076450"/>
          </a:xfrm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82650" y="1527175"/>
            <a:ext cx="8039100" cy="819785"/>
          </a:xfrm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800">
                <a:solidFill>
                  <a:schemeClr val="accent1"/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200" y="4733925"/>
            <a:ext cx="2654935" cy="606425"/>
          </a:xfrm>
        </p:spPr>
        <p:txBody>
          <a:bodyPr anchor="ctr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2696" y="0"/>
            <a:ext cx="2304288" cy="6858000"/>
          </a:xfrm>
          <a:custGeom>
            <a:avLst/>
            <a:ah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708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672584" cy="6858000"/>
          </a:xfrm>
          <a:custGeom>
            <a:avLst/>
            <a:ah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10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0" y="3959352"/>
            <a:ext cx="4581144" cy="2898648"/>
          </a:xfrm>
          <a:custGeom>
            <a:avLst/>
            <a:ah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73000">
                <a:schemeClr val="accent2">
                  <a:alpha val="0"/>
                </a:schemeClr>
              </a:gs>
              <a:gs pos="100000">
                <a:schemeClr val="accent1">
                  <a:lumMod val="75000"/>
                  <a:alpha val="7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48160" y="2263806"/>
            <a:ext cx="2658015" cy="1313212"/>
          </a:xfrm>
        </p:spPr>
        <p:txBody>
          <a:bodyPr anchor="b" wrap="square">
            <a:normAutofit/>
          </a:bodyPr>
          <a:lstStyle>
            <a:lvl1pPr>
              <a:defRPr sz="45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副标题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48160" y="3629551"/>
            <a:ext cx="2658015" cy="1244289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bg_#color-2050&amp;12358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724" name="Ellipse 5 (Stroke)_#color-2050&amp;1273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142232" cy="4544568"/>
          </a:xfrm>
          <a:custGeom>
            <a:avLst/>
            <a:ah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726" name="Ellipse 3 (Stroke)_#color_$lt1_$lt1-2050&amp;12739"/>
          <p:cNvSpPr/>
          <p:nvPr userDrawn="1">
            <p:custDataLst>
              <p:tags r:id="rId3"/>
            </p:custDataLst>
          </p:nvPr>
        </p:nvSpPr>
        <p:spPr>
          <a:xfrm>
            <a:off x="0" y="1399032"/>
            <a:ext cx="6099048" cy="5458968"/>
          </a:xfrm>
          <a:custGeom>
            <a:avLst/>
            <a:ah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41000">
                <a:schemeClr val="lt1">
                  <a:alpha val="45000"/>
                </a:scheme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28" name="Ellipse 4 (Stroke)_#color_$lt1_$accent1-2050&amp;12742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5541264" cy="2194560"/>
          </a:xfrm>
          <a:custGeom>
            <a:avLst/>
            <a:ah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81000">
                <a:schemeClr val="l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730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627495" y="3136900"/>
            <a:ext cx="4726940" cy="1983105"/>
          </a:xfrm>
        </p:spPr>
        <p:txBody>
          <a:bodyPr anchor="t" wrap="square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节编号 3"/>
          <p:cNvSpPr>
            <a:spLocks noGrp="1"/>
          </p:cNvSpPr>
          <p:nvPr userDrawn="1">
            <p:ph type="body" sz="quarter" idx="13" hasCustomPrompt="1"/>
            <p:custDataLst>
              <p:tags r:id="rId6"/>
            </p:custDataLst>
          </p:nvPr>
        </p:nvSpPr>
        <p:spPr>
          <a:xfrm>
            <a:off x="486410" y="3269650"/>
            <a:ext cx="5126736" cy="2759544"/>
          </a:xfrm>
        </p:spPr>
        <p:txBody>
          <a:bodyPr anchor="b" wrap="square">
            <a:normAutofit/>
          </a:bodyPr>
          <a:lstStyle>
            <a:lvl1pPr algn="ctr" indent="0" marL="0">
              <a:buNone/>
              <a:defRPr b="1" sz="119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34" name="日期占位符 4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5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6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bg_#color-2050&amp;124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avLst/>
            <a:ah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048802" name="Ellipse 3_#color_$lt1_$lt1-2050&amp;12754"/>
          <p:cNvSpPr/>
          <p:nvPr userDrawn="1">
            <p:custDataLst>
              <p:tags r:id="rId2"/>
            </p:custDataLst>
          </p:nvPr>
        </p:nvSpPr>
        <p:spPr>
          <a:xfrm>
            <a:off x="8891016" y="0"/>
            <a:ext cx="3300984" cy="3877056"/>
          </a:xfrm>
          <a:custGeom>
            <a:avLst/>
            <a:ah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0">
                <a:schemeClr val="lt1">
                  <a:alpha val="0"/>
                </a:schemeClr>
              </a:gs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4" name="Ellipse 4 (Stroke)_#color_$lt1_$accent1-2050&amp;12757"/>
          <p:cNvSpPr/>
          <p:nvPr userDrawn="1">
            <p:custDataLst>
              <p:tags r:id="rId3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ah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06" name="Ellipse 8 (Stroke)_#color-2050&amp;12760"/>
          <p:cNvSpPr/>
          <p:nvPr userDrawn="1">
            <p:custDataLst>
              <p:tags r:id="rId4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ah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048808" name="Ellipse 9_#color-2050&amp;12763"/>
          <p:cNvSpPr/>
          <p:nvPr userDrawn="1">
            <p:custDataLst>
              <p:tags r:id="rId5"/>
            </p:custDataLst>
          </p:nvPr>
        </p:nvSpPr>
        <p:spPr>
          <a:xfrm>
            <a:off x="0" y="3429000"/>
            <a:ext cx="3255264" cy="3429000"/>
          </a:xfrm>
          <a:custGeom>
            <a:avLst/>
            <a:ah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48810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838200" y="457200"/>
            <a:ext cx="10515000" cy="2998800"/>
          </a:xfrm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38200" y="3908350"/>
            <a:ext cx="10515000" cy="1240560"/>
          </a:xfrm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5.xml"/><Relationship Id="rId13" Type="http://schemas.openxmlformats.org/officeDocument/2006/relationships/tags" Target="../tags/tag76.xml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733" r:id="rId1"/>
    <p:sldLayoutId id="2147503734" r:id="rId2"/>
    <p:sldLayoutId id="2147503735" r:id="rId3"/>
    <p:sldLayoutId id="2147503736" r:id="rId4"/>
    <p:sldLayoutId id="2147503737" r:id="rId5"/>
    <p:sldLayoutId id="2147503738" r:id="rId6"/>
    <p:sldLayoutId id="2147503739" r:id="rId7"/>
    <p:sldLayoutId id="2147503740" r:id="rId8"/>
    <p:sldLayoutId id="2147503741" r:id="rId9"/>
    <p:sldLayoutId id="2147503742" r:id="rId10"/>
    <p:sldLayoutId id="21475037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ah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656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ah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48658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ah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770" r:id="rId1"/>
    <p:sldLayoutId id="2147503771" r:id="rId2"/>
    <p:sldLayoutId id="2147503772" r:id="rId3"/>
    <p:sldLayoutId id="2147503773" r:id="rId4"/>
    <p:sldLayoutId id="2147503774" r:id="rId5"/>
    <p:sldLayoutId id="2147503775" r:id="rId6"/>
    <p:sldLayoutId id="2147503776" r:id="rId7"/>
    <p:sldLayoutId id="2147503777" r:id="rId8"/>
    <p:sldLayoutId id="2147503778" r:id="rId9"/>
    <p:sldLayoutId id="2147503779" r:id="rId10"/>
    <p:sldLayoutId id="214750378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新时代下的小学教育人际关系管理探讨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48" name="项标题"/>
          <p:cNvSpPr txBox="1"/>
          <p:nvPr>
            <p:custDataLst>
              <p:tags r:id="rId3"/>
            </p:custDataLst>
          </p:nvPr>
        </p:nvSpPr>
        <p:spPr>
          <a:xfrm>
            <a:off x="7174103" y="1070197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新时代下小学教育人际关系管理的重要性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@mix!m0_序号_03-2050-12356"/>
          <p:cNvSpPr/>
          <p:nvPr>
            <p:custDataLst>
              <p:tags r:id="rId4"/>
            </p:custDataLst>
          </p:nvPr>
        </p:nvSpPr>
        <p:spPr>
          <a:xfrm>
            <a:off x="6885559" y="381393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03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52" name="Ellipse 70_#color-2050&amp;12709"/>
          <p:cNvSpPr/>
          <p:nvPr>
            <p:custDataLst>
              <p:tags r:id="rId5"/>
            </p:custDataLst>
          </p:nvPr>
        </p:nvSpPr>
        <p:spPr>
          <a:xfrm>
            <a:off x="6812407" y="3740785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4" name="Ellipse 66_#color-2050&amp;12710"/>
          <p:cNvSpPr/>
          <p:nvPr>
            <p:custDataLst>
              <p:tags r:id="rId6"/>
            </p:custDataLst>
          </p:nvPr>
        </p:nvSpPr>
        <p:spPr>
          <a:xfrm>
            <a:off x="6291199" y="942721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6" name="Ellipse 68_#color-2050&amp;12711"/>
          <p:cNvSpPr/>
          <p:nvPr>
            <p:custDataLst>
              <p:tags r:id="rId7"/>
            </p:custDataLst>
          </p:nvPr>
        </p:nvSpPr>
        <p:spPr>
          <a:xfrm>
            <a:off x="6812407" y="2341753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58" name="Ellipse 72_#color-2050&amp;12712"/>
          <p:cNvSpPr/>
          <p:nvPr>
            <p:custDataLst>
              <p:tags r:id="rId8"/>
            </p:custDataLst>
          </p:nvPr>
        </p:nvSpPr>
        <p:spPr>
          <a:xfrm>
            <a:off x="6291199" y="5139817"/>
            <a:ext cx="758952" cy="758952"/>
          </a:xfrm>
          <a:custGeom>
            <a:avLst/>
            <a:ah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860" name="@mix!m0_序号_01-2050-12354"/>
          <p:cNvSpPr/>
          <p:nvPr>
            <p:custDataLst>
              <p:tags r:id="rId9"/>
            </p:custDataLst>
          </p:nvPr>
        </p:nvSpPr>
        <p:spPr>
          <a:xfrm>
            <a:off x="6364351" y="1025017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indent="0" marL="0">
              <a:lnSpc>
                <a:spcPct val="110000"/>
              </a:lnSpc>
              <a:buNone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</a:rPr>
              <a:t>01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048862" name="@mix!m0_序号_02-2050-12355"/>
          <p:cNvSpPr/>
          <p:nvPr>
            <p:custDataLst>
              <p:tags r:id="rId10"/>
            </p:custDataLst>
          </p:nvPr>
        </p:nvSpPr>
        <p:spPr>
          <a:xfrm>
            <a:off x="6885559" y="2414905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02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4" name="@mix!m0_序号_04-2050-12357"/>
          <p:cNvSpPr/>
          <p:nvPr>
            <p:custDataLst>
              <p:tags r:id="rId11"/>
            </p:custDataLst>
          </p:nvPr>
        </p:nvSpPr>
        <p:spPr>
          <a:xfrm>
            <a:off x="6364351" y="5212969"/>
            <a:ext cx="603504" cy="603504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微软雅黑" panose="020B0503020204020204" pitchFamily="34" charset="-120"/>
                <a:sym typeface="+mn-ea"/>
              </a:rPr>
              <a:t>04</a:t>
            </a:r>
            <a:endParaRPr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6" name="项标题"/>
          <p:cNvSpPr txBox="1"/>
          <p:nvPr>
            <p:custDataLst>
              <p:tags r:id="rId12"/>
            </p:custDataLst>
          </p:nvPr>
        </p:nvSpPr>
        <p:spPr>
          <a:xfrm>
            <a:off x="7695311" y="2469229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新时代下小学教育人际关系管理面临的挑战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8" name="项标题"/>
          <p:cNvSpPr txBox="1"/>
          <p:nvPr>
            <p:custDataLst>
              <p:tags r:id="rId13"/>
            </p:custDataLst>
          </p:nvPr>
        </p:nvSpPr>
        <p:spPr>
          <a:xfrm>
            <a:off x="7695311" y="3863689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新时代下小学教育人际关系管理的策略与实践</a:t>
            </a:r>
            <a:endParaRPr altLang="en-US" b="1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4"/>
            </p:custDataLst>
          </p:nvPr>
        </p:nvSpPr>
        <p:spPr>
          <a:xfrm>
            <a:off x="7174103" y="5262721"/>
            <a:ext cx="3674187" cy="504000"/>
          </a:xfrm>
          <a:prstGeom prst="rect"/>
          <a:noFill/>
        </p:spPr>
        <p:txBody>
          <a:bodyPr anchor="ctr" bIns="0" lIns="0" rIns="0" rtlCol="0" tIns="0" wrap="square">
            <a:normAutofit fontScale="68333"/>
          </a:bodyPr>
          <a:p>
            <a:pPr>
              <a:lnSpc>
                <a:spcPct val="100000"/>
              </a:lnSpc>
            </a:pPr>
            <a:r>
              <a:rPr altLang="en-US" b="1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新时代下小学教育人际关系管理的成效与反思</a:t>
            </a:r>
            <a:endParaRPr altLang="en-US" b="1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新时代下小学教育人际关系管理的重要性</a:t>
            </a:r>
            <a:endParaRPr altLang="en-US" lang="zh-CN"/>
          </a:p>
        </p:txBody>
      </p:sp>
      <p:sp>
        <p:nvSpPr>
          <p:cNvPr id="10489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89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促进教师与学生之间的沟通与互动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培养学生在人际交往中的良好素养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提高教育效果和教育目标的实现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提升学生的学习积极性和参与度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促进师生和谐关系</a:t>
            </a:r>
            <a:endParaRPr altLang="en-US" lang="zh-CN"/>
          </a:p>
        </p:txBody>
      </p:sp>
      <p:sp>
        <p:nvSpPr>
          <p:cNvPr id="10490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建立良好的师生关系是教育成功的关键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和谐的师生关系有助于激发学生的学习兴趣和动力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良好的师生关系能够促进学生的心理健康和全面发展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师生之间的互动和沟通是建立和谐关系的重要途径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培养学生社会交往能力</a:t>
            </a:r>
            <a:endParaRPr altLang="en-US" lang="zh-CN"/>
          </a:p>
        </p:txBody>
      </p:sp>
      <p:sp>
        <p:nvSpPr>
          <p:cNvPr id="10491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小学阶段是培养学生社会交往能力的重要时期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良好的人际关系有助于学生心理健康发展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培养学生社会交往能力有助于提高学生的综合素质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新时代下小学教育人际关系管理有助于学生形成良好的人际关系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营造良好的校园文化氛围</a:t>
            </a:r>
            <a:endParaRPr altLang="en-US" lang="zh-CN"/>
          </a:p>
        </p:txBody>
      </p:sp>
      <p:sp>
        <p:nvSpPr>
          <p:cNvPr id="10492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建立师生互信关系，增强教育效果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培养学生团队协作精神，提高集体荣誉感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营造积极向上的学习氛围，激发学生的学习热情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形成良好的校风，提升学校的社会声誉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新时代下小学教育人际关系管理面临的挑战</a:t>
            </a:r>
            <a:endParaRPr altLang="en-US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信息化时代对传统师生关系的影响</a:t>
            </a:r>
            <a:endParaRPr altLang="en-US" lang="zh-CN"/>
          </a:p>
        </p:txBody>
      </p:sp>
      <p:sp>
        <p:nvSpPr>
          <p:cNvPr id="1049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信息化工具的普及使得学生获取知识的方式发生变化，对教师的依赖程度降低。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网络信息的泛滥导致学生价值观多元化，对教师的权威地位产生挑战。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线上教育平台的兴起使得师生之间的交流和互动减少，影响情感纽带的建立。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教师需要不断更新教育理念和教学方法，以适应信息化时代的发展需求。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学生个性化需求的增加</a:t>
            </a:r>
            <a:endParaRPr altLang="en-US" lang="zh-CN"/>
          </a:p>
        </p:txBody>
      </p:sp>
      <p:sp>
        <p:nvSpPr>
          <p:cNvPr id="10493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当前小学生普遍存在个性化需求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个性化需求增加对小学教育人际关系管理提出了更高的要求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教师需要关注学生的个性差异，满足不同学生的需求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针对学生个性化需求，学校和教师需要采取相应的管理措施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家校合作关系的复杂性</a:t>
            </a:r>
            <a:endParaRPr altLang="en-US" lang="zh-CN"/>
          </a:p>
        </p:txBody>
      </p:sp>
      <p:sp>
        <p:nvSpPr>
          <p:cNvPr id="10494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家校沟通渠道不畅：家长与学校之间的沟通存在障碍，影响双方的有效合作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家长参与程度不一：部分家长过度干预学校教育，部分家长则不参与学校事务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家长期望与学校教育理念的差异：家长对教育的期望与学校的教育理念存在冲突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家校合作机制不完善：缺乏有效的家校合作机制，难以形成教育合力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教师团队建设的挑战</a:t>
            </a:r>
            <a:endParaRPr altLang="en-US" lang="zh-CN"/>
          </a:p>
        </p:txBody>
      </p:sp>
      <p:sp>
        <p:nvSpPr>
          <p:cNvPr id="10495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教师工作压力过大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教师职业倦怠问题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教师团队内部沟通不畅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教师专业发展受限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新时代下小学教育人际关系管理的策略与实践</a:t>
            </a:r>
            <a:endParaRPr altLang="en-US" lang="zh-CN"/>
          </a:p>
        </p:txBody>
      </p:sp>
      <p:sp>
        <p:nvSpPr>
          <p:cNvPr id="10495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建立新型师生关系</a:t>
            </a:r>
            <a:endParaRPr altLang="en-US" lang="zh-CN"/>
          </a:p>
        </p:txBody>
      </p:sp>
      <p:sp>
        <p:nvSpPr>
          <p:cNvPr id="10496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情感关怀：教师应对学生充满关爱，关注学生的成长与发展，帮助学生解决学习和生活中的问题，增强学生的归属感和安全感。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激励与评价：教师应注重对学生的激励和评价，肯定学生的进步和成绩，鼓励学生积极参与学习和活动，提高学生的自信心和自尊心。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尊重与理解：教师应尊重学生的个性与需求，理解学生的思想与情感，建立平等、和谐的师生关系。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有效沟通：教师应善于倾听学生的意见与建议，鼓励学生表达自己的想法，通过有效沟通促进师生之间的相互理解与信任。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加强师生沟通与互动</a:t>
            </a:r>
            <a:endParaRPr altLang="en-US" lang="zh-CN"/>
          </a:p>
        </p:txBody>
      </p:sp>
      <p:sp>
        <p:nvSpPr>
          <p:cNvPr id="10497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利用现代技术手段，如社交媒体、即时通讯工具等，加强师生之间的线上沟通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建立平等、尊重的师生关系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定期开展师生座谈会，了解学生需求和意见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组织课外活动，增进师生之间的了解和感情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优化家校合作关系</a:t>
            </a:r>
            <a:endParaRPr altLang="en-US" lang="zh-CN"/>
          </a:p>
        </p:txBody>
      </p:sp>
      <p:sp>
        <p:nvSpPr>
          <p:cNvPr id="10497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加强家校之间的互动与合作，共同关注学生的成长与发展。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建立科学的评价机制，对家校合作的效果进行评估与改进。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建立有效的沟通机制，加强家校之间的信息交流与反馈。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鼓励家长参与学校教育活动，提高家长的教育意识和能力。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提升教师团队凝聚力</a:t>
            </a:r>
            <a:endParaRPr altLang="en-US" lang="zh-CN"/>
          </a:p>
        </p:txBody>
      </p:sp>
      <p:sp>
        <p:nvSpPr>
          <p:cNvPr id="10498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定期组织教师团队建设活动，加强教师之间的沟通与合作。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鼓励教师分享教学经验和教学方法，促进教师之间的知识交流。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设立激励机制，表彰在团队合作中表现突出的教师。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建立有效的沟通渠道，及时解决教师之间的矛盾和问题。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新时代下小学教育人际关系管理的成效与反思</a:t>
            </a:r>
            <a:endParaRPr altLang="en-US" lang="zh-CN"/>
          </a:p>
        </p:txBody>
      </p:sp>
      <p:sp>
        <p:nvSpPr>
          <p:cNvPr id="1049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提升学生综合素质</a:t>
            </a:r>
            <a:endParaRPr altLang="en-US" lang="zh-CN"/>
          </a:p>
        </p:txBody>
      </p:sp>
      <p:sp>
        <p:nvSpPr>
          <p:cNvPr id="10499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提升学生的社交能力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培养学生的团队合作意识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增强学生的自我管理能力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提高学生的情商和逆境商数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增强教师职业幸福感</a:t>
            </a:r>
            <a:endParaRPr altLang="en-US" lang="zh-CN"/>
          </a:p>
        </p:txBody>
      </p:sp>
      <p:sp>
        <p:nvSpPr>
          <p:cNvPr id="105003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建立有效的激励机制，激发教师工作热情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营造良好的工作环境，促进教师心理健康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加强教师培训，提高教师专业素养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提升教师待遇，保障教师权益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促进学校可持续发展</a:t>
            </a:r>
            <a:endParaRPr altLang="en-US" lang="zh-CN"/>
          </a:p>
        </p:txBody>
      </p:sp>
      <p:sp>
        <p:nvSpPr>
          <p:cNvPr id="10501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完善管理制度：制定科学、合理的管理制度，明确各方的职责和权利，确保学校的各项工作有序进行。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提升教师素质：通过培训和交流，提高教师的专业素养和人际交往能力，为学校可持续发展提供保障。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优化教育环境：营造和谐、积极向上的教育氛围，加强师生之间的互动与合作，促进学校的整体发展。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增强社会责任感：积极参与社会公益事业，提高学校的知名度和美誉度，为学校的长远发展创造有利条件。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反思与改进管理策略</a:t>
            </a:r>
            <a:endParaRPr altLang="en-US" lang="zh-CN"/>
          </a:p>
        </p:txBody>
      </p:sp>
      <p:sp>
        <p:nvSpPr>
          <p:cNvPr id="10501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反思新时代下小学教育人际关系管理存在的问题和不足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分析问题产生的原因，如教育观念、管理方式等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提出改进管理策略的建议和措施，如加强师生沟通、优化管理流程等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强调持续改进和优化管理策略的重要性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3105_1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b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105_4*l_h_a*1_1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3105_4*l_h_i*1_3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3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3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3_1"/>
  <p:tag name="KSO_WM_DIAGRAM_GROUP_CODE" val="l1-1"/>
  <p:tag name="KSO_WM_DIAGRAM_VERSION" val="3"/>
  <p:tag name="KSO_WM_DIAGRAM_COLOR_TEXT_CAN_REMOVE" val="n"/>
  <p:tag name="KSO_WM_DIAGRAM_COLOR_TRICK" val="1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1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1_1"/>
  <p:tag name="KSO_WM_DIAGRAM_GROUP_CODE" val="l1-1"/>
  <p:tag name="KSO_WM_DIAGRAM_VERSION" val="3"/>
  <p:tag name="KSO_WM_DIAGRAM_COLOR_TEXT_CAN_REMOVE" val="n"/>
  <p:tag name="KSO_WM_DIAGRAM_COLOR_TRICK" val="1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2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2_1"/>
  <p:tag name="KSO_WM_DIAGRAM_GROUP_CODE" val="l1-1"/>
  <p:tag name="KSO_WM_DIAGRAM_VERSION" val="3"/>
  <p:tag name="KSO_WM_DIAGRAM_COLOR_TEXT_CAN_REMOVE" val="n"/>
  <p:tag name="KSO_WM_DIAGRAM_COLOR_TRICK" val="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UNIT_TYPE" val="l_h_i"/>
  <p:tag name="KSO_WM_UNIT_INDEX" val="1_4_1"/>
  <p:tag name="KSO_WM_DIAGRAM_GROUP_CODE" val="l1-1"/>
  <p:tag name="KSO_WM_DIAGRAM_VERSION" val="3"/>
  <p:tag name="KSO_WM_DIAGRAM_COLOR_TEXT_CAN_REMOVE" val="n"/>
  <p:tag name="KSO_WM_DIAGRAM_COLOR_TRICK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3105_4*l_h_i*1_1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3105_4*l_h_i*1_2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04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105_4*l_h_a*1_2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105_4*l_h_a*1_3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105_4*l_h_a*1_4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UNIT_PRESET_TEXT" val="添加目录项标题"/>
</p:tagLst>
</file>

<file path=ppt/tags/tag102.xml><?xml version="1.0" encoding="utf-8"?>
<p:tagLst xmlns:p="http://schemas.openxmlformats.org/presentationml/2006/main">
  <p:tag name="KSO_WM_SLIDE_ID" val="custom2023310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310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2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7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7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105_7*e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2.xml><?xml version="1.0" encoding="utf-8"?>
<p:tagLst xmlns:p="http://schemas.openxmlformats.org/presentationml/2006/main">
  <p:tag name="KSO_WM_SLIDE_ID" val="custom2023310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105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31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2024-01-05T12:39:04Z</dcterms:created>
  <dcterms:modified xsi:type="dcterms:W3CDTF">2024-01-05T12:39:04Z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4f09ce4228f0491782ef70b0e307ca5e_21</vt:lpwstr>
  </property>
</Properties>
</file>