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handoutMasterIdLst>
    <p:handoutMasterId r:id="rId26"/>
  </p:handoutMasterIdLst>
  <p:sldIdLst>
    <p:sldId id="352" r:id="rId2"/>
    <p:sldId id="512" r:id="rId3"/>
    <p:sldId id="558" r:id="rId4"/>
    <p:sldId id="592" r:id="rId5"/>
    <p:sldId id="645" r:id="rId6"/>
    <p:sldId id="618" r:id="rId7"/>
    <p:sldId id="646" r:id="rId8"/>
    <p:sldId id="647" r:id="rId9"/>
    <p:sldId id="522" r:id="rId10"/>
    <p:sldId id="520" r:id="rId11"/>
    <p:sldId id="519" r:id="rId12"/>
    <p:sldId id="648" r:id="rId13"/>
    <p:sldId id="515" r:id="rId14"/>
    <p:sldId id="649" r:id="rId15"/>
    <p:sldId id="535" r:id="rId16"/>
    <p:sldId id="534" r:id="rId17"/>
    <p:sldId id="671" r:id="rId18"/>
    <p:sldId id="672" r:id="rId19"/>
    <p:sldId id="673" r:id="rId20"/>
    <p:sldId id="503" r:id="rId21"/>
    <p:sldId id="502" r:id="rId22"/>
    <p:sldId id="510" r:id="rId23"/>
    <p:sldId id="530" r:id="rId24"/>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91" userDrawn="1">
          <p15:clr>
            <a:srgbClr val="A4A3A4"/>
          </p15:clr>
        </p15:guide>
        <p15:guide id="2" pos="7270" userDrawn="1">
          <p15:clr>
            <a:srgbClr val="A4A3A4"/>
          </p15:clr>
        </p15:guide>
        <p15:guide id="3" orient="horz" pos="592" userDrawn="1">
          <p15:clr>
            <a:srgbClr val="A4A3A4"/>
          </p15:clr>
        </p15:guide>
        <p15:guide id="4" orient="horz" pos="711" userDrawn="1">
          <p15:clr>
            <a:srgbClr val="A4A3A4"/>
          </p15:clr>
        </p15:guide>
        <p15:guide id="5" orient="horz" pos="3893" userDrawn="1">
          <p15:clr>
            <a:srgbClr val="A4A3A4"/>
          </p15:clr>
        </p15:guide>
        <p15:guide id="6" orient="horz" pos="241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3D0C"/>
    <a:srgbClr val="E87E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4" d="100"/>
          <a:sy n="74" d="100"/>
        </p:scale>
        <p:origin x="540" y="54"/>
      </p:cViewPr>
      <p:guideLst>
        <p:guide pos="391"/>
        <p:guide pos="7270"/>
        <p:guide orient="horz" pos="592"/>
        <p:guide orient="horz" pos="711"/>
        <p:guide orient="horz" pos="3893"/>
        <p:guide orient="horz" pos="241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2023-04-27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899783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andolFang R" panose="00000500000000000000" pitchFamily="50" charset="-122"/>
                <a:ea typeface="FandolFang R" panose="00000500000000000000" pitchFamily="5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andolFang R" panose="00000500000000000000" pitchFamily="50" charset="-122"/>
                <a:ea typeface="FandolFang R" panose="00000500000000000000" pitchFamily="50" charset="-122"/>
              </a:defRPr>
            </a:lvl1pPr>
          </a:lstStyle>
          <a:p>
            <a:fld id="{AE0DE9EE-4859-4268-BBC4-675AC62706B9}" type="datetimeFigureOut">
              <a:rPr lang="zh-CN" altLang="en-US" smtClean="0"/>
              <a:t>2023-04-27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andolFang R" panose="00000500000000000000" pitchFamily="50" charset="-122"/>
                <a:ea typeface="FandolFang R" panose="00000500000000000000" pitchFamily="5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andolFang R" panose="00000500000000000000" pitchFamily="50" charset="-122"/>
                <a:ea typeface="FandolFang R" panose="00000500000000000000" pitchFamily="50" charset="-122"/>
              </a:defRPr>
            </a:lvl1pPr>
          </a:lstStyle>
          <a:p>
            <a:fld id="{BB2C8289-E33C-4EEE-A50D-9F0CCF1C0AC5}" type="slidenum">
              <a:rPr lang="zh-CN" altLang="en-US" smtClean="0"/>
              <a:t>‹#›</a:t>
            </a:fld>
            <a:endParaRPr lang="zh-CN" altLang="en-US"/>
          </a:p>
        </p:txBody>
      </p:sp>
    </p:spTree>
    <p:extLst>
      <p:ext uri="{BB962C8B-B14F-4D97-AF65-F5344CB8AC3E}">
        <p14:creationId xmlns:p14="http://schemas.microsoft.com/office/powerpoint/2010/main" val="1727853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1pPr>
    <a:lvl2pPr marL="4572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2pPr>
    <a:lvl3pPr marL="9144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3pPr>
    <a:lvl4pPr marL="13716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4pPr>
    <a:lvl5pPr marL="18288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ct val="0"/>
              </a:spcBef>
              <a:spcAft>
                <a:spcPct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924241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489892" y="985539"/>
            <a:ext cx="1402080" cy="196215"/>
            <a:chOff x="6159842" y="306196"/>
            <a:chExt cx="1402102" cy="196020"/>
          </a:xfrm>
          <a:gradFill>
            <a:gsLst>
              <a:gs pos="100000">
                <a:srgbClr val="0572E3"/>
              </a:gs>
              <a:gs pos="1000">
                <a:srgbClr val="0345AC"/>
              </a:gs>
              <a:gs pos="53000">
                <a:srgbClr val="0572E3"/>
              </a:gs>
            </a:gsLst>
            <a:lin ang="2700000" scaled="0"/>
          </a:gradFill>
        </p:grpSpPr>
        <p:sp>
          <p:nvSpPr>
            <p:cNvPr id="8" name="椭圆 7"/>
            <p:cNvSpPr/>
            <p:nvPr/>
          </p:nvSpPr>
          <p:spPr>
            <a:xfrm>
              <a:off x="6159842" y="306196"/>
              <a:ext cx="196020" cy="196020"/>
            </a:xfrm>
            <a:prstGeom prst="ellipse">
              <a:avLst/>
            </a:prstGeom>
            <a:grpFill/>
            <a:ln>
              <a:noFill/>
            </a:ln>
            <a:effectLst>
              <a:outerShdw blurRad="889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a:solidFill>
                  <a:prstClr val="white"/>
                </a:solidFill>
                <a:cs typeface="+mn-ea"/>
                <a:sym typeface="+mn-lt"/>
              </a:endParaRPr>
            </a:p>
          </p:txBody>
        </p:sp>
        <p:sp>
          <p:nvSpPr>
            <p:cNvPr id="9" name="椭圆 8"/>
            <p:cNvSpPr/>
            <p:nvPr/>
          </p:nvSpPr>
          <p:spPr>
            <a:xfrm>
              <a:off x="6561869" y="306196"/>
              <a:ext cx="196020" cy="196020"/>
            </a:xfrm>
            <a:prstGeom prst="ellipse">
              <a:avLst/>
            </a:prstGeom>
            <a:grpFill/>
            <a:ln>
              <a:noFill/>
            </a:ln>
            <a:effectLst>
              <a:outerShdw blurRad="889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a:solidFill>
                  <a:prstClr val="white"/>
                </a:solidFill>
                <a:cs typeface="+mn-ea"/>
                <a:sym typeface="+mn-lt"/>
              </a:endParaRPr>
            </a:p>
          </p:txBody>
        </p:sp>
        <p:sp>
          <p:nvSpPr>
            <p:cNvPr id="10" name="椭圆 9"/>
            <p:cNvSpPr/>
            <p:nvPr/>
          </p:nvSpPr>
          <p:spPr>
            <a:xfrm>
              <a:off x="6963897" y="306196"/>
              <a:ext cx="196020" cy="196020"/>
            </a:xfrm>
            <a:prstGeom prst="ellipse">
              <a:avLst/>
            </a:prstGeom>
            <a:grpFill/>
            <a:ln>
              <a:noFill/>
            </a:ln>
            <a:effectLst>
              <a:outerShdw blurRad="889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a:solidFill>
                  <a:prstClr val="white"/>
                </a:solidFill>
                <a:cs typeface="+mn-ea"/>
                <a:sym typeface="+mn-lt"/>
              </a:endParaRPr>
            </a:p>
          </p:txBody>
        </p:sp>
        <p:sp>
          <p:nvSpPr>
            <p:cNvPr id="11" name="椭圆 10"/>
            <p:cNvSpPr/>
            <p:nvPr/>
          </p:nvSpPr>
          <p:spPr>
            <a:xfrm>
              <a:off x="7365924" y="306196"/>
              <a:ext cx="196020" cy="196020"/>
            </a:xfrm>
            <a:prstGeom prst="ellipse">
              <a:avLst/>
            </a:prstGeom>
            <a:grpFill/>
            <a:ln>
              <a:noFill/>
            </a:ln>
            <a:effectLst>
              <a:outerShdw blurRad="889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a:solidFill>
                  <a:prstClr val="white"/>
                </a:solidFill>
                <a:cs typeface="+mn-ea"/>
                <a:sym typeface="+mn-lt"/>
              </a:endParaRPr>
            </a:p>
          </p:txBody>
        </p:sp>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p:spPr>
        <p:txBody>
          <a:bodyPr/>
          <a:lstStyle/>
          <a:p>
            <a:fld id="{FFD795F3-8175-4EEC-87E2-25F4B6C0817A}" type="datetimeFigureOut">
              <a:rPr lang="zh-CN" altLang="en-US" smtClean="0"/>
              <a:t>2023-04-27</a:t>
            </a:fld>
            <a:endParaRPr lang="zh-CN" altLang="en-US"/>
          </a:p>
        </p:txBody>
      </p:sp>
      <p:sp>
        <p:nvSpPr>
          <p:cNvPr id="3" name="Footer Placeholder 2"/>
          <p:cNvSpPr>
            <a:spLocks noGrp="1"/>
          </p:cNvSpPr>
          <p:nvPr>
            <p:ph type="ftr" sz="quarter" idx="11"/>
          </p:nvPr>
        </p:nvSpPr>
        <p:spPr>
          <a:xfrm>
            <a:off x="4038600" y="6356351"/>
            <a:ext cx="4114800" cy="365125"/>
          </a:xfrm>
        </p:spPr>
        <p:txBody>
          <a:bodyPr/>
          <a:lstStyle/>
          <a:p>
            <a:endParaRPr lang="zh-CN" altLang="en-US"/>
          </a:p>
        </p:txBody>
      </p:sp>
      <p:sp>
        <p:nvSpPr>
          <p:cNvPr id="4" name="Slide Number Placeholder 3"/>
          <p:cNvSpPr>
            <a:spLocks noGrp="1"/>
          </p:cNvSpPr>
          <p:nvPr>
            <p:ph type="sldNum" sz="quarter" idx="12"/>
          </p:nvPr>
        </p:nvSpPr>
        <p:spPr>
          <a:xfrm>
            <a:off x="8610600" y="6356351"/>
            <a:ext cx="2743200" cy="365125"/>
          </a:xfrm>
        </p:spPr>
        <p:txBody>
          <a:bodyPr/>
          <a:lstStyle/>
          <a:p>
            <a:fld id="{30D1D53D-1052-45A2-A97B-AF9DEF958796}"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5"/>
          <p:cNvSpPr>
            <a:spLocks noChangeShapeType="1"/>
          </p:cNvSpPr>
          <p:nvPr userDrawn="1"/>
        </p:nvSpPr>
        <p:spPr bwMode="auto">
          <a:xfrm flipH="1">
            <a:off x="8547100" y="6852073"/>
            <a:ext cx="0" cy="0"/>
          </a:xfrm>
          <a:prstGeom prst="line">
            <a:avLst/>
          </a:prstGeom>
          <a:noFill/>
          <a:ln w="1879600" cap="flat">
            <a:solidFill>
              <a:srgbClr val="0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609600"/>
            <a:endParaRPr lang="zh-CN" altLang="en-US" sz="2400">
              <a:solidFill>
                <a:prstClr val="black"/>
              </a:solidFill>
              <a:latin typeface="Arial" panose="020B0604020202020204" pitchFamily="34" charset="0"/>
              <a:ea typeface="思源黑体 CN Medium" panose="020B0600000000000000" pitchFamily="34" charset="-122"/>
              <a:cs typeface="+mn-ea"/>
              <a:sym typeface="Arial" panose="020B0604020202020204" pitchFamily="34" charset="0"/>
            </a:endParaRPr>
          </a:p>
        </p:txBody>
      </p:sp>
      <p:sp>
        <p:nvSpPr>
          <p:cNvPr id="22" name="Freeform 16"/>
          <p:cNvSpPr/>
          <p:nvPr/>
        </p:nvSpPr>
        <p:spPr bwMode="auto">
          <a:xfrm rot="15420000">
            <a:off x="4094480" y="-272415"/>
            <a:ext cx="4343400" cy="12611735"/>
          </a:xfrm>
          <a:custGeom>
            <a:avLst/>
            <a:gdLst>
              <a:gd name="T0" fmla="*/ 350 w 606"/>
              <a:gd name="T1" fmla="*/ 0 h 1020"/>
              <a:gd name="T2" fmla="*/ 199 w 606"/>
              <a:gd name="T3" fmla="*/ 412 h 1020"/>
              <a:gd name="T4" fmla="*/ 0 w 606"/>
              <a:gd name="T5" fmla="*/ 1020 h 1020"/>
              <a:gd name="T6" fmla="*/ 256 w 606"/>
              <a:gd name="T7" fmla="*/ 1020 h 1020"/>
              <a:gd name="T8" fmla="*/ 434 w 606"/>
              <a:gd name="T9" fmla="*/ 509 h 1020"/>
              <a:gd name="T10" fmla="*/ 606 w 606"/>
              <a:gd name="T11" fmla="*/ 0 h 1020"/>
              <a:gd name="T12" fmla="*/ 350 w 606"/>
              <a:gd name="T13" fmla="*/ 0 h 1020"/>
            </a:gdLst>
            <a:ahLst/>
            <a:cxnLst>
              <a:cxn ang="0">
                <a:pos x="T0" y="T1"/>
              </a:cxn>
              <a:cxn ang="0">
                <a:pos x="T2" y="T3"/>
              </a:cxn>
              <a:cxn ang="0">
                <a:pos x="T4" y="T5"/>
              </a:cxn>
              <a:cxn ang="0">
                <a:pos x="T6" y="T7"/>
              </a:cxn>
              <a:cxn ang="0">
                <a:pos x="T8" y="T9"/>
              </a:cxn>
              <a:cxn ang="0">
                <a:pos x="T10" y="T11"/>
              </a:cxn>
              <a:cxn ang="0">
                <a:pos x="T12" y="T13"/>
              </a:cxn>
            </a:cxnLst>
            <a:rect l="0" t="0" r="r" b="b"/>
            <a:pathLst>
              <a:path w="606" h="1020">
                <a:moveTo>
                  <a:pt x="350" y="0"/>
                </a:moveTo>
                <a:cubicBezTo>
                  <a:pt x="350" y="92"/>
                  <a:pt x="273" y="255"/>
                  <a:pt x="199" y="412"/>
                </a:cubicBezTo>
                <a:cubicBezTo>
                  <a:pt x="101" y="621"/>
                  <a:pt x="0" y="836"/>
                  <a:pt x="0" y="1020"/>
                </a:cubicBezTo>
                <a:cubicBezTo>
                  <a:pt x="256" y="1020"/>
                  <a:pt x="256" y="1020"/>
                  <a:pt x="256" y="1020"/>
                </a:cubicBezTo>
                <a:cubicBezTo>
                  <a:pt x="256" y="887"/>
                  <a:pt x="351" y="686"/>
                  <a:pt x="434" y="509"/>
                </a:cubicBezTo>
                <a:cubicBezTo>
                  <a:pt x="522" y="320"/>
                  <a:pt x="606" y="142"/>
                  <a:pt x="606" y="0"/>
                </a:cubicBezTo>
                <a:lnTo>
                  <a:pt x="350" y="0"/>
                </a:lnTo>
                <a:close/>
              </a:path>
            </a:pathLst>
          </a:custGeom>
          <a:blipFill dpi="0" rotWithShape="1">
            <a:blip r:embed="rId3"/>
            <a:stretch>
              <a:fillRect l="-60995" r="-33443"/>
            </a:stretch>
          </a:blipFill>
          <a:ln w="26988" cap="flat">
            <a:noFill/>
            <a:prstDash val="solid"/>
            <a:miter lim="800000"/>
          </a:ln>
        </p:spPr>
        <p:txBody>
          <a:bodyPr vert="horz" wrap="square" lIns="121920" tIns="60960" rIns="121920" bIns="60960" numCol="1" anchor="t" anchorCtr="0" compatLnSpc="1"/>
          <a:lstStyle/>
          <a:p>
            <a:pPr defTabSz="609600"/>
            <a:endParaRPr lang="zh-CN" altLang="en-US" sz="2400">
              <a:solidFill>
                <a:prstClr val="black"/>
              </a:solidFill>
              <a:latin typeface="Arial" panose="020B0604020202020204" pitchFamily="34" charset="0"/>
              <a:ea typeface="思源黑体 CN Medium" panose="020B0600000000000000" pitchFamily="34" charset="-122"/>
              <a:cs typeface="+mn-ea"/>
              <a:sym typeface="Arial" panose="020B0604020202020204" pitchFamily="34" charset="0"/>
            </a:endParaRPr>
          </a:p>
        </p:txBody>
      </p:sp>
      <p:sp>
        <p:nvSpPr>
          <p:cNvPr id="23" name="Line 17"/>
          <p:cNvSpPr>
            <a:spLocks noChangeShapeType="1"/>
          </p:cNvSpPr>
          <p:nvPr userDrawn="1"/>
        </p:nvSpPr>
        <p:spPr bwMode="auto">
          <a:xfrm flipH="1">
            <a:off x="8203353" y="6852073"/>
            <a:ext cx="0" cy="0"/>
          </a:xfrm>
          <a:prstGeom prst="line">
            <a:avLst/>
          </a:prstGeom>
          <a:noFill/>
          <a:ln w="1879600" cap="flat">
            <a:solidFill>
              <a:srgbClr val="0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609600"/>
            <a:endParaRPr lang="zh-CN" altLang="en-US" sz="2400">
              <a:solidFill>
                <a:prstClr val="black"/>
              </a:solidFill>
              <a:latin typeface="Arial" panose="020B0604020202020204" pitchFamily="34" charset="0"/>
              <a:ea typeface="思源黑体 CN Medium" panose="020B0600000000000000" pitchFamily="34" charset="-122"/>
              <a:cs typeface="+mn-ea"/>
              <a:sym typeface="Arial" panose="020B0604020202020204" pitchFamily="34" charset="0"/>
            </a:endParaRPr>
          </a:p>
        </p:txBody>
      </p:sp>
      <p:sp>
        <p:nvSpPr>
          <p:cNvPr id="13" name="文本框 12"/>
          <p:cNvSpPr txBox="1"/>
          <p:nvPr/>
        </p:nvSpPr>
        <p:spPr>
          <a:xfrm>
            <a:off x="810895" y="4047490"/>
            <a:ext cx="3535680" cy="337185"/>
          </a:xfrm>
          <a:prstGeom prst="rect">
            <a:avLst/>
          </a:prstGeom>
          <a:noFill/>
        </p:spPr>
        <p:txBody>
          <a:bodyPr wrap="square" rtlCol="0">
            <a:spAutoFit/>
          </a:bodyPr>
          <a:lstStyle/>
          <a:p>
            <a:pPr algn="ctr"/>
            <a:r>
              <a:rPr lang="en-US" altLang="zh-CN" sz="1600" spc="200">
                <a:solidFill>
                  <a:schemeClr val="bg1"/>
                </a:solidFill>
                <a:latin typeface="Arial" panose="020B0604020202020204" pitchFamily="34" charset="0"/>
                <a:ea typeface="思源黑体 CN Medium" panose="020B0600000000000000" pitchFamily="34" charset="-122"/>
                <a:cs typeface="+mn-ea"/>
                <a:sym typeface="Arial" panose="020B0604020202020204" pitchFamily="34" charset="0"/>
              </a:rPr>
              <a:t>2020.12.3</a:t>
            </a:r>
            <a:endParaRPr lang="zh-CN" altLang="en-US" sz="1600" spc="200">
              <a:solidFill>
                <a:schemeClr val="bg1"/>
              </a:solidFill>
              <a:latin typeface="Arial" panose="020B0604020202020204" pitchFamily="34" charset="0"/>
              <a:ea typeface="思源黑体 CN Medium" panose="020B0600000000000000" pitchFamily="34" charset="-122"/>
              <a:cs typeface="+mn-ea"/>
              <a:sym typeface="Arial" panose="020B0604020202020204" pitchFamily="34" charset="0"/>
            </a:endParaRPr>
          </a:p>
        </p:txBody>
      </p:sp>
      <p:grpSp>
        <p:nvGrpSpPr>
          <p:cNvPr id="17" name="组合 16"/>
          <p:cNvGrpSpPr/>
          <p:nvPr/>
        </p:nvGrpSpPr>
        <p:grpSpPr>
          <a:xfrm>
            <a:off x="810895" y="1791335"/>
            <a:ext cx="9713595" cy="2256177"/>
            <a:chOff x="557374" y="2645363"/>
            <a:chExt cx="5946168" cy="2256209"/>
          </a:xfrm>
        </p:grpSpPr>
        <p:sp>
          <p:nvSpPr>
            <p:cNvPr id="18" name="文本框 17"/>
            <p:cNvSpPr txBox="1"/>
            <p:nvPr/>
          </p:nvSpPr>
          <p:spPr>
            <a:xfrm>
              <a:off x="560008" y="2645363"/>
              <a:ext cx="4931535" cy="706765"/>
            </a:xfrm>
            <a:prstGeom prst="rect">
              <a:avLst/>
            </a:prstGeom>
            <a:noFill/>
          </p:spPr>
          <p:txBody>
            <a:bodyPr wrap="square" rtlCol="0">
              <a:spAutoFit/>
            </a:bodyPr>
            <a:lstStyle/>
            <a:p>
              <a:r>
                <a:rPr lang="zh-CN" altLang="en-US" sz="4000" spc="-150">
                  <a:solidFill>
                    <a:schemeClr val="bg1">
                      <a:lumMod val="65000"/>
                    </a:schemeClr>
                  </a:solidFill>
                  <a:latin typeface="方正苏新诗柳楷简体" panose="02000000000000000000" charset="-122"/>
                  <a:ea typeface="方正苏新诗柳楷简体" panose="02000000000000000000" charset="-122"/>
                  <a:cs typeface="方正苏新诗柳楷简体" panose="02000000000000000000" charset="-122"/>
                  <a:sym typeface="Arial" panose="020B0604020202020204" pitchFamily="34" charset="0"/>
                </a:rPr>
                <a:t>第八单元  第二节</a:t>
              </a:r>
            </a:p>
          </p:txBody>
        </p:sp>
        <p:sp>
          <p:nvSpPr>
            <p:cNvPr id="19" name="文本框 18"/>
            <p:cNvSpPr txBox="1"/>
            <p:nvPr/>
          </p:nvSpPr>
          <p:spPr>
            <a:xfrm>
              <a:off x="557374" y="3333100"/>
              <a:ext cx="5946168" cy="1568472"/>
            </a:xfrm>
            <a:prstGeom prst="rect">
              <a:avLst/>
            </a:prstGeom>
            <a:noFill/>
          </p:spPr>
          <p:txBody>
            <a:bodyPr wrap="square" rtlCol="0">
              <a:spAutoFit/>
            </a:bodyPr>
            <a:lstStyle/>
            <a:p>
              <a:pPr algn="ctr"/>
              <a:r>
                <a:rPr lang="zh-CN" altLang="en-US" sz="4800" b="1">
                  <a:solidFill>
                    <a:schemeClr val="accent4">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Arial" panose="020B0604020202020204" pitchFamily="34" charset="0"/>
                </a:rPr>
                <a:t>课题</a:t>
              </a:r>
              <a:r>
                <a:rPr lang="en-US" altLang="zh-CN" sz="4800" b="1">
                  <a:solidFill>
                    <a:schemeClr val="accent4">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Arial" panose="020B0604020202020204" pitchFamily="34" charset="0"/>
                </a:rPr>
                <a:t>2 </a:t>
              </a:r>
              <a:r>
                <a:rPr lang="zh-CN" altLang="en-US" sz="4800" b="1">
                  <a:solidFill>
                    <a:schemeClr val="accent4">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Arial" panose="020B0604020202020204" pitchFamily="34" charset="0"/>
                </a:rPr>
                <a:t>金属的化学性质</a:t>
              </a:r>
            </a:p>
          </p:txBody>
        </p:sp>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83235" y="218440"/>
            <a:ext cx="2154555" cy="645160"/>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zh-CN" sz="3600" kern="0">
                <a:solidFill>
                  <a:srgbClr val="000000"/>
                </a:solidFill>
                <a:latin typeface="宋体" panose="02010600030101010101" pitchFamily="2" charset="-122"/>
                <a:ea typeface="宋体" panose="02010600030101010101" pitchFamily="2" charset="-122"/>
                <a:cs typeface="Arial" panose="020B0604020202020204"/>
                <a:sym typeface="Arial" panose="020B0604020202020204" pitchFamily="34" charset="0"/>
              </a:rPr>
              <a:t>课堂导入</a:t>
            </a:r>
          </a:p>
        </p:txBody>
      </p:sp>
      <p:sp>
        <p:nvSpPr>
          <p:cNvPr id="7" name="文本框 6"/>
          <p:cNvSpPr txBox="1"/>
          <p:nvPr/>
        </p:nvSpPr>
        <p:spPr>
          <a:xfrm>
            <a:off x="1466850" y="4377690"/>
            <a:ext cx="9683750" cy="1641475"/>
          </a:xfrm>
          <a:prstGeom prst="rect">
            <a:avLst/>
          </a:prstGeom>
          <a:noFill/>
        </p:spPr>
        <p:txBody>
          <a:bodyPr wrap="square" rtlCol="0" anchor="t">
            <a:spAutoFit/>
          </a:bodyPr>
          <a:lstStyle/>
          <a:p>
            <a:pPr>
              <a:lnSpc>
                <a:spcPct val="120000"/>
              </a:lnSpc>
            </a:pPr>
            <a:r>
              <a:rPr lang="en-US" altLang="zh-CN" sz="2800">
                <a:solidFill>
                  <a:schemeClr val="tx1">
                    <a:lumMod val="75000"/>
                    <a:lumOff val="2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      </a:t>
            </a:r>
            <a:r>
              <a:rPr lang="zh-CN" altLang="en-US" sz="2800">
                <a:solidFill>
                  <a:schemeClr val="tx1">
                    <a:lumMod val="75000"/>
                    <a:lumOff val="2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不法分子常以黄铜冒充黄金进行诈骗活动</a:t>
            </a:r>
            <a:r>
              <a:rPr lang="en-US" altLang="zh-CN" sz="2800">
                <a:solidFill>
                  <a:schemeClr val="tx1">
                    <a:lumMod val="75000"/>
                    <a:lumOff val="2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a:t>
            </a:r>
            <a:r>
              <a:rPr lang="zh-CN" altLang="en-US" sz="2800">
                <a:solidFill>
                  <a:schemeClr val="tx1">
                    <a:lumMod val="75000"/>
                    <a:lumOff val="2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因为黄铜（铜、</a:t>
            </a:r>
            <a:r>
              <a:rPr lang="zh-CN" altLang="en-US" sz="2800">
                <a:solidFill>
                  <a:srgbClr val="F23D0C"/>
                </a:solidFill>
                <a:latin typeface="方正苏新诗柳楷简体" panose="02000000000000000000" charset="-122"/>
                <a:ea typeface="方正苏新诗柳楷简体" panose="02000000000000000000" charset="-122"/>
                <a:cs typeface="方正苏新诗柳楷简体" panose="02000000000000000000" charset="-122"/>
                <a:sym typeface="+mn-ea"/>
              </a:rPr>
              <a:t>锌</a:t>
            </a:r>
            <a:r>
              <a:rPr lang="zh-CN" altLang="en-US" sz="2800">
                <a:solidFill>
                  <a:schemeClr val="tx1">
                    <a:lumMod val="75000"/>
                    <a:lumOff val="2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合金）单纯从颜色、外形上看，与黄金极为相似，所以很难区分。</a:t>
            </a:r>
          </a:p>
        </p:txBody>
      </p:sp>
      <p:sp>
        <p:nvSpPr>
          <p:cNvPr id="8" name="文本框 7"/>
          <p:cNvSpPr txBox="1"/>
          <p:nvPr/>
        </p:nvSpPr>
        <p:spPr>
          <a:xfrm rot="21420000">
            <a:off x="5226050" y="2195830"/>
            <a:ext cx="4777740" cy="706755"/>
          </a:xfrm>
          <a:prstGeom prst="rect">
            <a:avLst/>
          </a:prstGeom>
          <a:noFill/>
        </p:spPr>
        <p:txBody>
          <a:bodyPr wrap="none" rtlCol="0" anchor="t">
            <a:spAutoFit/>
            <a:scene3d>
              <a:camera prst="orthographicFront"/>
              <a:lightRig rig="threePt" dir="t"/>
            </a:scene3d>
          </a:bodyPr>
          <a:lstStyle/>
          <a:p>
            <a:pPr algn="ctr"/>
            <a:r>
              <a:rPr lang="zh-CN" altLang="en-US" sz="4000" b="1">
                <a:solidFill>
                  <a:srgbClr val="F23D0C"/>
                </a:solidFill>
                <a:effectLst>
                  <a:outerShdw blurRad="38100" dist="25400" dir="5400000" algn="ctr" rotWithShape="0">
                    <a:srgbClr val="6E747A">
                      <a:alpha val="43000"/>
                    </a:srgbClr>
                  </a:outerShdw>
                </a:effectLst>
                <a:latin typeface="方正苏新诗柳楷简体" panose="02000000000000000000" charset="-122"/>
                <a:ea typeface="方正苏新诗柳楷简体" panose="02000000000000000000" charset="-122"/>
                <a:sym typeface="+mn-ea"/>
              </a:rPr>
              <a:t>怎样鉴别真假黄金？</a:t>
            </a:r>
          </a:p>
        </p:txBody>
      </p:sp>
      <p:pic>
        <p:nvPicPr>
          <p:cNvPr id="100" name="图片 99"/>
          <p:cNvPicPr/>
          <p:nvPr/>
        </p:nvPicPr>
        <p:blipFill>
          <a:blip r:embed="rId2"/>
          <a:stretch>
            <a:fillRect/>
          </a:stretch>
        </p:blipFill>
        <p:spPr>
          <a:xfrm>
            <a:off x="1646809" y="1566545"/>
            <a:ext cx="3121152" cy="2377440"/>
          </a:xfrm>
          <a:prstGeom prst="rect">
            <a:avLst/>
          </a:prstGeom>
          <a:noFill/>
          <a:ln w="9525">
            <a:noFill/>
          </a:ln>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85445" y="208280"/>
            <a:ext cx="4894580" cy="645160"/>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宋体" panose="02010600030101010101" pitchFamily="2" charset="-122"/>
                <a:ea typeface="宋体" panose="02010600030101010101" pitchFamily="2" charset="-122"/>
                <a:cs typeface="Arial" panose="020B0604020202020204"/>
                <a:sym typeface="Arial" panose="020B0604020202020204" pitchFamily="34" charset="0"/>
              </a:rPr>
              <a:t>一、金属与氧气的反应</a:t>
            </a:r>
          </a:p>
        </p:txBody>
      </p:sp>
      <p:sp>
        <p:nvSpPr>
          <p:cNvPr id="8" name="文本框 7"/>
          <p:cNvSpPr txBox="1"/>
          <p:nvPr/>
        </p:nvSpPr>
        <p:spPr>
          <a:xfrm>
            <a:off x="737870" y="1301750"/>
            <a:ext cx="5285105"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1.</a:t>
            </a:r>
            <a:r>
              <a:rPr lang="zh-CN" altLang="en-US" sz="3200">
                <a:latin typeface="宋体" panose="02010600030101010101" pitchFamily="2" charset="-122"/>
                <a:ea typeface="宋体" panose="02010600030101010101" pitchFamily="2" charset="-122"/>
                <a:cs typeface="宋体" panose="02010600030101010101" pitchFamily="2" charset="-122"/>
              </a:rPr>
              <a:t>镁：常温下，可与</a:t>
            </a:r>
            <a:r>
              <a:rPr lang="en-US" altLang="zh-CN" sz="3200">
                <a:latin typeface="宋体" panose="02010600030101010101" pitchFamily="2" charset="-122"/>
                <a:ea typeface="宋体" panose="02010600030101010101" pitchFamily="2" charset="-122"/>
                <a:cs typeface="宋体" panose="02010600030101010101" pitchFamily="2" charset="-122"/>
              </a:rPr>
              <a:t>O</a:t>
            </a:r>
            <a:r>
              <a:rPr lang="en-US" altLang="zh-CN" sz="3200" baseline="-25000">
                <a:latin typeface="宋体" panose="02010600030101010101" pitchFamily="2" charset="-122"/>
                <a:ea typeface="宋体" panose="02010600030101010101" pitchFamily="2" charset="-122"/>
                <a:cs typeface="宋体" panose="02010600030101010101" pitchFamily="2" charset="-122"/>
              </a:rPr>
              <a:t>2</a:t>
            </a:r>
            <a:r>
              <a:rPr lang="zh-CN" altLang="en-US" sz="3200">
                <a:latin typeface="宋体" panose="02010600030101010101" pitchFamily="2" charset="-122"/>
                <a:ea typeface="宋体" panose="02010600030101010101" pitchFamily="2" charset="-122"/>
                <a:cs typeface="宋体" panose="02010600030101010101" pitchFamily="2" charset="-122"/>
              </a:rPr>
              <a:t>反应：</a:t>
            </a:r>
          </a:p>
        </p:txBody>
      </p:sp>
      <p:sp>
        <p:nvSpPr>
          <p:cNvPr id="9" name="文本框 8"/>
          <p:cNvSpPr txBox="1"/>
          <p:nvPr/>
        </p:nvSpPr>
        <p:spPr>
          <a:xfrm>
            <a:off x="2011680" y="2078355"/>
            <a:ext cx="4251960" cy="645160"/>
          </a:xfrm>
          <a:prstGeom prst="rect">
            <a:avLst/>
          </a:prstGeom>
          <a:noFill/>
        </p:spPr>
        <p:txBody>
          <a:bodyPr wrap="none" rtlCol="0" anchor="t">
            <a:spAutoFit/>
          </a:bodyPr>
          <a:lstStyle/>
          <a:p>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2Mg</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O</a:t>
            </a:r>
            <a:r>
              <a:rPr lang="en-US" altLang="zh-CN" sz="3600" baseline="-250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==2MgO</a:t>
            </a:r>
          </a:p>
        </p:txBody>
      </p:sp>
      <p:sp>
        <p:nvSpPr>
          <p:cNvPr id="10" name="文本框 9"/>
          <p:cNvSpPr txBox="1"/>
          <p:nvPr/>
        </p:nvSpPr>
        <p:spPr>
          <a:xfrm>
            <a:off x="1167130" y="2916555"/>
            <a:ext cx="5725795" cy="1272540"/>
          </a:xfrm>
          <a:prstGeom prst="rect">
            <a:avLst/>
          </a:prstGeom>
          <a:noFill/>
        </p:spPr>
        <p:txBody>
          <a:bodyPr wrap="square" rtlCol="0">
            <a:spAutoFit/>
          </a:bodyPr>
          <a:lstStyle/>
          <a:p>
            <a:pPr>
              <a:lnSpc>
                <a:spcPct val="120000"/>
              </a:lnSpc>
            </a:pPr>
            <a:r>
              <a:rPr lang="zh-CN" altLang="en-US" sz="3200">
                <a:latin typeface="宋体" panose="02010600030101010101" pitchFamily="2" charset="-122"/>
                <a:ea typeface="宋体" panose="02010600030101010101" pitchFamily="2" charset="-122"/>
                <a:cs typeface="宋体" panose="02010600030101010101" pitchFamily="2" charset="-122"/>
              </a:rPr>
              <a:t>点燃：剧烈燃烧，放出大量热，发出耀眼白光，生成白色固体。</a:t>
            </a:r>
          </a:p>
        </p:txBody>
      </p:sp>
      <p:sp>
        <p:nvSpPr>
          <p:cNvPr id="16" name="文本框 15"/>
          <p:cNvSpPr txBox="1"/>
          <p:nvPr/>
        </p:nvSpPr>
        <p:spPr>
          <a:xfrm>
            <a:off x="737870" y="4637405"/>
            <a:ext cx="9646285"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2.</a:t>
            </a:r>
            <a:r>
              <a:rPr lang="zh-CN" altLang="en-US" sz="3200">
                <a:latin typeface="宋体" panose="02010600030101010101" pitchFamily="2" charset="-122"/>
                <a:ea typeface="宋体" panose="02010600030101010101" pitchFamily="2" charset="-122"/>
                <a:cs typeface="宋体" panose="02010600030101010101" pitchFamily="2" charset="-122"/>
              </a:rPr>
              <a:t>铝：</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常温下，可与</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O</a:t>
            </a:r>
            <a:r>
              <a:rPr lang="en-US" altLang="zh-CN" sz="3200" baseline="-25000">
                <a:latin typeface="宋体" panose="02010600030101010101" pitchFamily="2" charset="-122"/>
                <a:ea typeface="宋体" panose="02010600030101010101" pitchFamily="2" charset="-122"/>
                <a:cs typeface="宋体" panose="02010600030101010101" pitchFamily="2" charset="-122"/>
                <a:sym typeface="+mn-ea"/>
              </a:rPr>
              <a:t>2</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反应；在空气中也能燃烧。</a:t>
            </a:r>
            <a:endParaRPr lang="zh-CN" altLang="en-US" sz="3200" baseline="-250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7" name="文本框 16"/>
          <p:cNvSpPr txBox="1"/>
          <p:nvPr/>
        </p:nvSpPr>
        <p:spPr>
          <a:xfrm>
            <a:off x="3055620" y="5422900"/>
            <a:ext cx="4412615" cy="645160"/>
          </a:xfrm>
          <a:prstGeom prst="rect">
            <a:avLst/>
          </a:prstGeom>
          <a:noFill/>
        </p:spPr>
        <p:txBody>
          <a:bodyPr wrap="none" rtlCol="0" anchor="t">
            <a:spAutoFit/>
          </a:bodyPr>
          <a:lstStyle/>
          <a:p>
            <a:pPr lvl="0" algn="l">
              <a:buClrTx/>
              <a:buSzTx/>
              <a:buFontTx/>
            </a:pPr>
            <a:r>
              <a:rPr lang="en-US" altLang="zh-CN" sz="3600">
                <a:latin typeface="宋体" panose="02010600030101010101" pitchFamily="2" charset="-122"/>
                <a:ea typeface="宋体" panose="02010600030101010101" pitchFamily="2" charset="-122"/>
                <a:cs typeface="宋体" panose="02010600030101010101" pitchFamily="2" charset="-122"/>
                <a:sym typeface="+mn-ea"/>
              </a:rPr>
              <a:t>4Al＋3O</a:t>
            </a:r>
            <a:r>
              <a:rPr lang="en-US" altLang="zh-CN" sz="3600" baseline="-25000">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latin typeface="宋体" panose="02010600030101010101" pitchFamily="2" charset="-122"/>
                <a:ea typeface="宋体" panose="02010600030101010101" pitchFamily="2" charset="-122"/>
                <a:cs typeface="宋体" panose="02010600030101010101" pitchFamily="2" charset="-122"/>
                <a:sym typeface="+mn-ea"/>
              </a:rPr>
              <a:t> ==2Al</a:t>
            </a:r>
            <a:r>
              <a:rPr lang="en-US" altLang="zh-CN" sz="3600" baseline="-25000">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latin typeface="宋体" panose="02010600030101010101" pitchFamily="2" charset="-122"/>
                <a:ea typeface="宋体" panose="02010600030101010101" pitchFamily="2" charset="-122"/>
                <a:cs typeface="宋体" panose="02010600030101010101" pitchFamily="2" charset="-122"/>
                <a:sym typeface="+mn-ea"/>
              </a:rPr>
              <a:t>O</a:t>
            </a:r>
            <a:r>
              <a:rPr lang="en-US" altLang="zh-CN" sz="3600" baseline="-25000">
                <a:latin typeface="宋体" panose="02010600030101010101" pitchFamily="2" charset="-122"/>
                <a:ea typeface="宋体" panose="02010600030101010101" pitchFamily="2" charset="-122"/>
                <a:cs typeface="宋体" panose="02010600030101010101" pitchFamily="2" charset="-122"/>
                <a:sym typeface="+mn-ea"/>
              </a:rPr>
              <a:t>3</a:t>
            </a:r>
            <a:endParaRPr lang="zh-CN" altLang="en-US" sz="3600"/>
          </a:p>
        </p:txBody>
      </p:sp>
      <p:pic>
        <p:nvPicPr>
          <p:cNvPr id="331779" name="图片 331778" descr="pic_35194"/>
          <p:cNvPicPr>
            <a:picLocks noChangeAspect="1"/>
          </p:cNvPicPr>
          <p:nvPr/>
        </p:nvPicPr>
        <p:blipFill>
          <a:blip r:embed="rId2"/>
          <a:stretch>
            <a:fillRect/>
          </a:stretch>
        </p:blipFill>
        <p:spPr>
          <a:xfrm>
            <a:off x="7555230" y="567055"/>
            <a:ext cx="3699510" cy="3741420"/>
          </a:xfrm>
          <a:prstGeom prst="rect">
            <a:avLst/>
          </a:prstGeom>
          <a:noFill/>
          <a:ln w="9525">
            <a:noFill/>
          </a:ln>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17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90855" y="446405"/>
            <a:ext cx="5285105"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3.</a:t>
            </a:r>
            <a:r>
              <a:rPr lang="zh-CN" altLang="en-US" sz="3200">
                <a:latin typeface="宋体" panose="02010600030101010101" pitchFamily="2" charset="-122"/>
                <a:ea typeface="宋体" panose="02010600030101010101" pitchFamily="2" charset="-122"/>
                <a:cs typeface="宋体" panose="02010600030101010101" pitchFamily="2" charset="-122"/>
              </a:rPr>
              <a:t>铁：点燃时才与氧气反应</a:t>
            </a:r>
          </a:p>
        </p:txBody>
      </p:sp>
      <p:pic>
        <p:nvPicPr>
          <p:cNvPr id="331778" name="图片 331777" descr="pic_32594"/>
          <p:cNvPicPr>
            <a:picLocks noChangeAspect="1"/>
          </p:cNvPicPr>
          <p:nvPr/>
        </p:nvPicPr>
        <p:blipFill>
          <a:blip r:embed="rId2"/>
          <a:stretch>
            <a:fillRect/>
          </a:stretch>
        </p:blipFill>
        <p:spPr>
          <a:xfrm>
            <a:off x="8108315" y="446405"/>
            <a:ext cx="3581400" cy="4114800"/>
          </a:xfrm>
          <a:prstGeom prst="rect">
            <a:avLst/>
          </a:prstGeom>
          <a:noFill/>
          <a:ln w="9525">
            <a:noFill/>
          </a:ln>
        </p:spPr>
      </p:pic>
      <p:sp>
        <p:nvSpPr>
          <p:cNvPr id="2" name="文本框 1"/>
          <p:cNvSpPr txBox="1"/>
          <p:nvPr/>
        </p:nvSpPr>
        <p:spPr>
          <a:xfrm>
            <a:off x="1470660" y="1170305"/>
            <a:ext cx="5951855" cy="1076325"/>
          </a:xfrm>
          <a:prstGeom prst="rect">
            <a:avLst/>
          </a:prstGeom>
          <a:noFill/>
        </p:spPr>
        <p:txBody>
          <a:bodyPr wrap="square" rtlCol="0" anchor="t">
            <a:spAutoFit/>
          </a:bodyPr>
          <a:lstStyle/>
          <a:p>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在氧气中，</a:t>
            </a:r>
            <a:r>
              <a:rPr lang="zh-CN" altLang="en-US" sz="3200" u="sng">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剧烈</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燃烧，</a:t>
            </a:r>
            <a:r>
              <a:rPr lang="zh-CN" altLang="en-US" sz="3200" u="sng">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火星</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四射，放热生成</a:t>
            </a:r>
            <a:r>
              <a:rPr lang="zh-CN" altLang="en-US" sz="3200" u="sng">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黑</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色的固体</a:t>
            </a:r>
          </a:p>
        </p:txBody>
      </p:sp>
      <p:sp>
        <p:nvSpPr>
          <p:cNvPr id="3" name="文本框 2"/>
          <p:cNvSpPr txBox="1"/>
          <p:nvPr/>
        </p:nvSpPr>
        <p:spPr>
          <a:xfrm>
            <a:off x="490855" y="2428875"/>
            <a:ext cx="4989195" cy="583565"/>
          </a:xfrm>
          <a:prstGeom prst="rect">
            <a:avLst/>
          </a:prstGeom>
          <a:noFill/>
        </p:spPr>
        <p:txBody>
          <a:bodyPr wrap="none" rtlCol="0" anchor="t">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sym typeface="+mn-ea"/>
              </a:rPr>
              <a:t>4.</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铜：</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加热时才与氧气反应</a:t>
            </a:r>
            <a:endParaRPr lang="en-US" altLang="zh-CN" sz="32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3834130" y="4140835"/>
            <a:ext cx="2621280" cy="583565"/>
          </a:xfrm>
          <a:prstGeom prst="rect">
            <a:avLst/>
          </a:prstGeom>
          <a:noFill/>
        </p:spPr>
        <p:txBody>
          <a:bodyPr wrap="none" rtlCol="0" anchor="t">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sym typeface="+mn-ea"/>
              </a:rPr>
              <a:t>红色</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固体</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变黑</a:t>
            </a:r>
            <a:endParaRPr lang="en-US" altLang="zh-CN" sz="3200">
              <a:latin typeface="宋体" panose="02010600030101010101" pitchFamily="2" charset="-122"/>
              <a:ea typeface="宋体" panose="02010600030101010101" pitchFamily="2" charset="-122"/>
              <a:cs typeface="宋体" panose="02010600030101010101" pitchFamily="2" charset="-122"/>
            </a:endParaRPr>
          </a:p>
        </p:txBody>
      </p:sp>
      <p:grpSp>
        <p:nvGrpSpPr>
          <p:cNvPr id="16" name="组合 15"/>
          <p:cNvGrpSpPr/>
          <p:nvPr/>
        </p:nvGrpSpPr>
        <p:grpSpPr>
          <a:xfrm>
            <a:off x="1377315" y="3194685"/>
            <a:ext cx="6255385" cy="1528596"/>
            <a:chOff x="1811308" y="4152734"/>
            <a:chExt cx="3534251" cy="1147007"/>
          </a:xfrm>
        </p:grpSpPr>
        <p:sp>
          <p:nvSpPr>
            <p:cNvPr id="9" name="矩形 8"/>
            <p:cNvSpPr/>
            <p:nvPr/>
          </p:nvSpPr>
          <p:spPr>
            <a:xfrm>
              <a:off x="1811308" y="4307704"/>
              <a:ext cx="3534251" cy="992037"/>
            </a:xfrm>
            <a:prstGeom prst="rect">
              <a:avLst/>
            </a:prstGeom>
          </p:spPr>
          <p:txBody>
            <a:bodyPr wrap="square">
              <a:spAutoFit/>
            </a:bodyPr>
            <a:lstStyle/>
            <a:p>
              <a:r>
                <a:rPr lang="en-US" altLang="zh-CN" sz="4000">
                  <a:solidFill>
                    <a:schemeClr val="tx1"/>
                  </a:solidFill>
                  <a:latin typeface="宋体" panose="02010600030101010101" pitchFamily="2" charset="-122"/>
                  <a:ea typeface="宋体" panose="02010600030101010101" pitchFamily="2" charset="-122"/>
                  <a:cs typeface="宋体" panose="02010600030101010101" pitchFamily="2" charset="-122"/>
                </a:rPr>
                <a:t>2Cu</a:t>
              </a:r>
              <a:r>
                <a:rPr lang="zh-CN" altLang="en-US" sz="4000">
                  <a:solidFill>
                    <a:schemeClr val="tx1"/>
                  </a:solidFill>
                  <a:latin typeface="宋体" panose="02010600030101010101" pitchFamily="2" charset="-122"/>
                  <a:ea typeface="宋体" panose="02010600030101010101" pitchFamily="2" charset="-122"/>
                  <a:cs typeface="宋体" panose="02010600030101010101" pitchFamily="2" charset="-122"/>
                </a:rPr>
                <a:t>＋ </a:t>
              </a:r>
              <a:r>
                <a:rPr lang="en-US" altLang="zh-CN" sz="4000">
                  <a:solidFill>
                    <a:schemeClr val="tx1"/>
                  </a:solidFill>
                  <a:latin typeface="宋体" panose="02010600030101010101" pitchFamily="2" charset="-122"/>
                  <a:ea typeface="宋体" panose="02010600030101010101" pitchFamily="2" charset="-122"/>
                  <a:cs typeface="宋体" panose="02010600030101010101" pitchFamily="2" charset="-122"/>
                </a:rPr>
                <a:t>O</a:t>
              </a:r>
              <a:r>
                <a:rPr lang="en-US" altLang="zh-CN" sz="4000" baseline="-25000">
                  <a:solidFill>
                    <a:schemeClr val="tx1"/>
                  </a:solidFill>
                  <a:latin typeface="宋体" panose="02010600030101010101" pitchFamily="2" charset="-122"/>
                  <a:ea typeface="宋体" panose="02010600030101010101" pitchFamily="2" charset="-122"/>
                  <a:cs typeface="宋体" panose="02010600030101010101" pitchFamily="2" charset="-122"/>
                </a:rPr>
                <a:t>2  </a:t>
              </a:r>
              <a:r>
                <a:rPr lang="en-US" altLang="zh-CN" sz="4000" smtClean="0">
                  <a:solidFill>
                    <a:schemeClr val="tx1"/>
                  </a:solidFill>
                  <a:latin typeface="宋体" panose="02010600030101010101" pitchFamily="2" charset="-122"/>
                  <a:ea typeface="宋体" panose="02010600030101010101" pitchFamily="2" charset="-122"/>
                  <a:cs typeface="宋体" panose="02010600030101010101" pitchFamily="2" charset="-122"/>
                </a:rPr>
                <a:t>         2CuO</a:t>
              </a:r>
            </a:p>
          </p:txBody>
        </p:sp>
        <p:grpSp>
          <p:nvGrpSpPr>
            <p:cNvPr id="11" name="组合 10"/>
            <p:cNvGrpSpPr/>
            <p:nvPr/>
          </p:nvGrpSpPr>
          <p:grpSpPr>
            <a:xfrm>
              <a:off x="3663125" y="4152734"/>
              <a:ext cx="573410" cy="530325"/>
              <a:chOff x="6363581" y="1895597"/>
              <a:chExt cx="573410" cy="530325"/>
            </a:xfrm>
          </p:grpSpPr>
          <p:grpSp>
            <p:nvGrpSpPr>
              <p:cNvPr id="12" name="组合 11"/>
              <p:cNvGrpSpPr/>
              <p:nvPr/>
            </p:nvGrpSpPr>
            <p:grpSpPr>
              <a:xfrm>
                <a:off x="6432352" y="2350962"/>
                <a:ext cx="367660" cy="74715"/>
                <a:chOff x="2465572" y="3908488"/>
                <a:chExt cx="528008" cy="40040"/>
              </a:xfrm>
            </p:grpSpPr>
            <p:cxnSp>
              <p:nvCxnSpPr>
                <p:cNvPr id="14" name="直接连接符 13"/>
                <p:cNvCxnSpPr/>
                <p:nvPr/>
              </p:nvCxnSpPr>
              <p:spPr>
                <a:xfrm>
                  <a:off x="2465572" y="3908488"/>
                  <a:ext cx="51706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476515" y="3948528"/>
                  <a:ext cx="51706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6363581" y="1895597"/>
                <a:ext cx="573410" cy="530325"/>
              </a:xfrm>
              <a:prstGeom prst="rect">
                <a:avLst/>
              </a:prstGeom>
              <a:noFill/>
            </p:spPr>
            <p:txBody>
              <a:bodyPr wrap="square" rtlCol="0">
                <a:spAutoFit/>
              </a:bodyPr>
              <a:lstStyle/>
              <a:p>
                <a:r>
                  <a:rPr lang="zh-CN" altLang="en-US" sz="4000" b="1" smtClean="0">
                    <a:solidFill>
                      <a:schemeClr val="tx1"/>
                    </a:solidFill>
                    <a:latin typeface="方正粗黑宋简体" panose="02000000000000000000" charset="-122"/>
                    <a:ea typeface="方正粗黑宋简体" panose="02000000000000000000" charset="-122"/>
                  </a:rPr>
                  <a:t>△</a:t>
                </a:r>
                <a:r>
                  <a:rPr lang="zh-CN" altLang="en-US" sz="4000" b="1" smtClean="0">
                    <a:solidFill>
                      <a:srgbClr val="C00000"/>
                    </a:solidFill>
                    <a:latin typeface="方正粗黑宋简体" panose="02000000000000000000" charset="-122"/>
                    <a:ea typeface="方正粗黑宋简体" panose="02000000000000000000" charset="-122"/>
                  </a:rPr>
                  <a:t>  </a:t>
                </a:r>
              </a:p>
            </p:txBody>
          </p:sp>
        </p:grpSp>
      </p:grpSp>
      <p:sp>
        <p:nvSpPr>
          <p:cNvPr id="5" name="文本框 4"/>
          <p:cNvSpPr txBox="1"/>
          <p:nvPr/>
        </p:nvSpPr>
        <p:spPr>
          <a:xfrm>
            <a:off x="375920" y="4963160"/>
            <a:ext cx="5801995" cy="583565"/>
          </a:xfrm>
          <a:prstGeom prst="rect">
            <a:avLst/>
          </a:prstGeom>
          <a:noFill/>
        </p:spPr>
        <p:txBody>
          <a:bodyPr wrap="none" rtlCol="0" anchor="t">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sym typeface="+mn-ea"/>
              </a:rPr>
              <a:t>5.金、银高温下也不与氧气反应</a:t>
            </a:r>
            <a:endParaRPr lang="zh-CN" altLang="en-US" sz="32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17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2440" y="312420"/>
            <a:ext cx="1554480" cy="645160"/>
          </a:xfrm>
          <a:prstGeom prst="rect">
            <a:avLst/>
          </a:prstGeom>
          <a:noFill/>
        </p:spPr>
        <p:txBody>
          <a:bodyPr wrap="none" rtlCol="0" anchor="t">
            <a:spAutoFit/>
          </a:bodyPr>
          <a:lstStyle/>
          <a:p>
            <a:pPr algn="l"/>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总结：</a:t>
            </a:r>
          </a:p>
        </p:txBody>
      </p:sp>
      <p:sp>
        <p:nvSpPr>
          <p:cNvPr id="4" name="文本框 3"/>
          <p:cNvSpPr txBox="1"/>
          <p:nvPr/>
        </p:nvSpPr>
        <p:spPr>
          <a:xfrm>
            <a:off x="589915" y="1372235"/>
            <a:ext cx="10833735" cy="1714500"/>
          </a:xfrm>
          <a:prstGeom prst="rect">
            <a:avLst/>
          </a:prstGeom>
          <a:noFill/>
        </p:spPr>
        <p:txBody>
          <a:bodyPr wrap="square" rtlCol="0" anchor="t">
            <a:spAutoFit/>
          </a:bodyPr>
          <a:lstStyle/>
          <a:p>
            <a:pPr>
              <a:lnSpc>
                <a:spcPct val="110000"/>
              </a:lnSpc>
            </a:pPr>
            <a:r>
              <a:rPr lang="zh-CN" altLang="en-US" sz="32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根据金属与氧气反应的条件和反应的剧烈程度可判断金属的活泼性强弱。</a:t>
            </a:r>
          </a:p>
          <a:p>
            <a:pPr>
              <a:lnSpc>
                <a:spcPct val="110000"/>
              </a:lnSpc>
            </a:pPr>
            <a:r>
              <a:rPr lang="zh-CN" altLang="en-US" sz="32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en-US" altLang="zh-CN" sz="32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3200" smtClean="0">
                <a:latin typeface="宋体" panose="02010600030101010101" pitchFamily="2" charset="-122"/>
                <a:ea typeface="宋体" panose="02010600030101010101" pitchFamily="2" charset="-122"/>
                <a:cs typeface="宋体" panose="02010600030101010101" pitchFamily="2" charset="-122"/>
                <a:sym typeface="+mn-ea"/>
              </a:rPr>
              <a:t>镁、铝较活泼、铁、铜次之，金银最不活泼</a:t>
            </a:r>
            <a:endParaRPr lang="zh-CN" altLang="en-US" sz="32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a:off x="262255" y="3190875"/>
            <a:ext cx="1419225" cy="645160"/>
          </a:xfrm>
          <a:prstGeom prst="rect">
            <a:avLst/>
          </a:prstGeom>
          <a:noFill/>
        </p:spPr>
        <p:txBody>
          <a:bodyPr wrap="square" rtlCol="0">
            <a:spAutoFit/>
          </a:bodyPr>
          <a:lstStyle/>
          <a:p>
            <a:r>
              <a:rPr lang="zh-CN" altLang="en-US" sz="3600">
                <a:latin typeface="宋体" panose="02010600030101010101" pitchFamily="2" charset="-122"/>
                <a:ea typeface="宋体" panose="02010600030101010101" pitchFamily="2" charset="-122"/>
              </a:rPr>
              <a:t>注意：</a:t>
            </a:r>
          </a:p>
        </p:txBody>
      </p:sp>
      <p:sp>
        <p:nvSpPr>
          <p:cNvPr id="6" name="文本框 5"/>
          <p:cNvSpPr txBox="1"/>
          <p:nvPr/>
        </p:nvSpPr>
        <p:spPr>
          <a:xfrm>
            <a:off x="610235" y="3995420"/>
            <a:ext cx="10971530" cy="107632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rPr>
              <a:t>①铝有很好的抗腐蚀性能：铝会与空气中氧气反应，生成一</a:t>
            </a:r>
            <a:br>
              <a:rPr lang="zh-CN" altLang="en-US" sz="3200">
                <a:latin typeface="宋体" panose="02010600030101010101" pitchFamily="2" charset="-122"/>
                <a:ea typeface="宋体" panose="02010600030101010101" pitchFamily="2" charset="-122"/>
              </a:rPr>
            </a:br>
            <a:r>
              <a:rPr lang="zh-CN" altLang="en-US" sz="3200">
                <a:latin typeface="宋体" panose="02010600030101010101" pitchFamily="2" charset="-122"/>
                <a:ea typeface="宋体" panose="02010600030101010101" pitchFamily="2" charset="-122"/>
              </a:rPr>
              <a:t> </a:t>
            </a:r>
            <a:r>
              <a:rPr lang="en-US" altLang="zh-CN" sz="3200">
                <a:latin typeface="宋体" panose="02010600030101010101" pitchFamily="2" charset="-122"/>
                <a:ea typeface="宋体" panose="02010600030101010101" pitchFamily="2" charset="-122"/>
              </a:rPr>
              <a:t>                                        </a:t>
            </a:r>
            <a:r>
              <a:rPr lang="zh-CN" altLang="en-US" sz="3200">
                <a:latin typeface="宋体" panose="02010600030101010101" pitchFamily="2" charset="-122"/>
                <a:ea typeface="宋体" panose="02010600030101010101" pitchFamily="2" charset="-122"/>
              </a:rPr>
              <a:t>层</a:t>
            </a:r>
            <a:r>
              <a:rPr lang="zh-CN" altLang="en-US" sz="3200">
                <a:solidFill>
                  <a:srgbClr val="FF0000"/>
                </a:solidFill>
                <a:latin typeface="宋体" panose="02010600030101010101" pitchFamily="2" charset="-122"/>
                <a:ea typeface="宋体" panose="02010600030101010101" pitchFamily="2" charset="-122"/>
              </a:rPr>
              <a:t>致密</a:t>
            </a:r>
            <a:r>
              <a:rPr lang="zh-CN" altLang="en-US" sz="3200">
                <a:latin typeface="宋体" panose="02010600030101010101" pitchFamily="2" charset="-122"/>
                <a:ea typeface="宋体" panose="02010600030101010101" pitchFamily="2" charset="-122"/>
              </a:rPr>
              <a:t>的氧化铝薄膜。</a:t>
            </a:r>
          </a:p>
        </p:txBody>
      </p:sp>
      <p:sp>
        <p:nvSpPr>
          <p:cNvPr id="7" name="文本框 6"/>
          <p:cNvSpPr txBox="1"/>
          <p:nvPr/>
        </p:nvSpPr>
        <p:spPr>
          <a:xfrm>
            <a:off x="610235" y="5231130"/>
            <a:ext cx="826706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rPr>
              <a:t>②</a:t>
            </a:r>
            <a:r>
              <a:rPr lang="en-US" altLang="zh-CN" sz="3200">
                <a:latin typeface="宋体" panose="02010600030101010101" pitchFamily="2" charset="-122"/>
                <a:ea typeface="宋体" panose="02010600030101010101" pitchFamily="2" charset="-122"/>
              </a:rPr>
              <a:t>“</a:t>
            </a:r>
            <a:r>
              <a:rPr lang="zh-CN" altLang="en-US" sz="3200">
                <a:latin typeface="宋体" panose="02010600030101010101" pitchFamily="2" charset="-122"/>
                <a:ea typeface="宋体" panose="02010600030101010101" pitchFamily="2" charset="-122"/>
              </a:rPr>
              <a:t>真金不怕火炼</a:t>
            </a:r>
            <a:r>
              <a:rPr lang="en-US" altLang="zh-CN" sz="3200">
                <a:latin typeface="宋体" panose="02010600030101010101" pitchFamily="2" charset="-122"/>
                <a:ea typeface="宋体" panose="02010600030101010101" pitchFamily="2" charset="-122"/>
              </a:rPr>
              <a:t>”</a:t>
            </a:r>
            <a:r>
              <a:rPr lang="zh-CN" altLang="en-US" sz="3200">
                <a:latin typeface="宋体" panose="02010600030101010101" pitchFamily="2" charset="-122"/>
                <a:ea typeface="宋体" panose="02010600030101010101" pitchFamily="2" charset="-122"/>
              </a:rPr>
              <a:t>：金的化学性质稳定。</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8480" y="920115"/>
            <a:ext cx="11164570" cy="1076325"/>
          </a:xfrm>
          <a:prstGeom prst="rect">
            <a:avLst/>
          </a:prstGeom>
        </p:spPr>
        <p:txBody>
          <a:bodyPr wrap="square">
            <a:spAutoFit/>
          </a:bodyPr>
          <a:lstStyle/>
          <a:p>
            <a:pPr>
              <a:lnSpc>
                <a:spcPct val="100000"/>
              </a:lnSpc>
            </a:pPr>
            <a:r>
              <a:rPr lang="zh-CN" altLang="en-US" sz="3200" smtClean="0">
                <a:latin typeface="宋体" panose="02010600030101010101" pitchFamily="2" charset="-122"/>
                <a:ea typeface="宋体" panose="02010600030101010101" pitchFamily="2" charset="-122"/>
              </a:rPr>
              <a:t>取形状大小相同且打磨好的四种金属于试管中，分别加入等量同浓度的盐酸或硫酸，比较现象。</a:t>
            </a:r>
          </a:p>
        </p:txBody>
      </p:sp>
      <p:graphicFrame>
        <p:nvGraphicFramePr>
          <p:cNvPr id="5" name="表格 4"/>
          <p:cNvGraphicFramePr>
            <a:graphicFrameLocks noGrp="1"/>
          </p:cNvGraphicFramePr>
          <p:nvPr>
            <p:custDataLst>
              <p:tags r:id="rId1"/>
            </p:custDataLst>
          </p:nvPr>
        </p:nvGraphicFramePr>
        <p:xfrm>
          <a:off x="1460500" y="2214880"/>
          <a:ext cx="9528175" cy="3897630"/>
        </p:xfrm>
        <a:graphic>
          <a:graphicData uri="http://schemas.openxmlformats.org/drawingml/2006/table">
            <a:tbl>
              <a:tblPr firstRow="1" bandRow="1">
                <a:tableStyleId>{073A0DAA-6AF3-43AB-8588-CEC1D06C72B9}</a:tableStyleId>
              </a:tblPr>
              <a:tblGrid>
                <a:gridCol w="1285240"/>
                <a:gridCol w="8242935"/>
              </a:tblGrid>
              <a:tr h="760730">
                <a:tc>
                  <a:txBody>
                    <a:bodyPr/>
                    <a:lstStyle/>
                    <a:p>
                      <a:pPr algn="ctr"/>
                      <a:r>
                        <a:rPr lang="zh-CN" altLang="en-US" sz="3200" b="0" smtClean="0">
                          <a:latin typeface="宋体" panose="02010600030101010101" pitchFamily="2" charset="-122"/>
                          <a:ea typeface="宋体" panose="02010600030101010101" pitchFamily="2" charset="-122"/>
                        </a:rPr>
                        <a:t>金属</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r>
                        <a:rPr lang="zh-CN" altLang="en-US" sz="3200" b="0" smtClean="0">
                          <a:latin typeface="宋体" panose="02010600030101010101" pitchFamily="2" charset="-122"/>
                          <a:ea typeface="宋体" panose="02010600030101010101" pitchFamily="2" charset="-122"/>
                        </a:rPr>
                        <a:t>现象</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51535">
                <a:tc>
                  <a:txBody>
                    <a:bodyPr/>
                    <a:lstStyle/>
                    <a:p>
                      <a:pPr algn="ctr"/>
                      <a:r>
                        <a:rPr lang="zh-CN" altLang="en-US" sz="3200" b="0" smtClean="0">
                          <a:latin typeface="宋体" panose="02010600030101010101" pitchFamily="2" charset="-122"/>
                          <a:ea typeface="宋体" panose="02010600030101010101" pitchFamily="2" charset="-122"/>
                        </a:rPr>
                        <a:t>镁</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33120">
                <a:tc>
                  <a:txBody>
                    <a:bodyPr/>
                    <a:lstStyle/>
                    <a:p>
                      <a:pPr algn="ctr"/>
                      <a:r>
                        <a:rPr lang="zh-CN" altLang="en-US" sz="3200" b="0" smtClean="0">
                          <a:latin typeface="宋体" panose="02010600030101010101" pitchFamily="2" charset="-122"/>
                          <a:ea typeface="宋体" panose="02010600030101010101" pitchFamily="2" charset="-122"/>
                        </a:rPr>
                        <a:t>锌</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783590">
                <a:tc>
                  <a:txBody>
                    <a:bodyPr/>
                    <a:lstStyle/>
                    <a:p>
                      <a:pPr algn="ctr"/>
                      <a:r>
                        <a:rPr lang="zh-CN" altLang="en-US" sz="3200" b="0" smtClean="0">
                          <a:latin typeface="宋体" panose="02010600030101010101" pitchFamily="2" charset="-122"/>
                          <a:ea typeface="宋体" panose="02010600030101010101" pitchFamily="2" charset="-122"/>
                        </a:rPr>
                        <a:t>铁</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668655">
                <a:tc>
                  <a:txBody>
                    <a:bodyPr/>
                    <a:lstStyle/>
                    <a:p>
                      <a:pPr algn="ctr"/>
                      <a:r>
                        <a:rPr lang="zh-CN" altLang="en-US" sz="3200" b="0" smtClean="0">
                          <a:latin typeface="宋体" panose="02010600030101010101" pitchFamily="2" charset="-122"/>
                          <a:ea typeface="宋体" panose="02010600030101010101" pitchFamily="2" charset="-122"/>
                        </a:rPr>
                        <a:t>铜</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endParaRPr lang="zh-CN" altLang="en-US" sz="3200" b="0" dirty="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r>
            </a:tbl>
          </a:graphicData>
        </a:graphic>
      </p:graphicFrame>
      <p:sp>
        <p:nvSpPr>
          <p:cNvPr id="6" name="矩形 5"/>
          <p:cNvSpPr/>
          <p:nvPr/>
        </p:nvSpPr>
        <p:spPr>
          <a:xfrm>
            <a:off x="4066729" y="3117013"/>
            <a:ext cx="4653280" cy="583565"/>
          </a:xfrm>
          <a:prstGeom prst="rect">
            <a:avLst/>
          </a:prstGeom>
        </p:spPr>
        <p:txBody>
          <a:bodyPr wrap="none">
            <a:spAutoFit/>
          </a:bodyPr>
          <a:lstStyle/>
          <a:p>
            <a:pPr algn="l"/>
            <a:r>
              <a:rPr lang="zh-CN" altLang="en-US" sz="3200" smtClean="0">
                <a:solidFill>
                  <a:srgbClr val="FF0000"/>
                </a:solidFill>
                <a:latin typeface="宋体" panose="02010600030101010101" pitchFamily="2" charset="-122"/>
                <a:ea typeface="宋体" panose="02010600030101010101" pitchFamily="2" charset="-122"/>
              </a:rPr>
              <a:t>剧烈反应，</a:t>
            </a:r>
            <a:r>
              <a:rPr lang="zh-CN" altLang="en-US" sz="3200" smtClean="0">
                <a:solidFill>
                  <a:srgbClr val="FF0000"/>
                </a:solidFill>
                <a:latin typeface="宋体" panose="02010600030101010101" pitchFamily="2" charset="-122"/>
                <a:ea typeface="宋体" panose="02010600030101010101" pitchFamily="2" charset="-122"/>
                <a:sym typeface="+mn-ea"/>
              </a:rPr>
              <a:t>产生</a:t>
            </a:r>
            <a:r>
              <a:rPr lang="zh-CN" altLang="en-US" sz="3200" smtClean="0">
                <a:solidFill>
                  <a:srgbClr val="FF0000"/>
                </a:solidFill>
                <a:latin typeface="宋体" panose="02010600030101010101" pitchFamily="2" charset="-122"/>
                <a:ea typeface="宋体" panose="02010600030101010101" pitchFamily="2" charset="-122"/>
              </a:rPr>
              <a:t>大量气泡</a:t>
            </a:r>
          </a:p>
        </p:txBody>
      </p:sp>
      <p:sp>
        <p:nvSpPr>
          <p:cNvPr id="7" name="矩形 6"/>
          <p:cNvSpPr/>
          <p:nvPr/>
        </p:nvSpPr>
        <p:spPr>
          <a:xfrm>
            <a:off x="3989705" y="3959860"/>
            <a:ext cx="5059680" cy="583565"/>
          </a:xfrm>
          <a:prstGeom prst="rect">
            <a:avLst/>
          </a:prstGeom>
        </p:spPr>
        <p:txBody>
          <a:bodyPr wrap="none">
            <a:spAutoFit/>
          </a:bodyPr>
          <a:lstStyle/>
          <a:p>
            <a:pPr lvl="0" algn="l">
              <a:buClrTx/>
              <a:buSzTx/>
              <a:buFontTx/>
            </a:pPr>
            <a:r>
              <a:rPr lang="zh-CN" altLang="en-US" sz="3200" smtClean="0">
                <a:solidFill>
                  <a:srgbClr val="FF0000"/>
                </a:solidFill>
                <a:latin typeface="宋体" panose="02010600030101010101" pitchFamily="2" charset="-122"/>
                <a:ea typeface="宋体" panose="02010600030101010101" pitchFamily="2" charset="-122"/>
                <a:sym typeface="+mn-ea"/>
              </a:rPr>
              <a:t>反应较剧烈，产生大量气泡</a:t>
            </a:r>
            <a:endParaRPr lang="zh-CN" altLang="en-US" sz="4400" b="1" smtClean="0">
              <a:solidFill>
                <a:srgbClr val="FF0000"/>
              </a:solidFill>
              <a:latin typeface="宋体" panose="02010600030101010101" pitchFamily="2" charset="-122"/>
              <a:ea typeface="宋体" panose="02010600030101010101" pitchFamily="2" charset="-122"/>
              <a:sym typeface="+mn-ea"/>
            </a:endParaRPr>
          </a:p>
        </p:txBody>
      </p:sp>
      <p:sp>
        <p:nvSpPr>
          <p:cNvPr id="8" name="矩形 7"/>
          <p:cNvSpPr/>
          <p:nvPr/>
        </p:nvSpPr>
        <p:spPr>
          <a:xfrm>
            <a:off x="2776855" y="4802505"/>
            <a:ext cx="8211820" cy="583565"/>
          </a:xfrm>
          <a:prstGeom prst="rect">
            <a:avLst/>
          </a:prstGeom>
        </p:spPr>
        <p:txBody>
          <a:bodyPr wrap="square">
            <a:spAutoFit/>
          </a:bodyPr>
          <a:lstStyle/>
          <a:p>
            <a:pPr lvl="0" algn="ctr">
              <a:buClrTx/>
              <a:buSzTx/>
              <a:buFontTx/>
            </a:pPr>
            <a:r>
              <a:rPr lang="zh-CN" altLang="en-US" sz="3200" smtClean="0">
                <a:solidFill>
                  <a:srgbClr val="FF0000"/>
                </a:solidFill>
                <a:latin typeface="宋体" panose="02010600030101010101" pitchFamily="2" charset="-122"/>
                <a:ea typeface="宋体" panose="02010600030101010101" pitchFamily="2" charset="-122"/>
                <a:sym typeface="+mn-ea"/>
              </a:rPr>
              <a:t>反应平缓，产生少量气泡，溶液变为浅绿色</a:t>
            </a:r>
          </a:p>
        </p:txBody>
      </p:sp>
      <p:sp>
        <p:nvSpPr>
          <p:cNvPr id="9" name="矩形 8"/>
          <p:cNvSpPr/>
          <p:nvPr/>
        </p:nvSpPr>
        <p:spPr>
          <a:xfrm>
            <a:off x="5523230" y="5452745"/>
            <a:ext cx="1402080" cy="583565"/>
          </a:xfrm>
          <a:prstGeom prst="rect">
            <a:avLst/>
          </a:prstGeom>
        </p:spPr>
        <p:txBody>
          <a:bodyPr wrap="none">
            <a:spAutoFit/>
          </a:bodyPr>
          <a:lstStyle/>
          <a:p>
            <a:pPr lvl="0" algn="l">
              <a:buClrTx/>
              <a:buSzTx/>
              <a:buFontTx/>
              <a:buNone/>
            </a:pPr>
            <a:r>
              <a:rPr lang="zh-CN" altLang="en-US" sz="3200" smtClean="0">
                <a:solidFill>
                  <a:srgbClr val="FF0000"/>
                </a:solidFill>
                <a:latin typeface="宋体" panose="02010600030101010101" pitchFamily="2" charset="-122"/>
                <a:ea typeface="宋体" panose="02010600030101010101" pitchFamily="2" charset="-122"/>
                <a:sym typeface="+mn-ea"/>
              </a:rPr>
              <a:t>无现象</a:t>
            </a:r>
          </a:p>
        </p:txBody>
      </p:sp>
      <p:sp>
        <p:nvSpPr>
          <p:cNvPr id="2" name="矩形 1"/>
          <p:cNvSpPr/>
          <p:nvPr/>
        </p:nvSpPr>
        <p:spPr>
          <a:xfrm>
            <a:off x="162223" y="208088"/>
            <a:ext cx="6126480" cy="645160"/>
          </a:xfrm>
          <a:prstGeom prst="rect">
            <a:avLst/>
          </a:prstGeom>
        </p:spPr>
        <p:txBody>
          <a:bodyPr wrap="none">
            <a:spAutoFit/>
          </a:bodyPr>
          <a:lstStyle/>
          <a:p>
            <a:r>
              <a:rPr lang="zh-CN" altLang="en-US" sz="3600" smtClean="0">
                <a:solidFill>
                  <a:schemeClr val="tx1"/>
                </a:solidFill>
                <a:latin typeface="宋体" panose="02010600030101010101" pitchFamily="2" charset="-122"/>
                <a:ea typeface="宋体" panose="02010600030101010101" pitchFamily="2" charset="-122"/>
              </a:rPr>
              <a:t>二、金属与盐酸、硫酸的反应</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250"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250" fill="hold">
                                          <p:stCondLst>
                                            <p:cond delay="0"/>
                                          </p:stCondLst>
                                        </p:cTn>
                                        <p:tgtEl>
                                          <p:spTgt spid="7"/>
                                        </p:tgtEl>
                                        <p:attrNameLst>
                                          <p:attrName>style.visibility</p:attrName>
                                        </p:attrNameLst>
                                      </p:cBhvr>
                                      <p:to>
                                        <p:strVal val="visible"/>
                                      </p:to>
                                    </p:set>
                                    <p:animEffect transition="in" filter="fade">
                                      <p:cBhvr>
                                        <p:cTn id="14" dur="250"/>
                                        <p:tgtEl>
                                          <p:spTgt spid="7"/>
                                        </p:tgtEl>
                                      </p:cBhvr>
                                    </p:animEffect>
                                    <p:anim calcmode="lin" valueType="num">
                                      <p:cBhvr>
                                        <p:cTn id="15" dur="250" fill="hold"/>
                                        <p:tgtEl>
                                          <p:spTgt spid="7"/>
                                        </p:tgtEl>
                                        <p:attrNameLst>
                                          <p:attrName>ppt_x</p:attrName>
                                        </p:attrNameLst>
                                      </p:cBhvr>
                                      <p:tavLst>
                                        <p:tav tm="0">
                                          <p:val>
                                            <p:strVal val="#ppt_x"/>
                                          </p:val>
                                        </p:tav>
                                        <p:tav tm="100000">
                                          <p:val>
                                            <p:strVal val="#ppt_x"/>
                                          </p:val>
                                        </p:tav>
                                      </p:tavLst>
                                    </p:anim>
                                    <p:anim calcmode="lin" valueType="num">
                                      <p:cBhvr>
                                        <p:cTn id="16"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250" fill="hold">
                                          <p:stCondLst>
                                            <p:cond delay="0"/>
                                          </p:stCondLst>
                                        </p:cTn>
                                        <p:tgtEl>
                                          <p:spTgt spid="8"/>
                                        </p:tgtEl>
                                        <p:attrNameLst>
                                          <p:attrName>style.visibility</p:attrName>
                                        </p:attrNameLst>
                                      </p:cBhvr>
                                      <p:to>
                                        <p:strVal val="visible"/>
                                      </p:to>
                                    </p:set>
                                    <p:animEffect transition="in" filter="fade">
                                      <p:cBhvr>
                                        <p:cTn id="21" dur="250"/>
                                        <p:tgtEl>
                                          <p:spTgt spid="8"/>
                                        </p:tgtEl>
                                      </p:cBhvr>
                                    </p:animEffect>
                                    <p:anim calcmode="lin" valueType="num">
                                      <p:cBhvr>
                                        <p:cTn id="22" dur="250" fill="hold"/>
                                        <p:tgtEl>
                                          <p:spTgt spid="8"/>
                                        </p:tgtEl>
                                        <p:attrNameLst>
                                          <p:attrName>ppt_x</p:attrName>
                                        </p:attrNameLst>
                                      </p:cBhvr>
                                      <p:tavLst>
                                        <p:tav tm="0">
                                          <p:val>
                                            <p:strVal val="#ppt_x"/>
                                          </p:val>
                                        </p:tav>
                                        <p:tav tm="100000">
                                          <p:val>
                                            <p:strVal val="#ppt_x"/>
                                          </p:val>
                                        </p:tav>
                                      </p:tavLst>
                                    </p:anim>
                                    <p:anim calcmode="lin" valueType="num">
                                      <p:cBhvr>
                                        <p:cTn id="23"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250"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custDataLst>
              <p:tags r:id="rId1"/>
            </p:custDataLst>
          </p:nvPr>
        </p:nvGraphicFramePr>
        <p:xfrm>
          <a:off x="543560" y="581025"/>
          <a:ext cx="11105515" cy="6000750"/>
        </p:xfrm>
        <a:graphic>
          <a:graphicData uri="http://schemas.openxmlformats.org/drawingml/2006/table">
            <a:tbl>
              <a:tblPr firstRow="1" bandRow="1">
                <a:tableStyleId>{073A0DAA-6AF3-43AB-8588-CEC1D06C72B9}</a:tableStyleId>
              </a:tblPr>
              <a:tblGrid>
                <a:gridCol w="1602105"/>
                <a:gridCol w="9503410"/>
              </a:tblGrid>
              <a:tr h="857250">
                <a:tc>
                  <a:txBody>
                    <a:bodyPr/>
                    <a:lstStyle/>
                    <a:p>
                      <a:pPr algn="ctr">
                        <a:lnSpc>
                          <a:spcPct val="150000"/>
                        </a:lnSpc>
                      </a:pPr>
                      <a:r>
                        <a:rPr lang="zh-CN" altLang="en-US" sz="3200" b="0" smtClean="0">
                          <a:latin typeface="宋体" panose="02010600030101010101" pitchFamily="2" charset="-122"/>
                          <a:ea typeface="宋体" panose="02010600030101010101" pitchFamily="2" charset="-122"/>
                        </a:rPr>
                        <a:t>金属</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lnSpc>
                          <a:spcPct val="150000"/>
                        </a:lnSpc>
                      </a:pPr>
                      <a:r>
                        <a:rPr lang="zh-CN" altLang="en-US" sz="3200" b="0" smtClean="0">
                          <a:latin typeface="宋体" panose="02010600030101010101" pitchFamily="2" charset="-122"/>
                          <a:ea typeface="宋体" panose="02010600030101010101" pitchFamily="2" charset="-122"/>
                        </a:rPr>
                        <a:t>反应方程式</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57250">
                <a:tc rowSpan="2">
                  <a:txBody>
                    <a:bodyPr/>
                    <a:lstStyle/>
                    <a:p>
                      <a:pPr algn="ctr">
                        <a:lnSpc>
                          <a:spcPct val="150000"/>
                        </a:lnSpc>
                      </a:pPr>
                      <a:r>
                        <a:rPr lang="zh-CN" altLang="en-US" sz="3200" b="0" smtClean="0">
                          <a:latin typeface="宋体" panose="02010600030101010101" pitchFamily="2" charset="-122"/>
                          <a:ea typeface="宋体" panose="02010600030101010101" pitchFamily="2" charset="-122"/>
                        </a:rPr>
                        <a:t>镁</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lnSpc>
                          <a:spcPct val="150000"/>
                        </a:lnSpc>
                      </a:pP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57250">
                <a:tc vMerge="1">
                  <a:txBody>
                    <a:bodyPr/>
                    <a:lstStyle/>
                    <a:p>
                      <a:endParaRPr lang="zh-CN"/>
                    </a:p>
                  </a:txBody>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ct val="150000"/>
                        </a:lnSpc>
                      </a:pP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57250">
                <a:tc rowSpan="2">
                  <a:txBody>
                    <a:bodyPr/>
                    <a:lstStyle/>
                    <a:p>
                      <a:pPr algn="ctr">
                        <a:lnSpc>
                          <a:spcPct val="150000"/>
                        </a:lnSpc>
                      </a:pPr>
                      <a:r>
                        <a:rPr lang="zh-CN" altLang="en-US" sz="3200" b="0" smtClean="0">
                          <a:latin typeface="宋体" panose="02010600030101010101" pitchFamily="2" charset="-122"/>
                          <a:ea typeface="宋体" panose="02010600030101010101" pitchFamily="2" charset="-122"/>
                        </a:rPr>
                        <a:t>锌</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lnSpc>
                          <a:spcPct val="150000"/>
                        </a:lnSpc>
                      </a:pP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57250">
                <a:tc vMerge="1">
                  <a:txBody>
                    <a:bodyPr/>
                    <a:lstStyle/>
                    <a:p>
                      <a:endParaRPr lang="zh-CN"/>
                    </a:p>
                  </a:txBody>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ct val="150000"/>
                        </a:lnSpc>
                      </a:pP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57250">
                <a:tc rowSpan="2">
                  <a:txBody>
                    <a:bodyPr/>
                    <a:lstStyle/>
                    <a:p>
                      <a:pPr algn="ctr">
                        <a:lnSpc>
                          <a:spcPct val="150000"/>
                        </a:lnSpc>
                      </a:pPr>
                      <a:r>
                        <a:rPr lang="zh-CN" altLang="en-US" sz="3200" b="0" smtClean="0">
                          <a:latin typeface="宋体" panose="02010600030101010101" pitchFamily="2" charset="-122"/>
                          <a:ea typeface="宋体" panose="02010600030101010101" pitchFamily="2" charset="-122"/>
                        </a:rPr>
                        <a:t>铁</a:t>
                      </a: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lnSpc>
                          <a:spcPct val="150000"/>
                        </a:lnSpc>
                      </a:pPr>
                      <a:endParaRPr lang="zh-CN" altLang="en-US" sz="3200" b="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r h="857250">
                <a:tc vMerge="1">
                  <a:txBody>
                    <a:bodyPr/>
                    <a:lstStyle/>
                    <a:p>
                      <a:endParaRPr lang="zh-CN"/>
                    </a:p>
                  </a:txBody>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ct val="150000"/>
                        </a:lnSpc>
                      </a:pPr>
                      <a:endParaRPr lang="zh-CN" altLang="en-US" sz="3200" b="0" dirty="0">
                        <a:latin typeface="宋体" panose="02010600030101010101" pitchFamily="2" charset="-122"/>
                        <a:ea typeface="宋体" panose="02010600030101010101" pitchFamily="2" charset="-122"/>
                      </a:endParaRPr>
                    </a:p>
                  </a:txBody>
                  <a:tcPr marL="121920" marR="121920" marT="60960" marB="6096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
        <p:nvSpPr>
          <p:cNvPr id="4" name="矩形 3"/>
          <p:cNvSpPr/>
          <p:nvPr/>
        </p:nvSpPr>
        <p:spPr>
          <a:xfrm>
            <a:off x="3742560" y="1569761"/>
            <a:ext cx="5440680" cy="645160"/>
          </a:xfrm>
          <a:prstGeom prst="rect">
            <a:avLst/>
          </a:prstGeom>
        </p:spPr>
        <p:txBody>
          <a:bodyPr wrap="none">
            <a:spAutoFit/>
          </a:bodyPr>
          <a:lstStyle/>
          <a:p>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Mg</a:t>
            </a:r>
            <a:r>
              <a:rPr lang="zh-CN"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2HCl</a:t>
            </a:r>
            <a:r>
              <a:rPr lang="zh-CN"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MgCl</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rPr>
              <a:t>2</a:t>
            </a:r>
            <a:r>
              <a:rPr lang="zh-CN"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rPr>
              <a:t>↑</a:t>
            </a:r>
          </a:p>
        </p:txBody>
      </p:sp>
      <p:sp>
        <p:nvSpPr>
          <p:cNvPr id="5" name="矩形 4"/>
          <p:cNvSpPr/>
          <p:nvPr/>
        </p:nvSpPr>
        <p:spPr>
          <a:xfrm>
            <a:off x="3791968" y="3219926"/>
            <a:ext cx="5092700" cy="645160"/>
          </a:xfrm>
          <a:prstGeom prst="rect">
            <a:avLst/>
          </a:prstGeom>
        </p:spPr>
        <p:txBody>
          <a:bodyPr wrap="none">
            <a:spAutoFit/>
          </a:bodyPr>
          <a:lstStyle/>
          <a:p>
            <a:pPr lvl="0" algn="l">
              <a:buClrTx/>
              <a:buSzTx/>
              <a:buFontTx/>
            </a:pP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Zn＋2HCl＝ZnCl</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6" name="矩形 5"/>
          <p:cNvSpPr/>
          <p:nvPr/>
        </p:nvSpPr>
        <p:spPr>
          <a:xfrm>
            <a:off x="3742423" y="4967518"/>
            <a:ext cx="4968240" cy="645160"/>
          </a:xfrm>
          <a:prstGeom prst="rect">
            <a:avLst/>
          </a:prstGeom>
        </p:spPr>
        <p:txBody>
          <a:bodyPr wrap="none">
            <a:spAutoFit/>
          </a:bodyPr>
          <a:lstStyle/>
          <a:p>
            <a:pPr lvl="0" algn="l">
              <a:buClrTx/>
              <a:buSzTx/>
              <a:buFontTx/>
            </a:pP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Fe＋2HCl＝FeCl</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7" name="矩形 6"/>
          <p:cNvSpPr/>
          <p:nvPr/>
        </p:nvSpPr>
        <p:spPr>
          <a:xfrm>
            <a:off x="3658011" y="2383832"/>
            <a:ext cx="5938520" cy="645160"/>
          </a:xfrm>
          <a:prstGeom prst="rect">
            <a:avLst/>
          </a:prstGeom>
        </p:spPr>
        <p:txBody>
          <a:bodyPr wrap="none">
            <a:spAutoFit/>
          </a:bodyPr>
          <a:lstStyle/>
          <a:p>
            <a:pPr lvl="0" algn="l">
              <a:buClrTx/>
              <a:buSzTx/>
              <a:buFontTx/>
            </a:pP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Mg＋H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SO</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4</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＝MgSO</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4</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8" name="矩形 7"/>
          <p:cNvSpPr/>
          <p:nvPr/>
        </p:nvSpPr>
        <p:spPr>
          <a:xfrm>
            <a:off x="3742978" y="4122910"/>
            <a:ext cx="5590540" cy="645160"/>
          </a:xfrm>
          <a:prstGeom prst="rect">
            <a:avLst/>
          </a:prstGeom>
        </p:spPr>
        <p:txBody>
          <a:bodyPr wrap="none">
            <a:spAutoFit/>
          </a:bodyPr>
          <a:lstStyle/>
          <a:p>
            <a:pPr lvl="0" algn="l">
              <a:buClrTx/>
              <a:buSzTx/>
              <a:buFontTx/>
            </a:pP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Zn＋H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SO</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4</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＝ZnSO</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4</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9" name="矩形 8"/>
          <p:cNvSpPr/>
          <p:nvPr/>
        </p:nvSpPr>
        <p:spPr>
          <a:xfrm>
            <a:off x="3742963" y="5812122"/>
            <a:ext cx="5466080" cy="645160"/>
          </a:xfrm>
          <a:prstGeom prst="rect">
            <a:avLst/>
          </a:prstGeom>
        </p:spPr>
        <p:txBody>
          <a:bodyPr wrap="none">
            <a:spAutoFit/>
          </a:bodyPr>
          <a:lstStyle/>
          <a:p>
            <a:pPr lvl="0" algn="l">
              <a:buClrTx/>
              <a:buSzTx/>
              <a:buFontTx/>
            </a:pP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Fe＋H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SO</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4</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＝FeSO</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4</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＋H</a:t>
            </a:r>
            <a:r>
              <a:rPr lang="en-US" altLang="zh-CN" sz="3600" baseline="-25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6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500"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500"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250"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anim calcmode="lin" valueType="num">
                                      <p:cBhvr>
                                        <p:cTn id="22" dur="250" fill="hold"/>
                                        <p:tgtEl>
                                          <p:spTgt spid="6"/>
                                        </p:tgtEl>
                                        <p:attrNameLst>
                                          <p:attrName>ppt_x</p:attrName>
                                        </p:attrNameLst>
                                      </p:cBhvr>
                                      <p:tavLst>
                                        <p:tav tm="0">
                                          <p:val>
                                            <p:strVal val="#ppt_x"/>
                                          </p:val>
                                        </p:tav>
                                        <p:tav tm="100000">
                                          <p:val>
                                            <p:strVal val="#ppt_x"/>
                                          </p:val>
                                        </p:tav>
                                      </p:tavLst>
                                    </p:anim>
                                    <p:anim calcmode="lin" valueType="num">
                                      <p:cBhvr>
                                        <p:cTn id="23" dur="2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250"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anim calcmode="lin" valueType="num">
                                      <p:cBhvr>
                                        <p:cTn id="29" dur="250" fill="hold"/>
                                        <p:tgtEl>
                                          <p:spTgt spid="7"/>
                                        </p:tgtEl>
                                        <p:attrNameLst>
                                          <p:attrName>ppt_x</p:attrName>
                                        </p:attrNameLst>
                                      </p:cBhvr>
                                      <p:tavLst>
                                        <p:tav tm="0">
                                          <p:val>
                                            <p:strVal val="#ppt_x"/>
                                          </p:val>
                                        </p:tav>
                                        <p:tav tm="100000">
                                          <p:val>
                                            <p:strVal val="#ppt_x"/>
                                          </p:val>
                                        </p:tav>
                                      </p:tavLst>
                                    </p:anim>
                                    <p:anim calcmode="lin" valueType="num">
                                      <p:cBhvr>
                                        <p:cTn id="30"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500"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anim calcmode="lin" valueType="num">
                                      <p:cBhvr>
                                        <p:cTn id="36" dur="500" fill="hold"/>
                                        <p:tgtEl>
                                          <p:spTgt spid="8"/>
                                        </p:tgtEl>
                                        <p:attrNameLst>
                                          <p:attrName>ppt_x</p:attrName>
                                        </p:attrNameLst>
                                      </p:cBhvr>
                                      <p:tavLst>
                                        <p:tav tm="0">
                                          <p:val>
                                            <p:strVal val="#ppt_x"/>
                                          </p:val>
                                        </p:tav>
                                        <p:tav tm="100000">
                                          <p:val>
                                            <p:strVal val="#ppt_x"/>
                                          </p:val>
                                        </p:tav>
                                      </p:tavLst>
                                    </p:anim>
                                    <p:anim calcmode="lin" valueType="num">
                                      <p:cBhvr>
                                        <p:cTn id="37"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250" fill="hold">
                                          <p:stCondLst>
                                            <p:cond delay="0"/>
                                          </p:stCondLst>
                                        </p:cTn>
                                        <p:tgtEl>
                                          <p:spTgt spid="9"/>
                                        </p:tgtEl>
                                        <p:attrNameLst>
                                          <p:attrName>style.visibility</p:attrName>
                                        </p:attrNameLst>
                                      </p:cBhvr>
                                      <p:to>
                                        <p:strVal val="visible"/>
                                      </p:to>
                                    </p:set>
                                    <p:animEffect transition="in" filter="fade">
                                      <p:cBhvr>
                                        <p:cTn id="42" dur="250"/>
                                        <p:tgtEl>
                                          <p:spTgt spid="9"/>
                                        </p:tgtEl>
                                      </p:cBhvr>
                                    </p:animEffect>
                                    <p:anim calcmode="lin" valueType="num">
                                      <p:cBhvr>
                                        <p:cTn id="43" dur="250" fill="hold"/>
                                        <p:tgtEl>
                                          <p:spTgt spid="9"/>
                                        </p:tgtEl>
                                        <p:attrNameLst>
                                          <p:attrName>ppt_x</p:attrName>
                                        </p:attrNameLst>
                                      </p:cBhvr>
                                      <p:tavLst>
                                        <p:tav tm="0">
                                          <p:val>
                                            <p:strVal val="#ppt_x"/>
                                          </p:val>
                                        </p:tav>
                                        <p:tav tm="100000">
                                          <p:val>
                                            <p:strVal val="#ppt_x"/>
                                          </p:val>
                                        </p:tav>
                                      </p:tavLst>
                                    </p:anim>
                                    <p:anim calcmode="lin" valueType="num">
                                      <p:cBhvr>
                                        <p:cTn id="44"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41960" y="2976880"/>
            <a:ext cx="11525885" cy="1753235"/>
          </a:xfrm>
          <a:prstGeom prst="rect">
            <a:avLst/>
          </a:prstGeom>
          <a:noFill/>
        </p:spPr>
        <p:txBody>
          <a:bodyPr wrap="square" rtlCol="0">
            <a:spAutoFit/>
          </a:bodyPr>
          <a:lstStyle/>
          <a:p>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rPr>
              <a:t>②利用金属与酸反应的剧烈程度判断活泼性，需要严</a:t>
            </a:r>
            <a:b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rPr>
            </a:b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rPr>
              <a:t> </a:t>
            </a: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rPr>
              <a:t>  </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rPr>
              <a:t>格控制变量。</a:t>
            </a:r>
          </a:p>
          <a:p>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rPr>
              <a:t> 如：金属的质量、大小、形状，酸溶液的体积、浓度等</a:t>
            </a:r>
          </a:p>
        </p:txBody>
      </p:sp>
      <p:sp>
        <p:nvSpPr>
          <p:cNvPr id="3" name="文本框 2"/>
          <p:cNvSpPr txBox="1"/>
          <p:nvPr/>
        </p:nvSpPr>
        <p:spPr>
          <a:xfrm>
            <a:off x="441960" y="358775"/>
            <a:ext cx="1554480" cy="645160"/>
          </a:xfrm>
          <a:prstGeom prst="rect">
            <a:avLst/>
          </a:prstGeom>
          <a:noFill/>
        </p:spPr>
        <p:txBody>
          <a:bodyPr wrap="none" rtlCol="0" anchor="t">
            <a:spAutoFit/>
          </a:bodyPr>
          <a:lstStyle/>
          <a:p>
            <a:r>
              <a:rPr lang="zh-CN" altLang="en-US" sz="3600">
                <a:latin typeface="宋体" panose="02010600030101010101" pitchFamily="2" charset="-122"/>
                <a:ea typeface="宋体" panose="02010600030101010101" pitchFamily="2" charset="-122"/>
                <a:cs typeface="宋体" panose="02010600030101010101" pitchFamily="2" charset="-122"/>
                <a:sym typeface="+mn-ea"/>
              </a:rPr>
              <a:t>注意：</a:t>
            </a:r>
            <a:endParaRPr lang="zh-CN" altLang="en-US" sz="3600"/>
          </a:p>
        </p:txBody>
      </p:sp>
      <p:sp>
        <p:nvSpPr>
          <p:cNvPr id="4" name="文本框 3"/>
          <p:cNvSpPr txBox="1"/>
          <p:nvPr/>
        </p:nvSpPr>
        <p:spPr>
          <a:xfrm>
            <a:off x="518160" y="1499235"/>
            <a:ext cx="8505190" cy="1198880"/>
          </a:xfrm>
          <a:prstGeom prst="rect">
            <a:avLst/>
          </a:prstGeom>
          <a:noFill/>
        </p:spPr>
        <p:txBody>
          <a:bodyPr wrap="none" rtlCol="0" anchor="t">
            <a:spAutoFit/>
          </a:bodyPr>
          <a:lstStyle/>
          <a:p>
            <a:r>
              <a:rPr lang="zh-CN" altLang="en-US" sz="3600">
                <a:latin typeface="宋体" panose="02010600030101010101" pitchFamily="2" charset="-122"/>
                <a:ea typeface="宋体" panose="02010600030101010101" pitchFamily="2" charset="-122"/>
                <a:cs typeface="宋体" panose="02010600030101010101" pitchFamily="2" charset="-122"/>
                <a:sym typeface="+mn-ea"/>
              </a:rPr>
              <a:t>①铁与稀酸反应生成Fe</a:t>
            </a:r>
            <a:r>
              <a:rPr lang="zh-CN" altLang="en-US" sz="3600" baseline="30000">
                <a:latin typeface="宋体" panose="02010600030101010101" pitchFamily="2" charset="-122"/>
                <a:ea typeface="宋体" panose="02010600030101010101" pitchFamily="2" charset="-122"/>
                <a:cs typeface="宋体" panose="02010600030101010101" pitchFamily="2" charset="-122"/>
                <a:sym typeface="+mn-ea"/>
              </a:rPr>
              <a:t>2+</a:t>
            </a:r>
            <a:r>
              <a:rPr lang="zh-CN" altLang="en-US" sz="3600">
                <a:latin typeface="宋体" panose="02010600030101010101" pitchFamily="2" charset="-122"/>
                <a:ea typeface="宋体" panose="02010600030101010101" pitchFamily="2" charset="-122"/>
                <a:cs typeface="宋体" panose="02010600030101010101" pitchFamily="2" charset="-122"/>
                <a:sym typeface="+mn-ea"/>
              </a:rPr>
              <a:t>,溶液为浅绿色；</a:t>
            </a:r>
          </a:p>
          <a:p>
            <a:r>
              <a:rPr lang="en-US" altLang="zh-CN" sz="3600">
                <a:latin typeface="宋体" panose="02010600030101010101" pitchFamily="2" charset="-122"/>
                <a:ea typeface="宋体" panose="02010600030101010101" pitchFamily="2" charset="-122"/>
                <a:cs typeface="宋体" panose="02010600030101010101" pitchFamily="2" charset="-122"/>
              </a:rPr>
              <a:t>   Cu</a:t>
            </a:r>
            <a:r>
              <a:rPr lang="en-US" altLang="zh-CN" sz="3600" baseline="30000">
                <a:latin typeface="宋体" panose="02010600030101010101" pitchFamily="2" charset="-122"/>
                <a:ea typeface="宋体" panose="02010600030101010101" pitchFamily="2" charset="-122"/>
                <a:cs typeface="宋体" panose="02010600030101010101" pitchFamily="2" charset="-122"/>
              </a:rPr>
              <a:t>2+</a:t>
            </a:r>
            <a:r>
              <a:rPr lang="zh-CN" altLang="en-US" sz="3600">
                <a:latin typeface="宋体" panose="02010600030101010101" pitchFamily="2" charset="-122"/>
                <a:ea typeface="宋体" panose="02010600030101010101" pitchFamily="2" charset="-122"/>
                <a:cs typeface="宋体" panose="02010600030101010101" pitchFamily="2" charset="-122"/>
              </a:rPr>
              <a:t>为蓝色溶液</a:t>
            </a:r>
            <a:r>
              <a:rPr lang="en-US" altLang="zh-CN" sz="3600">
                <a:latin typeface="宋体" panose="02010600030101010101" pitchFamily="2" charset="-122"/>
                <a:ea typeface="宋体" panose="02010600030101010101" pitchFamily="2" charset="-122"/>
                <a:cs typeface="宋体" panose="02010600030101010101" pitchFamily="2" charset="-122"/>
              </a:rPr>
              <a:t>      Fe</a:t>
            </a:r>
            <a:r>
              <a:rPr lang="en-US" altLang="zh-CN" sz="3600" baseline="30000">
                <a:latin typeface="宋体" panose="02010600030101010101" pitchFamily="2" charset="-122"/>
                <a:ea typeface="宋体" panose="02010600030101010101" pitchFamily="2" charset="-122"/>
                <a:cs typeface="宋体" panose="02010600030101010101" pitchFamily="2" charset="-122"/>
              </a:rPr>
              <a:t>3+</a:t>
            </a:r>
            <a:r>
              <a:rPr lang="zh-CN" altLang="en-US" sz="3600">
                <a:latin typeface="宋体" panose="02010600030101010101" pitchFamily="2" charset="-122"/>
                <a:ea typeface="宋体" panose="02010600030101010101" pitchFamily="2" charset="-122"/>
                <a:cs typeface="宋体" panose="02010600030101010101" pitchFamily="2" charset="-122"/>
              </a:rPr>
              <a:t>为黄色溶液。</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未标题-4"/>
          <p:cNvPicPr>
            <a:picLocks noChangeAspect="1" noChangeArrowheads="1"/>
          </p:cNvPicPr>
          <p:nvPr/>
        </p:nvPicPr>
        <p:blipFill>
          <a:blip r:embed="rId2"/>
          <a:srcRect b="2602"/>
          <a:stretch>
            <a:fillRect/>
          </a:stretch>
        </p:blipFill>
        <p:spPr bwMode="auto">
          <a:xfrm>
            <a:off x="1665431" y="1461638"/>
            <a:ext cx="8643829" cy="3296754"/>
          </a:xfrm>
          <a:prstGeom prst="rect">
            <a:avLst/>
          </a:prstGeom>
          <a:solidFill>
            <a:srgbClr val="00FF00"/>
          </a:solidFill>
          <a:ln w="9525">
            <a:noFill/>
            <a:miter lim="800000"/>
            <a:headEnd/>
            <a:tailEnd/>
          </a:ln>
        </p:spPr>
      </p:pic>
      <p:grpSp>
        <p:nvGrpSpPr>
          <p:cNvPr id="11" name="组合 10"/>
          <p:cNvGrpSpPr/>
          <p:nvPr/>
        </p:nvGrpSpPr>
        <p:grpSpPr>
          <a:xfrm>
            <a:off x="750570" y="994410"/>
            <a:ext cx="10961370" cy="3157220"/>
            <a:chOff x="987" y="2461"/>
            <a:chExt cx="17262" cy="4972"/>
          </a:xfrm>
        </p:grpSpPr>
        <p:sp>
          <p:nvSpPr>
            <p:cNvPr id="4" name="AutoShape 8"/>
            <p:cNvSpPr>
              <a:spLocks noChangeArrowheads="1"/>
            </p:cNvSpPr>
            <p:nvPr/>
          </p:nvSpPr>
          <p:spPr bwMode="auto">
            <a:xfrm>
              <a:off x="987" y="6125"/>
              <a:ext cx="2576" cy="1309"/>
            </a:xfrm>
            <a:prstGeom prst="wedgeRoundRectCallout">
              <a:avLst>
                <a:gd name="adj1" fmla="val 95628"/>
                <a:gd name="adj2" fmla="val -48852"/>
                <a:gd name="adj3" fmla="val 16667"/>
              </a:avLst>
            </a:prstGeom>
            <a:gradFill rotWithShape="1">
              <a:gsLst>
                <a:gs pos="0">
                  <a:srgbClr val="66FFCC">
                    <a:alpha val="59998"/>
                  </a:srgbClr>
                </a:gs>
                <a:gs pos="100000">
                  <a:srgbClr val="FFFFFF"/>
                </a:gs>
              </a:gsLst>
              <a:lin ang="5400000" scaled="1"/>
            </a:gradFill>
            <a:ln w="19050">
              <a:solidFill>
                <a:srgbClr val="0000FF"/>
              </a:solidFill>
              <a:miter lim="800000"/>
            </a:ln>
          </p:spPr>
          <p:txBody>
            <a:bodyPr/>
            <a:lstStyle/>
            <a:p>
              <a:pPr algn="ctr" defTabSz="1219200"/>
              <a:r>
                <a:rPr lang="en-US" altLang="zh-CN"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God Save Me</a:t>
              </a:r>
              <a:r>
                <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t>
              </a:r>
            </a:p>
          </p:txBody>
        </p:sp>
        <p:sp>
          <p:nvSpPr>
            <p:cNvPr id="5" name="AutoShape 9"/>
            <p:cNvSpPr>
              <a:spLocks noChangeArrowheads="1"/>
            </p:cNvSpPr>
            <p:nvPr/>
          </p:nvSpPr>
          <p:spPr bwMode="auto">
            <a:xfrm>
              <a:off x="2864" y="2461"/>
              <a:ext cx="4743" cy="691"/>
            </a:xfrm>
            <a:prstGeom prst="wedgeRoundRectCallout">
              <a:avLst>
                <a:gd name="adj1" fmla="val 50712"/>
                <a:gd name="adj2" fmla="val 409826"/>
                <a:gd name="adj3" fmla="val 16667"/>
              </a:avLst>
            </a:prstGeom>
            <a:gradFill rotWithShape="1">
              <a:gsLst>
                <a:gs pos="0">
                  <a:srgbClr val="66FFCC">
                    <a:alpha val="59998"/>
                  </a:srgbClr>
                </a:gs>
                <a:gs pos="100000">
                  <a:srgbClr val="FFFFFF"/>
                </a:gs>
              </a:gsLst>
              <a:lin ang="5400000" scaled="1"/>
            </a:gradFill>
            <a:ln w="19050">
              <a:solidFill>
                <a:srgbClr val="0000FF"/>
              </a:solidFill>
              <a:miter lim="800000"/>
            </a:ln>
          </p:spPr>
          <p:txBody>
            <a:bodyPr/>
            <a:lstStyle/>
            <a:p>
              <a:pPr algn="ctr" defTabSz="1219200"/>
              <a:r>
                <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为什么受伤总的是我！</a:t>
              </a:r>
            </a:p>
          </p:txBody>
        </p:sp>
        <p:sp>
          <p:nvSpPr>
            <p:cNvPr id="6" name="AutoShape 11"/>
            <p:cNvSpPr>
              <a:spLocks noChangeArrowheads="1"/>
            </p:cNvSpPr>
            <p:nvPr/>
          </p:nvSpPr>
          <p:spPr bwMode="auto">
            <a:xfrm>
              <a:off x="15311" y="3503"/>
              <a:ext cx="2939" cy="1309"/>
            </a:xfrm>
            <a:prstGeom prst="wedgeRoundRectCallout">
              <a:avLst>
                <a:gd name="adj1" fmla="val -94139"/>
                <a:gd name="adj2" fmla="val 113194"/>
                <a:gd name="adj3" fmla="val 16667"/>
              </a:avLst>
            </a:prstGeom>
            <a:solidFill>
              <a:srgbClr val="FFFFCC"/>
            </a:solidFill>
            <a:ln w="9525">
              <a:noFill/>
              <a:miter lim="800000"/>
            </a:ln>
          </p:spPr>
          <p:txBody>
            <a:bodyPr/>
            <a:lstStyle/>
            <a:p>
              <a:pPr algn="ctr" defTabSz="1219200"/>
              <a:r>
                <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我得意的笑又得意的笑</a:t>
              </a:r>
            </a:p>
          </p:txBody>
        </p:sp>
        <p:sp>
          <p:nvSpPr>
            <p:cNvPr id="7" name="AutoShape 10"/>
            <p:cNvSpPr>
              <a:spLocks noChangeArrowheads="1"/>
            </p:cNvSpPr>
            <p:nvPr/>
          </p:nvSpPr>
          <p:spPr bwMode="auto">
            <a:xfrm>
              <a:off x="8260" y="2494"/>
              <a:ext cx="4441" cy="691"/>
            </a:xfrm>
            <a:prstGeom prst="wedgeRoundRectCallout">
              <a:avLst>
                <a:gd name="adj1" fmla="val 21993"/>
                <a:gd name="adj2" fmla="val 330710"/>
                <a:gd name="adj3" fmla="val 16667"/>
              </a:avLst>
            </a:prstGeom>
            <a:gradFill rotWithShape="1">
              <a:gsLst>
                <a:gs pos="0">
                  <a:srgbClr val="66FFCC">
                    <a:alpha val="59000"/>
                  </a:srgbClr>
                </a:gs>
                <a:gs pos="50000">
                  <a:srgbClr val="FFFFFF"/>
                </a:gs>
                <a:gs pos="100000">
                  <a:srgbClr val="66FFCC">
                    <a:alpha val="59000"/>
                  </a:srgbClr>
                </a:gs>
              </a:gsLst>
              <a:lin ang="5400000" scaled="1"/>
            </a:gradFill>
            <a:ln w="19050">
              <a:solidFill>
                <a:srgbClr val="0000FF"/>
              </a:solidFill>
              <a:miter lim="800000"/>
            </a:ln>
          </p:spPr>
          <p:txBody>
            <a:bodyPr/>
            <a:lstStyle/>
            <a:p>
              <a:pPr defTabSz="1219200">
                <a:spcBef>
                  <a:spcPct val="50000"/>
                </a:spcBef>
              </a:pPr>
              <a:r>
                <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无所谓，我无所谓</a:t>
              </a:r>
            </a:p>
            <a:p>
              <a:pPr defTabSz="1219200"/>
              <a:endPar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grpSp>
      <p:sp>
        <p:nvSpPr>
          <p:cNvPr id="8" name="Rectangle 7"/>
          <p:cNvSpPr>
            <a:spLocks noChangeArrowheads="1"/>
          </p:cNvSpPr>
          <p:nvPr/>
        </p:nvSpPr>
        <p:spPr bwMode="auto">
          <a:xfrm>
            <a:off x="504641" y="4514255"/>
            <a:ext cx="11182349" cy="1076325"/>
          </a:xfrm>
          <a:prstGeom prst="rect">
            <a:avLst/>
          </a:prstGeom>
          <a:noFill/>
          <a:ln w="9525">
            <a:noFill/>
            <a:miter lim="800000"/>
          </a:ln>
        </p:spPr>
        <p:txBody>
          <a:bodyPr>
            <a:spAutoFit/>
          </a:bodyPr>
          <a:lstStyle/>
          <a:p>
            <a:pPr defTabSz="1219200"/>
            <a:r>
              <a:rPr lang="zh-CN" altLang="en-US" sz="3200" kern="0">
                <a:solidFill>
                  <a:srgbClr val="FF0000"/>
                </a:solidFill>
                <a:latin typeface="宋体" panose="02010600030101010101" pitchFamily="2" charset="-122"/>
                <a:ea typeface="宋体" panose="02010600030101010101" pitchFamily="2" charset="-122"/>
                <a:cs typeface="Arial" panose="020B0604020202020204"/>
                <a:sym typeface="Arial" panose="020B0604020202020204" pitchFamily="34" charset="0"/>
              </a:rPr>
              <a:t>判断金属活动性的方法：</a:t>
            </a:r>
            <a:endPar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endParaRPr>
          </a:p>
          <a:p>
            <a:pPr defTabSz="1219200"/>
            <a:r>
              <a:rPr lang="en-US" altLang="zh-CN" sz="3200" kern="0">
                <a:latin typeface="宋体" panose="02010600030101010101" pitchFamily="2" charset="-122"/>
                <a:ea typeface="宋体" panose="02010600030101010101" pitchFamily="2" charset="-122"/>
                <a:cs typeface="Arial" panose="020B0604020202020204"/>
                <a:sym typeface="Arial" panose="020B0604020202020204" pitchFamily="34" charset="0"/>
              </a:rPr>
              <a:t>   </a:t>
            </a:r>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金属是否与酸反应及反应的剧烈程度判断金属的活动性强弱</a:t>
            </a:r>
          </a:p>
        </p:txBody>
      </p:sp>
      <p:sp>
        <p:nvSpPr>
          <p:cNvPr id="9" name="Text Box 12"/>
          <p:cNvSpPr txBox="1">
            <a:spLocks noChangeArrowheads="1"/>
          </p:cNvSpPr>
          <p:nvPr/>
        </p:nvSpPr>
        <p:spPr bwMode="auto">
          <a:xfrm>
            <a:off x="504641" y="5773637"/>
            <a:ext cx="7435851" cy="583565"/>
          </a:xfrm>
          <a:prstGeom prst="rect">
            <a:avLst/>
          </a:prstGeom>
          <a:noFill/>
          <a:ln w="9525">
            <a:noFill/>
            <a:miter lim="800000"/>
          </a:ln>
        </p:spPr>
        <p:txBody>
          <a:bodyPr>
            <a:spAutoFit/>
          </a:bodyPr>
          <a:lstStyle/>
          <a:p>
            <a:pPr defTabSz="1219200">
              <a:spcBef>
                <a:spcPct val="50000"/>
              </a:spcBef>
            </a:pPr>
            <a:r>
              <a:rPr lang="zh-CN" altLang="en-US"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金属活动性顺序</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Mg﹥Zn ﹥Fe ﹥Cu</a:t>
            </a:r>
          </a:p>
        </p:txBody>
      </p:sp>
      <p:sp>
        <p:nvSpPr>
          <p:cNvPr id="2" name="文本框 1"/>
          <p:cNvSpPr txBox="1"/>
          <p:nvPr/>
        </p:nvSpPr>
        <p:spPr>
          <a:xfrm>
            <a:off x="451485" y="349250"/>
            <a:ext cx="1554480" cy="645160"/>
          </a:xfrm>
          <a:prstGeom prst="rect">
            <a:avLst/>
          </a:prstGeom>
          <a:noFill/>
        </p:spPr>
        <p:txBody>
          <a:bodyPr wrap="none" rtlCol="0" anchor="t">
            <a:spAutoFit/>
          </a:bodyPr>
          <a:lstStyle/>
          <a:p>
            <a:pPr lvl="0" algn="l">
              <a:buClrTx/>
              <a:buSzTx/>
              <a:buFontTx/>
            </a:pP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总结：</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2"/>
          <p:cNvGrpSpPr/>
          <p:nvPr/>
        </p:nvGrpSpPr>
        <p:grpSpPr>
          <a:xfrm>
            <a:off x="1915160" y="1309370"/>
            <a:ext cx="5941695" cy="582930"/>
            <a:chOff x="1094" y="2009"/>
            <a:chExt cx="2550" cy="310"/>
          </a:xfrm>
        </p:grpSpPr>
        <p:sp>
          <p:nvSpPr>
            <p:cNvPr id="5" name="文本框 80938"/>
            <p:cNvSpPr txBox="1">
              <a:spLocks noChangeArrowheads="1"/>
            </p:cNvSpPr>
            <p:nvPr/>
          </p:nvSpPr>
          <p:spPr bwMode="auto">
            <a:xfrm>
              <a:off x="1094" y="2009"/>
              <a:ext cx="2550" cy="310"/>
            </a:xfrm>
            <a:prstGeom prst="rect">
              <a:avLst/>
            </a:prstGeom>
            <a:noFill/>
            <a:ln w="9525">
              <a:noFill/>
              <a:miter lim="800000"/>
            </a:ln>
          </p:spPr>
          <p:txBody>
            <a:bodyPr wrap="square">
              <a:spAutoFit/>
            </a:bodyPr>
            <a:lstStyle/>
            <a:p>
              <a:pPr defTabSz="1219200">
                <a:spcBef>
                  <a:spcPct val="50000"/>
                </a:spcBef>
              </a:pP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Mg +  2HCl   = MgCl</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   </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H</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p>
          </p:txBody>
        </p:sp>
        <p:sp>
          <p:nvSpPr>
            <p:cNvPr id="6" name="直接连接符 80939"/>
            <p:cNvSpPr>
              <a:spLocks noChangeShapeType="1"/>
            </p:cNvSpPr>
            <p:nvPr/>
          </p:nvSpPr>
          <p:spPr bwMode="auto">
            <a:xfrm flipH="1" flipV="1">
              <a:off x="3304" y="2066"/>
              <a:ext cx="0" cy="192"/>
            </a:xfrm>
            <a:prstGeom prst="line">
              <a:avLst/>
            </a:prstGeom>
            <a:noFill/>
            <a:ln w="9525">
              <a:solidFill>
                <a:schemeClr val="tx1"/>
              </a:solidFill>
              <a:round/>
              <a:tailEnd type="triangle" w="med" len="med"/>
            </a:ln>
          </p:spPr>
          <p:txBody>
            <a:bodyPr/>
            <a:lstStyle/>
            <a:p>
              <a:pPr defTabSz="1219200"/>
              <a:endPar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grpSp>
      <p:sp>
        <p:nvSpPr>
          <p:cNvPr id="8" name="文本框 80941"/>
          <p:cNvSpPr txBox="1">
            <a:spLocks noChangeArrowheads="1"/>
          </p:cNvSpPr>
          <p:nvPr/>
        </p:nvSpPr>
        <p:spPr bwMode="auto">
          <a:xfrm>
            <a:off x="1915160" y="3588385"/>
            <a:ext cx="5147310" cy="582930"/>
          </a:xfrm>
          <a:prstGeom prst="rect">
            <a:avLst/>
          </a:prstGeom>
          <a:noFill/>
          <a:ln w="9525">
            <a:noFill/>
            <a:miter lim="800000"/>
          </a:ln>
        </p:spPr>
        <p:txBody>
          <a:bodyPr wrap="square">
            <a:spAutoFit/>
          </a:bodyPr>
          <a:lstStyle/>
          <a:p>
            <a:pPr defTabSz="1219200">
              <a:spcBef>
                <a:spcPct val="50000"/>
              </a:spcBef>
            </a:pP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Mg + H</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SO</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  </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MgSO</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H</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p>
        </p:txBody>
      </p:sp>
      <p:grpSp>
        <p:nvGrpSpPr>
          <p:cNvPr id="10" name="组合 28"/>
          <p:cNvGrpSpPr/>
          <p:nvPr/>
        </p:nvGrpSpPr>
        <p:grpSpPr>
          <a:xfrm>
            <a:off x="1992408" y="2185094"/>
            <a:ext cx="5306060" cy="582856"/>
            <a:chOff x="956" y="2106"/>
            <a:chExt cx="2181" cy="308"/>
          </a:xfrm>
        </p:grpSpPr>
        <p:sp>
          <p:nvSpPr>
            <p:cNvPr id="11" name="文本框 80944"/>
            <p:cNvSpPr txBox="1">
              <a:spLocks noChangeArrowheads="1"/>
            </p:cNvSpPr>
            <p:nvPr/>
          </p:nvSpPr>
          <p:spPr bwMode="auto">
            <a:xfrm>
              <a:off x="956" y="2106"/>
              <a:ext cx="2181" cy="308"/>
            </a:xfrm>
            <a:prstGeom prst="rect">
              <a:avLst/>
            </a:prstGeom>
            <a:noFill/>
            <a:ln w="9525">
              <a:noFill/>
              <a:miter lim="800000"/>
            </a:ln>
          </p:spPr>
          <p:txBody>
            <a:bodyPr wrap="square">
              <a:spAutoFit/>
            </a:bodyPr>
            <a:lstStyle/>
            <a:p>
              <a:pPr defTabSz="1219200">
                <a:spcBef>
                  <a:spcPct val="50000"/>
                </a:spcBef>
              </a:pP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Zn +  2HCl   =  ZnCl</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   </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H</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p>
          </p:txBody>
        </p:sp>
        <p:sp>
          <p:nvSpPr>
            <p:cNvPr id="13" name="直接连接符 80945"/>
            <p:cNvSpPr>
              <a:spLocks noChangeShapeType="1"/>
            </p:cNvSpPr>
            <p:nvPr/>
          </p:nvSpPr>
          <p:spPr bwMode="auto">
            <a:xfrm flipH="1" flipV="1">
              <a:off x="3040" y="2178"/>
              <a:ext cx="0" cy="192"/>
            </a:xfrm>
            <a:prstGeom prst="line">
              <a:avLst/>
            </a:prstGeom>
            <a:noFill/>
            <a:ln w="9525">
              <a:solidFill>
                <a:schemeClr val="tx1"/>
              </a:solidFill>
              <a:round/>
              <a:tailEnd type="triangle" w="med" len="med"/>
            </a:ln>
          </p:spPr>
          <p:txBody>
            <a:bodyPr/>
            <a:lstStyle/>
            <a:p>
              <a:pPr defTabSz="1219200"/>
              <a:endPar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grpSp>
      <p:sp>
        <p:nvSpPr>
          <p:cNvPr id="15" name="文本框 80947"/>
          <p:cNvSpPr txBox="1">
            <a:spLocks noChangeArrowheads="1"/>
          </p:cNvSpPr>
          <p:nvPr/>
        </p:nvSpPr>
        <p:spPr bwMode="auto">
          <a:xfrm>
            <a:off x="1987550" y="4279265"/>
            <a:ext cx="5398135" cy="583565"/>
          </a:xfrm>
          <a:prstGeom prst="rect">
            <a:avLst/>
          </a:prstGeom>
          <a:noFill/>
          <a:ln w="9525">
            <a:noFill/>
            <a:miter lim="800000"/>
          </a:ln>
        </p:spPr>
        <p:txBody>
          <a:bodyPr wrap="square">
            <a:spAutoFit/>
          </a:bodyPr>
          <a:lstStyle/>
          <a:p>
            <a:pPr defTabSz="1219200">
              <a:spcBef>
                <a:spcPct val="50000"/>
              </a:spcBef>
            </a:pP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Zn +  H</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SO</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  </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ZnSO</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 </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H</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p>
        </p:txBody>
      </p:sp>
      <p:sp>
        <p:nvSpPr>
          <p:cNvPr id="17" name="文本框 80950"/>
          <p:cNvSpPr txBox="1">
            <a:spLocks noChangeArrowheads="1"/>
          </p:cNvSpPr>
          <p:nvPr/>
        </p:nvSpPr>
        <p:spPr bwMode="auto">
          <a:xfrm>
            <a:off x="1915160" y="2920365"/>
            <a:ext cx="5450205" cy="583565"/>
          </a:xfrm>
          <a:prstGeom prst="rect">
            <a:avLst/>
          </a:prstGeom>
          <a:noFill/>
          <a:ln w="9525">
            <a:noFill/>
            <a:miter lim="800000"/>
          </a:ln>
        </p:spPr>
        <p:txBody>
          <a:bodyPr wrap="square">
            <a:spAutoFit/>
          </a:bodyPr>
          <a:lstStyle/>
          <a:p>
            <a:pPr defTabSz="1219200">
              <a:spcBef>
                <a:spcPct val="50000"/>
              </a:spcBef>
            </a:pP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Fe  +  2HCl   =  FeCl</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  </a:t>
            </a:r>
            <a:r>
              <a:rPr lang="en-US" altLang="zh-CN" sz="32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H</a:t>
            </a:r>
            <a:r>
              <a:rPr lang="en-US" altLang="zh-CN" sz="3200" kern="0" baseline="-2500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 </a:t>
            </a:r>
          </a:p>
        </p:txBody>
      </p:sp>
      <p:sp>
        <p:nvSpPr>
          <p:cNvPr id="18" name="矩形 17"/>
          <p:cNvSpPr>
            <a:spLocks noChangeArrowheads="1"/>
          </p:cNvSpPr>
          <p:nvPr/>
        </p:nvSpPr>
        <p:spPr bwMode="auto">
          <a:xfrm>
            <a:off x="1914973" y="1235285"/>
            <a:ext cx="726590" cy="3827204"/>
          </a:xfrm>
          <a:prstGeom prst="rect">
            <a:avLst/>
          </a:prstGeom>
          <a:noFill/>
          <a:ln w="44450">
            <a:solidFill>
              <a:srgbClr val="FF0000"/>
            </a:solidFill>
            <a:miter lim="800000"/>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19" name="矩形 18"/>
          <p:cNvSpPr>
            <a:spLocks noChangeArrowheads="1"/>
          </p:cNvSpPr>
          <p:nvPr/>
        </p:nvSpPr>
        <p:spPr bwMode="auto">
          <a:xfrm>
            <a:off x="6329925" y="1235829"/>
            <a:ext cx="902359" cy="3827204"/>
          </a:xfrm>
          <a:prstGeom prst="rect">
            <a:avLst/>
          </a:prstGeom>
          <a:noFill/>
          <a:ln w="44450">
            <a:solidFill>
              <a:srgbClr val="FF0000"/>
            </a:solidFill>
            <a:miter lim="800000"/>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0" name="矩形 19"/>
          <p:cNvSpPr>
            <a:spLocks noChangeArrowheads="1"/>
          </p:cNvSpPr>
          <p:nvPr/>
        </p:nvSpPr>
        <p:spPr bwMode="auto">
          <a:xfrm>
            <a:off x="2964180" y="1235075"/>
            <a:ext cx="1323975" cy="3827145"/>
          </a:xfrm>
          <a:prstGeom prst="rect">
            <a:avLst/>
          </a:prstGeom>
          <a:noFill/>
          <a:ln w="44450">
            <a:solidFill>
              <a:srgbClr val="FF0000"/>
            </a:solidFill>
            <a:miter lim="800000"/>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1" name="矩形 20"/>
          <p:cNvSpPr>
            <a:spLocks noChangeArrowheads="1"/>
          </p:cNvSpPr>
          <p:nvPr/>
        </p:nvSpPr>
        <p:spPr bwMode="auto">
          <a:xfrm>
            <a:off x="4711065" y="1235075"/>
            <a:ext cx="1310005" cy="3827145"/>
          </a:xfrm>
          <a:prstGeom prst="rect">
            <a:avLst/>
          </a:prstGeom>
          <a:noFill/>
          <a:ln w="44450">
            <a:solidFill>
              <a:srgbClr val="FF0000"/>
            </a:solidFill>
            <a:miter lim="800000"/>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2" name="矩形 21"/>
          <p:cNvSpPr>
            <a:spLocks noChangeArrowheads="1"/>
          </p:cNvSpPr>
          <p:nvPr/>
        </p:nvSpPr>
        <p:spPr bwMode="auto">
          <a:xfrm>
            <a:off x="1727835" y="5638165"/>
            <a:ext cx="1063625" cy="583565"/>
          </a:xfrm>
          <a:prstGeom prst="rect">
            <a:avLst/>
          </a:prstGeom>
          <a:noFill/>
          <a:ln w="9525">
            <a:noFill/>
            <a:miter lim="800000"/>
          </a:ln>
        </p:spPr>
        <p:txBody>
          <a:bodyPr wrap="square">
            <a:spAutoFit/>
          </a:bodyPr>
          <a:lstStyle/>
          <a:p>
            <a:pPr defTabSz="1219200"/>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单质</a:t>
            </a:r>
          </a:p>
        </p:txBody>
      </p:sp>
      <p:sp>
        <p:nvSpPr>
          <p:cNvPr id="23" name="矩形 22"/>
          <p:cNvSpPr>
            <a:spLocks noChangeArrowheads="1"/>
          </p:cNvSpPr>
          <p:nvPr/>
        </p:nvSpPr>
        <p:spPr bwMode="auto">
          <a:xfrm>
            <a:off x="2915915" y="5638145"/>
            <a:ext cx="1420582" cy="583565"/>
          </a:xfrm>
          <a:prstGeom prst="rect">
            <a:avLst/>
          </a:prstGeom>
          <a:noFill/>
          <a:ln w="9525">
            <a:noFill/>
            <a:miter lim="800000"/>
          </a:ln>
        </p:spPr>
        <p:txBody>
          <a:bodyPr wrap="square">
            <a:spAutoFit/>
          </a:bodyPr>
          <a:lstStyle/>
          <a:p>
            <a:pPr defTabSz="1219200"/>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化合物</a:t>
            </a:r>
            <a:endPar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4" name="矩形 23"/>
          <p:cNvSpPr>
            <a:spLocks noChangeArrowheads="1"/>
          </p:cNvSpPr>
          <p:nvPr/>
        </p:nvSpPr>
        <p:spPr bwMode="auto">
          <a:xfrm>
            <a:off x="6276324" y="5637938"/>
            <a:ext cx="1008609" cy="583565"/>
          </a:xfrm>
          <a:prstGeom prst="rect">
            <a:avLst/>
          </a:prstGeom>
          <a:noFill/>
          <a:ln w="9525">
            <a:noFill/>
            <a:miter lim="800000"/>
          </a:ln>
        </p:spPr>
        <p:txBody>
          <a:bodyPr wrap="square">
            <a:spAutoFit/>
          </a:bodyPr>
          <a:lstStyle/>
          <a:p>
            <a:pPr defTabSz="1219200"/>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单质</a:t>
            </a:r>
            <a:endPar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5" name="矩形 24"/>
          <p:cNvSpPr>
            <a:spLocks noChangeArrowheads="1"/>
          </p:cNvSpPr>
          <p:nvPr/>
        </p:nvSpPr>
        <p:spPr bwMode="auto">
          <a:xfrm>
            <a:off x="4664416" y="5638029"/>
            <a:ext cx="1420582" cy="583565"/>
          </a:xfrm>
          <a:prstGeom prst="rect">
            <a:avLst/>
          </a:prstGeom>
          <a:noFill/>
          <a:ln w="9525">
            <a:noFill/>
            <a:miter lim="800000"/>
          </a:ln>
        </p:spPr>
        <p:txBody>
          <a:bodyPr wrap="square">
            <a:spAutoFit/>
          </a:bodyPr>
          <a:lstStyle/>
          <a:p>
            <a:pPr defTabSz="1219200"/>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化合物</a:t>
            </a:r>
            <a:endParaRPr lang="zh-CN" altLang="en-US" sz="2400"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6" name="右大括号 74"/>
          <p:cNvSpPr/>
          <p:nvPr/>
        </p:nvSpPr>
        <p:spPr bwMode="auto">
          <a:xfrm>
            <a:off x="7549515" y="1235710"/>
            <a:ext cx="267335" cy="3783330"/>
          </a:xfrm>
          <a:prstGeom prst="rightBrace">
            <a:avLst>
              <a:gd name="adj1" fmla="val 8229"/>
              <a:gd name="adj2" fmla="val 50000"/>
            </a:avLst>
          </a:prstGeom>
          <a:solidFill>
            <a:srgbClr val="FFFFFF"/>
          </a:solidFill>
          <a:ln w="28575">
            <a:solidFill>
              <a:schemeClr val="tx1"/>
            </a:solidFill>
            <a:round/>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7" name="矩形 26"/>
          <p:cNvSpPr>
            <a:spLocks noChangeArrowheads="1"/>
          </p:cNvSpPr>
          <p:nvPr/>
        </p:nvSpPr>
        <p:spPr bwMode="auto">
          <a:xfrm>
            <a:off x="7980680" y="2827020"/>
            <a:ext cx="2073275" cy="645160"/>
          </a:xfrm>
          <a:prstGeom prst="rect">
            <a:avLst/>
          </a:prstGeom>
          <a:noFill/>
          <a:ln w="9525">
            <a:noFill/>
            <a:miter lim="800000"/>
          </a:ln>
        </p:spPr>
        <p:txBody>
          <a:bodyPr wrap="square">
            <a:spAutoFit/>
          </a:bodyPr>
          <a:lstStyle/>
          <a:p>
            <a:pPr defTabSz="1219200"/>
            <a:r>
              <a:rPr lang="zh-CN" altLang="en-US" sz="3600" kern="0">
                <a:latin typeface="宋体" panose="02010600030101010101" pitchFamily="2" charset="-122"/>
                <a:ea typeface="宋体" panose="02010600030101010101" pitchFamily="2" charset="-122"/>
                <a:cs typeface="Arial" panose="020B0604020202020204"/>
                <a:sym typeface="Arial" panose="020B0604020202020204" pitchFamily="34" charset="0"/>
              </a:rPr>
              <a:t>置换反应</a:t>
            </a:r>
            <a:endParaRPr lang="en-US" altLang="zh-CN" sz="3600" kern="0">
              <a:latin typeface="宋体" panose="02010600030101010101" pitchFamily="2" charset="-122"/>
              <a:ea typeface="宋体" panose="02010600030101010101" pitchFamily="2" charset="-122"/>
              <a:cs typeface="Arial" panose="020B0604020202020204"/>
              <a:sym typeface="Arial" panose="020B0604020202020204" pitchFamily="34" charset="0"/>
            </a:endParaRPr>
          </a:p>
        </p:txBody>
      </p:sp>
      <p:sp>
        <p:nvSpPr>
          <p:cNvPr id="28" name="下箭头 27"/>
          <p:cNvSpPr>
            <a:spLocks noChangeArrowheads="1"/>
          </p:cNvSpPr>
          <p:nvPr/>
        </p:nvSpPr>
        <p:spPr bwMode="auto">
          <a:xfrm>
            <a:off x="2217420" y="5045075"/>
            <a:ext cx="84455" cy="452755"/>
          </a:xfrm>
          <a:prstGeom prst="downArrow">
            <a:avLst>
              <a:gd name="adj1" fmla="val 50000"/>
              <a:gd name="adj2" fmla="val 49856"/>
            </a:avLst>
          </a:prstGeom>
          <a:solidFill>
            <a:schemeClr val="accent1"/>
          </a:solidFill>
          <a:ln w="9525">
            <a:solidFill>
              <a:schemeClr val="tx1"/>
            </a:solidFill>
            <a:round/>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29" name="下箭头 28"/>
          <p:cNvSpPr>
            <a:spLocks noChangeArrowheads="1"/>
          </p:cNvSpPr>
          <p:nvPr/>
        </p:nvSpPr>
        <p:spPr bwMode="auto">
          <a:xfrm>
            <a:off x="3550943" y="5098046"/>
            <a:ext cx="151286" cy="452741"/>
          </a:xfrm>
          <a:prstGeom prst="downArrow">
            <a:avLst>
              <a:gd name="adj1" fmla="val 50000"/>
              <a:gd name="adj2" fmla="val 49856"/>
            </a:avLst>
          </a:prstGeom>
          <a:solidFill>
            <a:schemeClr val="accent1"/>
          </a:solidFill>
          <a:ln w="9525">
            <a:solidFill>
              <a:schemeClr val="tx1"/>
            </a:solidFill>
            <a:round/>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30" name="下箭头 29"/>
          <p:cNvSpPr>
            <a:spLocks noChangeArrowheads="1"/>
          </p:cNvSpPr>
          <p:nvPr/>
        </p:nvSpPr>
        <p:spPr bwMode="auto">
          <a:xfrm>
            <a:off x="5290980" y="5098046"/>
            <a:ext cx="151286" cy="452742"/>
          </a:xfrm>
          <a:prstGeom prst="downArrow">
            <a:avLst>
              <a:gd name="adj1" fmla="val 50000"/>
              <a:gd name="adj2" fmla="val 49856"/>
            </a:avLst>
          </a:prstGeom>
          <a:solidFill>
            <a:schemeClr val="accent1"/>
          </a:solidFill>
          <a:ln w="9525">
            <a:solidFill>
              <a:schemeClr val="tx1"/>
            </a:solidFill>
            <a:round/>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31" name="下箭头 30"/>
          <p:cNvSpPr>
            <a:spLocks noChangeArrowheads="1"/>
          </p:cNvSpPr>
          <p:nvPr/>
        </p:nvSpPr>
        <p:spPr bwMode="auto">
          <a:xfrm>
            <a:off x="6705600" y="5074285"/>
            <a:ext cx="76200" cy="443865"/>
          </a:xfrm>
          <a:prstGeom prst="downArrow">
            <a:avLst>
              <a:gd name="adj1" fmla="val 50000"/>
              <a:gd name="adj2" fmla="val 49856"/>
            </a:avLst>
          </a:prstGeom>
          <a:solidFill>
            <a:schemeClr val="accent1"/>
          </a:solidFill>
          <a:ln w="9525">
            <a:solidFill>
              <a:schemeClr val="tx1"/>
            </a:solidFill>
            <a:round/>
          </a:ln>
        </p:spPr>
        <p:txBody>
          <a:bodyPr/>
          <a:lstStyle/>
          <a:p>
            <a:pPr defTabSz="1219200"/>
            <a:endParaRPr lang="zh-CN" altLang="en-US" sz="24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
        <p:nvSpPr>
          <p:cNvPr id="32" name="文本框 31"/>
          <p:cNvSpPr txBox="1"/>
          <p:nvPr/>
        </p:nvSpPr>
        <p:spPr>
          <a:xfrm>
            <a:off x="531495" y="281940"/>
            <a:ext cx="1782445" cy="645160"/>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宋体" panose="02010600030101010101" pitchFamily="2" charset="-122"/>
                <a:ea typeface="宋体" panose="02010600030101010101" pitchFamily="2" charset="-122"/>
                <a:cs typeface="Arial" panose="020B0604020202020204"/>
                <a:sym typeface="Arial" panose="020B0604020202020204" pitchFamily="34" charset="0"/>
              </a:rPr>
              <a:t>分析：</a:t>
            </a:r>
          </a:p>
        </p:txBody>
      </p:sp>
      <p:sp>
        <p:nvSpPr>
          <p:cNvPr id="34" name="直接连接符 80942"/>
          <p:cNvSpPr>
            <a:spLocks noChangeShapeType="1"/>
          </p:cNvSpPr>
          <p:nvPr/>
        </p:nvSpPr>
        <p:spPr bwMode="auto">
          <a:xfrm flipH="1" flipV="1">
            <a:off x="7064662" y="4418075"/>
            <a:ext cx="0" cy="304800"/>
          </a:xfrm>
          <a:prstGeom prst="line">
            <a:avLst/>
          </a:prstGeom>
          <a:noFill/>
          <a:ln w="9525">
            <a:solidFill>
              <a:schemeClr val="tx1"/>
            </a:solidFill>
            <a:round/>
            <a:tailEnd type="triangle" w="med" len="med"/>
          </a:ln>
        </p:spPr>
        <p:txBody>
          <a:bodyPr/>
          <a:lstStyle/>
          <a:p>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35" name="直接连接符 80942"/>
          <p:cNvSpPr>
            <a:spLocks noChangeShapeType="1"/>
          </p:cNvSpPr>
          <p:nvPr/>
        </p:nvSpPr>
        <p:spPr bwMode="auto">
          <a:xfrm flipH="1" flipV="1">
            <a:off x="7064656" y="3739796"/>
            <a:ext cx="0" cy="304800"/>
          </a:xfrm>
          <a:prstGeom prst="line">
            <a:avLst/>
          </a:prstGeom>
          <a:noFill/>
          <a:ln w="9525">
            <a:solidFill>
              <a:schemeClr val="tx1"/>
            </a:solidFill>
            <a:round/>
            <a:tailEnd type="triangle" w="med" len="med"/>
          </a:ln>
        </p:spPr>
        <p:txBody>
          <a:bodyPr/>
          <a:lstStyle/>
          <a:p>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2" name="直接连接符 80945"/>
          <p:cNvSpPr>
            <a:spLocks noChangeShapeType="1"/>
          </p:cNvSpPr>
          <p:nvPr/>
        </p:nvSpPr>
        <p:spPr bwMode="auto">
          <a:xfrm flipH="1" flipV="1">
            <a:off x="6974851" y="3060581"/>
            <a:ext cx="0" cy="363339"/>
          </a:xfrm>
          <a:prstGeom prst="line">
            <a:avLst/>
          </a:prstGeom>
          <a:noFill/>
          <a:ln w="9525">
            <a:solidFill>
              <a:schemeClr val="tx1"/>
            </a:solidFill>
            <a:round/>
            <a:tailEnd type="triangle" w="med" len="med"/>
          </a:ln>
        </p:spPr>
        <p:txBody>
          <a:bodyPr/>
          <a:lstStyle/>
          <a:p>
            <a:pPr defTabSz="1219200"/>
            <a:endPar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25">
                                            <p:txEl>
                                              <p:pRg st="0" end="0"/>
                                            </p:txEl>
                                          </p:spTgt>
                                        </p:tgtEl>
                                        <p:attrNameLst>
                                          <p:attrName>style.visibility</p:attrName>
                                        </p:attrNameLst>
                                      </p:cBhvr>
                                      <p:to>
                                        <p:strVal val="visible"/>
                                      </p:to>
                                    </p:set>
                                    <p:animEffect transition="in" filter="blinds(horizontal)">
                                      <p:cBhvr>
                                        <p:cTn id="39" dur="500"/>
                                        <p:tgtEl>
                                          <p:spTgt spid="25">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4">
                                            <p:txEl>
                                              <p:pRg st="0" end="0"/>
                                            </p:txEl>
                                          </p:spTgt>
                                        </p:tgtEl>
                                        <p:attrNameLst>
                                          <p:attrName>style.visibility</p:attrName>
                                        </p:attrNameLst>
                                      </p:cBhvr>
                                      <p:to>
                                        <p:strVal val="visible"/>
                                      </p:to>
                                    </p:set>
                                    <p:animEffect transition="in" filter="blinds(horizontal)">
                                      <p:cBhvr>
                                        <p:cTn id="52" dur="500"/>
                                        <p:tgtEl>
                                          <p:spTgt spid="2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27">
                                            <p:txEl>
                                              <p:pRg st="0" end="0"/>
                                            </p:txEl>
                                          </p:spTgt>
                                        </p:tgtEl>
                                        <p:attrNameLst>
                                          <p:attrName>style.visibility</p:attrName>
                                        </p:attrNameLst>
                                      </p:cBhvr>
                                      <p:to>
                                        <p:strVal val="visible"/>
                                      </p:to>
                                    </p:set>
                                    <p:animEffect transition="in" filter="blinds(horizontal)">
                                      <p:cBhvr>
                                        <p:cTn id="61"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2" grpId="0"/>
      <p:bldP spid="23" grpId="0"/>
      <p:bldP spid="26" grpId="0" animBg="1"/>
      <p:bldP spid="28" grpId="0" animBg="1"/>
      <p:bldP spid="29"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0"/>
          <p:cNvSpPr txBox="1">
            <a:spLocks noChangeArrowheads="1"/>
          </p:cNvSpPr>
          <p:nvPr/>
        </p:nvSpPr>
        <p:spPr bwMode="auto">
          <a:xfrm>
            <a:off x="645307" y="1418001"/>
            <a:ext cx="10901942" cy="1173480"/>
          </a:xfrm>
          <a:prstGeom prst="rect">
            <a:avLst/>
          </a:prstGeom>
          <a:noFill/>
          <a:ln w="9525">
            <a:noFill/>
            <a:miter lim="800000"/>
          </a:ln>
        </p:spPr>
        <p:txBody>
          <a:bodyPr wrap="square">
            <a:spAutoFit/>
          </a:bodyPr>
          <a:lstStyle/>
          <a:p>
            <a:pPr defTabSz="1219200" latinLnBrk="1">
              <a:lnSpc>
                <a:spcPct val="110000"/>
              </a:lnSpc>
              <a:spcBef>
                <a:spcPts val="1600"/>
              </a:spcBef>
              <a:defRPr/>
            </a:pPr>
            <a:r>
              <a:rPr lang="en-US" altLang="zh-CN" sz="3200" kern="0">
                <a:latin typeface="宋体" panose="02010600030101010101" pitchFamily="2" charset="-122"/>
                <a:ea typeface="宋体" panose="02010600030101010101" pitchFamily="2" charset="-122"/>
                <a:cs typeface="Arial" panose="020B0604020202020204"/>
                <a:sym typeface="Arial" panose="020B0604020202020204" pitchFamily="34" charset="0"/>
              </a:rPr>
              <a:t>1.</a:t>
            </a:r>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概念：一种单质跟一种化合物反应生成另一种单质和另一</a:t>
            </a:r>
            <a:b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br>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 </a:t>
            </a:r>
            <a:r>
              <a:rPr lang="en-US" altLang="zh-CN" sz="3200" kern="0">
                <a:latin typeface="宋体" panose="02010600030101010101" pitchFamily="2" charset="-122"/>
                <a:ea typeface="宋体" panose="02010600030101010101" pitchFamily="2" charset="-122"/>
                <a:cs typeface="Arial" panose="020B0604020202020204"/>
                <a:sym typeface="Arial" panose="020B0604020202020204" pitchFamily="34" charset="0"/>
              </a:rPr>
              <a:t>           </a:t>
            </a:r>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种化合物的反应。</a:t>
            </a:r>
            <a:endParaRPr lang="zh-CN" altLang="zh-CN" sz="3200" kern="0">
              <a:latin typeface="宋体" panose="02010600030101010101" pitchFamily="2" charset="-122"/>
              <a:ea typeface="宋体" panose="02010600030101010101" pitchFamily="2" charset="-122"/>
              <a:cs typeface="Arial" panose="020B0604020202020204"/>
              <a:sym typeface="Arial" panose="020B0604020202020204" pitchFamily="34" charset="0"/>
            </a:endParaRPr>
          </a:p>
        </p:txBody>
      </p:sp>
      <p:sp>
        <p:nvSpPr>
          <p:cNvPr id="9" name="文本框 8"/>
          <p:cNvSpPr txBox="1"/>
          <p:nvPr/>
        </p:nvSpPr>
        <p:spPr>
          <a:xfrm>
            <a:off x="464185" y="266065"/>
            <a:ext cx="3103245" cy="645160"/>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宋体" panose="02010600030101010101" pitchFamily="2" charset="-122"/>
                <a:ea typeface="宋体" panose="02010600030101010101" pitchFamily="2" charset="-122"/>
                <a:cs typeface="Arial" panose="020B0604020202020204"/>
                <a:sym typeface="Arial" panose="020B0604020202020204" pitchFamily="34" charset="0"/>
              </a:rPr>
              <a:t>三、置换反应</a:t>
            </a:r>
          </a:p>
        </p:txBody>
      </p:sp>
      <p:pic>
        <p:nvPicPr>
          <p:cNvPr id="2" name="图片 2"/>
          <p:cNvPicPr>
            <a:picLocks noChangeAspect="1" noChangeArrowheads="1"/>
          </p:cNvPicPr>
          <p:nvPr/>
        </p:nvPicPr>
        <p:blipFill>
          <a:blip r:embed="rId2">
            <a:clrChange>
              <a:clrFrom>
                <a:srgbClr val="FFFFFF"/>
              </a:clrFrom>
              <a:clrTo>
                <a:srgbClr val="FFFFFF">
                  <a:alpha val="0"/>
                </a:srgbClr>
              </a:clrTo>
            </a:clrChange>
          </a:blip>
          <a:stretch>
            <a:fillRect/>
          </a:stretch>
        </p:blipFill>
        <p:spPr bwMode="auto">
          <a:xfrm>
            <a:off x="4753610" y="2663190"/>
            <a:ext cx="5725795" cy="734695"/>
          </a:xfrm>
          <a:prstGeom prst="rect">
            <a:avLst/>
          </a:prstGeom>
          <a:noFill/>
          <a:ln w="9525">
            <a:noFill/>
            <a:miter lim="800000"/>
            <a:headEnd/>
            <a:tailEnd/>
          </a:ln>
        </p:spPr>
      </p:pic>
      <p:sp>
        <p:nvSpPr>
          <p:cNvPr id="8" name="文本框 7"/>
          <p:cNvSpPr txBox="1"/>
          <p:nvPr/>
        </p:nvSpPr>
        <p:spPr>
          <a:xfrm>
            <a:off x="884555" y="2752725"/>
            <a:ext cx="3552190" cy="645160"/>
          </a:xfrm>
          <a:prstGeom prst="rect">
            <a:avLst/>
          </a:prstGeom>
          <a:noFill/>
        </p:spPr>
        <p:txBody>
          <a:bodyPr wrap="square" rtlCol="0">
            <a:spAutoFit/>
          </a:bodyPr>
          <a:lstStyle/>
          <a:p>
            <a:r>
              <a:rPr lang="zh-CN" altLang="en-US" sz="3600">
                <a:solidFill>
                  <a:srgbClr val="FF0000"/>
                </a:solidFill>
                <a:latin typeface="宋体" panose="02010600030101010101" pitchFamily="2" charset="-122"/>
                <a:ea typeface="宋体" panose="02010600030101010101" pitchFamily="2" charset="-122"/>
                <a:cs typeface="宋体" panose="02010600030101010101" pitchFamily="2" charset="-122"/>
              </a:rPr>
              <a:t>简记为</a:t>
            </a:r>
            <a:r>
              <a:rPr lang="en-US" altLang="zh-CN" sz="36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3600">
                <a:solidFill>
                  <a:srgbClr val="FF0000"/>
                </a:solidFill>
                <a:latin typeface="宋体" panose="02010600030101010101" pitchFamily="2" charset="-122"/>
                <a:ea typeface="宋体" panose="02010600030101010101" pitchFamily="2" charset="-122"/>
                <a:cs typeface="宋体" panose="02010600030101010101" pitchFamily="2" charset="-122"/>
              </a:rPr>
              <a:t>一换一</a:t>
            </a:r>
            <a:r>
              <a:rPr lang="en-US" altLang="zh-CN" sz="3600">
                <a:solidFill>
                  <a:srgbClr val="FF0000"/>
                </a:solidFill>
                <a:latin typeface="宋体" panose="02010600030101010101" pitchFamily="2" charset="-122"/>
                <a:ea typeface="宋体" panose="02010600030101010101" pitchFamily="2" charset="-122"/>
                <a:cs typeface="宋体" panose="02010600030101010101" pitchFamily="2" charset="-122"/>
              </a:rPr>
              <a:t>”</a:t>
            </a:r>
          </a:p>
        </p:txBody>
      </p:sp>
      <p:sp>
        <p:nvSpPr>
          <p:cNvPr id="10" name="文本框 9"/>
          <p:cNvSpPr txBox="1"/>
          <p:nvPr/>
        </p:nvSpPr>
        <p:spPr>
          <a:xfrm>
            <a:off x="645160" y="3768725"/>
            <a:ext cx="1550670" cy="583565"/>
          </a:xfrm>
          <a:prstGeom prst="rect">
            <a:avLst/>
          </a:prstGeom>
          <a:noFill/>
        </p:spPr>
        <p:txBody>
          <a:bodyPr wrap="square" rtlCol="0" anchor="t">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sym typeface="+mn-ea"/>
              </a:rPr>
              <a:t>2 .</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注意：</a:t>
            </a:r>
          </a:p>
        </p:txBody>
      </p:sp>
      <p:sp>
        <p:nvSpPr>
          <p:cNvPr id="11" name="文本框 10"/>
          <p:cNvSpPr txBox="1"/>
          <p:nvPr/>
        </p:nvSpPr>
        <p:spPr>
          <a:xfrm>
            <a:off x="1384935" y="4665980"/>
            <a:ext cx="8002270" cy="583565"/>
          </a:xfrm>
          <a:prstGeom prst="rect">
            <a:avLst/>
          </a:prstGeom>
          <a:noFill/>
        </p:spPr>
        <p:txBody>
          <a:bodyPr wrap="none" rtlCol="0" anchor="t">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sym typeface="+mn-ea"/>
              </a:rPr>
              <a:t>①有单质、化合物参加的反应不一定是置换</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a:t>
            </a:r>
          </a:p>
        </p:txBody>
      </p:sp>
      <p:grpSp>
        <p:nvGrpSpPr>
          <p:cNvPr id="12" name="Group 39"/>
          <p:cNvGrpSpPr/>
          <p:nvPr/>
        </p:nvGrpSpPr>
        <p:grpSpPr>
          <a:xfrm>
            <a:off x="2859951" y="3768949"/>
            <a:ext cx="6720233" cy="706120"/>
            <a:chOff x="1415" y="3224"/>
            <a:chExt cx="3131" cy="334"/>
          </a:xfrm>
        </p:grpSpPr>
        <p:sp>
          <p:nvSpPr>
            <p:cNvPr id="18434" name="Text Box 36"/>
            <p:cNvSpPr txBox="1"/>
            <p:nvPr/>
          </p:nvSpPr>
          <p:spPr>
            <a:xfrm>
              <a:off x="1415" y="3224"/>
              <a:ext cx="3131" cy="334"/>
            </a:xfrm>
            <a:prstGeom prst="rect">
              <a:avLst/>
            </a:prstGeom>
            <a:noFill/>
            <a:ln w="9525">
              <a:noFill/>
            </a:ln>
          </p:spPr>
          <p:txBody>
            <a:bodyPr wrap="square" anchor="t">
              <a:spAutoFit/>
            </a:bodyPr>
            <a:lstStyle/>
            <a:p>
              <a:r>
                <a:rPr lang="en-US" altLang="zh-CN" sz="4000">
                  <a:solidFill>
                    <a:schemeClr val="tx1"/>
                  </a:solidFill>
                  <a:latin typeface="Times New Roman" panose="02020603050405020304" pitchFamily="18" charset="0"/>
                  <a:ea typeface="宋体" panose="02010600030101010101" pitchFamily="2" charset="-122"/>
                </a:rPr>
                <a:t>CH</a:t>
              </a:r>
              <a:r>
                <a:rPr lang="en-US" altLang="zh-CN" sz="4000" baseline="-25000">
                  <a:solidFill>
                    <a:schemeClr val="tx1"/>
                  </a:solidFill>
                  <a:latin typeface="Times New Roman" panose="02020603050405020304" pitchFamily="18" charset="0"/>
                  <a:ea typeface="宋体" panose="02010600030101010101" pitchFamily="2" charset="-122"/>
                </a:rPr>
                <a:t>4</a:t>
              </a:r>
              <a:r>
                <a:rPr lang="en-US" altLang="zh-CN" sz="4000">
                  <a:solidFill>
                    <a:schemeClr val="tx1"/>
                  </a:solidFill>
                  <a:latin typeface="Times New Roman" panose="02020603050405020304" pitchFamily="18" charset="0"/>
                  <a:ea typeface="宋体" panose="02010600030101010101" pitchFamily="2" charset="-122"/>
                </a:rPr>
                <a:t>+2O </a:t>
              </a:r>
              <a:r>
                <a:rPr lang="en-US" altLang="zh-CN" sz="4000" baseline="-25000">
                  <a:solidFill>
                    <a:schemeClr val="tx1"/>
                  </a:solidFill>
                  <a:latin typeface="Times New Roman" panose="02020603050405020304" pitchFamily="18" charset="0"/>
                  <a:ea typeface="宋体" panose="02010600030101010101" pitchFamily="2" charset="-122"/>
                </a:rPr>
                <a:t>2</a:t>
              </a:r>
              <a:r>
                <a:rPr lang="en-US" altLang="zh-CN" sz="4000">
                  <a:solidFill>
                    <a:schemeClr val="tx1"/>
                  </a:solidFill>
                  <a:latin typeface="Times New Roman" panose="02020603050405020304" pitchFamily="18" charset="0"/>
                  <a:ea typeface="宋体" panose="02010600030101010101" pitchFamily="2" charset="-122"/>
                </a:rPr>
                <a:t>          CO</a:t>
              </a:r>
              <a:r>
                <a:rPr lang="en-US" altLang="zh-CN" sz="4000" baseline="-25000">
                  <a:solidFill>
                    <a:schemeClr val="tx1"/>
                  </a:solidFill>
                  <a:latin typeface="Times New Roman" panose="02020603050405020304" pitchFamily="18" charset="0"/>
                  <a:ea typeface="宋体" panose="02010600030101010101" pitchFamily="2" charset="-122"/>
                </a:rPr>
                <a:t>2</a:t>
              </a:r>
              <a:r>
                <a:rPr lang="en-US" altLang="zh-CN" sz="4000">
                  <a:solidFill>
                    <a:schemeClr val="tx1"/>
                  </a:solidFill>
                  <a:latin typeface="Times New Roman" panose="02020603050405020304" pitchFamily="18" charset="0"/>
                  <a:ea typeface="宋体" panose="02010600030101010101" pitchFamily="2" charset="-122"/>
                </a:rPr>
                <a:t>+2H</a:t>
              </a:r>
              <a:r>
                <a:rPr lang="en-US" altLang="zh-CN" sz="4000" baseline="-25000">
                  <a:solidFill>
                    <a:schemeClr val="tx1"/>
                  </a:solidFill>
                  <a:latin typeface="Times New Roman" panose="02020603050405020304" pitchFamily="18" charset="0"/>
                  <a:ea typeface="宋体" panose="02010600030101010101" pitchFamily="2" charset="-122"/>
                </a:rPr>
                <a:t>2</a:t>
              </a:r>
              <a:r>
                <a:rPr lang="en-US" altLang="zh-CN" sz="4000">
                  <a:solidFill>
                    <a:schemeClr val="tx1"/>
                  </a:solidFill>
                  <a:latin typeface="Times New Roman" panose="02020603050405020304" pitchFamily="18" charset="0"/>
                  <a:ea typeface="宋体" panose="02010600030101010101" pitchFamily="2" charset="-122"/>
                </a:rPr>
                <a:t>O</a:t>
              </a:r>
            </a:p>
          </p:txBody>
        </p:sp>
        <p:sp>
          <p:nvSpPr>
            <p:cNvPr id="18435" name="Line 37"/>
            <p:cNvSpPr/>
            <p:nvPr/>
          </p:nvSpPr>
          <p:spPr>
            <a:xfrm>
              <a:off x="2497" y="3391"/>
              <a:ext cx="409" cy="0"/>
            </a:xfrm>
            <a:prstGeom prst="line">
              <a:avLst/>
            </a:prstGeom>
            <a:ln w="12700" cap="flat" cmpd="sng">
              <a:solidFill>
                <a:schemeClr val="tx1"/>
              </a:solidFill>
              <a:prstDash val="solid"/>
              <a:round/>
              <a:headEnd type="none" w="med" len="med"/>
              <a:tailEnd type="none" w="med" len="med"/>
            </a:ln>
          </p:spPr>
          <p:txBody>
            <a:bodyPr/>
            <a:lstStyle/>
            <a:p>
              <a:endParaRPr/>
            </a:p>
          </p:txBody>
        </p:sp>
        <p:sp>
          <p:nvSpPr>
            <p:cNvPr id="18436" name="Line 38"/>
            <p:cNvSpPr/>
            <p:nvPr/>
          </p:nvSpPr>
          <p:spPr>
            <a:xfrm>
              <a:off x="2502" y="3464"/>
              <a:ext cx="409" cy="0"/>
            </a:xfrm>
            <a:prstGeom prst="line">
              <a:avLst/>
            </a:prstGeom>
            <a:ln w="12700" cap="flat" cmpd="sng">
              <a:solidFill>
                <a:schemeClr val="tx1"/>
              </a:solidFill>
              <a:prstDash val="solid"/>
              <a:round/>
              <a:headEnd type="none" w="med" len="med"/>
              <a:tailEnd type="none" w="med" len="med"/>
            </a:ln>
          </p:spPr>
          <p:txBody>
            <a:bodyPr/>
            <a:lstStyle/>
            <a:p>
              <a:endParaRPr/>
            </a:p>
          </p:txBody>
        </p:sp>
      </p:grpSp>
      <p:sp>
        <p:nvSpPr>
          <p:cNvPr id="13" name="文本框 12"/>
          <p:cNvSpPr txBox="1"/>
          <p:nvPr/>
        </p:nvSpPr>
        <p:spPr>
          <a:xfrm>
            <a:off x="5104130" y="3545205"/>
            <a:ext cx="1169670"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rPr>
              <a:t>点燃</a:t>
            </a:r>
          </a:p>
        </p:txBody>
      </p:sp>
      <p:grpSp>
        <p:nvGrpSpPr>
          <p:cNvPr id="14" name="Group 4"/>
          <p:cNvGrpSpPr/>
          <p:nvPr/>
        </p:nvGrpSpPr>
        <p:grpSpPr>
          <a:xfrm>
            <a:off x="2616475" y="5360670"/>
            <a:ext cx="7208100" cy="931333"/>
            <a:chOff x="1858" y="3125"/>
            <a:chExt cx="2164" cy="440"/>
          </a:xfrm>
        </p:grpSpPr>
        <p:sp>
          <p:nvSpPr>
            <p:cNvPr id="12290" name="Text Box 5"/>
            <p:cNvSpPr txBox="1"/>
            <p:nvPr/>
          </p:nvSpPr>
          <p:spPr>
            <a:xfrm>
              <a:off x="1858" y="3231"/>
              <a:ext cx="2164" cy="334"/>
            </a:xfrm>
            <a:prstGeom prst="rect">
              <a:avLst/>
            </a:prstGeom>
            <a:noFill/>
            <a:ln w="9525">
              <a:noFill/>
            </a:ln>
          </p:spPr>
          <p:txBody>
            <a:bodyPr wrap="square" anchor="t">
              <a:spAutoFit/>
            </a:bodyPr>
            <a:lstStyle/>
            <a:p>
              <a:pPr>
                <a:spcBef>
                  <a:spcPct val="50000"/>
                </a:spcBef>
              </a:pPr>
              <a:r>
                <a:rPr lang="en-US" altLang="zh-CN" sz="4000">
                  <a:solidFill>
                    <a:schemeClr val="tx1"/>
                  </a:solidFill>
                  <a:latin typeface="宋体" panose="02010600030101010101" pitchFamily="2" charset="-122"/>
                  <a:ea typeface="宋体" panose="02010600030101010101" pitchFamily="2" charset="-122"/>
                  <a:cs typeface="宋体" panose="02010600030101010101" pitchFamily="2" charset="-122"/>
                </a:rPr>
                <a:t>CO</a:t>
              </a:r>
              <a:r>
                <a:rPr lang="zh-CN" altLang="en-US" sz="4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4000">
                  <a:solidFill>
                    <a:schemeClr val="tx1"/>
                  </a:solidFill>
                  <a:latin typeface="宋体" panose="02010600030101010101" pitchFamily="2" charset="-122"/>
                  <a:ea typeface="宋体" panose="02010600030101010101" pitchFamily="2" charset="-122"/>
                  <a:cs typeface="宋体" panose="02010600030101010101" pitchFamily="2" charset="-122"/>
                </a:rPr>
                <a:t>CuO        Cu</a:t>
              </a:r>
              <a:r>
                <a:rPr lang="zh-CN" altLang="en-US" sz="40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4000">
                  <a:solidFill>
                    <a:schemeClr val="tx1"/>
                  </a:solidFill>
                  <a:latin typeface="宋体" panose="02010600030101010101" pitchFamily="2" charset="-122"/>
                  <a:ea typeface="宋体" panose="02010600030101010101" pitchFamily="2" charset="-122"/>
                  <a:cs typeface="宋体" panose="02010600030101010101" pitchFamily="2" charset="-122"/>
                </a:rPr>
                <a:t>CO</a:t>
              </a:r>
              <a:r>
                <a:rPr lang="en-US" altLang="zh-CN" sz="4000" baseline="-25000">
                  <a:solidFill>
                    <a:schemeClr val="tx1"/>
                  </a:solidFill>
                  <a:latin typeface="宋体" panose="02010600030101010101" pitchFamily="2" charset="-122"/>
                  <a:ea typeface="宋体" panose="02010600030101010101" pitchFamily="2" charset="-122"/>
                  <a:cs typeface="宋体" panose="02010600030101010101" pitchFamily="2" charset="-122"/>
                </a:rPr>
                <a:t>2</a:t>
              </a:r>
            </a:p>
          </p:txBody>
        </p:sp>
        <p:grpSp>
          <p:nvGrpSpPr>
            <p:cNvPr id="12291" name="Group 6"/>
            <p:cNvGrpSpPr/>
            <p:nvPr/>
          </p:nvGrpSpPr>
          <p:grpSpPr>
            <a:xfrm>
              <a:off x="2648" y="3396"/>
              <a:ext cx="300" cy="63"/>
              <a:chOff x="1443" y="4095"/>
              <a:chExt cx="300" cy="63"/>
            </a:xfrm>
          </p:grpSpPr>
          <p:sp>
            <p:nvSpPr>
              <p:cNvPr id="12292" name="Line 7"/>
              <p:cNvSpPr/>
              <p:nvPr/>
            </p:nvSpPr>
            <p:spPr>
              <a:xfrm>
                <a:off x="1443" y="4095"/>
                <a:ext cx="271" cy="5"/>
              </a:xfrm>
              <a:prstGeom prst="line">
                <a:avLst/>
              </a:prstGeom>
              <a:ln w="9525" cap="flat" cmpd="sng">
                <a:solidFill>
                  <a:schemeClr val="tx1"/>
                </a:solidFill>
                <a:prstDash val="solid"/>
                <a:round/>
                <a:headEnd type="none" w="med" len="med"/>
                <a:tailEnd type="none" w="med" len="med"/>
              </a:ln>
            </p:spPr>
            <p:txBody>
              <a:bodyPr/>
              <a:lstStyle/>
              <a:p>
                <a:endParaRPr/>
              </a:p>
            </p:txBody>
          </p:sp>
          <p:sp>
            <p:nvSpPr>
              <p:cNvPr id="12293" name="Line 8"/>
              <p:cNvSpPr/>
              <p:nvPr/>
            </p:nvSpPr>
            <p:spPr>
              <a:xfrm>
                <a:off x="1446" y="4153"/>
                <a:ext cx="297" cy="5"/>
              </a:xfrm>
              <a:prstGeom prst="line">
                <a:avLst/>
              </a:prstGeom>
              <a:ln w="9525" cap="flat" cmpd="sng">
                <a:solidFill>
                  <a:schemeClr val="tx1"/>
                </a:solidFill>
                <a:prstDash val="solid"/>
                <a:round/>
                <a:headEnd type="none" w="med" len="med"/>
                <a:tailEnd type="none" w="med" len="med"/>
              </a:ln>
            </p:spPr>
            <p:txBody>
              <a:bodyPr/>
              <a:lstStyle/>
              <a:p>
                <a:endParaRPr/>
              </a:p>
            </p:txBody>
          </p:sp>
        </p:grpSp>
        <p:sp>
          <p:nvSpPr>
            <p:cNvPr id="12294" name="Text Box 9"/>
            <p:cNvSpPr txBox="1"/>
            <p:nvPr/>
          </p:nvSpPr>
          <p:spPr>
            <a:xfrm>
              <a:off x="2658" y="3125"/>
              <a:ext cx="251" cy="334"/>
            </a:xfrm>
            <a:prstGeom prst="rect">
              <a:avLst/>
            </a:prstGeom>
            <a:noFill/>
            <a:ln w="9525">
              <a:noFill/>
            </a:ln>
          </p:spPr>
          <p:txBody>
            <a:bodyPr wrap="square" anchor="t">
              <a:spAutoFit/>
            </a:bodyPr>
            <a:lstStyle/>
            <a:p>
              <a:pPr>
                <a:spcBef>
                  <a:spcPct val="50000"/>
                </a:spcBef>
              </a:pPr>
              <a:r>
                <a:rPr lang="zh-CN" altLang="en-US" sz="4000" b="1">
                  <a:solidFill>
                    <a:schemeClr val="tx1"/>
                  </a:solidFill>
                  <a:latin typeface="方正粗黑宋简体" panose="02000000000000000000" charset="-122"/>
                  <a:ea typeface="方正粗黑宋简体" panose="02000000000000000000" charset="-122"/>
                </a:rPr>
                <a:t>△</a:t>
              </a:r>
            </a:p>
          </p:txBody>
        </p:sp>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2"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allAtOnce"/>
      <p:bldP spid="8" grpId="0"/>
      <p:bldP spid="10" grpId="0"/>
      <p:bldP spid="11" grpId="0"/>
      <p:bldP spid="13" grpId="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99135" y="358775"/>
            <a:ext cx="8002270" cy="583565"/>
          </a:xfrm>
          <a:prstGeom prst="rect">
            <a:avLst/>
          </a:prstGeom>
          <a:noFill/>
        </p:spPr>
        <p:txBody>
          <a:bodyPr wrap="none" rtlCol="0" anchor="t">
            <a:spAutoFit/>
          </a:bodyPr>
          <a:lstStyle/>
          <a:p>
            <a:r>
              <a:rPr lang="en-US" altLang="zh-CN" sz="3200">
                <a:latin typeface="宋体" panose="02010600030101010101" pitchFamily="2" charset="-122"/>
                <a:ea typeface="宋体" panose="02010600030101010101" pitchFamily="2" charset="-122"/>
                <a:cs typeface="方正粗黑宋简体" panose="02000000000000000000" charset="-122"/>
                <a:sym typeface="+mn-ea"/>
              </a:rPr>
              <a:t>②有单质</a:t>
            </a:r>
            <a:r>
              <a:rPr lang="zh-CN" altLang="en-US" sz="3200">
                <a:latin typeface="宋体" panose="02010600030101010101" pitchFamily="2" charset="-122"/>
                <a:ea typeface="宋体" panose="02010600030101010101" pitchFamily="2" charset="-122"/>
                <a:cs typeface="方正粗黑宋简体" panose="02000000000000000000" charset="-122"/>
                <a:sym typeface="+mn-ea"/>
              </a:rPr>
              <a:t>、</a:t>
            </a:r>
            <a:r>
              <a:rPr lang="en-US" altLang="zh-CN" sz="3200">
                <a:latin typeface="宋体" panose="02010600030101010101" pitchFamily="2" charset="-122"/>
                <a:ea typeface="宋体" panose="02010600030101010101" pitchFamily="2" charset="-122"/>
                <a:cs typeface="方正粗黑宋简体" panose="02000000000000000000" charset="-122"/>
                <a:sym typeface="+mn-ea"/>
              </a:rPr>
              <a:t>化合物生成的反应不一定是置换;</a:t>
            </a:r>
          </a:p>
        </p:txBody>
      </p:sp>
      <p:sp>
        <p:nvSpPr>
          <p:cNvPr id="10" name="文本框 9"/>
          <p:cNvSpPr txBox="1"/>
          <p:nvPr/>
        </p:nvSpPr>
        <p:spPr>
          <a:xfrm>
            <a:off x="699135" y="1123950"/>
            <a:ext cx="6996430"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方正粗黑宋简体" panose="02000000000000000000" charset="-122"/>
              </a:rPr>
              <a:t>③置换反应中一定有元素化合价改变。</a:t>
            </a:r>
          </a:p>
        </p:txBody>
      </p:sp>
      <p:sp>
        <p:nvSpPr>
          <p:cNvPr id="3" name="文本框 2"/>
          <p:cNvSpPr txBox="1"/>
          <p:nvPr/>
        </p:nvSpPr>
        <p:spPr>
          <a:xfrm>
            <a:off x="276225" y="2095500"/>
            <a:ext cx="11258550" cy="107632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练习：等质量的金属</a:t>
            </a:r>
            <a:r>
              <a:rPr lang="en-US" altLang="zh-CN" sz="3200">
                <a:latin typeface="宋体" panose="02010600030101010101" pitchFamily="2" charset="-122"/>
                <a:ea typeface="宋体" panose="02010600030101010101" pitchFamily="2" charset="-122"/>
                <a:cs typeface="宋体" panose="02010600030101010101" pitchFamily="2" charset="-122"/>
              </a:rPr>
              <a:t>Mg</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Al</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Zn</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Fe</a:t>
            </a:r>
            <a:r>
              <a:rPr lang="zh-CN" altLang="en-US" sz="3200">
                <a:latin typeface="宋体" panose="02010600030101010101" pitchFamily="2" charset="-122"/>
                <a:ea typeface="宋体" panose="02010600030101010101" pitchFamily="2" charset="-122"/>
                <a:cs typeface="宋体" panose="02010600030101010101" pitchFamily="2" charset="-122"/>
              </a:rPr>
              <a:t>与足量且浓度相同的稀</a:t>
            </a:r>
            <a:br>
              <a:rPr lang="zh-CN" altLang="en-US" sz="3200">
                <a:latin typeface="宋体" panose="02010600030101010101" pitchFamily="2" charset="-122"/>
                <a:ea typeface="宋体" panose="02010600030101010101" pitchFamily="2" charset="-122"/>
                <a:cs typeface="宋体" panose="02010600030101010101" pitchFamily="2" charset="-122"/>
              </a:rPr>
            </a:br>
            <a:r>
              <a:rPr lang="zh-CN" altLang="en-US" sz="3200">
                <a:latin typeface="宋体" panose="02010600030101010101" pitchFamily="2" charset="-122"/>
                <a:ea typeface="宋体" panose="02010600030101010101" pitchFamily="2" charset="-122"/>
                <a:cs typeface="宋体" panose="02010600030101010101" pitchFamily="2" charset="-122"/>
              </a:rPr>
              <a:t> </a:t>
            </a:r>
            <a:r>
              <a:rPr lang="en-US" altLang="zh-CN" sz="3200">
                <a:latin typeface="宋体" panose="02010600030101010101" pitchFamily="2" charset="-122"/>
                <a:ea typeface="宋体" panose="02010600030101010101" pitchFamily="2" charset="-122"/>
                <a:cs typeface="宋体" panose="02010600030101010101" pitchFamily="2" charset="-122"/>
              </a:rPr>
              <a:t>         </a:t>
            </a:r>
            <a:r>
              <a:rPr lang="zh-CN" altLang="en-US" sz="3200">
                <a:latin typeface="宋体" panose="02010600030101010101" pitchFamily="2" charset="-122"/>
                <a:ea typeface="宋体" panose="02010600030101010101" pitchFamily="2" charset="-122"/>
                <a:cs typeface="宋体" panose="02010600030101010101" pitchFamily="2" charset="-122"/>
              </a:rPr>
              <a:t>硫酸反应，生成的</a:t>
            </a:r>
            <a:r>
              <a:rPr lang="en-US" altLang="zh-CN" sz="3200">
                <a:latin typeface="宋体" panose="02010600030101010101" pitchFamily="2" charset="-122"/>
                <a:ea typeface="宋体" panose="02010600030101010101" pitchFamily="2" charset="-122"/>
                <a:cs typeface="宋体" panose="02010600030101010101" pitchFamily="2" charset="-122"/>
              </a:rPr>
              <a:t>H</a:t>
            </a:r>
            <a:r>
              <a:rPr lang="en-US" altLang="zh-CN" sz="3200" baseline="-25000">
                <a:latin typeface="宋体" panose="02010600030101010101" pitchFamily="2" charset="-122"/>
                <a:ea typeface="宋体" panose="02010600030101010101" pitchFamily="2" charset="-122"/>
                <a:cs typeface="宋体" panose="02010600030101010101" pitchFamily="2" charset="-122"/>
              </a:rPr>
              <a:t>2</a:t>
            </a:r>
            <a:r>
              <a:rPr lang="zh-CN" altLang="en-US" sz="3200">
                <a:latin typeface="宋体" panose="02010600030101010101" pitchFamily="2" charset="-122"/>
                <a:ea typeface="宋体" panose="02010600030101010101" pitchFamily="2" charset="-122"/>
                <a:cs typeface="宋体" panose="02010600030101010101" pitchFamily="2" charset="-122"/>
              </a:rPr>
              <a:t>质量哪个最大？</a:t>
            </a:r>
          </a:p>
        </p:txBody>
      </p:sp>
      <p:sp>
        <p:nvSpPr>
          <p:cNvPr id="4" name="文本框 3"/>
          <p:cNvSpPr txBox="1"/>
          <p:nvPr/>
        </p:nvSpPr>
        <p:spPr>
          <a:xfrm>
            <a:off x="352425" y="3547110"/>
            <a:ext cx="10887075" cy="1198880"/>
          </a:xfrm>
          <a:prstGeom prst="rect">
            <a:avLst/>
          </a:prstGeom>
          <a:noFill/>
        </p:spPr>
        <p:txBody>
          <a:bodyPr wrap="square" rtlCol="0">
            <a:spAutoFit/>
          </a:bodyPr>
          <a:lstStyle/>
          <a:p>
            <a:r>
              <a:rPr lang="zh-CN" altLang="en-US" sz="3600">
                <a:solidFill>
                  <a:srgbClr val="FF0000"/>
                </a:solidFill>
                <a:latin typeface="宋体" panose="02010600030101010101" pitchFamily="2" charset="-122"/>
                <a:ea typeface="宋体" panose="02010600030101010101" pitchFamily="2" charset="-122"/>
                <a:cs typeface="宋体" panose="02010600030101010101" pitchFamily="2" charset="-122"/>
              </a:rPr>
              <a:t>补充：</a:t>
            </a:r>
            <a:r>
              <a:rPr lang="zh-CN" altLang="en-US" sz="3600">
                <a:latin typeface="宋体" panose="02010600030101010101" pitchFamily="2" charset="-122"/>
                <a:ea typeface="宋体" panose="02010600030101010101" pitchFamily="2" charset="-122"/>
                <a:cs typeface="宋体" panose="02010600030101010101" pitchFamily="2" charset="-122"/>
              </a:rPr>
              <a:t>等质量金属与足量酸反应，生成</a:t>
            </a:r>
            <a:r>
              <a:rPr lang="en-US" altLang="zh-CN" sz="3600">
                <a:latin typeface="宋体" panose="02010600030101010101" pitchFamily="2" charset="-122"/>
                <a:ea typeface="宋体" panose="02010600030101010101" pitchFamily="2" charset="-122"/>
                <a:cs typeface="宋体" panose="02010600030101010101" pitchFamily="2" charset="-122"/>
              </a:rPr>
              <a:t>H2</a:t>
            </a:r>
            <a:r>
              <a:rPr lang="zh-CN" altLang="en-US" sz="3600">
                <a:latin typeface="宋体" panose="02010600030101010101" pitchFamily="2" charset="-122"/>
                <a:ea typeface="宋体" panose="02010600030101010101" pitchFamily="2" charset="-122"/>
                <a:cs typeface="宋体" panose="02010600030101010101" pitchFamily="2" charset="-122"/>
              </a:rPr>
              <a:t>质量与金属</a:t>
            </a:r>
            <a:br>
              <a:rPr lang="zh-CN" altLang="en-US" sz="3600">
                <a:latin typeface="宋体" panose="02010600030101010101" pitchFamily="2" charset="-122"/>
                <a:ea typeface="宋体" panose="02010600030101010101" pitchFamily="2" charset="-122"/>
                <a:cs typeface="宋体" panose="02010600030101010101" pitchFamily="2" charset="-122"/>
              </a:rPr>
            </a:br>
            <a:r>
              <a:rPr lang="zh-CN" altLang="en-US" sz="3600">
                <a:latin typeface="宋体" panose="02010600030101010101" pitchFamily="2" charset="-122"/>
                <a:ea typeface="宋体" panose="02010600030101010101" pitchFamily="2" charset="-122"/>
                <a:cs typeface="宋体" panose="02010600030101010101" pitchFamily="2" charset="-122"/>
              </a:rPr>
              <a:t> </a:t>
            </a:r>
            <a:r>
              <a:rPr lang="en-US" altLang="zh-CN" sz="3600">
                <a:latin typeface="宋体" panose="02010600030101010101" pitchFamily="2" charset="-122"/>
                <a:ea typeface="宋体" panose="02010600030101010101" pitchFamily="2" charset="-122"/>
                <a:cs typeface="宋体" panose="02010600030101010101" pitchFamily="2" charset="-122"/>
              </a:rPr>
              <a:t>         </a:t>
            </a:r>
            <a:r>
              <a:rPr lang="zh-CN" altLang="en-US" sz="3600">
                <a:latin typeface="宋体" panose="02010600030101010101" pitchFamily="2" charset="-122"/>
                <a:ea typeface="宋体" panose="02010600030101010101" pitchFamily="2" charset="-122"/>
                <a:cs typeface="宋体" panose="02010600030101010101" pitchFamily="2" charset="-122"/>
              </a:rPr>
              <a:t>化合价成正比，相对原子质量成反比。</a:t>
            </a:r>
          </a:p>
        </p:txBody>
      </p:sp>
      <p:sp>
        <p:nvSpPr>
          <p:cNvPr id="5" name="文本框 4"/>
          <p:cNvSpPr txBox="1"/>
          <p:nvPr/>
        </p:nvSpPr>
        <p:spPr>
          <a:xfrm>
            <a:off x="2622550" y="4968875"/>
            <a:ext cx="3451225" cy="645160"/>
          </a:xfrm>
          <a:prstGeom prst="rect">
            <a:avLst/>
          </a:prstGeom>
          <a:noFill/>
        </p:spPr>
        <p:txBody>
          <a:bodyPr wrap="none" rtlCol="0" anchor="t">
            <a:spAutoFit/>
          </a:bodyPr>
          <a:lstStyle/>
          <a:p>
            <a:pPr algn="l"/>
            <a:r>
              <a:rPr lang="en-US" altLang="zh-CN" sz="3600">
                <a:latin typeface="宋体" panose="02010600030101010101" pitchFamily="2" charset="-122"/>
                <a:ea typeface="宋体" panose="02010600030101010101" pitchFamily="2" charset="-122"/>
                <a:cs typeface="宋体" panose="02010600030101010101" pitchFamily="2" charset="-122"/>
                <a:sym typeface="+mn-ea"/>
              </a:rPr>
              <a:t>Al&gt;Mg&gt;Fe&gt;Zn</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2"/>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custDataLst>
              <p:tags r:id="rId1"/>
            </p:custDataLst>
          </p:nvPr>
        </p:nvGraphicFramePr>
        <p:xfrm>
          <a:off x="88900" y="1426845"/>
          <a:ext cx="11720195" cy="5206365"/>
        </p:xfrm>
        <a:graphic>
          <a:graphicData uri="http://schemas.openxmlformats.org/drawingml/2006/table">
            <a:tbl>
              <a:tblPr firstRow="1" bandRow="1">
                <a:tableStyleId>{073A0DAA-6AF3-43AB-8588-CEC1D06C72B9}</a:tableStyleId>
              </a:tblPr>
              <a:tblGrid>
                <a:gridCol w="3665855"/>
                <a:gridCol w="4709795"/>
                <a:gridCol w="3344545"/>
              </a:tblGrid>
              <a:tr h="808355">
                <a:tc>
                  <a:txBody>
                    <a:bodyPr/>
                    <a:lstStyle/>
                    <a:p>
                      <a:pPr algn="ctr">
                        <a:lnSpc>
                          <a:spcPct val="150000"/>
                        </a:lnSpc>
                      </a:pPr>
                      <a:r>
                        <a:rPr lang="zh-CN" altLang="en-US" sz="2800" b="0">
                          <a:latin typeface="宋体" panose="02010600030101010101" pitchFamily="2" charset="-122"/>
                          <a:ea typeface="宋体" panose="02010600030101010101" pitchFamily="2" charset="-122"/>
                          <a:sym typeface="Arial" panose="020B0604020202020204" pitchFamily="34" charset="0"/>
                        </a:rPr>
                        <a:t>实验操作</a:t>
                      </a:r>
                    </a:p>
                  </a:txBody>
                  <a:tcPr marL="121920" marR="121920" marT="60960" marB="60960" anchor="ctr"/>
                </a:tc>
                <a:tc>
                  <a:txBody>
                    <a:bodyPr/>
                    <a:lstStyle/>
                    <a:p>
                      <a:pPr algn="ctr">
                        <a:lnSpc>
                          <a:spcPct val="150000"/>
                        </a:lnSpc>
                      </a:pPr>
                      <a:r>
                        <a:rPr lang="zh-CN" altLang="en-US" sz="2800" b="0">
                          <a:latin typeface="宋体" panose="02010600030101010101" pitchFamily="2" charset="-122"/>
                          <a:ea typeface="宋体" panose="02010600030101010101" pitchFamily="2" charset="-122"/>
                          <a:sym typeface="Arial" panose="020B0604020202020204" pitchFamily="34" charset="0"/>
                        </a:rPr>
                        <a:t>现象</a:t>
                      </a:r>
                    </a:p>
                  </a:txBody>
                  <a:tcPr marL="121920" marR="121920" marT="60960" marB="60960" anchor="ctr"/>
                </a:tc>
                <a:tc>
                  <a:txBody>
                    <a:bodyPr/>
                    <a:lstStyle/>
                    <a:p>
                      <a:pPr algn="ctr">
                        <a:lnSpc>
                          <a:spcPct val="150000"/>
                        </a:lnSpc>
                      </a:pPr>
                      <a:r>
                        <a:rPr lang="zh-CN" altLang="en-US" sz="2800" b="0">
                          <a:latin typeface="宋体" panose="02010600030101010101" pitchFamily="2" charset="-122"/>
                          <a:ea typeface="宋体" panose="02010600030101010101" pitchFamily="2" charset="-122"/>
                          <a:sym typeface="Arial" panose="020B0604020202020204" pitchFamily="34" charset="0"/>
                        </a:rPr>
                        <a:t>化学方程式</a:t>
                      </a:r>
                    </a:p>
                  </a:txBody>
                  <a:tcPr marL="121920" marR="121920" marT="60960" marB="60960" anchor="ctr"/>
                </a:tc>
              </a:tr>
              <a:tr h="1601470">
                <a:tc>
                  <a:txBody>
                    <a:bodyPr/>
                    <a:lstStyle/>
                    <a:p>
                      <a:pPr algn="ctr">
                        <a:lnSpc>
                          <a:spcPct val="150000"/>
                        </a:lnSpc>
                      </a:pPr>
                      <a:r>
                        <a:rPr lang="zh-CN" altLang="en-US" sz="2800" b="0">
                          <a:latin typeface="宋体" panose="02010600030101010101" pitchFamily="2" charset="-122"/>
                          <a:ea typeface="宋体" panose="02010600030101010101" pitchFamily="2" charset="-122"/>
                          <a:sym typeface="Arial" panose="020B0604020202020204" pitchFamily="34" charset="0"/>
                        </a:rPr>
                        <a:t>铝丝浸入硫酸铜溶液</a:t>
                      </a:r>
                    </a:p>
                  </a:txBody>
                  <a:tcPr marL="121920" marR="121920" marT="60960" marB="60960" anchor="ctr"/>
                </a:tc>
                <a:tc>
                  <a:txBody>
                    <a:bodyPr/>
                    <a:lstStyle/>
                    <a:p>
                      <a:pPr algn="ctr">
                        <a:lnSpc>
                          <a:spcPct val="150000"/>
                        </a:lnSpc>
                      </a:pPr>
                      <a:endParaRPr lang="zh-CN" altLang="en-US" sz="2800" b="1">
                        <a:latin typeface="宋体" panose="02010600030101010101" pitchFamily="2" charset="-122"/>
                        <a:ea typeface="宋体" panose="02010600030101010101" pitchFamily="2" charset="-122"/>
                        <a:sym typeface="Arial" panose="020B0604020202020204" pitchFamily="34" charset="0"/>
                      </a:endParaRPr>
                    </a:p>
                  </a:txBody>
                  <a:tcPr marL="121920" marR="121920" marT="60960" marB="60960" anchor="ctr"/>
                </a:tc>
                <a:tc>
                  <a:txBody>
                    <a:bodyPr/>
                    <a:lstStyle/>
                    <a:p>
                      <a:pPr algn="ctr">
                        <a:lnSpc>
                          <a:spcPct val="150000"/>
                        </a:lnSpc>
                      </a:pPr>
                      <a:endParaRPr lang="zh-CN" altLang="en-US" sz="2800" b="1">
                        <a:latin typeface="宋体" panose="02010600030101010101" pitchFamily="2" charset="-122"/>
                        <a:ea typeface="宋体" panose="02010600030101010101" pitchFamily="2" charset="-122"/>
                        <a:sym typeface="Arial" panose="020B0604020202020204" pitchFamily="34" charset="0"/>
                      </a:endParaRPr>
                    </a:p>
                  </a:txBody>
                  <a:tcPr marL="121920" marR="121920" marT="60960" marB="60960" anchor="ctr"/>
                </a:tc>
              </a:tr>
              <a:tr h="1846580">
                <a:tc>
                  <a:txBody>
                    <a:bodyPr/>
                    <a:lstStyle/>
                    <a:p>
                      <a:pPr algn="ctr">
                        <a:lnSpc>
                          <a:spcPct val="150000"/>
                        </a:lnSpc>
                      </a:pPr>
                      <a:r>
                        <a:rPr lang="zh-CN" altLang="en-US" sz="2800" b="0">
                          <a:latin typeface="宋体" panose="02010600030101010101" pitchFamily="2" charset="-122"/>
                          <a:ea typeface="宋体" panose="02010600030101010101" pitchFamily="2" charset="-122"/>
                          <a:sym typeface="Arial" panose="020B0604020202020204" pitchFamily="34" charset="0"/>
                        </a:rPr>
                        <a:t>铜丝浸入硝酸银溶液</a:t>
                      </a:r>
                    </a:p>
                  </a:txBody>
                  <a:tcPr marL="121920" marR="121920" marT="60960" marB="60960" anchor="ctr"/>
                </a:tc>
                <a:tc>
                  <a:txBody>
                    <a:bodyPr/>
                    <a:lstStyle/>
                    <a:p>
                      <a:pPr algn="ctr">
                        <a:lnSpc>
                          <a:spcPct val="150000"/>
                        </a:lnSpc>
                      </a:pPr>
                      <a:endParaRPr lang="zh-CN" altLang="en-US" sz="2800" b="1">
                        <a:latin typeface="宋体" panose="02010600030101010101" pitchFamily="2" charset="-122"/>
                        <a:ea typeface="宋体" panose="02010600030101010101" pitchFamily="2" charset="-122"/>
                        <a:sym typeface="Arial" panose="020B0604020202020204" pitchFamily="34" charset="0"/>
                      </a:endParaRPr>
                    </a:p>
                  </a:txBody>
                  <a:tcPr marL="121920" marR="121920" marT="60960" marB="60960" anchor="ctr"/>
                </a:tc>
                <a:tc>
                  <a:txBody>
                    <a:bodyPr/>
                    <a:lstStyle/>
                    <a:p>
                      <a:pPr algn="ctr">
                        <a:lnSpc>
                          <a:spcPct val="150000"/>
                        </a:lnSpc>
                      </a:pPr>
                      <a:endParaRPr lang="zh-CN" altLang="en-US" sz="2800" b="1">
                        <a:latin typeface="宋体" panose="02010600030101010101" pitchFamily="2" charset="-122"/>
                        <a:ea typeface="宋体" panose="02010600030101010101" pitchFamily="2" charset="-122"/>
                        <a:sym typeface="Arial" panose="020B0604020202020204" pitchFamily="34" charset="0"/>
                      </a:endParaRPr>
                    </a:p>
                  </a:txBody>
                  <a:tcPr marL="121920" marR="121920" marT="60960" marB="60960" anchor="ctr"/>
                </a:tc>
              </a:tr>
              <a:tr h="949960">
                <a:tc>
                  <a:txBody>
                    <a:bodyPr/>
                    <a:lstStyle/>
                    <a:p>
                      <a:pPr algn="ctr">
                        <a:lnSpc>
                          <a:spcPct val="150000"/>
                        </a:lnSpc>
                      </a:pPr>
                      <a:r>
                        <a:rPr lang="zh-CN" altLang="en-US" sz="2800" b="0">
                          <a:latin typeface="宋体" panose="02010600030101010101" pitchFamily="2" charset="-122"/>
                          <a:ea typeface="宋体" panose="02010600030101010101" pitchFamily="2" charset="-122"/>
                          <a:sym typeface="Arial" panose="020B0604020202020204" pitchFamily="34" charset="0"/>
                        </a:rPr>
                        <a:t>铜丝浸入硫酸铝溶液</a:t>
                      </a:r>
                    </a:p>
                  </a:txBody>
                  <a:tcPr marL="121920" marR="121920" marT="60960" marB="60960" anchor="ctr"/>
                </a:tc>
                <a:tc>
                  <a:txBody>
                    <a:bodyPr/>
                    <a:lstStyle/>
                    <a:p>
                      <a:pPr algn="ctr">
                        <a:lnSpc>
                          <a:spcPct val="150000"/>
                        </a:lnSpc>
                      </a:pPr>
                      <a:endParaRPr lang="zh-CN" altLang="en-US" sz="2800" b="0">
                        <a:latin typeface="宋体" panose="02010600030101010101" pitchFamily="2" charset="-122"/>
                        <a:ea typeface="宋体" panose="02010600030101010101" pitchFamily="2" charset="-122"/>
                        <a:sym typeface="Arial" panose="020B0604020202020204" pitchFamily="34" charset="0"/>
                      </a:endParaRPr>
                    </a:p>
                  </a:txBody>
                  <a:tcPr marL="121920" marR="121920" marT="60960" marB="60960" anchor="ctr"/>
                </a:tc>
                <a:tc>
                  <a:txBody>
                    <a:bodyPr/>
                    <a:lstStyle/>
                    <a:p>
                      <a:pPr algn="ctr">
                        <a:lnSpc>
                          <a:spcPct val="150000"/>
                        </a:lnSpc>
                      </a:pPr>
                      <a:endParaRPr lang="zh-CN" altLang="en-US" sz="2800" b="1" dirty="0">
                        <a:latin typeface="宋体" panose="02010600030101010101" pitchFamily="2" charset="-122"/>
                        <a:ea typeface="宋体" panose="02010600030101010101" pitchFamily="2" charset="-122"/>
                        <a:sym typeface="Arial" panose="020B0604020202020204" pitchFamily="34" charset="0"/>
                      </a:endParaRPr>
                    </a:p>
                  </a:txBody>
                  <a:tcPr marL="121920" marR="121920" marT="60960" marB="60960" anchor="ctr">
                    <a:lnTlToBr w="12700" cap="flat" cmpd="sng" algn="ctr">
                      <a:solidFill>
                        <a:schemeClr val="tx1"/>
                      </a:solidFill>
                      <a:prstDash val="solid"/>
                      <a:round/>
                      <a:headEnd type="none" w="med" len="med"/>
                      <a:tailEnd type="none" w="med" len="med"/>
                    </a:lnTlToBr>
                  </a:tcPr>
                </a:tc>
              </a:tr>
            </a:tbl>
          </a:graphicData>
        </a:graphic>
      </p:graphicFrame>
      <p:sp>
        <p:nvSpPr>
          <p:cNvPr id="4" name="矩形 3"/>
          <p:cNvSpPr>
            <a:spLocks noChangeArrowheads="1"/>
          </p:cNvSpPr>
          <p:nvPr/>
        </p:nvSpPr>
        <p:spPr bwMode="auto">
          <a:xfrm>
            <a:off x="3801110" y="2346325"/>
            <a:ext cx="4589780" cy="1322070"/>
          </a:xfrm>
          <a:prstGeom prst="rect">
            <a:avLst/>
          </a:prstGeom>
          <a:noFill/>
          <a:ln w="9525">
            <a:noFill/>
            <a:miter lim="800000"/>
          </a:ln>
        </p:spPr>
        <p:txBody>
          <a:bodyPr wrap="square">
            <a:spAutoFit/>
          </a:bodyPr>
          <a:lstStyle/>
          <a:p>
            <a:pPr defTabSz="1219200">
              <a:lnSpc>
                <a:spcPts val="4800"/>
              </a:lnSpc>
            </a:pPr>
            <a:r>
              <a:rPr lang="zh-CN" altLang="en-US" sz="2800" kern="0">
                <a:latin typeface="宋体" panose="02010600030101010101" pitchFamily="2" charset="-122"/>
                <a:ea typeface="宋体" panose="02010600030101010101" pitchFamily="2" charset="-122"/>
                <a:cs typeface="Arial" panose="020B0604020202020204"/>
                <a:sym typeface="Arial" panose="020B0604020202020204" pitchFamily="34" charset="0"/>
              </a:rPr>
              <a:t>铝丝表面覆盖一层红色的固体，溶液由蓝色变为无色</a:t>
            </a:r>
          </a:p>
        </p:txBody>
      </p:sp>
      <p:sp>
        <p:nvSpPr>
          <p:cNvPr id="5" name="矩形 4"/>
          <p:cNvSpPr>
            <a:spLocks noChangeArrowheads="1"/>
          </p:cNvSpPr>
          <p:nvPr/>
        </p:nvSpPr>
        <p:spPr bwMode="auto">
          <a:xfrm>
            <a:off x="3801110" y="4043680"/>
            <a:ext cx="4590415" cy="1322070"/>
          </a:xfrm>
          <a:prstGeom prst="rect">
            <a:avLst/>
          </a:prstGeom>
          <a:noFill/>
          <a:ln w="9525">
            <a:noFill/>
            <a:miter lim="800000"/>
          </a:ln>
        </p:spPr>
        <p:txBody>
          <a:bodyPr wrap="square">
            <a:spAutoFit/>
          </a:bodyPr>
          <a:lstStyle/>
          <a:p>
            <a:pPr defTabSz="1219200">
              <a:lnSpc>
                <a:spcPts val="4800"/>
              </a:lnSpc>
            </a:pPr>
            <a:r>
              <a:rPr lang="zh-CN" altLang="en-US" sz="2800" kern="0">
                <a:latin typeface="宋体" panose="02010600030101010101" pitchFamily="2" charset="-122"/>
                <a:ea typeface="宋体" panose="02010600030101010101" pitchFamily="2" charset="-122"/>
                <a:cs typeface="Arial" panose="020B0604020202020204"/>
                <a:sym typeface="Arial" panose="020B0604020202020204" pitchFamily="34" charset="0"/>
              </a:rPr>
              <a:t>铜丝表面覆盖一层银白色的固体，溶液由无色变为蓝色</a:t>
            </a:r>
          </a:p>
        </p:txBody>
      </p:sp>
      <p:sp>
        <p:nvSpPr>
          <p:cNvPr id="6" name="矩形 5"/>
          <p:cNvSpPr>
            <a:spLocks noChangeArrowheads="1"/>
          </p:cNvSpPr>
          <p:nvPr/>
        </p:nvSpPr>
        <p:spPr bwMode="auto">
          <a:xfrm>
            <a:off x="8526114" y="2370860"/>
            <a:ext cx="3108325" cy="1272540"/>
          </a:xfrm>
          <a:prstGeom prst="rect">
            <a:avLst/>
          </a:prstGeom>
          <a:noFill/>
          <a:ln w="9525">
            <a:noFill/>
            <a:miter lim="800000"/>
          </a:ln>
        </p:spPr>
        <p:txBody>
          <a:bodyPr wrap="none">
            <a:spAutoFit/>
          </a:bodyPr>
          <a:lstStyle/>
          <a:p>
            <a:pPr defTabSz="1219200">
              <a:lnSpc>
                <a:spcPct val="120000"/>
              </a:lnSpc>
            </a:pP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2Al</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3CuSO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4</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endPar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endParaRPr>
          </a:p>
          <a:p>
            <a:pPr defTabSz="1219200">
              <a:lnSpc>
                <a:spcPct val="120000"/>
              </a:lnSpc>
            </a:pP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Al</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(SO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4</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3</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3Cu</a:t>
            </a:r>
          </a:p>
        </p:txBody>
      </p:sp>
      <p:sp>
        <p:nvSpPr>
          <p:cNvPr id="7" name="矩形 6"/>
          <p:cNvSpPr>
            <a:spLocks noChangeArrowheads="1"/>
          </p:cNvSpPr>
          <p:nvPr/>
        </p:nvSpPr>
        <p:spPr bwMode="auto">
          <a:xfrm>
            <a:off x="8592789" y="4043716"/>
            <a:ext cx="3138170" cy="1272540"/>
          </a:xfrm>
          <a:prstGeom prst="rect">
            <a:avLst/>
          </a:prstGeom>
          <a:noFill/>
          <a:ln w="9525">
            <a:noFill/>
            <a:miter lim="800000"/>
          </a:ln>
        </p:spPr>
        <p:txBody>
          <a:bodyPr wrap="none">
            <a:spAutoFit/>
          </a:bodyPr>
          <a:lstStyle/>
          <a:p>
            <a:pPr defTabSz="1219200">
              <a:lnSpc>
                <a:spcPct val="120000"/>
              </a:lnSpc>
            </a:pP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Cu</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2AgNO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3</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endPar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endParaRPr>
          </a:p>
          <a:p>
            <a:pPr defTabSz="1219200">
              <a:lnSpc>
                <a:spcPct val="120000"/>
              </a:lnSpc>
            </a:pP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Cu(NO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3</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2Ag</a:t>
            </a:r>
          </a:p>
        </p:txBody>
      </p:sp>
      <p:sp>
        <p:nvSpPr>
          <p:cNvPr id="8" name="文本框 7"/>
          <p:cNvSpPr txBox="1"/>
          <p:nvPr/>
        </p:nvSpPr>
        <p:spPr>
          <a:xfrm>
            <a:off x="473710" y="266065"/>
            <a:ext cx="6984365" cy="645160"/>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宋体" panose="02010600030101010101" pitchFamily="2" charset="-122"/>
                <a:ea typeface="宋体" panose="02010600030101010101" pitchFamily="2" charset="-122"/>
                <a:cs typeface="Arial" panose="020B0604020202020204"/>
                <a:sym typeface="Arial" panose="020B0604020202020204" pitchFamily="34" charset="0"/>
              </a:rPr>
              <a:t>四、金属与金属化合物溶液反应</a:t>
            </a:r>
          </a:p>
        </p:txBody>
      </p:sp>
      <p:sp>
        <p:nvSpPr>
          <p:cNvPr id="2" name="文本框 1"/>
          <p:cNvSpPr txBox="1"/>
          <p:nvPr/>
        </p:nvSpPr>
        <p:spPr>
          <a:xfrm>
            <a:off x="5107940" y="5741035"/>
            <a:ext cx="1249680" cy="737235"/>
          </a:xfrm>
          <a:prstGeom prst="rect">
            <a:avLst/>
          </a:prstGeom>
          <a:noFill/>
        </p:spPr>
        <p:txBody>
          <a:bodyPr wrap="none" rtlCol="0" anchor="t">
            <a:spAutoFit/>
          </a:bodyPr>
          <a:lstStyle/>
          <a:p>
            <a:pPr algn="ctr">
              <a:lnSpc>
                <a:spcPct val="150000"/>
              </a:lnSpc>
            </a:pPr>
            <a:r>
              <a:rPr lang="zh-CN" altLang="en-US" sz="2800">
                <a:solidFill>
                  <a:schemeClr val="dk1"/>
                </a:solidFill>
                <a:latin typeface="宋体" panose="02010600030101010101" pitchFamily="2" charset="-122"/>
                <a:ea typeface="宋体" panose="02010600030101010101" pitchFamily="2" charset="-122"/>
                <a:sym typeface="Arial" panose="020B0604020202020204" pitchFamily="34" charset="0"/>
              </a:rPr>
              <a:t>不反应</a:t>
            </a:r>
            <a:endParaRPr lang="zh-CN" altLang="en-US"/>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2775" y="358775"/>
            <a:ext cx="10888980" cy="1198880"/>
          </a:xfrm>
          <a:prstGeom prst="rect">
            <a:avLst/>
          </a:prstGeom>
          <a:noFill/>
        </p:spPr>
        <p:txBody>
          <a:bodyPr wrap="square" rtlCol="0" anchor="t">
            <a:spAutoFit/>
          </a:bodyPr>
          <a:lstStyle/>
          <a:p>
            <a:r>
              <a:rPr lang="zh-CN" altLang="en-US" sz="3600" smtClean="0">
                <a:latin typeface="宋体" panose="02010600030101010101" pitchFamily="2" charset="-122"/>
                <a:ea typeface="宋体" panose="02010600030101010101" pitchFamily="2" charset="-122"/>
                <a:sym typeface="+mn-ea"/>
              </a:rPr>
              <a:t>总结：活动性</a:t>
            </a:r>
            <a:r>
              <a:rPr lang="zh-CN" altLang="en-US" sz="3600" smtClean="0">
                <a:solidFill>
                  <a:srgbClr val="FF0000"/>
                </a:solidFill>
                <a:latin typeface="宋体" panose="02010600030101010101" pitchFamily="2" charset="-122"/>
                <a:ea typeface="宋体" panose="02010600030101010101" pitchFamily="2" charset="-122"/>
                <a:sym typeface="+mn-ea"/>
              </a:rPr>
              <a:t>强</a:t>
            </a:r>
            <a:r>
              <a:rPr lang="zh-CN" altLang="en-US" sz="3600" smtClean="0">
                <a:latin typeface="宋体" panose="02010600030101010101" pitchFamily="2" charset="-122"/>
                <a:ea typeface="宋体" panose="02010600030101010101" pitchFamily="2" charset="-122"/>
                <a:sym typeface="+mn-ea"/>
              </a:rPr>
              <a:t>的金属能把活动性</a:t>
            </a:r>
            <a:r>
              <a:rPr lang="zh-CN" altLang="en-US" sz="3600" smtClean="0">
                <a:solidFill>
                  <a:srgbClr val="FF0000"/>
                </a:solidFill>
                <a:latin typeface="宋体" panose="02010600030101010101" pitchFamily="2" charset="-122"/>
                <a:ea typeface="宋体" panose="02010600030101010101" pitchFamily="2" charset="-122"/>
                <a:sym typeface="+mn-ea"/>
              </a:rPr>
              <a:t>弱</a:t>
            </a:r>
            <a:r>
              <a:rPr lang="zh-CN" altLang="en-US" sz="3600" smtClean="0">
                <a:latin typeface="宋体" panose="02010600030101010101" pitchFamily="2" charset="-122"/>
                <a:ea typeface="宋体" panose="02010600030101010101" pitchFamily="2" charset="-122"/>
                <a:sym typeface="+mn-ea"/>
              </a:rPr>
              <a:t>的金属从其化合</a:t>
            </a:r>
            <a:br>
              <a:rPr lang="zh-CN" altLang="en-US" sz="3600" smtClean="0">
                <a:latin typeface="宋体" panose="02010600030101010101" pitchFamily="2" charset="-122"/>
                <a:ea typeface="宋体" panose="02010600030101010101" pitchFamily="2" charset="-122"/>
                <a:sym typeface="+mn-ea"/>
              </a:rPr>
            </a:br>
            <a:r>
              <a:rPr lang="zh-CN" altLang="en-US" sz="3600" smtClean="0">
                <a:latin typeface="宋体" panose="02010600030101010101" pitchFamily="2" charset="-122"/>
                <a:ea typeface="宋体" panose="02010600030101010101" pitchFamily="2" charset="-122"/>
                <a:sym typeface="+mn-ea"/>
              </a:rPr>
              <a:t> </a:t>
            </a:r>
            <a:r>
              <a:rPr lang="en-US" altLang="zh-CN" sz="3600" smtClean="0">
                <a:latin typeface="宋体" panose="02010600030101010101" pitchFamily="2" charset="-122"/>
                <a:ea typeface="宋体" panose="02010600030101010101" pitchFamily="2" charset="-122"/>
                <a:sym typeface="+mn-ea"/>
              </a:rPr>
              <a:t>         </a:t>
            </a:r>
            <a:r>
              <a:rPr lang="zh-CN" altLang="en-US" sz="3600" smtClean="0">
                <a:latin typeface="宋体" panose="02010600030101010101" pitchFamily="2" charset="-122"/>
                <a:ea typeface="宋体" panose="02010600030101010101" pitchFamily="2" charset="-122"/>
                <a:sym typeface="+mn-ea"/>
              </a:rPr>
              <a:t>物的溶液中置换出来（</a:t>
            </a:r>
            <a:r>
              <a:rPr lang="zh-CN" altLang="en-US" sz="3600" smtClean="0">
                <a:solidFill>
                  <a:srgbClr val="FF0000"/>
                </a:solidFill>
                <a:latin typeface="宋体" panose="02010600030101010101" pitchFamily="2" charset="-122"/>
                <a:ea typeface="宋体" panose="02010600030101010101" pitchFamily="2" charset="-122"/>
                <a:sym typeface="+mn-ea"/>
              </a:rPr>
              <a:t>强置弱</a:t>
            </a:r>
            <a:r>
              <a:rPr lang="zh-CN" altLang="en-US" sz="3600" smtClean="0">
                <a:latin typeface="宋体" panose="02010600030101010101" pitchFamily="2" charset="-122"/>
                <a:ea typeface="宋体" panose="02010600030101010101" pitchFamily="2" charset="-122"/>
                <a:sym typeface="+mn-ea"/>
              </a:rPr>
              <a:t>）</a:t>
            </a:r>
            <a:endParaRPr lang="zh-CN" altLang="en-US" sz="3600"/>
          </a:p>
        </p:txBody>
      </p:sp>
      <p:sp>
        <p:nvSpPr>
          <p:cNvPr id="3" name="文本框 2"/>
          <p:cNvSpPr txBox="1"/>
          <p:nvPr/>
        </p:nvSpPr>
        <p:spPr>
          <a:xfrm>
            <a:off x="1831975" y="1825625"/>
            <a:ext cx="5521325" cy="645160"/>
          </a:xfrm>
          <a:prstGeom prst="rect">
            <a:avLst/>
          </a:prstGeom>
          <a:noFill/>
        </p:spPr>
        <p:txBody>
          <a:bodyPr wrap="none" rtlCol="0" anchor="t">
            <a:spAutoFit/>
          </a:bodyPr>
          <a:lstStyle/>
          <a:p>
            <a:r>
              <a:rPr lang="zh-CN" altLang="en-US"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活动性顺序：  </a:t>
            </a:r>
            <a:r>
              <a:rPr lang="en-US" altLang="zh-CN"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Al</a:t>
            </a:r>
            <a:r>
              <a:rPr lang="zh-CN" altLang="en-US"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&gt;</a:t>
            </a:r>
            <a:r>
              <a:rPr lang="en-US" altLang="zh-CN"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Cu</a:t>
            </a:r>
            <a:r>
              <a:rPr lang="zh-CN" altLang="en-US"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&gt;</a:t>
            </a:r>
            <a:r>
              <a:rPr lang="en-US" altLang="zh-CN" sz="36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Ag</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6860" y="2000885"/>
            <a:ext cx="11008360" cy="1407795"/>
            <a:chOff x="76" y="3991"/>
            <a:chExt cx="17336" cy="2217"/>
          </a:xfrm>
        </p:grpSpPr>
        <p:sp>
          <p:nvSpPr>
            <p:cNvPr id="6" name="Rectangle 5"/>
            <p:cNvSpPr>
              <a:spLocks noChangeArrowheads="1"/>
            </p:cNvSpPr>
            <p:nvPr/>
          </p:nvSpPr>
          <p:spPr bwMode="auto">
            <a:xfrm>
              <a:off x="76" y="3991"/>
              <a:ext cx="17336" cy="2217"/>
            </a:xfrm>
            <a:prstGeom prst="rect">
              <a:avLst/>
            </a:prstGeom>
            <a:noFill/>
            <a:ln w="9525">
              <a:noFill/>
              <a:miter lim="800000"/>
            </a:ln>
          </p:spPr>
          <p:txBody>
            <a:bodyPr wrap="none" anchor="ctr">
              <a:spAutoFit/>
            </a:bodyPr>
            <a:lstStyle/>
            <a:p>
              <a:pPr algn="ctr" defTabSz="1219200">
                <a:lnSpc>
                  <a:spcPct val="90000"/>
                </a:lnSpc>
              </a:pPr>
              <a:r>
                <a:rPr lang="en-US" altLang="zh-CN" sz="3200" kern="0">
                  <a:latin typeface="宋体" panose="02010600030101010101" pitchFamily="2" charset="-122"/>
                  <a:ea typeface="宋体" panose="02010600030101010101" pitchFamily="2" charset="-122"/>
                  <a:cs typeface="Arial" panose="020B0604020202020204"/>
                  <a:sym typeface="Arial" panose="020B0604020202020204" pitchFamily="34" charset="0"/>
                </a:rPr>
                <a:t>K  Ca  Na  Mg  Al  Zn  Fe  Sn  Pb  (H)  Cu  Hg  Ag  Pt  Au</a:t>
              </a:r>
              <a:endParaRPr lang="en-US" altLang="zh-CN" sz="3200" b="1"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a:p>
              <a:pPr algn="ctr" defTabSz="1219200">
                <a:lnSpc>
                  <a:spcPct val="90000"/>
                </a:lnSpc>
              </a:pPr>
              <a:endParaRPr lang="en-US" altLang="zh-CN" sz="2400" b="1" kern="0">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a:p>
              <a:pPr algn="ctr" defTabSz="1219200">
                <a:lnSpc>
                  <a:spcPct val="110000"/>
                </a:lnSpc>
              </a:pPr>
              <a:r>
                <a:rPr lang="zh-CN" altLang="en-US" sz="3200" kern="0">
                  <a:latin typeface="宋体" panose="02010600030101010101" pitchFamily="2" charset="-122"/>
                  <a:ea typeface="宋体" panose="02010600030101010101" pitchFamily="2" charset="-122"/>
                  <a:cs typeface="Arial" panose="020B0604020202020204"/>
                  <a:sym typeface="Arial" panose="020B0604020202020204" pitchFamily="34" charset="0"/>
                </a:rPr>
                <a:t>金属活动性逐渐减弱</a:t>
              </a:r>
            </a:p>
          </p:txBody>
        </p:sp>
        <p:sp>
          <p:nvSpPr>
            <p:cNvPr id="7" name="AutoShape 6"/>
            <p:cNvSpPr>
              <a:spLocks noChangeArrowheads="1"/>
            </p:cNvSpPr>
            <p:nvPr/>
          </p:nvSpPr>
          <p:spPr bwMode="auto">
            <a:xfrm flipV="1">
              <a:off x="2879" y="5039"/>
              <a:ext cx="11730" cy="120"/>
            </a:xfrm>
            <a:prstGeom prst="rightArrow">
              <a:avLst>
                <a:gd name="adj1" fmla="val 42537"/>
                <a:gd name="adj2" fmla="val 237746"/>
              </a:avLst>
            </a:prstGeom>
            <a:solidFill>
              <a:srgbClr val="000000"/>
            </a:solidFill>
            <a:ln w="9525">
              <a:solidFill>
                <a:srgbClr val="000000"/>
              </a:solidFill>
              <a:miter lim="800000"/>
            </a:ln>
          </p:spPr>
          <p:txBody>
            <a:bodyPr wrap="none" anchor="ctr"/>
            <a:lstStyle/>
            <a:p>
              <a:pPr defTabSz="1219200"/>
              <a:endParaRPr lang="zh-CN" altLang="en-US" sz="32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endParaRPr>
            </a:p>
          </p:txBody>
        </p:sp>
      </p:grpSp>
      <p:sp>
        <p:nvSpPr>
          <p:cNvPr id="8" name="文本框 7"/>
          <p:cNvSpPr txBox="1"/>
          <p:nvPr/>
        </p:nvSpPr>
        <p:spPr>
          <a:xfrm>
            <a:off x="835660" y="256540"/>
            <a:ext cx="4670425" cy="645160"/>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五、金属活动性顺序</a:t>
            </a:r>
          </a:p>
        </p:txBody>
      </p:sp>
      <p:sp>
        <p:nvSpPr>
          <p:cNvPr id="3" name="文本框 2"/>
          <p:cNvSpPr txBox="1"/>
          <p:nvPr/>
        </p:nvSpPr>
        <p:spPr>
          <a:xfrm>
            <a:off x="276860" y="1285875"/>
            <a:ext cx="2171065"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1.</a:t>
            </a:r>
            <a:r>
              <a:rPr lang="zh-CN" altLang="en-US" sz="3200">
                <a:latin typeface="宋体" panose="02010600030101010101" pitchFamily="2" charset="-122"/>
                <a:ea typeface="宋体" panose="02010600030101010101" pitchFamily="2" charset="-122"/>
                <a:cs typeface="宋体" panose="02010600030101010101" pitchFamily="2" charset="-122"/>
              </a:rPr>
              <a:t>顺序：</a:t>
            </a:r>
          </a:p>
        </p:txBody>
      </p:sp>
      <p:sp>
        <p:nvSpPr>
          <p:cNvPr id="4" name="文本框 3"/>
          <p:cNvSpPr txBox="1"/>
          <p:nvPr/>
        </p:nvSpPr>
        <p:spPr>
          <a:xfrm>
            <a:off x="276225" y="3539490"/>
            <a:ext cx="11008995" cy="706755"/>
          </a:xfrm>
          <a:prstGeom prst="rect">
            <a:avLst/>
          </a:prstGeom>
          <a:noFill/>
        </p:spPr>
        <p:txBody>
          <a:bodyPr wrap="square" rtlCol="0">
            <a:spAutoFit/>
          </a:bodyPr>
          <a:lstStyle/>
          <a:p>
            <a:r>
              <a:rPr lang="zh-CN" altLang="en-US" sz="4000">
                <a:latin typeface="宋体" panose="02010600030101010101" pitchFamily="2" charset="-122"/>
                <a:ea typeface="宋体" panose="02010600030101010101" pitchFamily="2" charset="-122"/>
                <a:cs typeface="宋体" panose="02010600030101010101" pitchFamily="2" charset="-122"/>
              </a:rPr>
              <a:t>嫁给那美女</a:t>
            </a:r>
            <a:r>
              <a:rPr lang="en-US" altLang="zh-CN" sz="4000">
                <a:latin typeface="宋体" panose="02010600030101010101" pitchFamily="2" charset="-122"/>
                <a:ea typeface="宋体" panose="02010600030101010101" pitchFamily="2" charset="-122"/>
                <a:cs typeface="宋体" panose="02010600030101010101" pitchFamily="2" charset="-122"/>
              </a:rPr>
              <a:t>        </a:t>
            </a:r>
            <a:r>
              <a:rPr lang="zh-CN" altLang="en-US" sz="4000">
                <a:latin typeface="宋体" panose="02010600030101010101" pitchFamily="2" charset="-122"/>
                <a:ea typeface="宋体" panose="02010600030101010101" pitchFamily="2" charset="-122"/>
                <a:cs typeface="宋体" panose="02010600030101010101" pitchFamily="2" charset="-122"/>
              </a:rPr>
              <a:t>心铁惜钱轻</a:t>
            </a:r>
            <a:r>
              <a:rPr lang="en-US" altLang="zh-CN" sz="4000">
                <a:latin typeface="宋体" panose="02010600030101010101" pitchFamily="2" charset="-122"/>
                <a:ea typeface="宋体" panose="02010600030101010101" pitchFamily="2" charset="-122"/>
                <a:cs typeface="宋体" panose="02010600030101010101" pitchFamily="2" charset="-122"/>
              </a:rPr>
              <a:t>            </a:t>
            </a:r>
            <a:r>
              <a:rPr lang="zh-CN" altLang="en-US" sz="4000">
                <a:latin typeface="宋体" panose="02010600030101010101" pitchFamily="2" charset="-122"/>
                <a:ea typeface="宋体" panose="02010600030101010101" pitchFamily="2" charset="-122"/>
                <a:cs typeface="宋体" panose="02010600030101010101" pitchFamily="2" charset="-122"/>
              </a:rPr>
              <a:t>统共一百金</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8"/>
          <p:cNvSpPr txBox="1"/>
          <p:nvPr/>
        </p:nvSpPr>
        <p:spPr>
          <a:xfrm>
            <a:off x="442594" y="402468"/>
            <a:ext cx="2550795" cy="583565"/>
          </a:xfrm>
          <a:prstGeom prst="rect">
            <a:avLst/>
          </a:prstGeom>
          <a:noFill/>
        </p:spPr>
        <p:txBody>
          <a:bodyPr wrap="none">
            <a:spAutoFit/>
          </a:bodyPr>
          <a:lstStyle/>
          <a:p>
            <a:pPr defTabSz="1219200">
              <a:defRPr/>
            </a:pPr>
            <a:r>
              <a:rPr lang="en-US" altLang="zh-CN" sz="3200" kern="100">
                <a:solidFill>
                  <a:srgbClr val="000000"/>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t>
            </a:r>
            <a:r>
              <a:rPr lang="zh-CN" altLang="en-US" sz="3200" kern="100">
                <a:solidFill>
                  <a:srgbClr val="000000"/>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应用依据：</a:t>
            </a:r>
          </a:p>
        </p:txBody>
      </p:sp>
      <p:sp>
        <p:nvSpPr>
          <p:cNvPr id="2" name="文本框 1"/>
          <p:cNvSpPr txBox="1"/>
          <p:nvPr/>
        </p:nvSpPr>
        <p:spPr>
          <a:xfrm>
            <a:off x="702310" y="1435100"/>
            <a:ext cx="9530080" cy="730885"/>
          </a:xfrm>
          <a:prstGeom prst="rect">
            <a:avLst/>
          </a:prstGeom>
          <a:noFill/>
        </p:spPr>
        <p:txBody>
          <a:bodyPr wrap="none" rtlCol="0" anchor="t">
            <a:spAutoFit/>
          </a:bodyPr>
          <a:lstStyle/>
          <a:p>
            <a:pPr>
              <a:lnSpc>
                <a:spcPct val="130000"/>
              </a:lnSpc>
              <a:spcBef>
                <a:spcPct val="0"/>
              </a:spcBef>
              <a:spcAft>
                <a:spcPct val="0"/>
              </a:spcAft>
            </a:pP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①金属位置越靠前</a:t>
            </a:r>
            <a:r>
              <a:rPr lang="zh-CN" altLang="en-US" sz="32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活动性越强；从左往右逐渐减弱</a:t>
            </a:r>
          </a:p>
        </p:txBody>
      </p:sp>
      <p:sp>
        <p:nvSpPr>
          <p:cNvPr id="8" name="文本框 7"/>
          <p:cNvSpPr txBox="1"/>
          <p:nvPr/>
        </p:nvSpPr>
        <p:spPr>
          <a:xfrm>
            <a:off x="702310" y="2379345"/>
            <a:ext cx="5872480" cy="829945"/>
          </a:xfrm>
          <a:prstGeom prst="rect">
            <a:avLst/>
          </a:prstGeom>
          <a:noFill/>
        </p:spPr>
        <p:txBody>
          <a:bodyPr wrap="none" rtlCol="0" anchor="t">
            <a:spAutoFit/>
          </a:bodyPr>
          <a:lstStyle/>
          <a:p>
            <a:pPr lvl="0" algn="l">
              <a:lnSpc>
                <a:spcPct val="150000"/>
              </a:lnSpc>
              <a:buClrTx/>
              <a:buSzTx/>
              <a:buFontTx/>
            </a:pPr>
            <a:r>
              <a:rPr lang="zh-CN" altLang="en-US" sz="3200">
                <a:latin typeface="宋体" panose="02010600030101010101" pitchFamily="2" charset="-122"/>
                <a:ea typeface="宋体" panose="02010600030101010101" pitchFamily="2" charset="-122"/>
                <a:cs typeface="宋体" panose="02010600030101010101" pitchFamily="2" charset="-122"/>
                <a:sym typeface="+mn-ea"/>
              </a:rPr>
              <a:t>②位于氢前面的金属能与酸反应</a:t>
            </a:r>
            <a:endParaRPr lang="zh-CN" altLang="en-US" sz="3200">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702310" y="3422650"/>
            <a:ext cx="11253470" cy="730885"/>
          </a:xfrm>
          <a:prstGeom prst="rect">
            <a:avLst/>
          </a:prstGeom>
          <a:noFill/>
        </p:spPr>
        <p:txBody>
          <a:bodyPr wrap="none" rtlCol="0" anchor="t">
            <a:spAutoFit/>
          </a:bodyPr>
          <a:lstStyle/>
          <a:p>
            <a:pPr lvl="0" algn="l">
              <a:lnSpc>
                <a:spcPct val="130000"/>
              </a:lnSpc>
              <a:spcBef>
                <a:spcPct val="0"/>
              </a:spcBef>
              <a:spcAft>
                <a:spcPct val="0"/>
              </a:spcAft>
              <a:buClrTx/>
              <a:buSzTx/>
              <a:buFontTx/>
            </a:pPr>
            <a:r>
              <a:rPr lang="zh-CN" altLang="en-US" sz="32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③</a:t>
            </a:r>
            <a:r>
              <a:rPr lang="en-US" altLang="zh-CN" sz="32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位于前面的金属能把位于后面的金属从</a:t>
            </a:r>
            <a:r>
              <a:rPr lang="zh-CN" altLang="en-US" sz="32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其</a:t>
            </a:r>
            <a:r>
              <a:rPr lang="en-US" altLang="zh-CN" sz="3200" smtClean="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盐溶液里置换出来.</a:t>
            </a:r>
          </a:p>
        </p:txBody>
      </p:sp>
      <p:sp>
        <p:nvSpPr>
          <p:cNvPr id="10" name="文本框 9"/>
          <p:cNvSpPr txBox="1"/>
          <p:nvPr/>
        </p:nvSpPr>
        <p:spPr>
          <a:xfrm>
            <a:off x="442595" y="4273550"/>
            <a:ext cx="7592695" cy="829945"/>
          </a:xfrm>
          <a:prstGeom prst="rect">
            <a:avLst/>
          </a:prstGeom>
          <a:noFill/>
        </p:spPr>
        <p:txBody>
          <a:bodyPr wrap="square" rtlCol="0" anchor="t">
            <a:spAutoFit/>
          </a:bodyPr>
          <a:lstStyle/>
          <a:p>
            <a:pPr>
              <a:lnSpc>
                <a:spcPct val="150000"/>
              </a:lnSpc>
            </a:pPr>
            <a:r>
              <a:rPr lang="zh-CN" altLang="en-US" sz="3200">
                <a:latin typeface="宋体" panose="02010600030101010101" pitchFamily="2" charset="-122"/>
                <a:ea typeface="宋体" panose="02010600030101010101" pitchFamily="2" charset="-122"/>
                <a:cs typeface="宋体" panose="02010600030101010101" pitchFamily="2" charset="-122"/>
                <a:sym typeface="+mn-ea"/>
              </a:rPr>
              <a:t>注：①钾钙钠除外</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太活泼</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会与水反应。</a:t>
            </a:r>
            <a:endParaRPr lang="zh-CN" altLang="en-US" sz="32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9105" y="294640"/>
            <a:ext cx="1705610" cy="645160"/>
          </a:xfrm>
          <a:prstGeom prst="rect">
            <a:avLst/>
          </a:prstGeom>
          <a:noFill/>
        </p:spPr>
        <p:txBody>
          <a:bodyPr wrap="square" rtlCol="0">
            <a:spAutoFit/>
          </a:bodyPr>
          <a:lstStyle/>
          <a:p>
            <a:r>
              <a:rPr lang="zh-CN" altLang="en-US" sz="3600">
                <a:latin typeface="宋体" panose="02010600030101010101" pitchFamily="2" charset="-122"/>
                <a:ea typeface="宋体" panose="02010600030101010101" pitchFamily="2" charset="-122"/>
              </a:rPr>
              <a:t>应用：</a:t>
            </a:r>
          </a:p>
        </p:txBody>
      </p:sp>
      <p:sp>
        <p:nvSpPr>
          <p:cNvPr id="3" name="文本框 2"/>
          <p:cNvSpPr txBox="1"/>
          <p:nvPr/>
        </p:nvSpPr>
        <p:spPr>
          <a:xfrm>
            <a:off x="459105" y="1358265"/>
            <a:ext cx="4178300"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1.</a:t>
            </a:r>
            <a:r>
              <a:rPr lang="zh-CN" altLang="en-US" sz="3200">
                <a:latin typeface="宋体" panose="02010600030101010101" pitchFamily="2" charset="-122"/>
                <a:ea typeface="宋体" panose="02010600030101010101" pitchFamily="2" charset="-122"/>
                <a:cs typeface="宋体" panose="02010600030101010101" pitchFamily="2" charset="-122"/>
              </a:rPr>
              <a:t>判断反应是否发生：</a:t>
            </a:r>
          </a:p>
        </p:txBody>
      </p:sp>
      <p:sp>
        <p:nvSpPr>
          <p:cNvPr id="4" name="文本框 3"/>
          <p:cNvSpPr txBox="1"/>
          <p:nvPr/>
        </p:nvSpPr>
        <p:spPr>
          <a:xfrm>
            <a:off x="5375910" y="1358265"/>
            <a:ext cx="4428490"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①</a:t>
            </a:r>
            <a:r>
              <a:rPr lang="en-US" altLang="zh-CN" sz="3200">
                <a:latin typeface="宋体" panose="02010600030101010101" pitchFamily="2" charset="-122"/>
                <a:ea typeface="宋体" panose="02010600030101010101" pitchFamily="2" charset="-122"/>
                <a:cs typeface="宋体" panose="02010600030101010101" pitchFamily="2" charset="-122"/>
              </a:rPr>
              <a:t>Fe</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Hg</a:t>
            </a:r>
            <a:r>
              <a:rPr lang="zh-CN" altLang="en-US" sz="3200">
                <a:latin typeface="宋体" panose="02010600030101010101" pitchFamily="2" charset="-122"/>
                <a:ea typeface="宋体" panose="02010600030101010101" pitchFamily="2" charset="-122"/>
                <a:cs typeface="宋体" panose="02010600030101010101" pitchFamily="2" charset="-122"/>
              </a:rPr>
              <a:t>与稀硫酸</a:t>
            </a:r>
          </a:p>
        </p:txBody>
      </p:sp>
      <p:sp>
        <p:nvSpPr>
          <p:cNvPr id="5" name="文本框 4"/>
          <p:cNvSpPr txBox="1"/>
          <p:nvPr/>
        </p:nvSpPr>
        <p:spPr>
          <a:xfrm>
            <a:off x="5721985" y="1428115"/>
            <a:ext cx="747395" cy="768350"/>
          </a:xfrm>
          <a:prstGeom prst="rect">
            <a:avLst/>
          </a:prstGeom>
          <a:noFill/>
        </p:spPr>
        <p:txBody>
          <a:bodyPr wrap="square" rtlCol="0">
            <a:spAutoFit/>
          </a:bodyPr>
          <a:lstStyle/>
          <a:p>
            <a:r>
              <a:rPr lang="zh-CN" altLang="en-US" sz="4400">
                <a:solidFill>
                  <a:srgbClr val="FF0000"/>
                </a:solidFill>
                <a:latin typeface="仿宋" panose="02010609060101010101" charset="-122"/>
                <a:ea typeface="仿宋" panose="02010609060101010101" charset="-122"/>
              </a:rPr>
              <a:t>✔</a:t>
            </a:r>
          </a:p>
        </p:txBody>
      </p:sp>
      <p:sp>
        <p:nvSpPr>
          <p:cNvPr id="6" name="文本框 5"/>
          <p:cNvSpPr txBox="1"/>
          <p:nvPr/>
        </p:nvSpPr>
        <p:spPr>
          <a:xfrm>
            <a:off x="621665" y="2288540"/>
            <a:ext cx="361378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②</a:t>
            </a:r>
            <a:r>
              <a:rPr lang="en-US" altLang="zh-CN" sz="3200">
                <a:latin typeface="宋体" panose="02010600030101010101" pitchFamily="2" charset="-122"/>
                <a:ea typeface="宋体" panose="02010600030101010101" pitchFamily="2" charset="-122"/>
                <a:cs typeface="宋体" panose="02010600030101010101" pitchFamily="2" charset="-122"/>
              </a:rPr>
              <a:t>Fe</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CuSO</a:t>
            </a:r>
            <a:r>
              <a:rPr lang="en-US" altLang="zh-CN" sz="3200" baseline="-25000">
                <a:latin typeface="宋体" panose="02010600030101010101" pitchFamily="2" charset="-122"/>
                <a:ea typeface="宋体" panose="02010600030101010101" pitchFamily="2" charset="-122"/>
                <a:cs typeface="宋体" panose="02010600030101010101" pitchFamily="2" charset="-122"/>
              </a:rPr>
              <a:t>4</a:t>
            </a:r>
            <a:r>
              <a:rPr lang="zh-CN" altLang="en-US" sz="3200">
                <a:latin typeface="宋体" panose="02010600030101010101" pitchFamily="2" charset="-122"/>
                <a:ea typeface="宋体" panose="02010600030101010101" pitchFamily="2" charset="-122"/>
                <a:cs typeface="宋体" panose="02010600030101010101" pitchFamily="2" charset="-122"/>
              </a:rPr>
              <a:t>溶液</a:t>
            </a:r>
          </a:p>
        </p:txBody>
      </p:sp>
      <p:sp>
        <p:nvSpPr>
          <p:cNvPr id="7" name="文本框 6"/>
          <p:cNvSpPr txBox="1"/>
          <p:nvPr/>
        </p:nvSpPr>
        <p:spPr>
          <a:xfrm>
            <a:off x="4084955" y="2196465"/>
            <a:ext cx="747395" cy="768350"/>
          </a:xfrm>
          <a:prstGeom prst="rect">
            <a:avLst/>
          </a:prstGeom>
          <a:noFill/>
        </p:spPr>
        <p:txBody>
          <a:bodyPr wrap="square" rtlCol="0">
            <a:spAutoFit/>
          </a:bodyPr>
          <a:lstStyle/>
          <a:p>
            <a:r>
              <a:rPr lang="zh-CN" altLang="en-US" sz="4400">
                <a:solidFill>
                  <a:srgbClr val="FF0000"/>
                </a:solidFill>
                <a:latin typeface="仿宋" panose="02010609060101010101" charset="-122"/>
                <a:ea typeface="仿宋" panose="02010609060101010101" charset="-122"/>
              </a:rPr>
              <a:t>✔</a:t>
            </a:r>
          </a:p>
        </p:txBody>
      </p:sp>
      <p:sp>
        <p:nvSpPr>
          <p:cNvPr id="8" name="文本框 7"/>
          <p:cNvSpPr txBox="1"/>
          <p:nvPr/>
        </p:nvSpPr>
        <p:spPr>
          <a:xfrm>
            <a:off x="7919085" y="2288540"/>
            <a:ext cx="747395" cy="645160"/>
          </a:xfrm>
          <a:prstGeom prst="rect">
            <a:avLst/>
          </a:prstGeom>
          <a:noFill/>
        </p:spPr>
        <p:txBody>
          <a:bodyPr wrap="square" rtlCol="0">
            <a:spAutoFit/>
          </a:bodyPr>
          <a:lstStyle/>
          <a:p>
            <a:r>
              <a:rPr lang="zh-CN" altLang="en-US" sz="3600">
                <a:solidFill>
                  <a:srgbClr val="FF0000"/>
                </a:solidFill>
                <a:latin typeface="仿宋" panose="02010609060101010101" charset="-122"/>
                <a:ea typeface="仿宋" panose="02010609060101010101" charset="-122"/>
              </a:rPr>
              <a:t>❌</a:t>
            </a:r>
          </a:p>
        </p:txBody>
      </p:sp>
      <p:sp>
        <p:nvSpPr>
          <p:cNvPr id="9" name="文本框 8"/>
          <p:cNvSpPr txBox="1"/>
          <p:nvPr/>
        </p:nvSpPr>
        <p:spPr>
          <a:xfrm>
            <a:off x="4966335" y="2288540"/>
            <a:ext cx="3192780"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Fe</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ZnSO</a:t>
            </a:r>
            <a:r>
              <a:rPr lang="en-US" altLang="zh-CN" sz="3200" baseline="-25000">
                <a:latin typeface="宋体" panose="02010600030101010101" pitchFamily="2" charset="-122"/>
                <a:ea typeface="宋体" panose="02010600030101010101" pitchFamily="2" charset="-122"/>
                <a:cs typeface="宋体" panose="02010600030101010101" pitchFamily="2" charset="-122"/>
              </a:rPr>
              <a:t>4</a:t>
            </a:r>
            <a:r>
              <a:rPr lang="zh-CN" altLang="en-US" sz="3200">
                <a:latin typeface="宋体" panose="02010600030101010101" pitchFamily="2" charset="-122"/>
                <a:ea typeface="宋体" panose="02010600030101010101" pitchFamily="2" charset="-122"/>
                <a:cs typeface="宋体" panose="02010600030101010101" pitchFamily="2" charset="-122"/>
              </a:rPr>
              <a:t>溶液</a:t>
            </a:r>
          </a:p>
        </p:txBody>
      </p:sp>
      <p:sp>
        <p:nvSpPr>
          <p:cNvPr id="11" name="文本框 10"/>
          <p:cNvSpPr txBox="1"/>
          <p:nvPr/>
        </p:nvSpPr>
        <p:spPr>
          <a:xfrm>
            <a:off x="6617970" y="1489710"/>
            <a:ext cx="747395" cy="645160"/>
          </a:xfrm>
          <a:prstGeom prst="rect">
            <a:avLst/>
          </a:prstGeom>
          <a:noFill/>
        </p:spPr>
        <p:txBody>
          <a:bodyPr wrap="square" rtlCol="0">
            <a:spAutoFit/>
          </a:bodyPr>
          <a:lstStyle/>
          <a:p>
            <a:r>
              <a:rPr lang="zh-CN" altLang="en-US" sz="3600">
                <a:solidFill>
                  <a:srgbClr val="FF0000"/>
                </a:solidFill>
                <a:latin typeface="仿宋" panose="02010609060101010101" charset="-122"/>
                <a:ea typeface="仿宋" panose="02010609060101010101" charset="-122"/>
              </a:rPr>
              <a:t>❌</a:t>
            </a:r>
          </a:p>
        </p:txBody>
      </p:sp>
      <p:sp>
        <p:nvSpPr>
          <p:cNvPr id="12" name="文本框 11"/>
          <p:cNvSpPr txBox="1"/>
          <p:nvPr/>
        </p:nvSpPr>
        <p:spPr>
          <a:xfrm>
            <a:off x="353695" y="3219450"/>
            <a:ext cx="4810760"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2.判断反应的先后顺序：</a:t>
            </a:r>
          </a:p>
        </p:txBody>
      </p:sp>
      <p:sp>
        <p:nvSpPr>
          <p:cNvPr id="13" name="文本框 12"/>
          <p:cNvSpPr txBox="1"/>
          <p:nvPr/>
        </p:nvSpPr>
        <p:spPr>
          <a:xfrm>
            <a:off x="621665" y="4150360"/>
            <a:ext cx="427545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①</a:t>
            </a:r>
            <a:r>
              <a:rPr lang="en-US" altLang="zh-CN" sz="3200">
                <a:latin typeface="宋体" panose="02010600030101010101" pitchFamily="2" charset="-122"/>
                <a:ea typeface="宋体" panose="02010600030101010101" pitchFamily="2" charset="-122"/>
                <a:cs typeface="宋体" panose="02010600030101010101" pitchFamily="2" charset="-122"/>
              </a:rPr>
              <a:t>Mg</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Fe</a:t>
            </a:r>
            <a:r>
              <a:rPr lang="zh-CN" altLang="en-US" sz="3200">
                <a:latin typeface="宋体" panose="02010600030101010101" pitchFamily="2" charset="-122"/>
                <a:ea typeface="宋体" panose="02010600030101010101" pitchFamily="2" charset="-122"/>
                <a:cs typeface="宋体" panose="02010600030101010101" pitchFamily="2" charset="-122"/>
              </a:rPr>
              <a:t>中加稀盐酸</a:t>
            </a:r>
          </a:p>
        </p:txBody>
      </p:sp>
      <p:sp>
        <p:nvSpPr>
          <p:cNvPr id="15" name="文本框 14"/>
          <p:cNvSpPr txBox="1"/>
          <p:nvPr/>
        </p:nvSpPr>
        <p:spPr>
          <a:xfrm>
            <a:off x="5646420" y="4150360"/>
            <a:ext cx="617156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②</a:t>
            </a:r>
            <a:r>
              <a:rPr lang="en-US" altLang="zh-CN" sz="3200">
                <a:latin typeface="宋体" panose="02010600030101010101" pitchFamily="2" charset="-122"/>
                <a:ea typeface="宋体" panose="02010600030101010101" pitchFamily="2" charset="-122"/>
                <a:cs typeface="宋体" panose="02010600030101010101" pitchFamily="2" charset="-122"/>
              </a:rPr>
              <a:t>FeSO</a:t>
            </a:r>
            <a:r>
              <a:rPr lang="en-US" altLang="zh-CN" sz="3200" baseline="-25000">
                <a:latin typeface="宋体" panose="02010600030101010101" pitchFamily="2" charset="-122"/>
                <a:ea typeface="宋体" panose="02010600030101010101" pitchFamily="2" charset="-122"/>
                <a:cs typeface="宋体" panose="02010600030101010101" pitchFamily="2" charset="-122"/>
              </a:rPr>
              <a:t>4</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CuSO</a:t>
            </a:r>
            <a:r>
              <a:rPr lang="en-US" altLang="zh-CN" sz="3200" baseline="-25000">
                <a:latin typeface="宋体" panose="02010600030101010101" pitchFamily="2" charset="-122"/>
                <a:ea typeface="宋体" panose="02010600030101010101" pitchFamily="2" charset="-122"/>
                <a:cs typeface="宋体" panose="02010600030101010101" pitchFamily="2" charset="-122"/>
              </a:rPr>
              <a:t>4</a:t>
            </a:r>
            <a:r>
              <a:rPr lang="zh-CN" altLang="en-US" sz="3200">
                <a:latin typeface="宋体" panose="02010600030101010101" pitchFamily="2" charset="-122"/>
                <a:ea typeface="宋体" panose="02010600030101010101" pitchFamily="2" charset="-122"/>
                <a:cs typeface="宋体" panose="02010600030101010101" pitchFamily="2" charset="-122"/>
              </a:rPr>
              <a:t>溶液中加</a:t>
            </a:r>
            <a:r>
              <a:rPr lang="en-US" altLang="zh-CN" sz="3200">
                <a:latin typeface="宋体" panose="02010600030101010101" pitchFamily="2" charset="-122"/>
                <a:ea typeface="宋体" panose="02010600030101010101" pitchFamily="2" charset="-122"/>
                <a:cs typeface="宋体" panose="02010600030101010101" pitchFamily="2" charset="-122"/>
              </a:rPr>
              <a:t>Mg</a:t>
            </a:r>
          </a:p>
        </p:txBody>
      </p:sp>
      <p:sp>
        <p:nvSpPr>
          <p:cNvPr id="16" name="文本框 15"/>
          <p:cNvSpPr txBox="1"/>
          <p:nvPr/>
        </p:nvSpPr>
        <p:spPr>
          <a:xfrm>
            <a:off x="621665" y="5080635"/>
            <a:ext cx="5674360"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③</a:t>
            </a:r>
            <a:r>
              <a:rPr lang="en-US" altLang="zh-CN" sz="3200">
                <a:latin typeface="宋体" panose="02010600030101010101" pitchFamily="2" charset="-122"/>
                <a:ea typeface="宋体" panose="02010600030101010101" pitchFamily="2" charset="-122"/>
                <a:cs typeface="宋体" panose="02010600030101010101" pitchFamily="2" charset="-122"/>
              </a:rPr>
              <a:t>Mg</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Fe</a:t>
            </a:r>
            <a:r>
              <a:rPr lang="zh-CN" altLang="en-US" sz="3200">
                <a:latin typeface="宋体" panose="02010600030101010101" pitchFamily="2" charset="-122"/>
                <a:ea typeface="宋体" panose="02010600030101010101" pitchFamily="2" charset="-122"/>
                <a:cs typeface="宋体" panose="02010600030101010101" pitchFamily="2" charset="-122"/>
              </a:rPr>
              <a:t>中加</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CuSO</a:t>
            </a:r>
            <a:r>
              <a:rPr lang="en-US" altLang="zh-CN" sz="3200" baseline="-25000">
                <a:latin typeface="宋体" panose="02010600030101010101" pitchFamily="2" charset="-122"/>
                <a:ea typeface="宋体" panose="02010600030101010101" pitchFamily="2" charset="-122"/>
                <a:cs typeface="宋体" panose="02010600030101010101" pitchFamily="2" charset="-122"/>
                <a:sym typeface="+mn-ea"/>
              </a:rPr>
              <a:t>4</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溶液</a:t>
            </a:r>
            <a:endParaRPr lang="zh-CN" altLang="en-US" sz="3200">
              <a:latin typeface="宋体" panose="02010600030101010101" pitchFamily="2" charset="-122"/>
              <a:ea typeface="宋体" panose="02010600030101010101" pitchFamily="2" charset="-122"/>
              <a:cs typeface="宋体" panose="02010600030101010101" pitchFamily="2" charset="-122"/>
            </a:endParaRPr>
          </a:p>
        </p:txBody>
      </p:sp>
      <p:sp>
        <p:nvSpPr>
          <p:cNvPr id="17" name="文本框 16"/>
          <p:cNvSpPr txBox="1"/>
          <p:nvPr/>
        </p:nvSpPr>
        <p:spPr>
          <a:xfrm>
            <a:off x="1068705" y="4220845"/>
            <a:ext cx="747395" cy="768350"/>
          </a:xfrm>
          <a:prstGeom prst="rect">
            <a:avLst/>
          </a:prstGeom>
          <a:noFill/>
        </p:spPr>
        <p:txBody>
          <a:bodyPr wrap="square" rtlCol="0">
            <a:spAutoFit/>
          </a:bodyPr>
          <a:lstStyle/>
          <a:p>
            <a:r>
              <a:rPr lang="zh-CN" altLang="en-US" sz="4400">
                <a:solidFill>
                  <a:srgbClr val="FF0000"/>
                </a:solidFill>
                <a:latin typeface="仿宋" panose="02010609060101010101" charset="-122"/>
                <a:ea typeface="仿宋" panose="02010609060101010101" charset="-122"/>
              </a:rPr>
              <a:t>✔</a:t>
            </a:r>
          </a:p>
        </p:txBody>
      </p:sp>
      <p:sp>
        <p:nvSpPr>
          <p:cNvPr id="18" name="文本框 17"/>
          <p:cNvSpPr txBox="1"/>
          <p:nvPr/>
        </p:nvSpPr>
        <p:spPr>
          <a:xfrm>
            <a:off x="7633970" y="4220845"/>
            <a:ext cx="747395" cy="768350"/>
          </a:xfrm>
          <a:prstGeom prst="rect">
            <a:avLst/>
          </a:prstGeom>
          <a:noFill/>
        </p:spPr>
        <p:txBody>
          <a:bodyPr wrap="square" rtlCol="0">
            <a:spAutoFit/>
          </a:bodyPr>
          <a:lstStyle/>
          <a:p>
            <a:r>
              <a:rPr lang="zh-CN" altLang="en-US" sz="4400">
                <a:solidFill>
                  <a:srgbClr val="FF0000"/>
                </a:solidFill>
                <a:latin typeface="仿宋" panose="02010609060101010101" charset="-122"/>
                <a:ea typeface="仿宋" panose="02010609060101010101" charset="-122"/>
              </a:rPr>
              <a:t>✔</a:t>
            </a:r>
          </a:p>
        </p:txBody>
      </p:sp>
      <p:sp>
        <p:nvSpPr>
          <p:cNvPr id="19" name="文本框 18"/>
          <p:cNvSpPr txBox="1"/>
          <p:nvPr/>
        </p:nvSpPr>
        <p:spPr>
          <a:xfrm>
            <a:off x="1068705" y="5266055"/>
            <a:ext cx="747395" cy="768350"/>
          </a:xfrm>
          <a:prstGeom prst="rect">
            <a:avLst/>
          </a:prstGeom>
          <a:noFill/>
        </p:spPr>
        <p:txBody>
          <a:bodyPr wrap="square" rtlCol="0">
            <a:spAutoFit/>
          </a:bodyPr>
          <a:lstStyle/>
          <a:p>
            <a:r>
              <a:rPr lang="zh-CN" altLang="en-US" sz="4400">
                <a:solidFill>
                  <a:srgbClr val="FF0000"/>
                </a:solidFill>
                <a:latin typeface="仿宋" panose="02010609060101010101" charset="-122"/>
                <a:ea typeface="仿宋" panose="02010609060101010101" charset="-122"/>
              </a:rPr>
              <a:t>✔</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1" grpId="0"/>
      <p:bldP spid="12" grpId="0"/>
      <p:bldP spid="13" grpId="0"/>
      <p:bldP spid="15" grpId="0"/>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8630" y="332740"/>
            <a:ext cx="1677670" cy="645160"/>
          </a:xfrm>
          <a:prstGeom prst="rect">
            <a:avLst/>
          </a:prstGeom>
          <a:noFill/>
        </p:spPr>
        <p:txBody>
          <a:bodyPr wrap="square" rtlCol="0">
            <a:spAutoFit/>
          </a:bodyPr>
          <a:lstStyle/>
          <a:p>
            <a:r>
              <a:rPr lang="zh-CN" altLang="en-US" sz="3600">
                <a:latin typeface="宋体" panose="02010600030101010101" pitchFamily="2" charset="-122"/>
                <a:ea typeface="宋体" panose="02010600030101010101" pitchFamily="2" charset="-122"/>
              </a:rPr>
              <a:t>总结：</a:t>
            </a:r>
          </a:p>
        </p:txBody>
      </p:sp>
      <p:sp>
        <p:nvSpPr>
          <p:cNvPr id="3" name="文本框 2"/>
          <p:cNvSpPr txBox="1"/>
          <p:nvPr/>
        </p:nvSpPr>
        <p:spPr>
          <a:xfrm>
            <a:off x="704215" y="1348740"/>
            <a:ext cx="1078293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rPr>
              <a:t>在金属活动性顺序中，距离越远的金属越优先发生置换反应。</a:t>
            </a:r>
          </a:p>
        </p:txBody>
      </p:sp>
      <p:sp>
        <p:nvSpPr>
          <p:cNvPr id="4" name="文本框 3"/>
          <p:cNvSpPr txBox="1"/>
          <p:nvPr/>
        </p:nvSpPr>
        <p:spPr>
          <a:xfrm>
            <a:off x="704215" y="2005965"/>
            <a:ext cx="2491105" cy="583565"/>
          </a:xfrm>
          <a:prstGeom prst="rect">
            <a:avLst/>
          </a:prstGeom>
          <a:noFill/>
        </p:spPr>
        <p:txBody>
          <a:bodyPr wrap="square" rtlCol="0">
            <a:spAutoFit/>
          </a:bodyPr>
          <a:lstStyle/>
          <a:p>
            <a:pPr algn="l"/>
            <a:r>
              <a:rPr lang="en-US" altLang="zh-CN" sz="32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3200">
                <a:solidFill>
                  <a:srgbClr val="FF0000"/>
                </a:solidFill>
                <a:latin typeface="宋体" panose="02010600030101010101" pitchFamily="2" charset="-122"/>
                <a:ea typeface="宋体" panose="02010600030101010101" pitchFamily="2" charset="-122"/>
                <a:cs typeface="宋体" panose="02010600030101010101" pitchFamily="2" charset="-122"/>
              </a:rPr>
              <a:t>先远后近</a:t>
            </a:r>
            <a:r>
              <a:rPr lang="en-US" altLang="zh-CN" sz="3200">
                <a:solidFill>
                  <a:srgbClr val="FF0000"/>
                </a:solidFill>
                <a:latin typeface="宋体" panose="02010600030101010101" pitchFamily="2" charset="-122"/>
                <a:ea typeface="宋体" panose="02010600030101010101" pitchFamily="2" charset="-122"/>
                <a:cs typeface="宋体" panose="02010600030101010101" pitchFamily="2" charset="-122"/>
              </a:rPr>
              <a:t>”</a:t>
            </a:r>
          </a:p>
        </p:txBody>
      </p:sp>
      <p:sp>
        <p:nvSpPr>
          <p:cNvPr id="5" name="文本框 4"/>
          <p:cNvSpPr txBox="1"/>
          <p:nvPr/>
        </p:nvSpPr>
        <p:spPr>
          <a:xfrm>
            <a:off x="468630" y="2853690"/>
            <a:ext cx="893381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例：</a:t>
            </a:r>
            <a:r>
              <a:rPr lang="en-US" altLang="zh-CN" sz="3200">
                <a:latin typeface="宋体" panose="02010600030101010101" pitchFamily="2" charset="-122"/>
                <a:ea typeface="宋体" panose="02010600030101010101" pitchFamily="2" charset="-122"/>
                <a:cs typeface="宋体" panose="02010600030101010101" pitchFamily="2" charset="-122"/>
              </a:rPr>
              <a:t>AgNO</a:t>
            </a:r>
            <a:r>
              <a:rPr lang="en-US" altLang="zh-CN" sz="3200" baseline="-25000">
                <a:latin typeface="宋体" panose="02010600030101010101" pitchFamily="2" charset="-122"/>
                <a:ea typeface="宋体" panose="02010600030101010101" pitchFamily="2" charset="-122"/>
                <a:cs typeface="宋体" panose="02010600030101010101" pitchFamily="2" charset="-122"/>
              </a:rPr>
              <a:t>3</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Cu(NO</a:t>
            </a:r>
            <a:r>
              <a:rPr lang="en-US" altLang="zh-CN" sz="3200" baseline="-25000">
                <a:latin typeface="宋体" panose="02010600030101010101" pitchFamily="2" charset="-122"/>
                <a:ea typeface="宋体" panose="02010600030101010101" pitchFamily="2" charset="-122"/>
                <a:cs typeface="宋体" panose="02010600030101010101" pitchFamily="2" charset="-122"/>
              </a:rPr>
              <a:t>3</a:t>
            </a:r>
            <a:r>
              <a:rPr lang="en-US" altLang="zh-CN" sz="3200">
                <a:latin typeface="宋体" panose="02010600030101010101" pitchFamily="2" charset="-122"/>
                <a:ea typeface="宋体" panose="02010600030101010101" pitchFamily="2" charset="-122"/>
                <a:cs typeface="宋体" panose="02010600030101010101" pitchFamily="2" charset="-122"/>
              </a:rPr>
              <a:t>)</a:t>
            </a:r>
            <a:r>
              <a:rPr lang="en-US" altLang="zh-CN" sz="3200" baseline="-25000">
                <a:latin typeface="宋体" panose="02010600030101010101" pitchFamily="2" charset="-122"/>
                <a:ea typeface="宋体" panose="02010600030101010101" pitchFamily="2" charset="-122"/>
                <a:cs typeface="宋体" panose="02010600030101010101" pitchFamily="2" charset="-122"/>
              </a:rPr>
              <a:t>2</a:t>
            </a:r>
            <a:r>
              <a:rPr lang="zh-CN" altLang="en-US" sz="3200">
                <a:latin typeface="宋体" panose="02010600030101010101" pitchFamily="2" charset="-122"/>
                <a:ea typeface="宋体" panose="02010600030101010101" pitchFamily="2" charset="-122"/>
                <a:cs typeface="宋体" panose="02010600030101010101" pitchFamily="2" charset="-122"/>
              </a:rPr>
              <a:t>溶液中加入一定量铁粉</a:t>
            </a:r>
          </a:p>
        </p:txBody>
      </p:sp>
      <p:sp>
        <p:nvSpPr>
          <p:cNvPr id="7" name="文本框 6"/>
          <p:cNvSpPr txBox="1"/>
          <p:nvPr/>
        </p:nvSpPr>
        <p:spPr>
          <a:xfrm>
            <a:off x="1650365" y="2977515"/>
            <a:ext cx="747395" cy="768350"/>
          </a:xfrm>
          <a:prstGeom prst="rect">
            <a:avLst/>
          </a:prstGeom>
          <a:noFill/>
        </p:spPr>
        <p:txBody>
          <a:bodyPr wrap="square" rtlCol="0">
            <a:spAutoFit/>
          </a:bodyPr>
          <a:lstStyle/>
          <a:p>
            <a:r>
              <a:rPr lang="zh-CN" altLang="en-US" sz="4400">
                <a:solidFill>
                  <a:srgbClr val="FF0000"/>
                </a:solidFill>
                <a:latin typeface="仿宋" panose="02010609060101010101" charset="-122"/>
                <a:ea typeface="仿宋" panose="02010609060101010101" charset="-122"/>
              </a:rPr>
              <a:t>✔</a:t>
            </a:r>
          </a:p>
        </p:txBody>
      </p:sp>
      <p:sp>
        <p:nvSpPr>
          <p:cNvPr id="6" name="文本框 5"/>
          <p:cNvSpPr txBox="1"/>
          <p:nvPr/>
        </p:nvSpPr>
        <p:spPr>
          <a:xfrm>
            <a:off x="382270" y="3822700"/>
            <a:ext cx="4707255"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3.</a:t>
            </a:r>
            <a:r>
              <a:rPr lang="zh-CN" altLang="en-US" sz="3200">
                <a:latin typeface="宋体" panose="02010600030101010101" pitchFamily="2" charset="-122"/>
                <a:ea typeface="宋体" panose="02010600030101010101" pitchFamily="2" charset="-122"/>
                <a:cs typeface="宋体" panose="02010600030101010101" pitchFamily="2" charset="-122"/>
              </a:rPr>
              <a:t>分析反应前后质量变化：</a:t>
            </a:r>
          </a:p>
        </p:txBody>
      </p:sp>
      <p:sp>
        <p:nvSpPr>
          <p:cNvPr id="8" name="矩形 7"/>
          <p:cNvSpPr>
            <a:spLocks noChangeArrowheads="1"/>
          </p:cNvSpPr>
          <p:nvPr/>
        </p:nvSpPr>
        <p:spPr bwMode="auto">
          <a:xfrm>
            <a:off x="815975" y="4611370"/>
            <a:ext cx="5088890" cy="681990"/>
          </a:xfrm>
          <a:prstGeom prst="rect">
            <a:avLst/>
          </a:prstGeom>
          <a:noFill/>
          <a:ln w="9525">
            <a:noFill/>
            <a:miter lim="800000"/>
          </a:ln>
        </p:spPr>
        <p:txBody>
          <a:bodyPr wrap="square">
            <a:spAutoFit/>
          </a:bodyPr>
          <a:lstStyle/>
          <a:p>
            <a:pPr defTabSz="1219200">
              <a:lnSpc>
                <a:spcPct val="120000"/>
              </a:lnSpc>
            </a:pP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Fe</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H</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SO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4</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FeSO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4</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H</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2</a:t>
            </a:r>
          </a:p>
        </p:txBody>
      </p:sp>
      <p:sp>
        <p:nvSpPr>
          <p:cNvPr id="9" name="文本框 8"/>
          <p:cNvSpPr txBox="1"/>
          <p:nvPr/>
        </p:nvSpPr>
        <p:spPr>
          <a:xfrm>
            <a:off x="5270500" y="4791075"/>
            <a:ext cx="370205" cy="706755"/>
          </a:xfrm>
          <a:prstGeom prst="rect">
            <a:avLst/>
          </a:prstGeom>
          <a:noFill/>
        </p:spPr>
        <p:txBody>
          <a:bodyPr wrap="square" rtlCol="0" anchor="t">
            <a:spAutoFit/>
          </a:bodyPr>
          <a:lstStyle/>
          <a:p>
            <a:r>
              <a:rPr lang="en-US" altLang="zh-CN" sz="40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10" name="文本框 9"/>
          <p:cNvSpPr txBox="1"/>
          <p:nvPr/>
        </p:nvSpPr>
        <p:spPr>
          <a:xfrm>
            <a:off x="6081395" y="4709795"/>
            <a:ext cx="295846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rPr>
              <a:t>溶液质量增加</a:t>
            </a:r>
          </a:p>
        </p:txBody>
      </p:sp>
      <p:sp>
        <p:nvSpPr>
          <p:cNvPr id="11" name="文本框 10"/>
          <p:cNvSpPr txBox="1"/>
          <p:nvPr/>
        </p:nvSpPr>
        <p:spPr>
          <a:xfrm>
            <a:off x="815975" y="5313045"/>
            <a:ext cx="647065" cy="521970"/>
          </a:xfrm>
          <a:prstGeom prst="rect">
            <a:avLst/>
          </a:prstGeom>
          <a:noFill/>
        </p:spPr>
        <p:txBody>
          <a:bodyPr wrap="square" rtlCol="0">
            <a:spAutoFit/>
          </a:bodyPr>
          <a:lstStyle/>
          <a:p>
            <a:r>
              <a:rPr lang="en-US" altLang="zh-CN" sz="2800"/>
              <a:t>56</a:t>
            </a:r>
          </a:p>
        </p:txBody>
      </p:sp>
      <p:sp>
        <p:nvSpPr>
          <p:cNvPr id="12" name="文本框 11"/>
          <p:cNvSpPr txBox="1"/>
          <p:nvPr/>
        </p:nvSpPr>
        <p:spPr>
          <a:xfrm>
            <a:off x="4874260" y="5263515"/>
            <a:ext cx="530225" cy="521970"/>
          </a:xfrm>
          <a:prstGeom prst="rect">
            <a:avLst/>
          </a:prstGeom>
          <a:noFill/>
        </p:spPr>
        <p:txBody>
          <a:bodyPr wrap="square" rtlCol="0">
            <a:spAutoFit/>
          </a:bodyPr>
          <a:lstStyle/>
          <a:p>
            <a:r>
              <a:rPr lang="en-US" altLang="zh-CN" sz="2800"/>
              <a:t>2</a:t>
            </a:r>
          </a:p>
        </p:txBody>
      </p:sp>
      <p:sp>
        <p:nvSpPr>
          <p:cNvPr id="13" name="文本框 12"/>
          <p:cNvSpPr txBox="1"/>
          <p:nvPr/>
        </p:nvSpPr>
        <p:spPr>
          <a:xfrm>
            <a:off x="7082790" y="5313045"/>
            <a:ext cx="647065" cy="521970"/>
          </a:xfrm>
          <a:prstGeom prst="rect">
            <a:avLst/>
          </a:prstGeom>
          <a:noFill/>
        </p:spPr>
        <p:txBody>
          <a:bodyPr wrap="square" rtlCol="0">
            <a:spAutoFit/>
          </a:bodyPr>
          <a:lstStyle/>
          <a:p>
            <a:r>
              <a:rPr lang="en-US" altLang="zh-CN" sz="2800"/>
              <a:t>54</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6" grpId="0"/>
      <p:bldP spid="8" grpId="0"/>
      <p:bldP spid="9" grpId="0"/>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a:spLocks noChangeArrowheads="1"/>
          </p:cNvSpPr>
          <p:nvPr/>
        </p:nvSpPr>
        <p:spPr bwMode="auto">
          <a:xfrm>
            <a:off x="698500" y="447675"/>
            <a:ext cx="4942205" cy="681990"/>
          </a:xfrm>
          <a:prstGeom prst="rect">
            <a:avLst/>
          </a:prstGeom>
          <a:noFill/>
          <a:ln w="9525">
            <a:noFill/>
            <a:miter lim="800000"/>
          </a:ln>
        </p:spPr>
        <p:txBody>
          <a:bodyPr wrap="square">
            <a:spAutoFit/>
          </a:bodyPr>
          <a:lstStyle/>
          <a:p>
            <a:pPr defTabSz="1219200">
              <a:lnSpc>
                <a:spcPct val="120000"/>
              </a:lnSpc>
            </a:pP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Fe</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CuSO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4</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FeSO</a:t>
            </a:r>
            <a:r>
              <a:rPr lang="en-US" altLang="zh-CN" sz="3200" kern="0" baseline="-2500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4</a:t>
            </a:r>
            <a:r>
              <a:rPr lang="zh-CN"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a:t>
            </a:r>
            <a:r>
              <a:rPr lang="en-US" altLang="zh-CN" sz="3200" kern="0">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Cu</a:t>
            </a:r>
          </a:p>
        </p:txBody>
      </p:sp>
      <p:sp>
        <p:nvSpPr>
          <p:cNvPr id="10" name="文本框 9"/>
          <p:cNvSpPr txBox="1"/>
          <p:nvPr/>
        </p:nvSpPr>
        <p:spPr>
          <a:xfrm>
            <a:off x="8919210" y="546100"/>
            <a:ext cx="295846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rPr>
              <a:t>溶液质量减少</a:t>
            </a:r>
          </a:p>
        </p:txBody>
      </p:sp>
      <p:sp>
        <p:nvSpPr>
          <p:cNvPr id="11" name="文本框 10"/>
          <p:cNvSpPr txBox="1"/>
          <p:nvPr/>
        </p:nvSpPr>
        <p:spPr>
          <a:xfrm>
            <a:off x="698500" y="1129665"/>
            <a:ext cx="647065" cy="521970"/>
          </a:xfrm>
          <a:prstGeom prst="rect">
            <a:avLst/>
          </a:prstGeom>
          <a:noFill/>
        </p:spPr>
        <p:txBody>
          <a:bodyPr wrap="square" rtlCol="0">
            <a:spAutoFit/>
          </a:bodyPr>
          <a:lstStyle/>
          <a:p>
            <a:r>
              <a:rPr lang="en-US" altLang="zh-CN" sz="2800"/>
              <a:t>56</a:t>
            </a:r>
          </a:p>
        </p:txBody>
      </p:sp>
      <p:sp>
        <p:nvSpPr>
          <p:cNvPr id="2" name="文本框 1"/>
          <p:cNvSpPr txBox="1"/>
          <p:nvPr/>
        </p:nvSpPr>
        <p:spPr>
          <a:xfrm>
            <a:off x="4808855" y="1129665"/>
            <a:ext cx="647065" cy="521970"/>
          </a:xfrm>
          <a:prstGeom prst="rect">
            <a:avLst/>
          </a:prstGeom>
          <a:noFill/>
        </p:spPr>
        <p:txBody>
          <a:bodyPr wrap="square" rtlCol="0">
            <a:spAutoFit/>
          </a:bodyPr>
          <a:lstStyle/>
          <a:p>
            <a:r>
              <a:rPr lang="en-US" altLang="zh-CN" sz="2800"/>
              <a:t>64</a:t>
            </a:r>
          </a:p>
        </p:txBody>
      </p:sp>
      <p:sp>
        <p:nvSpPr>
          <p:cNvPr id="3" name="文本框 2"/>
          <p:cNvSpPr txBox="1"/>
          <p:nvPr/>
        </p:nvSpPr>
        <p:spPr>
          <a:xfrm>
            <a:off x="6991985" y="1129665"/>
            <a:ext cx="647065" cy="521970"/>
          </a:xfrm>
          <a:prstGeom prst="rect">
            <a:avLst/>
          </a:prstGeom>
          <a:noFill/>
        </p:spPr>
        <p:txBody>
          <a:bodyPr wrap="square" rtlCol="0">
            <a:spAutoFit/>
          </a:bodyPr>
          <a:lstStyle/>
          <a:p>
            <a:r>
              <a:rPr lang="en-US" altLang="zh-CN" sz="2800"/>
              <a:t>8</a:t>
            </a:r>
          </a:p>
        </p:txBody>
      </p:sp>
      <p:sp>
        <p:nvSpPr>
          <p:cNvPr id="4" name="文本框 3"/>
          <p:cNvSpPr txBox="1"/>
          <p:nvPr/>
        </p:nvSpPr>
        <p:spPr>
          <a:xfrm>
            <a:off x="5836285" y="546100"/>
            <a:ext cx="2958465"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rPr>
              <a:t>固体质量增加</a:t>
            </a:r>
          </a:p>
        </p:txBody>
      </p:sp>
      <p:sp>
        <p:nvSpPr>
          <p:cNvPr id="5" name="文本框 4"/>
          <p:cNvSpPr txBox="1"/>
          <p:nvPr/>
        </p:nvSpPr>
        <p:spPr>
          <a:xfrm>
            <a:off x="9943465" y="1129665"/>
            <a:ext cx="647065" cy="521970"/>
          </a:xfrm>
          <a:prstGeom prst="rect">
            <a:avLst/>
          </a:prstGeom>
          <a:noFill/>
        </p:spPr>
        <p:txBody>
          <a:bodyPr wrap="square" rtlCol="0">
            <a:spAutoFit/>
          </a:bodyPr>
          <a:lstStyle/>
          <a:p>
            <a:r>
              <a:rPr lang="en-US" altLang="zh-CN" sz="2800"/>
              <a:t>8</a:t>
            </a:r>
          </a:p>
        </p:txBody>
      </p:sp>
      <p:sp>
        <p:nvSpPr>
          <p:cNvPr id="6" name="文本框 5"/>
          <p:cNvSpPr txBox="1"/>
          <p:nvPr/>
        </p:nvSpPr>
        <p:spPr>
          <a:xfrm>
            <a:off x="431165" y="1878965"/>
            <a:ext cx="4933315" cy="583565"/>
          </a:xfrm>
          <a:prstGeom prst="rect">
            <a:avLst/>
          </a:prstGeom>
          <a:noFill/>
        </p:spPr>
        <p:txBody>
          <a:bodyPr wrap="square" rtlCol="0">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4.</a:t>
            </a:r>
            <a:r>
              <a:rPr lang="zh-CN" altLang="en-US" sz="3200">
                <a:latin typeface="宋体" panose="02010600030101010101" pitchFamily="2" charset="-122"/>
                <a:ea typeface="宋体" panose="02010600030101010101" pitchFamily="2" charset="-122"/>
                <a:cs typeface="宋体" panose="02010600030101010101" pitchFamily="2" charset="-122"/>
              </a:rPr>
              <a:t>分析反应后物质成分：</a:t>
            </a:r>
          </a:p>
        </p:txBody>
      </p:sp>
      <p:sp>
        <p:nvSpPr>
          <p:cNvPr id="15" name="文本框 14"/>
          <p:cNvSpPr txBox="1"/>
          <p:nvPr/>
        </p:nvSpPr>
        <p:spPr>
          <a:xfrm>
            <a:off x="2330450" y="2689860"/>
            <a:ext cx="6691630" cy="583565"/>
          </a:xfrm>
          <a:prstGeom prst="rect">
            <a:avLst/>
          </a:prstGeom>
          <a:noFill/>
        </p:spPr>
        <p:txBody>
          <a:bodyPr wrap="square" rtlCol="0">
            <a:spAutoFit/>
          </a:bodyPr>
          <a:lstStyle/>
          <a:p>
            <a:r>
              <a:rPr lang="zh-CN" altLang="en-US" sz="3200">
                <a:latin typeface="宋体" panose="02010600030101010101" pitchFamily="2" charset="-122"/>
                <a:ea typeface="宋体" panose="02010600030101010101" pitchFamily="2" charset="-122"/>
                <a:cs typeface="宋体" panose="02010600030101010101" pitchFamily="2" charset="-122"/>
              </a:rPr>
              <a:t>例：</a:t>
            </a:r>
            <a:r>
              <a:rPr lang="en-US" altLang="zh-CN" sz="3200">
                <a:latin typeface="宋体" panose="02010600030101010101" pitchFamily="2" charset="-122"/>
                <a:ea typeface="宋体" panose="02010600030101010101" pitchFamily="2" charset="-122"/>
                <a:cs typeface="宋体" panose="02010600030101010101" pitchFamily="2" charset="-122"/>
              </a:rPr>
              <a:t>FeSO</a:t>
            </a:r>
            <a:r>
              <a:rPr lang="en-US" altLang="zh-CN" sz="3200" baseline="-25000">
                <a:latin typeface="宋体" panose="02010600030101010101" pitchFamily="2" charset="-122"/>
                <a:ea typeface="宋体" panose="02010600030101010101" pitchFamily="2" charset="-122"/>
                <a:cs typeface="宋体" panose="02010600030101010101" pitchFamily="2" charset="-122"/>
              </a:rPr>
              <a:t>4</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CuSO</a:t>
            </a:r>
            <a:r>
              <a:rPr lang="en-US" altLang="zh-CN" sz="3200" baseline="-25000">
                <a:latin typeface="宋体" panose="02010600030101010101" pitchFamily="2" charset="-122"/>
                <a:ea typeface="宋体" panose="02010600030101010101" pitchFamily="2" charset="-122"/>
                <a:cs typeface="宋体" panose="02010600030101010101" pitchFamily="2" charset="-122"/>
              </a:rPr>
              <a:t>4</a:t>
            </a:r>
            <a:r>
              <a:rPr lang="zh-CN" altLang="en-US" sz="3200">
                <a:latin typeface="宋体" panose="02010600030101010101" pitchFamily="2" charset="-122"/>
                <a:ea typeface="宋体" panose="02010600030101010101" pitchFamily="2" charset="-122"/>
                <a:cs typeface="宋体" panose="02010600030101010101" pitchFamily="2" charset="-122"/>
              </a:rPr>
              <a:t>溶液中加</a:t>
            </a:r>
            <a:r>
              <a:rPr lang="en-US" altLang="zh-CN" sz="3200">
                <a:latin typeface="宋体" panose="02010600030101010101" pitchFamily="2" charset="-122"/>
                <a:ea typeface="宋体" panose="02010600030101010101" pitchFamily="2" charset="-122"/>
                <a:cs typeface="宋体" panose="02010600030101010101" pitchFamily="2" charset="-122"/>
              </a:rPr>
              <a:t>Mg</a:t>
            </a:r>
          </a:p>
        </p:txBody>
      </p:sp>
      <p:sp>
        <p:nvSpPr>
          <p:cNvPr id="7" name="文本框 6"/>
          <p:cNvSpPr txBox="1"/>
          <p:nvPr/>
        </p:nvSpPr>
        <p:spPr>
          <a:xfrm>
            <a:off x="431165" y="3461385"/>
            <a:ext cx="7003415" cy="521970"/>
          </a:xfrm>
          <a:prstGeom prst="rect">
            <a:avLst/>
          </a:prstGeom>
          <a:noFill/>
        </p:spPr>
        <p:txBody>
          <a:bodyPr wrap="square" rtlCol="0">
            <a:spAutoFit/>
          </a:bodyPr>
          <a:lstStyle/>
          <a:p>
            <a:r>
              <a:rPr lang="zh-CN" altLang="en-US" sz="2800">
                <a:latin typeface="宋体" panose="02010600030101010101" pitchFamily="2" charset="-122"/>
                <a:ea typeface="宋体" panose="02010600030101010101" pitchFamily="2" charset="-122"/>
                <a:cs typeface="宋体" panose="02010600030101010101" pitchFamily="2" charset="-122"/>
              </a:rPr>
              <a:t>①</a:t>
            </a:r>
            <a:r>
              <a:rPr lang="en-US" altLang="zh-CN" sz="2800">
                <a:latin typeface="宋体" panose="02010600030101010101" pitchFamily="2" charset="-122"/>
                <a:ea typeface="宋体" panose="02010600030101010101" pitchFamily="2" charset="-122"/>
                <a:cs typeface="宋体" panose="02010600030101010101" pitchFamily="2" charset="-122"/>
              </a:rPr>
              <a:t>Mg</a:t>
            </a:r>
            <a:r>
              <a:rPr lang="zh-CN" altLang="en-US" sz="2800">
                <a:latin typeface="宋体" panose="02010600030101010101" pitchFamily="2" charset="-122"/>
                <a:ea typeface="宋体" panose="02010600030101010101" pitchFamily="2" charset="-122"/>
                <a:cs typeface="宋体" panose="02010600030101010101" pitchFamily="2" charset="-122"/>
              </a:rPr>
              <a:t>少量，</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CuSO</a:t>
            </a:r>
            <a:r>
              <a:rPr lang="en-US" altLang="zh-CN" sz="2800" baseline="-250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溶液未反应完；溶液中：</a:t>
            </a:r>
          </a:p>
        </p:txBody>
      </p:sp>
      <p:sp>
        <p:nvSpPr>
          <p:cNvPr id="9" name="文本框 8"/>
          <p:cNvSpPr txBox="1"/>
          <p:nvPr/>
        </p:nvSpPr>
        <p:spPr>
          <a:xfrm>
            <a:off x="7434580" y="3470910"/>
            <a:ext cx="4443730" cy="521970"/>
          </a:xfrm>
          <a:prstGeom prst="rect">
            <a:avLst/>
          </a:prstGeom>
          <a:noFill/>
        </p:spPr>
        <p:txBody>
          <a:bodyPr wrap="square" rtlCol="0">
            <a:spAutoFit/>
          </a:bodyPr>
          <a:lstStyle/>
          <a:p>
            <a:r>
              <a:rPr lang="en-US" altLang="zh-CN" sz="2800">
                <a:latin typeface="宋体" panose="02010600030101010101" pitchFamily="2" charset="-122"/>
                <a:ea typeface="宋体" panose="02010600030101010101" pitchFamily="2" charset="-122"/>
                <a:cs typeface="宋体" panose="02010600030101010101" pitchFamily="2" charset="-122"/>
                <a:sym typeface="+mn-ea"/>
              </a:rPr>
              <a:t>FeSO</a:t>
            </a:r>
            <a:r>
              <a:rPr lang="en-US" altLang="zh-CN" sz="2800" baseline="-25000">
                <a:latin typeface="宋体" panose="02010600030101010101" pitchFamily="2" charset="-122"/>
                <a:ea typeface="宋体" panose="02010600030101010101" pitchFamily="2" charset="-122"/>
                <a:cs typeface="宋体" panose="02010600030101010101" pitchFamily="2" charset="-122"/>
                <a:sym typeface="+mn-ea"/>
              </a:rPr>
              <a:t>4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CuSO</a:t>
            </a:r>
            <a:r>
              <a:rPr lang="en-US" altLang="zh-CN" sz="2800" baseline="-250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MgSO</a:t>
            </a:r>
            <a:r>
              <a:rPr lang="en-US" altLang="zh-CN" sz="2800" baseline="-25000">
                <a:latin typeface="宋体" panose="02010600030101010101" pitchFamily="2" charset="-122"/>
                <a:ea typeface="宋体" panose="02010600030101010101" pitchFamily="2" charset="-122"/>
                <a:cs typeface="宋体" panose="02010600030101010101" pitchFamily="2" charset="-122"/>
                <a:sym typeface="+mn-ea"/>
              </a:rPr>
              <a:t>4</a:t>
            </a:r>
          </a:p>
        </p:txBody>
      </p:sp>
      <p:sp>
        <p:nvSpPr>
          <p:cNvPr id="12" name="文本框 11"/>
          <p:cNvSpPr txBox="1"/>
          <p:nvPr/>
        </p:nvSpPr>
        <p:spPr>
          <a:xfrm>
            <a:off x="6027420" y="3992880"/>
            <a:ext cx="1102360" cy="521970"/>
          </a:xfrm>
          <a:prstGeom prst="rect">
            <a:avLst/>
          </a:prstGeom>
          <a:noFill/>
        </p:spPr>
        <p:txBody>
          <a:bodyPr wrap="square" rtlCol="0" anchor="t">
            <a:spAutoFit/>
          </a:bodyPr>
          <a:lstStyle/>
          <a:p>
            <a:r>
              <a:rPr lang="zh-CN" altLang="en-US" sz="2800">
                <a:latin typeface="宋体" panose="02010600030101010101" pitchFamily="2" charset="-122"/>
                <a:ea typeface="宋体" panose="02010600030101010101" pitchFamily="2" charset="-122"/>
              </a:rPr>
              <a:t>固体：</a:t>
            </a:r>
          </a:p>
        </p:txBody>
      </p:sp>
      <p:sp>
        <p:nvSpPr>
          <p:cNvPr id="13" name="文本框 12"/>
          <p:cNvSpPr txBox="1"/>
          <p:nvPr/>
        </p:nvSpPr>
        <p:spPr>
          <a:xfrm>
            <a:off x="7189470" y="3992880"/>
            <a:ext cx="687070" cy="521970"/>
          </a:xfrm>
          <a:prstGeom prst="rect">
            <a:avLst/>
          </a:prstGeom>
          <a:noFill/>
        </p:spPr>
        <p:txBody>
          <a:bodyPr wrap="square" rtlCol="0">
            <a:spAutoFit/>
          </a:bodyPr>
          <a:lstStyle/>
          <a:p>
            <a:r>
              <a:rPr lang="en-US" altLang="zh-CN" sz="2800">
                <a:latin typeface="宋体" panose="02010600030101010101" pitchFamily="2" charset="-122"/>
                <a:ea typeface="宋体" panose="02010600030101010101" pitchFamily="2" charset="-122"/>
                <a:cs typeface="宋体" panose="02010600030101010101" pitchFamily="2" charset="-122"/>
              </a:rPr>
              <a:t>Cu</a:t>
            </a:r>
          </a:p>
        </p:txBody>
      </p:sp>
      <p:sp>
        <p:nvSpPr>
          <p:cNvPr id="14" name="文本框 13"/>
          <p:cNvSpPr txBox="1"/>
          <p:nvPr/>
        </p:nvSpPr>
        <p:spPr>
          <a:xfrm>
            <a:off x="431165" y="4833620"/>
            <a:ext cx="7445375" cy="521970"/>
          </a:xfrm>
          <a:prstGeom prst="rect">
            <a:avLst/>
          </a:prstGeom>
          <a:noFill/>
        </p:spPr>
        <p:txBody>
          <a:bodyPr wrap="square" rtlCol="0">
            <a:spAutoFit/>
          </a:bodyPr>
          <a:lstStyle/>
          <a:p>
            <a:r>
              <a:rPr lang="zh-CN" altLang="en-US" sz="2800">
                <a:latin typeface="宋体" panose="02010600030101010101" pitchFamily="2" charset="-122"/>
                <a:ea typeface="宋体" panose="02010600030101010101" pitchFamily="2" charset="-122"/>
                <a:cs typeface="宋体" panose="02010600030101010101" pitchFamily="2" charset="-122"/>
              </a:rPr>
              <a:t>②</a:t>
            </a:r>
            <a:r>
              <a:rPr lang="en-US" altLang="zh-CN" sz="2800">
                <a:latin typeface="宋体" panose="02010600030101010101" pitchFamily="2" charset="-122"/>
                <a:ea typeface="宋体" panose="02010600030101010101" pitchFamily="2" charset="-122"/>
                <a:cs typeface="宋体" panose="02010600030101010101" pitchFamily="2" charset="-122"/>
              </a:rPr>
              <a:t>Mg</a:t>
            </a:r>
            <a:r>
              <a:rPr lang="zh-CN" altLang="en-US" sz="2800">
                <a:latin typeface="宋体" panose="02010600030101010101" pitchFamily="2" charset="-122"/>
                <a:ea typeface="宋体" panose="02010600030101010101" pitchFamily="2" charset="-122"/>
                <a:cs typeface="宋体" panose="02010600030101010101" pitchFamily="2" charset="-122"/>
              </a:rPr>
              <a:t>少量，</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CuSO</a:t>
            </a:r>
            <a:r>
              <a:rPr lang="en-US" altLang="zh-CN" sz="2800" baseline="-250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恰好溶液反应完；溶液中：</a:t>
            </a:r>
          </a:p>
        </p:txBody>
      </p:sp>
      <p:sp>
        <p:nvSpPr>
          <p:cNvPr id="16" name="文本框 15"/>
          <p:cNvSpPr txBox="1"/>
          <p:nvPr/>
        </p:nvSpPr>
        <p:spPr>
          <a:xfrm>
            <a:off x="7766685" y="4833620"/>
            <a:ext cx="2951480" cy="521970"/>
          </a:xfrm>
          <a:prstGeom prst="rect">
            <a:avLst/>
          </a:prstGeom>
          <a:noFill/>
        </p:spPr>
        <p:txBody>
          <a:bodyPr wrap="square" rtlCol="0">
            <a:spAutoFit/>
          </a:bodyPr>
          <a:lstStyle/>
          <a:p>
            <a:r>
              <a:rPr lang="en-US" altLang="zh-CN" sz="2800">
                <a:latin typeface="宋体" panose="02010600030101010101" pitchFamily="2" charset="-122"/>
                <a:ea typeface="宋体" panose="02010600030101010101" pitchFamily="2" charset="-122"/>
                <a:cs typeface="宋体" panose="02010600030101010101" pitchFamily="2" charset="-122"/>
                <a:sym typeface="+mn-ea"/>
              </a:rPr>
              <a:t>FeSO</a:t>
            </a:r>
            <a:r>
              <a:rPr lang="en-US" altLang="zh-CN" sz="2800" baseline="-25000">
                <a:latin typeface="宋体" panose="02010600030101010101" pitchFamily="2" charset="-122"/>
                <a:ea typeface="宋体" panose="02010600030101010101" pitchFamily="2" charset="-122"/>
                <a:cs typeface="宋体" panose="02010600030101010101" pitchFamily="2" charset="-122"/>
                <a:sym typeface="+mn-ea"/>
              </a:rPr>
              <a:t>4 </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MgSO</a:t>
            </a:r>
            <a:r>
              <a:rPr lang="en-US" altLang="zh-CN" sz="2800" baseline="-25000">
                <a:latin typeface="宋体" panose="02010600030101010101" pitchFamily="2" charset="-122"/>
                <a:ea typeface="宋体" panose="02010600030101010101" pitchFamily="2" charset="-122"/>
                <a:cs typeface="宋体" panose="02010600030101010101" pitchFamily="2" charset="-122"/>
                <a:sym typeface="+mn-ea"/>
              </a:rPr>
              <a:t>4</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 grpId="0"/>
      <p:bldP spid="3" grpId="0"/>
      <p:bldP spid="4" grpId="0"/>
      <p:bldP spid="5" grpId="0"/>
      <p:bldP spid="6" grpId="0"/>
      <p:bldP spid="15" grpId="0"/>
      <p:bldP spid="7" grpId="0"/>
      <p:bldP spid="9"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53621" y="1511553"/>
            <a:ext cx="11161485" cy="4524315"/>
          </a:xfrm>
          <a:prstGeom prst="rect">
            <a:avLst/>
          </a:prstGeom>
          <a:noFill/>
          <a:ln w="9525">
            <a:noFill/>
          </a:ln>
        </p:spPr>
        <p:txBody>
          <a:bodyPr wrap="square">
            <a:spAutoFit/>
          </a:bodyPr>
          <a:lstStyle/>
          <a:p>
            <a:pPr defTabSz="1219200">
              <a:lnSpc>
                <a:spcPct val="150000"/>
              </a:lnSpc>
            </a:pP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１</a:t>
            </a:r>
            <a:r>
              <a:rPr lang="zh-CN"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.金属的化学性质；</a:t>
            </a:r>
          </a:p>
          <a:p>
            <a:pPr defTabSz="1219200">
              <a:lnSpc>
                <a:spcPct val="150000"/>
              </a:lnSpc>
            </a:pPr>
            <a:r>
              <a:rPr lang="zh-CN"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1</a:t>
            </a: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）大多数金属能与</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O</a:t>
            </a:r>
            <a:r>
              <a:rPr lang="en-US" altLang="zh-CN" sz="2400" kern="0" baseline="-2500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反应；</a:t>
            </a:r>
          </a:p>
          <a:p>
            <a:pPr defTabSz="1219200">
              <a:lnSpc>
                <a:spcPct val="150000"/>
              </a:lnSpc>
            </a:pP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）大多数金属能与稀</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HCl</a:t>
            </a: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或稀</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H</a:t>
            </a:r>
            <a:r>
              <a:rPr lang="en-US" altLang="zh-CN" sz="2400" kern="0" baseline="-2500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SO</a:t>
            </a:r>
            <a:r>
              <a:rPr lang="en-US" altLang="zh-CN" sz="2400" kern="0" baseline="-2500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a:t>
            </a: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反应；</a:t>
            </a:r>
          </a:p>
          <a:p>
            <a:pPr defTabSz="1219200">
              <a:lnSpc>
                <a:spcPct val="150000"/>
              </a:lnSpc>
            </a:pP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3</a:t>
            </a: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）部分金属能与金属化合物的溶液反应。</a:t>
            </a:r>
          </a:p>
          <a:p>
            <a:pPr defTabSz="1219200">
              <a:lnSpc>
                <a:spcPct val="150000"/>
              </a:lnSpc>
            </a:pP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２、置换反应</a:t>
            </a:r>
          </a:p>
          <a:p>
            <a:pPr defTabSz="1219200">
              <a:lnSpc>
                <a:spcPct val="150000"/>
              </a:lnSpc>
            </a:pP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特点：  单质＋化合物 </a:t>
            </a: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 </a:t>
            </a: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新单质＋新化合物</a:t>
            </a:r>
          </a:p>
          <a:p>
            <a:pPr defTabSz="1219200">
              <a:lnSpc>
                <a:spcPct val="150000"/>
              </a:lnSpc>
            </a:pPr>
            <a:r>
              <a:rPr lang="zh-CN" altLang="en-US"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３、常见金属的活动性顺序</a:t>
            </a:r>
          </a:p>
          <a:p>
            <a:pPr defTabSz="1219200">
              <a:lnSpc>
                <a:spcPct val="150000"/>
              </a:lnSpc>
            </a:pPr>
            <a:r>
              <a:rPr lang="en-US" altLang="zh-CN" sz="2400" kern="0" noProof="1">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K  Ca  Na  Mg  Al,  Zn  Fe  Sn  Pb  (H) , Cu  Hg  Ag   Pt   Au</a:t>
            </a:r>
          </a:p>
        </p:txBody>
      </p:sp>
      <p:sp>
        <p:nvSpPr>
          <p:cNvPr id="10" name="文本框 9"/>
          <p:cNvSpPr txBox="1"/>
          <p:nvPr/>
        </p:nvSpPr>
        <p:spPr>
          <a:xfrm>
            <a:off x="835659" y="256559"/>
            <a:ext cx="5698705" cy="666786"/>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课堂小结</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p:cTn id="7" dur="1000" fill="hold"/>
                                        <p:tgtEl>
                                          <p:spTgt spid="9">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9">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9">
                                            <p:txEl>
                                              <p:pRg st="1" end="1"/>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 calcmode="lin" valueType="num">
                                      <p:cBhvr>
                                        <p:cTn id="12" dur="1000" fill="hold"/>
                                        <p:tgtEl>
                                          <p:spTgt spid="9">
                                            <p:txEl>
                                              <p:pRg st="2" end="2"/>
                                            </p:txEl>
                                          </p:spTgt>
                                        </p:tgtEl>
                                        <p:attrNameLst>
                                          <p:attrName>ppt_w</p:attrName>
                                        </p:attrNameLst>
                                      </p:cBhvr>
                                      <p:tavLst>
                                        <p:tav tm="0">
                                          <p:val>
                                            <p:strVal val="#ppt_w*0.70"/>
                                          </p:val>
                                        </p:tav>
                                        <p:tav tm="100000">
                                          <p:val>
                                            <p:strVal val="#ppt_w"/>
                                          </p:val>
                                        </p:tav>
                                      </p:tavLst>
                                    </p:anim>
                                    <p:anim calcmode="lin" valueType="num">
                                      <p:cBhvr>
                                        <p:cTn id="13" dur="1000" fill="hold"/>
                                        <p:tgtEl>
                                          <p:spTgt spid="9">
                                            <p:txEl>
                                              <p:pRg st="2" end="2"/>
                                            </p:txEl>
                                          </p:spTgt>
                                        </p:tgtEl>
                                        <p:attrNameLst>
                                          <p:attrName>ppt_h</p:attrName>
                                        </p:attrNameLst>
                                      </p:cBhvr>
                                      <p:tavLst>
                                        <p:tav tm="0">
                                          <p:val>
                                            <p:strVal val="#ppt_h"/>
                                          </p:val>
                                        </p:tav>
                                        <p:tav tm="100000">
                                          <p:val>
                                            <p:strVal val="#ppt_h"/>
                                          </p:val>
                                        </p:tav>
                                      </p:tavLst>
                                    </p:anim>
                                    <p:animEffect transition="in" filter="fade">
                                      <p:cBhvr>
                                        <p:cTn id="14" dur="1000"/>
                                        <p:tgtEl>
                                          <p:spTgt spid="9">
                                            <p:txEl>
                                              <p:pRg st="2" end="2"/>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 calcmode="lin" valueType="num">
                                      <p:cBhvr>
                                        <p:cTn id="17" dur="1000" fill="hold"/>
                                        <p:tgtEl>
                                          <p:spTgt spid="9">
                                            <p:txEl>
                                              <p:pRg st="3" end="3"/>
                                            </p:txEl>
                                          </p:spTgt>
                                        </p:tgtEl>
                                        <p:attrNameLst>
                                          <p:attrName>ppt_w</p:attrName>
                                        </p:attrNameLst>
                                      </p:cBhvr>
                                      <p:tavLst>
                                        <p:tav tm="0">
                                          <p:val>
                                            <p:strVal val="#ppt_w*0.70"/>
                                          </p:val>
                                        </p:tav>
                                        <p:tav tm="100000">
                                          <p:val>
                                            <p:strVal val="#ppt_w"/>
                                          </p:val>
                                        </p:tav>
                                      </p:tavLst>
                                    </p:anim>
                                    <p:anim calcmode="lin" valueType="num">
                                      <p:cBhvr>
                                        <p:cTn id="18" dur="1000" fill="hold"/>
                                        <p:tgtEl>
                                          <p:spTgt spid="9">
                                            <p:txEl>
                                              <p:pRg st="3" end="3"/>
                                            </p:txEl>
                                          </p:spTgt>
                                        </p:tgtEl>
                                        <p:attrNameLst>
                                          <p:attrName>ppt_h</p:attrName>
                                        </p:attrNameLst>
                                      </p:cBhvr>
                                      <p:tavLst>
                                        <p:tav tm="0">
                                          <p:val>
                                            <p:strVal val="#ppt_h"/>
                                          </p:val>
                                        </p:tav>
                                        <p:tav tm="100000">
                                          <p:val>
                                            <p:strVal val="#ppt_h"/>
                                          </p:val>
                                        </p:tav>
                                      </p:tavLst>
                                    </p:anim>
                                    <p:animEffect transition="in" filter="fade">
                                      <p:cBhvr>
                                        <p:cTn id="19" dur="1000"/>
                                        <p:tgtEl>
                                          <p:spTgt spid="9">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9">
                                            <p:txEl>
                                              <p:pRg st="4" end="4"/>
                                            </p:txEl>
                                          </p:spTgt>
                                        </p:tgtEl>
                                        <p:attrNameLst>
                                          <p:attrName>style.visibility</p:attrName>
                                        </p:attrNameLst>
                                      </p:cBhvr>
                                      <p:to>
                                        <p:strVal val="visible"/>
                                      </p:to>
                                    </p:set>
                                    <p:anim calcmode="lin" valueType="num">
                                      <p:cBhvr>
                                        <p:cTn id="24" dur="1000" fill="hold"/>
                                        <p:tgtEl>
                                          <p:spTgt spid="9">
                                            <p:txEl>
                                              <p:pRg st="4" end="4"/>
                                            </p:txEl>
                                          </p:spTgt>
                                        </p:tgtEl>
                                        <p:attrNameLst>
                                          <p:attrName>ppt_w</p:attrName>
                                        </p:attrNameLst>
                                      </p:cBhvr>
                                      <p:tavLst>
                                        <p:tav tm="0">
                                          <p:val>
                                            <p:strVal val="#ppt_w*0.70"/>
                                          </p:val>
                                        </p:tav>
                                        <p:tav tm="100000">
                                          <p:val>
                                            <p:strVal val="#ppt_w"/>
                                          </p:val>
                                        </p:tav>
                                      </p:tavLst>
                                    </p:anim>
                                    <p:anim calcmode="lin" valueType="num">
                                      <p:cBhvr>
                                        <p:cTn id="25" dur="1000" fill="hold"/>
                                        <p:tgtEl>
                                          <p:spTgt spid="9">
                                            <p:txEl>
                                              <p:pRg st="4" end="4"/>
                                            </p:txEl>
                                          </p:spTgt>
                                        </p:tgtEl>
                                        <p:attrNameLst>
                                          <p:attrName>ppt_h</p:attrName>
                                        </p:attrNameLst>
                                      </p:cBhvr>
                                      <p:tavLst>
                                        <p:tav tm="0">
                                          <p:val>
                                            <p:strVal val="#ppt_h"/>
                                          </p:val>
                                        </p:tav>
                                        <p:tav tm="100000">
                                          <p:val>
                                            <p:strVal val="#ppt_h"/>
                                          </p:val>
                                        </p:tav>
                                      </p:tavLst>
                                    </p:anim>
                                    <p:animEffect transition="in" filter="fade">
                                      <p:cBhvr>
                                        <p:cTn id="26" dur="1000"/>
                                        <p:tgtEl>
                                          <p:spTgt spid="9">
                                            <p:txEl>
                                              <p:pRg st="4" end="4"/>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 calcmode="lin" valueType="num">
                                      <p:cBhvr>
                                        <p:cTn id="29" dur="1000" fill="hold"/>
                                        <p:tgtEl>
                                          <p:spTgt spid="9">
                                            <p:txEl>
                                              <p:pRg st="5" end="5"/>
                                            </p:txEl>
                                          </p:spTgt>
                                        </p:tgtEl>
                                        <p:attrNameLst>
                                          <p:attrName>ppt_w</p:attrName>
                                        </p:attrNameLst>
                                      </p:cBhvr>
                                      <p:tavLst>
                                        <p:tav tm="0">
                                          <p:val>
                                            <p:strVal val="#ppt_w*0.70"/>
                                          </p:val>
                                        </p:tav>
                                        <p:tav tm="100000">
                                          <p:val>
                                            <p:strVal val="#ppt_w"/>
                                          </p:val>
                                        </p:tav>
                                      </p:tavLst>
                                    </p:anim>
                                    <p:anim calcmode="lin" valueType="num">
                                      <p:cBhvr>
                                        <p:cTn id="30" dur="1000" fill="hold"/>
                                        <p:tgtEl>
                                          <p:spTgt spid="9">
                                            <p:txEl>
                                              <p:pRg st="5" end="5"/>
                                            </p:txEl>
                                          </p:spTgt>
                                        </p:tgtEl>
                                        <p:attrNameLst>
                                          <p:attrName>ppt_h</p:attrName>
                                        </p:attrNameLst>
                                      </p:cBhvr>
                                      <p:tavLst>
                                        <p:tav tm="0">
                                          <p:val>
                                            <p:strVal val="#ppt_h"/>
                                          </p:val>
                                        </p:tav>
                                        <p:tav tm="100000">
                                          <p:val>
                                            <p:strVal val="#ppt_h"/>
                                          </p:val>
                                        </p:tav>
                                      </p:tavLst>
                                    </p:anim>
                                    <p:animEffect transition="in" filter="fade">
                                      <p:cBhvr>
                                        <p:cTn id="31" dur="1000"/>
                                        <p:tgtEl>
                                          <p:spTgt spid="9">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9">
                                            <p:txEl>
                                              <p:pRg st="6" end="6"/>
                                            </p:txEl>
                                          </p:spTgt>
                                        </p:tgtEl>
                                        <p:attrNameLst>
                                          <p:attrName>style.visibility</p:attrName>
                                        </p:attrNameLst>
                                      </p:cBhvr>
                                      <p:to>
                                        <p:strVal val="visible"/>
                                      </p:to>
                                    </p:set>
                                    <p:anim calcmode="lin" valueType="num">
                                      <p:cBhvr>
                                        <p:cTn id="36" dur="1000" fill="hold"/>
                                        <p:tgtEl>
                                          <p:spTgt spid="9">
                                            <p:txEl>
                                              <p:pRg st="6" end="6"/>
                                            </p:txEl>
                                          </p:spTgt>
                                        </p:tgtEl>
                                        <p:attrNameLst>
                                          <p:attrName>ppt_w</p:attrName>
                                        </p:attrNameLst>
                                      </p:cBhvr>
                                      <p:tavLst>
                                        <p:tav tm="0">
                                          <p:val>
                                            <p:strVal val="#ppt_w*0.70"/>
                                          </p:val>
                                        </p:tav>
                                        <p:tav tm="100000">
                                          <p:val>
                                            <p:strVal val="#ppt_w"/>
                                          </p:val>
                                        </p:tav>
                                      </p:tavLst>
                                    </p:anim>
                                    <p:anim calcmode="lin" valueType="num">
                                      <p:cBhvr>
                                        <p:cTn id="37" dur="1000" fill="hold"/>
                                        <p:tgtEl>
                                          <p:spTgt spid="9">
                                            <p:txEl>
                                              <p:pRg st="6" end="6"/>
                                            </p:txEl>
                                          </p:spTgt>
                                        </p:tgtEl>
                                        <p:attrNameLst>
                                          <p:attrName>ppt_h</p:attrName>
                                        </p:attrNameLst>
                                      </p:cBhvr>
                                      <p:tavLst>
                                        <p:tav tm="0">
                                          <p:val>
                                            <p:strVal val="#ppt_h"/>
                                          </p:val>
                                        </p:tav>
                                        <p:tav tm="100000">
                                          <p:val>
                                            <p:strVal val="#ppt_h"/>
                                          </p:val>
                                        </p:tav>
                                      </p:tavLst>
                                    </p:anim>
                                    <p:animEffect transition="in" filter="fade">
                                      <p:cBhvr>
                                        <p:cTn id="38" dur="1000"/>
                                        <p:tgtEl>
                                          <p:spTgt spid="9">
                                            <p:txEl>
                                              <p:pRg st="6" end="6"/>
                                            </p:txEl>
                                          </p:spTgt>
                                        </p:tgtEl>
                                      </p:cBhvr>
                                    </p:animEffect>
                                  </p:childTnLst>
                                </p:cTn>
                              </p:par>
                              <p:par>
                                <p:cTn id="39" presetID="55" presetClass="entr" presetSubtype="0" fill="hold" nodeType="withEffect">
                                  <p:stCondLst>
                                    <p:cond delay="0"/>
                                  </p:stCondLst>
                                  <p:childTnLst>
                                    <p:set>
                                      <p:cBhvr>
                                        <p:cTn id="40" dur="1" fill="hold">
                                          <p:stCondLst>
                                            <p:cond delay="0"/>
                                          </p:stCondLst>
                                        </p:cTn>
                                        <p:tgtEl>
                                          <p:spTgt spid="9">
                                            <p:txEl>
                                              <p:pRg st="7" end="7"/>
                                            </p:txEl>
                                          </p:spTgt>
                                        </p:tgtEl>
                                        <p:attrNameLst>
                                          <p:attrName>style.visibility</p:attrName>
                                        </p:attrNameLst>
                                      </p:cBhvr>
                                      <p:to>
                                        <p:strVal val="visible"/>
                                      </p:to>
                                    </p:set>
                                    <p:anim calcmode="lin" valueType="num">
                                      <p:cBhvr>
                                        <p:cTn id="41" dur="1000" fill="hold"/>
                                        <p:tgtEl>
                                          <p:spTgt spid="9">
                                            <p:txEl>
                                              <p:pRg st="7" end="7"/>
                                            </p:txEl>
                                          </p:spTgt>
                                        </p:tgtEl>
                                        <p:attrNameLst>
                                          <p:attrName>ppt_w</p:attrName>
                                        </p:attrNameLst>
                                      </p:cBhvr>
                                      <p:tavLst>
                                        <p:tav tm="0">
                                          <p:val>
                                            <p:strVal val="#ppt_w*0.70"/>
                                          </p:val>
                                        </p:tav>
                                        <p:tav tm="100000">
                                          <p:val>
                                            <p:strVal val="#ppt_w"/>
                                          </p:val>
                                        </p:tav>
                                      </p:tavLst>
                                    </p:anim>
                                    <p:anim calcmode="lin" valueType="num">
                                      <p:cBhvr>
                                        <p:cTn id="42" dur="1000" fill="hold"/>
                                        <p:tgtEl>
                                          <p:spTgt spid="9">
                                            <p:txEl>
                                              <p:pRg st="7" end="7"/>
                                            </p:txEl>
                                          </p:spTgt>
                                        </p:tgtEl>
                                        <p:attrNameLst>
                                          <p:attrName>ppt_h</p:attrName>
                                        </p:attrNameLst>
                                      </p:cBhvr>
                                      <p:tavLst>
                                        <p:tav tm="0">
                                          <p:val>
                                            <p:strVal val="#ppt_h"/>
                                          </p:val>
                                        </p:tav>
                                        <p:tav tm="100000">
                                          <p:val>
                                            <p:strVal val="#ppt_h"/>
                                          </p:val>
                                        </p:tav>
                                      </p:tavLst>
                                    </p:anim>
                                    <p:animEffect transition="in" filter="fade">
                                      <p:cBhvr>
                                        <p:cTn id="43" dur="10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6145"/>
          <p:cNvSpPr txBox="1">
            <a:spLocks noChangeArrowheads="1"/>
          </p:cNvSpPr>
          <p:nvPr/>
        </p:nvSpPr>
        <p:spPr bwMode="auto">
          <a:xfrm>
            <a:off x="835659" y="1902807"/>
            <a:ext cx="11720520" cy="3877985"/>
          </a:xfrm>
          <a:prstGeom prst="rect">
            <a:avLst/>
          </a:prstGeom>
          <a:noFill/>
          <a:ln w="9525">
            <a:noFill/>
            <a:miter lim="800000"/>
          </a:ln>
        </p:spPr>
        <p:txBody>
          <a:bodyPr wrap="square" lIns="0" tIns="0" rIns="0" bIns="0">
            <a:spAutoFit/>
          </a:bodyPr>
          <a:lstStyle/>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1·下列金属中，金属活动性最弱的是（　　）</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A.金	            B．银</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C．铜	            D．铁</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2·将一枚洁净的铁钉浸入稀硫酸中，下列叙述中正确的是（      ）</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①铁钉表面产生气泡；②液体由无色逐渐变为浅绿色；</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③铁钉的质量减轻；④液体的质量减轻</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A.②③       B.①②④       C.①②③         D.①②③④</a:t>
            </a:r>
          </a:p>
        </p:txBody>
      </p:sp>
      <p:sp>
        <p:nvSpPr>
          <p:cNvPr id="18" name="文本框 3"/>
          <p:cNvSpPr txBox="1">
            <a:spLocks noChangeArrowheads="1"/>
          </p:cNvSpPr>
          <p:nvPr/>
        </p:nvSpPr>
        <p:spPr bwMode="auto">
          <a:xfrm>
            <a:off x="6096000" y="1902807"/>
            <a:ext cx="1488016" cy="584775"/>
          </a:xfrm>
          <a:prstGeom prst="rect">
            <a:avLst/>
          </a:prstGeom>
          <a:noFill/>
          <a:ln w="9525">
            <a:noFill/>
            <a:miter lim="800000"/>
          </a:ln>
        </p:spPr>
        <p:txBody>
          <a:bodyPr>
            <a:spAutoFit/>
          </a:bodyPr>
          <a:lstStyle/>
          <a:p>
            <a:pPr defTabSz="1219200"/>
            <a:r>
              <a:rPr lang="en-US" altLang="zh-CN" sz="32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a:t>
            </a:r>
          </a:p>
        </p:txBody>
      </p:sp>
      <p:sp>
        <p:nvSpPr>
          <p:cNvPr id="19" name="文本框 1"/>
          <p:cNvSpPr txBox="1">
            <a:spLocks noChangeArrowheads="1"/>
          </p:cNvSpPr>
          <p:nvPr/>
        </p:nvSpPr>
        <p:spPr bwMode="auto">
          <a:xfrm>
            <a:off x="8736254" y="3517800"/>
            <a:ext cx="1488017" cy="584775"/>
          </a:xfrm>
          <a:prstGeom prst="rect">
            <a:avLst/>
          </a:prstGeom>
          <a:noFill/>
          <a:ln w="9525">
            <a:noFill/>
            <a:miter lim="800000"/>
          </a:ln>
        </p:spPr>
        <p:txBody>
          <a:bodyPr>
            <a:spAutoFit/>
          </a:bodyPr>
          <a:lstStyle/>
          <a:p>
            <a:pPr defTabSz="1219200"/>
            <a:r>
              <a:rPr lang="en-US" altLang="zh-CN" sz="32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C</a:t>
            </a:r>
          </a:p>
        </p:txBody>
      </p:sp>
      <p:sp>
        <p:nvSpPr>
          <p:cNvPr id="12" name="文本框 11"/>
          <p:cNvSpPr txBox="1"/>
          <p:nvPr/>
        </p:nvSpPr>
        <p:spPr>
          <a:xfrm>
            <a:off x="835659" y="256559"/>
            <a:ext cx="5698705" cy="666786"/>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典型例题</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6145"/>
          <p:cNvSpPr txBox="1">
            <a:spLocks noChangeArrowheads="1"/>
          </p:cNvSpPr>
          <p:nvPr/>
        </p:nvSpPr>
        <p:spPr bwMode="auto">
          <a:xfrm>
            <a:off x="835659" y="1559348"/>
            <a:ext cx="10162541" cy="3323987"/>
          </a:xfrm>
          <a:prstGeom prst="rect">
            <a:avLst/>
          </a:prstGeom>
          <a:noFill/>
          <a:ln w="9525">
            <a:noFill/>
            <a:miter lim="800000"/>
          </a:ln>
        </p:spPr>
        <p:txBody>
          <a:bodyPr wrap="square" lIns="0" tIns="0" rIns="0" bIns="0">
            <a:spAutoFit/>
          </a:bodyPr>
          <a:lstStyle/>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3·为验证Zn、Cu、Ag三种金属的活动性顺序,可选用的试剂（        ）</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A.CuSO</a:t>
            </a:r>
            <a:r>
              <a:rPr lang="en-US" altLang="zh-CN" sz="2400" kern="0" baseline="-2500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a:t>
            </a: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溶液          B.稀盐酸   </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C.AgNO</a:t>
            </a:r>
            <a:r>
              <a:rPr lang="en-US" altLang="zh-CN" sz="2400" kern="0" baseline="-2500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3</a:t>
            </a: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溶液          D.ZnSO</a:t>
            </a:r>
            <a:r>
              <a:rPr lang="en-US" altLang="zh-CN" sz="2400" kern="0" baseline="-2500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a:t>
            </a: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溶液</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4·下列金属中，不能从CuSO</a:t>
            </a:r>
            <a:r>
              <a:rPr lang="en-US" altLang="zh-CN" sz="2400" kern="0" baseline="-2500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4</a:t>
            </a: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溶液中置换出Cu的是（         ）</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A.Fe                B.Zn   </a:t>
            </a:r>
          </a:p>
          <a:p>
            <a:pPr defTabSz="1231900">
              <a:lnSpc>
                <a:spcPct val="150000"/>
              </a:lnSpc>
            </a:pPr>
            <a:r>
              <a:rPr lang="en-US" altLang="zh-CN" sz="24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C.Mg                 D.Ag</a:t>
            </a:r>
          </a:p>
        </p:txBody>
      </p:sp>
      <p:sp>
        <p:nvSpPr>
          <p:cNvPr id="7" name="文本框 3"/>
          <p:cNvSpPr txBox="1">
            <a:spLocks noChangeArrowheads="1"/>
          </p:cNvSpPr>
          <p:nvPr/>
        </p:nvSpPr>
        <p:spPr bwMode="auto">
          <a:xfrm>
            <a:off x="9127537" y="1559348"/>
            <a:ext cx="758304" cy="584775"/>
          </a:xfrm>
          <a:prstGeom prst="rect">
            <a:avLst/>
          </a:prstGeom>
          <a:noFill/>
          <a:ln w="9525">
            <a:noFill/>
            <a:miter lim="800000"/>
          </a:ln>
        </p:spPr>
        <p:txBody>
          <a:bodyPr wrap="square">
            <a:spAutoFit/>
          </a:bodyPr>
          <a:lstStyle/>
          <a:p>
            <a:pPr defTabSz="1219200"/>
            <a:r>
              <a:rPr lang="en-US" altLang="zh-CN" sz="32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a:t>
            </a:r>
          </a:p>
        </p:txBody>
      </p:sp>
      <p:sp>
        <p:nvSpPr>
          <p:cNvPr id="8" name="文本框 1"/>
          <p:cNvSpPr txBox="1">
            <a:spLocks noChangeArrowheads="1"/>
          </p:cNvSpPr>
          <p:nvPr/>
        </p:nvSpPr>
        <p:spPr bwMode="auto">
          <a:xfrm>
            <a:off x="8120273" y="3202583"/>
            <a:ext cx="1488016" cy="584775"/>
          </a:xfrm>
          <a:prstGeom prst="rect">
            <a:avLst/>
          </a:prstGeom>
          <a:noFill/>
          <a:ln w="9525">
            <a:noFill/>
            <a:miter lim="800000"/>
          </a:ln>
        </p:spPr>
        <p:txBody>
          <a:bodyPr>
            <a:spAutoFit/>
          </a:bodyPr>
          <a:lstStyle/>
          <a:p>
            <a:pPr defTabSz="1219200"/>
            <a:r>
              <a:rPr lang="en-US" altLang="zh-CN" sz="32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D</a:t>
            </a:r>
          </a:p>
        </p:txBody>
      </p:sp>
      <p:sp>
        <p:nvSpPr>
          <p:cNvPr id="5" name="文本框 4"/>
          <p:cNvSpPr txBox="1"/>
          <p:nvPr/>
        </p:nvSpPr>
        <p:spPr>
          <a:xfrm>
            <a:off x="835659" y="256559"/>
            <a:ext cx="5698705" cy="666786"/>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典型例题</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531023" y="1426593"/>
            <a:ext cx="11178378" cy="4928144"/>
          </a:xfrm>
          <a:prstGeom prst="rect">
            <a:avLst/>
          </a:prstGeom>
          <a:noFill/>
          <a:ln w="9525">
            <a:noFill/>
            <a:miter lim="800000"/>
          </a:ln>
        </p:spPr>
        <p:txBody>
          <a:bodyPr wrap="square">
            <a:spAutoFit/>
          </a:bodyPr>
          <a:lstStyle/>
          <a:p>
            <a:pPr defTabSz="1219200">
              <a:lnSpc>
                <a:spcPct val="200000"/>
              </a:lnSpc>
            </a:pPr>
            <a:r>
              <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5·同学们到实验室去进行“探究金属的性质”实验。将锌粉和铁粉的混合物加入到盛有一定量硝酸银溶液的烧杯中，充分反应后过滤，得到滤渣和滤液。请你填空。</a:t>
            </a:r>
          </a:p>
          <a:p>
            <a:pPr defTabSz="1219200">
              <a:lnSpc>
                <a:spcPct val="200000"/>
              </a:lnSpc>
            </a:pPr>
            <a:r>
              <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（1）若将所得滤渣放入稀盐酸中，有气泡产生，则</a:t>
            </a:r>
          </a:p>
          <a:p>
            <a:pPr defTabSz="1219200">
              <a:lnSpc>
                <a:spcPct val="200000"/>
              </a:lnSpc>
            </a:pPr>
            <a:r>
              <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①滤液里一定含有 __   __   _（填写化学式，下同），可能含有_____       ；</a:t>
            </a:r>
          </a:p>
          <a:p>
            <a:pPr defTabSz="1219200">
              <a:lnSpc>
                <a:spcPct val="200000"/>
              </a:lnSpc>
            </a:pPr>
            <a:r>
              <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②滤渣中一定含有__   ___    ，可能含有_____。</a:t>
            </a:r>
          </a:p>
          <a:p>
            <a:pPr defTabSz="1219200">
              <a:lnSpc>
                <a:spcPct val="200000"/>
              </a:lnSpc>
            </a:pPr>
            <a:r>
              <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（2）若反应后所得滤液呈无色，则滤渣中一定含有_   _   _   _   _ （填写化学式）。</a:t>
            </a:r>
          </a:p>
          <a:p>
            <a:pPr defTabSz="1219200">
              <a:lnSpc>
                <a:spcPct val="200000"/>
              </a:lnSpc>
            </a:pPr>
            <a:r>
              <a:rPr lang="zh-CN" altLang="en-US" sz="2000" kern="0">
                <a:solidFill>
                  <a:sysClr val="windowText" lastClr="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（3）反应后所得滤液的溶质质量分数_____（选填“大于”、“等于”或“小于”）原硝酸银溶液的溶质质量分数。</a:t>
            </a:r>
          </a:p>
        </p:txBody>
      </p:sp>
      <p:sp>
        <p:nvSpPr>
          <p:cNvPr id="3" name="文本框 4"/>
          <p:cNvSpPr txBox="1">
            <a:spLocks noChangeArrowheads="1"/>
          </p:cNvSpPr>
          <p:nvPr/>
        </p:nvSpPr>
        <p:spPr bwMode="auto">
          <a:xfrm>
            <a:off x="2673266" y="3329285"/>
            <a:ext cx="2631016" cy="461665"/>
          </a:xfrm>
          <a:prstGeom prst="rect">
            <a:avLst/>
          </a:prstGeom>
          <a:noFill/>
          <a:ln w="9525">
            <a:noFill/>
            <a:miter lim="800000"/>
          </a:ln>
        </p:spPr>
        <p:txBody>
          <a:bodyPr>
            <a:spAutoFit/>
          </a:bodyPr>
          <a:lstStyle/>
          <a:p>
            <a:pPr defTabSz="1219200"/>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Zn(NO</a:t>
            </a:r>
            <a:r>
              <a:rPr lang="en-US" altLang="zh-CN" sz="2400" kern="0" baseline="-2500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3</a:t>
            </a:r>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t>
            </a:r>
            <a:r>
              <a:rPr lang="en-US" altLang="zh-CN" sz="2400" kern="0" baseline="-2500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p>
        </p:txBody>
      </p:sp>
      <p:sp>
        <p:nvSpPr>
          <p:cNvPr id="4" name="文本框 5"/>
          <p:cNvSpPr txBox="1">
            <a:spLocks noChangeArrowheads="1"/>
          </p:cNvSpPr>
          <p:nvPr/>
        </p:nvSpPr>
        <p:spPr bwMode="auto">
          <a:xfrm>
            <a:off x="7576314" y="3329285"/>
            <a:ext cx="2650067" cy="461665"/>
          </a:xfrm>
          <a:prstGeom prst="rect">
            <a:avLst/>
          </a:prstGeom>
          <a:noFill/>
          <a:ln w="9525">
            <a:noFill/>
            <a:miter lim="800000"/>
          </a:ln>
        </p:spPr>
        <p:txBody>
          <a:bodyPr>
            <a:spAutoFit/>
          </a:bodyPr>
          <a:lstStyle/>
          <a:p>
            <a:pPr defTabSz="1219200"/>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Fe(NO</a:t>
            </a:r>
            <a:r>
              <a:rPr lang="en-US" altLang="zh-CN" sz="2400" kern="0" baseline="-2500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3</a:t>
            </a:r>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t>
            </a:r>
            <a:r>
              <a:rPr lang="en-US" altLang="zh-CN" sz="2400" kern="0" baseline="-2500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2</a:t>
            </a:r>
          </a:p>
        </p:txBody>
      </p:sp>
      <p:sp>
        <p:nvSpPr>
          <p:cNvPr id="5" name="文本框 6"/>
          <p:cNvSpPr txBox="1">
            <a:spLocks noChangeArrowheads="1"/>
          </p:cNvSpPr>
          <p:nvPr/>
        </p:nvSpPr>
        <p:spPr bwMode="auto">
          <a:xfrm>
            <a:off x="2582038" y="4000157"/>
            <a:ext cx="2341033" cy="461665"/>
          </a:xfrm>
          <a:prstGeom prst="rect">
            <a:avLst/>
          </a:prstGeom>
          <a:noFill/>
          <a:ln w="9525">
            <a:noFill/>
            <a:miter lim="800000"/>
          </a:ln>
        </p:spPr>
        <p:txBody>
          <a:bodyPr>
            <a:spAutoFit/>
          </a:bodyPr>
          <a:lstStyle/>
          <a:p>
            <a:pPr defTabSz="1219200"/>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Ag、Fe</a:t>
            </a:r>
          </a:p>
        </p:txBody>
      </p:sp>
      <p:sp>
        <p:nvSpPr>
          <p:cNvPr id="6" name="文本框 7"/>
          <p:cNvSpPr txBox="1">
            <a:spLocks noChangeArrowheads="1"/>
          </p:cNvSpPr>
          <p:nvPr/>
        </p:nvSpPr>
        <p:spPr bwMode="auto">
          <a:xfrm>
            <a:off x="5222745" y="3941487"/>
            <a:ext cx="897467" cy="461665"/>
          </a:xfrm>
          <a:prstGeom prst="rect">
            <a:avLst/>
          </a:prstGeom>
          <a:noFill/>
          <a:ln w="9525">
            <a:noFill/>
            <a:miter lim="800000"/>
          </a:ln>
        </p:spPr>
        <p:txBody>
          <a:bodyPr>
            <a:spAutoFit/>
          </a:bodyPr>
          <a:lstStyle/>
          <a:p>
            <a:pPr defTabSz="1219200"/>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Zn</a:t>
            </a:r>
          </a:p>
        </p:txBody>
      </p:sp>
      <p:sp>
        <p:nvSpPr>
          <p:cNvPr id="7" name="文本框 8"/>
          <p:cNvSpPr txBox="1">
            <a:spLocks noChangeArrowheads="1"/>
          </p:cNvSpPr>
          <p:nvPr/>
        </p:nvSpPr>
        <p:spPr bwMode="auto">
          <a:xfrm>
            <a:off x="6290439" y="4565037"/>
            <a:ext cx="3060700" cy="461665"/>
          </a:xfrm>
          <a:prstGeom prst="rect">
            <a:avLst/>
          </a:prstGeom>
          <a:noFill/>
          <a:ln w="9525">
            <a:noFill/>
            <a:miter lim="800000"/>
          </a:ln>
        </p:spPr>
        <p:txBody>
          <a:bodyPr>
            <a:spAutoFit/>
          </a:bodyPr>
          <a:lstStyle/>
          <a:p>
            <a:pPr defTabSz="1219200"/>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Ag、Fe、Zn</a:t>
            </a:r>
          </a:p>
        </p:txBody>
      </p:sp>
      <p:sp>
        <p:nvSpPr>
          <p:cNvPr id="8" name="文本框 9"/>
          <p:cNvSpPr txBox="1">
            <a:spLocks noChangeArrowheads="1"/>
          </p:cNvSpPr>
          <p:nvPr/>
        </p:nvSpPr>
        <p:spPr bwMode="auto">
          <a:xfrm>
            <a:off x="4796236" y="5118777"/>
            <a:ext cx="1750483" cy="461665"/>
          </a:xfrm>
          <a:prstGeom prst="rect">
            <a:avLst/>
          </a:prstGeom>
          <a:noFill/>
          <a:ln w="9525">
            <a:noFill/>
            <a:miter lim="800000"/>
          </a:ln>
        </p:spPr>
        <p:txBody>
          <a:bodyPr>
            <a:spAutoFit/>
          </a:bodyPr>
          <a:lstStyle/>
          <a:p>
            <a:pPr defTabSz="1219200"/>
            <a:r>
              <a:rPr lang="en-US" altLang="zh-CN" sz="2400" kern="0">
                <a:solidFill>
                  <a:srgbClr val="FF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小于</a:t>
            </a:r>
          </a:p>
        </p:txBody>
      </p:sp>
      <p:sp>
        <p:nvSpPr>
          <p:cNvPr id="9" name="文本框 8"/>
          <p:cNvSpPr txBox="1"/>
          <p:nvPr/>
        </p:nvSpPr>
        <p:spPr>
          <a:xfrm>
            <a:off x="835659" y="256559"/>
            <a:ext cx="5698705" cy="666786"/>
          </a:xfrm>
          <a:prstGeom prst="rect">
            <a:avLst/>
          </a:prstGeom>
          <a:noFill/>
        </p:spPr>
        <p:txBody>
          <a:bodyPr wrap="square" rtlCol="0">
            <a:spAutoFit/>
            <a:scene3d>
              <a:camera prst="orthographicFront"/>
              <a:lightRig rig="threePt" dir="t"/>
            </a:scene3d>
            <a:sp3d contourW="12700"/>
          </a:bodyPr>
          <a:lstStyle/>
          <a:p>
            <a:pPr defTabSz="1219200" latinLnBrk="1" hangingPunct="0">
              <a:defRPr/>
            </a:pPr>
            <a:r>
              <a:rPr lang="zh-CN" altLang="en-US" sz="3600" kern="0">
                <a:solidFill>
                  <a:srgbClr val="000000"/>
                </a:solidFill>
                <a:latin typeface="Arial" panose="020B0604020202020204" pitchFamily="34" charset="0"/>
                <a:ea typeface="思源黑体 CN Medium" panose="020B0600000000000000" pitchFamily="34" charset="-122"/>
                <a:cs typeface="Arial" panose="020B0604020202020204"/>
                <a:sym typeface="Arial" panose="020B0604020202020204" pitchFamily="34" charset="0"/>
              </a:rPr>
              <a:t>典型例题</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2.10.14"/>
  <p:tag name="AS_TITLE" val="Aspose.Slides for .NET 4.0 Client Profile"/>
  <p:tag name="AS_VERSION" val="22.10"/>
  <p:tag name="COMMONDATA" val="eyJoZGlkIjoiODM4MjkzYmE4MzMyMDcyNjEwMDQ3YmNkMzI1ZDJiOTYifQ=="/>
  <p:tag name="ISLIDE.GUIDESSETTING" val="{&quot;Id&quot;:null,&quot;Name&quot;:&quot;正常&quot;,&quot;HeaderHeight&quot;:15.0,&quot;FooterHeight&quot;:9.0,&quot;SideMargin&quot;:5.5,&quot;TopMargin&quot;:0.0,&quot;BottomMargin&quot;:0.0,&quot;IntervalMargin&quot;:1.5,&quot;SettingType&quot;:&quot;System&quot;}"/>
  <p:tag name="KSO_WPP_MARK_KEY" val="00393c0d-bb94-4b9b-8937-7e538cf96f91"/>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32a1feb4-cf48-428d-8990-43b6c1d7b5fd}"/>
  <p:tag name="TABLE_ENDDRAG_ORIGIN_RECT" val="763*318"/>
  <p:tag name="TABLE_ENDDRAG_RECT" val="108*156*763*318"/>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0b55a93d-ead1-44c9-934f-ca04c70a3bd5}"/>
  <p:tag name="TABLE_ENDDRAG_ORIGIN_RECT" val="874*472"/>
  <p:tag name="TABLE_ENDDRAG_RECT" val="76*60*874*472"/>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73660994-96c3-4047-bf72-19e422716bd0}"/>
  <p:tag name="TABLE_ENDDRAG_ORIGIN_RECT" val="922*399"/>
  <p:tag name="TABLE_ENDDRAG_RECT" val="7*112*922*399"/>
</p:tagLst>
</file>

<file path=ppt/theme/theme1.xml><?xml version="1.0" encoding="utf-8"?>
<a:theme xmlns:a="http://schemas.openxmlformats.org/drawingml/2006/main" name="1">
  <a:themeElements>
    <a:clrScheme name="1欧美渐变">
      <a:dk1>
        <a:sysClr val="windowText" lastClr="000000"/>
      </a:dk1>
      <a:lt1>
        <a:sysClr val="window" lastClr="FFFFFF"/>
      </a:lt1>
      <a:dk2>
        <a:srgbClr val="44546A"/>
      </a:dk2>
      <a:lt2>
        <a:srgbClr val="E7E6E6"/>
      </a:lt2>
      <a:accent1>
        <a:srgbClr val="3FAFC0"/>
      </a:accent1>
      <a:accent2>
        <a:srgbClr val="13639C"/>
      </a:accent2>
      <a:accent3>
        <a:srgbClr val="A5A5A5"/>
      </a:accent3>
      <a:accent4>
        <a:srgbClr val="FFC000"/>
      </a:accent4>
      <a:accent5>
        <a:srgbClr val="5B9BD5"/>
      </a:accent5>
      <a:accent6>
        <a:srgbClr val="70AD47"/>
      </a:accent6>
      <a:hlink>
        <a:srgbClr val="000000"/>
      </a:hlink>
      <a:folHlink>
        <a:srgbClr val="954F72"/>
      </a:folHlink>
    </a:clrScheme>
    <a:fontScheme name="g3oapytq">
      <a:majorFont>
        <a:latin typeface="Arial"/>
        <a:ea typeface="思源黑体 CN Regular"/>
        <a:cs typeface="Arial"/>
      </a:majorFont>
      <a:minorFont>
        <a:latin typeface="Arial"/>
        <a:ea typeface="思源黑体 CN Regular"/>
        <a:cs typeface="Arial"/>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1271</Words>
  <Application>Microsoft Office PowerPoint</Application>
  <PresentationFormat>宽屏</PresentationFormat>
  <Paragraphs>198</Paragraphs>
  <Slides>23</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FandolFang R</vt:lpstr>
      <vt:lpstr>方正粗黑宋简体</vt:lpstr>
      <vt:lpstr>方正苏新诗柳楷简体</vt:lpstr>
      <vt:lpstr>仿宋</vt:lpstr>
      <vt:lpstr>思源黑体 CN Medium</vt:lpstr>
      <vt:lpstr>思源黑体 CN Regular</vt:lpstr>
      <vt:lpstr>宋体</vt:lpstr>
      <vt:lpstr>Arial</vt:lpstr>
      <vt:lpstr>Calibri</vt:lpstr>
      <vt:lpstr>Times New Roman</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2023-04-27T06:21:31Z</dcterms:created>
  <dcterms:modified xsi:type="dcterms:W3CDTF">2023-04-27T06:21:35Z</dcterms:modified>
</cp:coreProperties>
</file>