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58" r:id="rId4"/>
    <p:sldId id="261" r:id="rId5"/>
    <p:sldId id="259" r:id="rId6"/>
    <p:sldId id="278" r:id="rId7"/>
    <p:sldId id="266" r:id="rId8"/>
    <p:sldId id="282" r:id="rId9"/>
    <p:sldId id="269" r:id="rId10"/>
    <p:sldId id="284" r:id="rId11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6420" userDrawn="1">
          <p15:clr>
            <a:srgbClr val="A4A3A4"/>
          </p15:clr>
        </p15:guide>
        <p15:guide id="5" orient="horz" pos="1664" userDrawn="1">
          <p15:clr>
            <a:srgbClr val="A4A3A4"/>
          </p15:clr>
        </p15:guide>
        <p15:guide id="6" orient="horz" pos="3906" userDrawn="1">
          <p15:clr>
            <a:srgbClr val="A4A3A4"/>
          </p15:clr>
        </p15:guide>
        <p15:guide id="7" pos="1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AC5D"/>
    <a:srgbClr val="D88A9E"/>
    <a:srgbClr val="A1739D"/>
    <a:srgbClr val="68BAAA"/>
    <a:srgbClr val="F4A74A"/>
    <a:srgbClr val="D1758E"/>
    <a:srgbClr val="5F3158"/>
    <a:srgbClr val="774F71"/>
    <a:srgbClr val="F7C17F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90" autoAdjust="0"/>
    <p:restoredTop sz="93837" autoAdjust="0"/>
  </p:normalViewPr>
  <p:slideViewPr>
    <p:cSldViewPr snapToGrid="0" showGuides="1">
      <p:cViewPr varScale="1">
        <p:scale>
          <a:sx n="55" d="100"/>
          <a:sy n="55" d="100"/>
        </p:scale>
        <p:origin x="-108" y="-1644"/>
      </p:cViewPr>
      <p:guideLst>
        <p:guide pos="6420"/>
        <p:guide orient="horz" pos="1664"/>
        <p:guide orient="horz" pos="3906"/>
        <p:guide pos="1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52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EDAC5D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16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4.9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27387C-0F71-47AA-8625-78B4CEAC1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449A1-6881-4E18-9118-9CA8B63513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37E6-C72E-4811-A999-7E3B324946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EF3-C642-43F7-A951-ECBD4B3810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37E6-C72E-4811-A999-7E3B324946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EF3-C642-43F7-A951-ECBD4B3810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37E6-C72E-4811-A999-7E3B324946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EF3-C642-43F7-A951-ECBD4B3810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37E6-C72E-4811-A999-7E3B324946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EF3-C642-43F7-A951-ECBD4B3810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37E6-C72E-4811-A999-7E3B324946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EF3-C642-43F7-A951-ECBD4B3810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37E6-C72E-4811-A999-7E3B324946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EF3-C642-43F7-A951-ECBD4B3810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37E6-C72E-4811-A999-7E3B324946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EF3-C642-43F7-A951-ECBD4B3810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37E6-C72E-4811-A999-7E3B324946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EF3-C642-43F7-A951-ECBD4B3810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37E6-C72E-4811-A999-7E3B324946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EF3-C642-43F7-A951-ECBD4B3810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37E6-C72E-4811-A999-7E3B324946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EF3-C642-43F7-A951-ECBD4B3810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37E6-C72E-4811-A999-7E3B324946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EF3-C642-43F7-A951-ECBD4B3810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637E6-C72E-4811-A999-7E3B324946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9BEF3-C642-43F7-A951-ECBD4B381009}" type="slidenum">
              <a:rPr lang="zh-CN" altLang="en-US" smtClean="0"/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image" Target="../media/image1.png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4.png"/><Relationship Id="rId2" Type="http://schemas.openxmlformats.org/officeDocument/2006/relationships/tags" Target="../tags/tag2.xml"/><Relationship Id="rId19" Type="http://schemas.openxmlformats.org/officeDocument/2006/relationships/tags" Target="../tags/tag16.xml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image" Target="../media/image3.png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image" Target="../media/image2.png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48.xml"/><Relationship Id="rId31" Type="http://schemas.openxmlformats.org/officeDocument/2006/relationships/tags" Target="../tags/tag47.xml"/><Relationship Id="rId30" Type="http://schemas.openxmlformats.org/officeDocument/2006/relationships/tags" Target="../tags/tag46.xml"/><Relationship Id="rId3" Type="http://schemas.openxmlformats.org/officeDocument/2006/relationships/tags" Target="../tags/tag19.xml"/><Relationship Id="rId29" Type="http://schemas.openxmlformats.org/officeDocument/2006/relationships/tags" Target="../tags/tag45.xml"/><Relationship Id="rId28" Type="http://schemas.openxmlformats.org/officeDocument/2006/relationships/tags" Target="../tags/tag44.xml"/><Relationship Id="rId27" Type="http://schemas.openxmlformats.org/officeDocument/2006/relationships/tags" Target="../tags/tag43.xml"/><Relationship Id="rId26" Type="http://schemas.openxmlformats.org/officeDocument/2006/relationships/tags" Target="../tags/tag42.xml"/><Relationship Id="rId25" Type="http://schemas.openxmlformats.org/officeDocument/2006/relationships/tags" Target="../tags/tag41.xml"/><Relationship Id="rId24" Type="http://schemas.openxmlformats.org/officeDocument/2006/relationships/tags" Target="../tags/tag40.xml"/><Relationship Id="rId23" Type="http://schemas.openxmlformats.org/officeDocument/2006/relationships/tags" Target="../tags/tag39.xml"/><Relationship Id="rId22" Type="http://schemas.openxmlformats.org/officeDocument/2006/relationships/tags" Target="../tags/tag38.xml"/><Relationship Id="rId21" Type="http://schemas.openxmlformats.org/officeDocument/2006/relationships/tags" Target="../tags/tag37.xml"/><Relationship Id="rId20" Type="http://schemas.openxmlformats.org/officeDocument/2006/relationships/tags" Target="../tags/tag36.xml"/><Relationship Id="rId2" Type="http://schemas.openxmlformats.org/officeDocument/2006/relationships/tags" Target="../tags/tag18.xml"/><Relationship Id="rId19" Type="http://schemas.openxmlformats.org/officeDocument/2006/relationships/tags" Target="../tags/tag35.xml"/><Relationship Id="rId18" Type="http://schemas.openxmlformats.org/officeDocument/2006/relationships/tags" Target="../tags/tag34.xml"/><Relationship Id="rId17" Type="http://schemas.openxmlformats.org/officeDocument/2006/relationships/tags" Target="../tags/tag33.xml"/><Relationship Id="rId16" Type="http://schemas.openxmlformats.org/officeDocument/2006/relationships/tags" Target="../tags/tag32.xml"/><Relationship Id="rId15" Type="http://schemas.openxmlformats.org/officeDocument/2006/relationships/tags" Target="../tags/tag31.xml"/><Relationship Id="rId14" Type="http://schemas.openxmlformats.org/officeDocument/2006/relationships/tags" Target="../tags/tag30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7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810497" y="2534317"/>
            <a:ext cx="4200281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2024</a:t>
            </a:r>
            <a:endParaRPr lang="zh-CN" altLang="en-US" sz="11500" dirty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0" y="2963148"/>
            <a:ext cx="6039098" cy="931705"/>
            <a:chOff x="-23530" y="2881356"/>
            <a:chExt cx="3348000" cy="931705"/>
          </a:xfrm>
        </p:grpSpPr>
        <p:sp>
          <p:nvSpPr>
            <p:cNvPr id="36" name="矩形 35"/>
            <p:cNvSpPr/>
            <p:nvPr/>
          </p:nvSpPr>
          <p:spPr>
            <a:xfrm>
              <a:off x="-23530" y="2881356"/>
              <a:ext cx="3348000" cy="216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-23530" y="3119924"/>
              <a:ext cx="3348000" cy="216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-23530" y="3358492"/>
              <a:ext cx="3348000" cy="21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-23530" y="3597061"/>
              <a:ext cx="3348000" cy="21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809750" y="4128135"/>
            <a:ext cx="7881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sz="4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ZWY-180/79L斜巷履带式扒渣机</a:t>
            </a:r>
            <a:endParaRPr sz="4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 rot="16200000">
            <a:off x="6898280" y="2921997"/>
            <a:ext cx="6775703" cy="931705"/>
            <a:chOff x="-23530" y="2881356"/>
            <a:chExt cx="3348000" cy="931705"/>
          </a:xfrm>
        </p:grpSpPr>
        <p:sp>
          <p:nvSpPr>
            <p:cNvPr id="46" name="矩形 45"/>
            <p:cNvSpPr/>
            <p:nvPr/>
          </p:nvSpPr>
          <p:spPr>
            <a:xfrm>
              <a:off x="-23530" y="2881356"/>
              <a:ext cx="3348000" cy="216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-23530" y="3119924"/>
              <a:ext cx="3348000" cy="216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-23530" y="3358492"/>
              <a:ext cx="3348000" cy="21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-23530" y="3597061"/>
              <a:ext cx="3348000" cy="21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201024" y="5068307"/>
            <a:ext cx="1395413" cy="517725"/>
            <a:chOff x="8201024" y="5068307"/>
            <a:chExt cx="1395413" cy="517725"/>
          </a:xfrm>
        </p:grpSpPr>
        <p:sp>
          <p:nvSpPr>
            <p:cNvPr id="50" name="矩形: 圆角 49"/>
            <p:cNvSpPr/>
            <p:nvPr/>
          </p:nvSpPr>
          <p:spPr>
            <a:xfrm>
              <a:off x="8201024" y="5068307"/>
              <a:ext cx="1395413" cy="517725"/>
            </a:xfrm>
            <a:prstGeom prst="roundRect">
              <a:avLst>
                <a:gd name="adj" fmla="val 2687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255792" y="5127114"/>
              <a:ext cx="128587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kuangan001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49"/>
                            </p:stCondLst>
                            <p:childTnLst>
                              <p:par>
                                <p:cTn id="2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2115" y="428170"/>
            <a:ext cx="1291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1"/>
                </a:solidFill>
                <a:latin typeface="+mj-ea"/>
                <a:ea typeface="+mj-ea"/>
              </a:rPr>
              <a:t>目录</a:t>
            </a:r>
            <a:endParaRPr lang="zh-CN" altLang="en-US" sz="40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380344" y="535369"/>
            <a:ext cx="0" cy="468000"/>
          </a:xfrm>
          <a:prstGeom prst="line">
            <a:avLst/>
          </a:prstGeom>
          <a:ln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438400" y="491827"/>
            <a:ext cx="2075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2"/>
                </a:solidFill>
              </a:rPr>
              <a:t>contents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316259"/>
            <a:ext cx="1132115" cy="931705"/>
            <a:chOff x="-23530" y="2881356"/>
            <a:chExt cx="3348000" cy="931705"/>
          </a:xfrm>
        </p:grpSpPr>
        <p:sp>
          <p:nvSpPr>
            <p:cNvPr id="8" name="矩形 7"/>
            <p:cNvSpPr/>
            <p:nvPr/>
          </p:nvSpPr>
          <p:spPr>
            <a:xfrm>
              <a:off x="-23530" y="2881356"/>
              <a:ext cx="3348000" cy="216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-23530" y="3119924"/>
              <a:ext cx="3348000" cy="216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-23530" y="3358492"/>
              <a:ext cx="3348000" cy="21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-23530" y="3597061"/>
              <a:ext cx="3348000" cy="21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383310" y="784215"/>
            <a:ext cx="7812000" cy="9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1"/>
            </p:custDataLst>
          </p:nvPr>
        </p:nvSpPr>
        <p:spPr>
          <a:xfrm>
            <a:off x="4262120" y="1669415"/>
            <a:ext cx="5407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F7C17F"/>
                </a:solidFill>
                <a:latin typeface="+mj-ea"/>
                <a:ea typeface="+mj-ea"/>
              </a:rPr>
              <a:t>ZWY-180/79L斜巷履带式扒渣机简介</a:t>
            </a:r>
            <a:endParaRPr lang="zh-CN" altLang="en-US" sz="2400" dirty="0">
              <a:solidFill>
                <a:srgbClr val="F7C17F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>
            <p:custDataLst>
              <p:tags r:id="rId2"/>
            </p:custDataLst>
          </p:nvPr>
        </p:nvSpPr>
        <p:spPr>
          <a:xfrm>
            <a:off x="4161790" y="2795905"/>
            <a:ext cx="54952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D1758E"/>
                </a:solidFill>
                <a:latin typeface="+mj-ea"/>
                <a:ea typeface="+mj-ea"/>
              </a:rPr>
              <a:t>ZWY-180/79L斜巷履带式扒渣机特点</a:t>
            </a:r>
            <a:endParaRPr lang="zh-CN" altLang="en-US" sz="2400" dirty="0">
              <a:solidFill>
                <a:srgbClr val="D1758E"/>
              </a:solidFill>
              <a:latin typeface="+mj-ea"/>
              <a:ea typeface="+mj-ea"/>
            </a:endParaRPr>
          </a:p>
        </p:txBody>
      </p:sp>
      <p:sp>
        <p:nvSpPr>
          <p:cNvPr id="47" name="文本框 46"/>
          <p:cNvSpPr txBox="1"/>
          <p:nvPr>
            <p:custDataLst>
              <p:tags r:id="rId3"/>
            </p:custDataLst>
          </p:nvPr>
        </p:nvSpPr>
        <p:spPr>
          <a:xfrm>
            <a:off x="4262120" y="4122420"/>
            <a:ext cx="54006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8F608A"/>
                </a:solidFill>
                <a:latin typeface="+mj-ea"/>
                <a:ea typeface="+mj-ea"/>
              </a:rPr>
              <a:t>ZWY-180/79L斜巷履带式扒渣机技术参数</a:t>
            </a:r>
            <a:endParaRPr lang="zh-CN" altLang="en-US" sz="2400" dirty="0">
              <a:solidFill>
                <a:srgbClr val="8F608A"/>
              </a:solidFill>
              <a:latin typeface="+mj-ea"/>
              <a:ea typeface="+mj-ea"/>
            </a:endParaRPr>
          </a:p>
        </p:txBody>
      </p:sp>
      <p:sp>
        <p:nvSpPr>
          <p:cNvPr id="52" name="文本框 51"/>
          <p:cNvSpPr txBox="1"/>
          <p:nvPr>
            <p:custDataLst>
              <p:tags r:id="rId4"/>
            </p:custDataLst>
          </p:nvPr>
        </p:nvSpPr>
        <p:spPr>
          <a:xfrm>
            <a:off x="4101465" y="5448935"/>
            <a:ext cx="55670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55B2A0"/>
                </a:solidFill>
                <a:latin typeface="+mj-ea"/>
                <a:ea typeface="+mj-ea"/>
              </a:rPr>
              <a:t>ZWY-180/79L斜巷履带式扒渣机用途</a:t>
            </a:r>
            <a:endParaRPr lang="zh-CN" altLang="en-US" sz="2400" dirty="0">
              <a:solidFill>
                <a:srgbClr val="55B2A0"/>
              </a:soli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>
            <p:custDataLst>
              <p:tags r:id="rId5"/>
            </p:custDataLst>
          </p:nvPr>
        </p:nvGrpSpPr>
        <p:grpSpPr>
          <a:xfrm>
            <a:off x="9757400" y="2810523"/>
            <a:ext cx="773643" cy="773645"/>
            <a:chOff x="9757400" y="2810523"/>
            <a:chExt cx="773643" cy="773645"/>
          </a:xfrm>
        </p:grpSpPr>
        <p:sp>
          <p:nvSpPr>
            <p:cNvPr id="60" name="泪滴形 59"/>
            <p:cNvSpPr/>
            <p:nvPr>
              <p:custDataLst>
                <p:tags r:id="rId6"/>
              </p:custDataLst>
            </p:nvPr>
          </p:nvSpPr>
          <p:spPr>
            <a:xfrm>
              <a:off x="9757400" y="2810523"/>
              <a:ext cx="773643" cy="773643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9" name="图片 5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 cstate="screen"/>
            <a:srcRect/>
            <a:stretch>
              <a:fillRect/>
            </a:stretch>
          </p:blipFill>
          <p:spPr>
            <a:xfrm>
              <a:off x="9827047" y="2834919"/>
              <a:ext cx="703996" cy="749249"/>
            </a:xfrm>
            <a:custGeom>
              <a:avLst/>
              <a:gdLst>
                <a:gd name="connsiteX0" fmla="*/ 185946 w 703996"/>
                <a:gd name="connsiteY0" fmla="*/ 0 h 749249"/>
                <a:gd name="connsiteX1" fmla="*/ 703996 w 703996"/>
                <a:gd name="connsiteY1" fmla="*/ 0 h 749249"/>
                <a:gd name="connsiteX2" fmla="*/ 703996 w 703996"/>
                <a:gd name="connsiteY2" fmla="*/ 362427 h 749249"/>
                <a:gd name="connsiteX3" fmla="*/ 317174 w 703996"/>
                <a:gd name="connsiteY3" fmla="*/ 749249 h 749249"/>
                <a:gd name="connsiteX4" fmla="*/ 43650 w 703996"/>
                <a:gd name="connsiteY4" fmla="*/ 635952 h 749249"/>
                <a:gd name="connsiteX5" fmla="*/ 0 w 703996"/>
                <a:gd name="connsiteY5" fmla="*/ 583048 h 749249"/>
                <a:gd name="connsiteX6" fmla="*/ 0 w 703996"/>
                <a:gd name="connsiteY6" fmla="*/ 141808 h 749249"/>
                <a:gd name="connsiteX7" fmla="*/ 43651 w 703996"/>
                <a:gd name="connsiteY7" fmla="*/ 88903 h 749249"/>
                <a:gd name="connsiteX8" fmla="*/ 166606 w 703996"/>
                <a:gd name="connsiteY8" fmla="*/ 6004 h 749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3996" h="749249">
                  <a:moveTo>
                    <a:pt x="185946" y="0"/>
                  </a:moveTo>
                  <a:lnTo>
                    <a:pt x="703996" y="0"/>
                  </a:lnTo>
                  <a:lnTo>
                    <a:pt x="703996" y="362427"/>
                  </a:lnTo>
                  <a:cubicBezTo>
                    <a:pt x="703996" y="576063"/>
                    <a:pt x="530810" y="749249"/>
                    <a:pt x="317174" y="749249"/>
                  </a:cubicBezTo>
                  <a:cubicBezTo>
                    <a:pt x="210356" y="749249"/>
                    <a:pt x="113651" y="705953"/>
                    <a:pt x="43650" y="635952"/>
                  </a:cubicBezTo>
                  <a:lnTo>
                    <a:pt x="0" y="583048"/>
                  </a:lnTo>
                  <a:lnTo>
                    <a:pt x="0" y="141808"/>
                  </a:lnTo>
                  <a:lnTo>
                    <a:pt x="43651" y="88903"/>
                  </a:lnTo>
                  <a:cubicBezTo>
                    <a:pt x="78651" y="53902"/>
                    <a:pt x="120328" y="25578"/>
                    <a:pt x="166606" y="6004"/>
                  </a:cubicBezTo>
                  <a:close/>
                </a:path>
              </a:pathLst>
            </a:custGeom>
          </p:spPr>
        </p:pic>
      </p:grpSp>
      <p:grpSp>
        <p:nvGrpSpPr>
          <p:cNvPr id="12" name="组合 11"/>
          <p:cNvGrpSpPr/>
          <p:nvPr>
            <p:custDataLst>
              <p:tags r:id="rId9"/>
            </p:custDataLst>
          </p:nvPr>
        </p:nvGrpSpPr>
        <p:grpSpPr>
          <a:xfrm>
            <a:off x="9763318" y="4107986"/>
            <a:ext cx="773643" cy="773645"/>
            <a:chOff x="9763318" y="4107986"/>
            <a:chExt cx="773643" cy="773645"/>
          </a:xfrm>
        </p:grpSpPr>
        <p:sp>
          <p:nvSpPr>
            <p:cNvPr id="63" name="泪滴形 62"/>
            <p:cNvSpPr/>
            <p:nvPr>
              <p:custDataLst>
                <p:tags r:id="rId10"/>
              </p:custDataLst>
            </p:nvPr>
          </p:nvSpPr>
          <p:spPr>
            <a:xfrm>
              <a:off x="9763318" y="4107986"/>
              <a:ext cx="773643" cy="773643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2" name="图片 61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 cstate="screen"/>
            <a:srcRect r="14746" b="21894"/>
            <a:stretch>
              <a:fillRect/>
            </a:stretch>
          </p:blipFill>
          <p:spPr>
            <a:xfrm>
              <a:off x="9830095" y="4176890"/>
              <a:ext cx="706866" cy="704741"/>
            </a:xfrm>
            <a:custGeom>
              <a:avLst/>
              <a:gdLst>
                <a:gd name="connsiteX0" fmla="*/ 100327 w 706866"/>
                <a:gd name="connsiteY0" fmla="*/ 0 h 704741"/>
                <a:gd name="connsiteX1" fmla="*/ 706866 w 706866"/>
                <a:gd name="connsiteY1" fmla="*/ 0 h 704741"/>
                <a:gd name="connsiteX2" fmla="*/ 706866 w 706866"/>
                <a:gd name="connsiteY2" fmla="*/ 317919 h 704741"/>
                <a:gd name="connsiteX3" fmla="*/ 320044 w 706866"/>
                <a:gd name="connsiteY3" fmla="*/ 704741 h 704741"/>
                <a:gd name="connsiteX4" fmla="*/ 46520 w 706866"/>
                <a:gd name="connsiteY4" fmla="*/ 591444 h 704741"/>
                <a:gd name="connsiteX5" fmla="*/ 0 w 706866"/>
                <a:gd name="connsiteY5" fmla="*/ 535062 h 704741"/>
                <a:gd name="connsiteX6" fmla="*/ 0 w 706866"/>
                <a:gd name="connsiteY6" fmla="*/ 100778 h 704741"/>
                <a:gd name="connsiteX7" fmla="*/ 46521 w 706866"/>
                <a:gd name="connsiteY7" fmla="*/ 44395 h 70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6866" h="704741">
                  <a:moveTo>
                    <a:pt x="100327" y="0"/>
                  </a:moveTo>
                  <a:lnTo>
                    <a:pt x="706866" y="0"/>
                  </a:lnTo>
                  <a:lnTo>
                    <a:pt x="706866" y="317919"/>
                  </a:lnTo>
                  <a:cubicBezTo>
                    <a:pt x="706866" y="531555"/>
                    <a:pt x="533680" y="704741"/>
                    <a:pt x="320044" y="704741"/>
                  </a:cubicBezTo>
                  <a:cubicBezTo>
                    <a:pt x="213226" y="704741"/>
                    <a:pt x="116521" y="661445"/>
                    <a:pt x="46520" y="591444"/>
                  </a:cubicBezTo>
                  <a:lnTo>
                    <a:pt x="0" y="535062"/>
                  </a:lnTo>
                  <a:lnTo>
                    <a:pt x="0" y="100778"/>
                  </a:lnTo>
                  <a:lnTo>
                    <a:pt x="46521" y="44395"/>
                  </a:lnTo>
                  <a:close/>
                </a:path>
              </a:pathLst>
            </a:custGeom>
          </p:spPr>
        </p:pic>
      </p:grpSp>
      <p:grpSp>
        <p:nvGrpSpPr>
          <p:cNvPr id="13" name="组合 12"/>
          <p:cNvGrpSpPr/>
          <p:nvPr>
            <p:custDataLst>
              <p:tags r:id="rId13"/>
            </p:custDataLst>
          </p:nvPr>
        </p:nvGrpSpPr>
        <p:grpSpPr>
          <a:xfrm>
            <a:off x="9769236" y="5405450"/>
            <a:ext cx="773643" cy="773645"/>
            <a:chOff x="9769236" y="5405450"/>
            <a:chExt cx="773643" cy="773645"/>
          </a:xfrm>
        </p:grpSpPr>
        <p:sp>
          <p:nvSpPr>
            <p:cNvPr id="66" name="泪滴形 65"/>
            <p:cNvSpPr/>
            <p:nvPr>
              <p:custDataLst>
                <p:tags r:id="rId14"/>
              </p:custDataLst>
            </p:nvPr>
          </p:nvSpPr>
          <p:spPr>
            <a:xfrm>
              <a:off x="9769236" y="5405450"/>
              <a:ext cx="773643" cy="773643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5" name="图片 64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 cstate="screen"/>
            <a:srcRect/>
            <a:stretch>
              <a:fillRect/>
            </a:stretch>
          </p:blipFill>
          <p:spPr>
            <a:xfrm>
              <a:off x="9830407" y="5452340"/>
              <a:ext cx="712472" cy="726755"/>
            </a:xfrm>
            <a:custGeom>
              <a:avLst/>
              <a:gdLst>
                <a:gd name="connsiteX0" fmla="*/ 144701 w 712472"/>
                <a:gd name="connsiteY0" fmla="*/ 0 h 726755"/>
                <a:gd name="connsiteX1" fmla="*/ 712472 w 712472"/>
                <a:gd name="connsiteY1" fmla="*/ 0 h 726755"/>
                <a:gd name="connsiteX2" fmla="*/ 712472 w 712472"/>
                <a:gd name="connsiteY2" fmla="*/ 339933 h 726755"/>
                <a:gd name="connsiteX3" fmla="*/ 325650 w 712472"/>
                <a:gd name="connsiteY3" fmla="*/ 726755 h 726755"/>
                <a:gd name="connsiteX4" fmla="*/ 4891 w 712472"/>
                <a:gd name="connsiteY4" fmla="*/ 556209 h 726755"/>
                <a:gd name="connsiteX5" fmla="*/ 0 w 712472"/>
                <a:gd name="connsiteY5" fmla="*/ 547198 h 726755"/>
                <a:gd name="connsiteX6" fmla="*/ 0 w 712472"/>
                <a:gd name="connsiteY6" fmla="*/ 132670 h 726755"/>
                <a:gd name="connsiteX7" fmla="*/ 4892 w 712472"/>
                <a:gd name="connsiteY7" fmla="*/ 123657 h 726755"/>
                <a:gd name="connsiteX8" fmla="*/ 109375 w 712472"/>
                <a:gd name="connsiteY8" fmla="*/ 19174 h 72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2472" h="726755">
                  <a:moveTo>
                    <a:pt x="144701" y="0"/>
                  </a:moveTo>
                  <a:lnTo>
                    <a:pt x="712472" y="0"/>
                  </a:lnTo>
                  <a:lnTo>
                    <a:pt x="712472" y="339933"/>
                  </a:lnTo>
                  <a:cubicBezTo>
                    <a:pt x="712472" y="553569"/>
                    <a:pt x="539286" y="726755"/>
                    <a:pt x="325650" y="726755"/>
                  </a:cubicBezTo>
                  <a:cubicBezTo>
                    <a:pt x="192128" y="726755"/>
                    <a:pt x="74406" y="659104"/>
                    <a:pt x="4891" y="556209"/>
                  </a:cubicBezTo>
                  <a:lnTo>
                    <a:pt x="0" y="547198"/>
                  </a:lnTo>
                  <a:lnTo>
                    <a:pt x="0" y="132670"/>
                  </a:lnTo>
                  <a:lnTo>
                    <a:pt x="4892" y="123657"/>
                  </a:lnTo>
                  <a:cubicBezTo>
                    <a:pt x="32698" y="82499"/>
                    <a:pt x="68217" y="46980"/>
                    <a:pt x="109375" y="19174"/>
                  </a:cubicBezTo>
                  <a:close/>
                </a:path>
              </a:pathLst>
            </a:custGeom>
          </p:spPr>
        </p:pic>
      </p:grpSp>
      <p:grpSp>
        <p:nvGrpSpPr>
          <p:cNvPr id="3" name="组合 2"/>
          <p:cNvGrpSpPr/>
          <p:nvPr>
            <p:custDataLst>
              <p:tags r:id="rId17"/>
            </p:custDataLst>
          </p:nvPr>
        </p:nvGrpSpPr>
        <p:grpSpPr>
          <a:xfrm>
            <a:off x="9751482" y="1513060"/>
            <a:ext cx="773643" cy="773644"/>
            <a:chOff x="9751482" y="1513060"/>
            <a:chExt cx="773643" cy="773644"/>
          </a:xfrm>
        </p:grpSpPr>
        <p:sp>
          <p:nvSpPr>
            <p:cNvPr id="69" name="泪滴形 68"/>
            <p:cNvSpPr/>
            <p:nvPr>
              <p:custDataLst>
                <p:tags r:id="rId18"/>
              </p:custDataLst>
            </p:nvPr>
          </p:nvSpPr>
          <p:spPr>
            <a:xfrm>
              <a:off x="9751482" y="1513060"/>
              <a:ext cx="773643" cy="773643"/>
            </a:xfrm>
            <a:prstGeom prst="teardrop">
              <a:avLst/>
            </a:prstGeom>
            <a:solidFill>
              <a:srgbClr val="F7C1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8" name="图片 67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0" cstate="screen"/>
            <a:srcRect/>
            <a:stretch>
              <a:fillRect/>
            </a:stretch>
          </p:blipFill>
          <p:spPr>
            <a:xfrm>
              <a:off x="9926789" y="1513060"/>
              <a:ext cx="598336" cy="773644"/>
            </a:xfrm>
            <a:custGeom>
              <a:avLst/>
              <a:gdLst>
                <a:gd name="connsiteX0" fmla="*/ 211515 w 598336"/>
                <a:gd name="connsiteY0" fmla="*/ 0 h 773644"/>
                <a:gd name="connsiteX1" fmla="*/ 598336 w 598336"/>
                <a:gd name="connsiteY1" fmla="*/ 0 h 773644"/>
                <a:gd name="connsiteX2" fmla="*/ 598336 w 598336"/>
                <a:gd name="connsiteY2" fmla="*/ 386822 h 773644"/>
                <a:gd name="connsiteX3" fmla="*/ 211514 w 598336"/>
                <a:gd name="connsiteY3" fmla="*/ 773644 h 773644"/>
                <a:gd name="connsiteX4" fmla="*/ 60945 w 598336"/>
                <a:gd name="connsiteY4" fmla="*/ 743246 h 773644"/>
                <a:gd name="connsiteX5" fmla="*/ 0 w 598336"/>
                <a:gd name="connsiteY5" fmla="*/ 710166 h 773644"/>
                <a:gd name="connsiteX6" fmla="*/ 0 w 598336"/>
                <a:gd name="connsiteY6" fmla="*/ 63479 h 773644"/>
                <a:gd name="connsiteX7" fmla="*/ 60946 w 598336"/>
                <a:gd name="connsiteY7" fmla="*/ 30398 h 773644"/>
                <a:gd name="connsiteX8" fmla="*/ 211515 w 598336"/>
                <a:gd name="connsiteY8" fmla="*/ 0 h 77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8336" h="773644">
                  <a:moveTo>
                    <a:pt x="211515" y="0"/>
                  </a:moveTo>
                  <a:lnTo>
                    <a:pt x="598336" y="0"/>
                  </a:lnTo>
                  <a:lnTo>
                    <a:pt x="598336" y="386822"/>
                  </a:lnTo>
                  <a:cubicBezTo>
                    <a:pt x="598336" y="600458"/>
                    <a:pt x="425150" y="773644"/>
                    <a:pt x="211514" y="773644"/>
                  </a:cubicBezTo>
                  <a:cubicBezTo>
                    <a:pt x="158105" y="773644"/>
                    <a:pt x="107224" y="762820"/>
                    <a:pt x="60945" y="743246"/>
                  </a:cubicBezTo>
                  <a:lnTo>
                    <a:pt x="0" y="710166"/>
                  </a:lnTo>
                  <a:lnTo>
                    <a:pt x="0" y="63479"/>
                  </a:lnTo>
                  <a:lnTo>
                    <a:pt x="60946" y="30398"/>
                  </a:lnTo>
                  <a:cubicBezTo>
                    <a:pt x="107225" y="10824"/>
                    <a:pt x="158106" y="0"/>
                    <a:pt x="211515" y="0"/>
                  </a:cubicBezTo>
                  <a:close/>
                </a:path>
              </a:pathLst>
            </a:cu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6" grpId="0"/>
      <p:bldP spid="42" grpId="0"/>
      <p:bldP spid="47" grpId="0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3823335" y="631190"/>
            <a:ext cx="48183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F7C17F"/>
                </a:solidFill>
                <a:latin typeface="+mj-ea"/>
                <a:ea typeface="+mj-ea"/>
                <a:sym typeface="+mn-ea"/>
              </a:rPr>
              <a:t>ZWY-180/79L斜巷履带式扒渣机</a:t>
            </a:r>
            <a:endParaRPr lang="zh-CN" altLang="en-US" sz="24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5283434" y="1195133"/>
            <a:ext cx="1625132" cy="0"/>
            <a:chOff x="5512406" y="946363"/>
            <a:chExt cx="1625132" cy="0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5512406" y="946363"/>
              <a:ext cx="406283" cy="0"/>
            </a:xfrm>
            <a:prstGeom prst="line">
              <a:avLst/>
            </a:prstGeom>
            <a:ln w="4762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5918689" y="946363"/>
              <a:ext cx="406283" cy="0"/>
            </a:xfrm>
            <a:prstGeom prst="line">
              <a:avLst/>
            </a:prstGeom>
            <a:ln w="476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6324972" y="946363"/>
              <a:ext cx="406283" cy="0"/>
            </a:xfrm>
            <a:prstGeom prst="line">
              <a:avLst/>
            </a:prstGeom>
            <a:ln w="476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6731255" y="946363"/>
              <a:ext cx="406283" cy="0"/>
            </a:xfrm>
            <a:prstGeom prst="line">
              <a:avLst/>
            </a:prstGeom>
            <a:ln w="4762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扒渣机水印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02400" y="2084070"/>
            <a:ext cx="3242945" cy="3242945"/>
          </a:xfrm>
          <a:prstGeom prst="rect">
            <a:avLst/>
          </a:prstGeom>
        </p:spPr>
      </p:pic>
      <p:pic>
        <p:nvPicPr>
          <p:cNvPr id="3" name="图片 2" descr="扒渣机水印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655" y="2084070"/>
            <a:ext cx="3242945" cy="3242945"/>
          </a:xfrm>
          <a:prstGeom prst="rect">
            <a:avLst/>
          </a:prstGeom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8484967" y="2015595"/>
            <a:ext cx="3011708" cy="3011708"/>
            <a:chOff x="7252153" y="1211942"/>
            <a:chExt cx="3272972" cy="3272972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>
            <a:xfrm>
              <a:off x="7252153" y="1211942"/>
              <a:ext cx="3272972" cy="3272972"/>
            </a:xfrm>
            <a:custGeom>
              <a:avLst/>
              <a:gdLst>
                <a:gd name="connsiteX0" fmla="*/ 1636486 w 3272972"/>
                <a:gd name="connsiteY0" fmla="*/ 0 h 3272972"/>
                <a:gd name="connsiteX1" fmla="*/ 3272972 w 3272972"/>
                <a:gd name="connsiteY1" fmla="*/ 0 h 3272972"/>
                <a:gd name="connsiteX2" fmla="*/ 3272972 w 3272972"/>
                <a:gd name="connsiteY2" fmla="*/ 1636486 h 3272972"/>
                <a:gd name="connsiteX3" fmla="*/ 1636486 w 3272972"/>
                <a:gd name="connsiteY3" fmla="*/ 3272972 h 3272972"/>
                <a:gd name="connsiteX4" fmla="*/ 0 w 3272972"/>
                <a:gd name="connsiteY4" fmla="*/ 1636486 h 3272972"/>
                <a:gd name="connsiteX5" fmla="*/ 1636486 w 3272972"/>
                <a:gd name="connsiteY5" fmla="*/ 0 h 327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2972" h="3272972">
                  <a:moveTo>
                    <a:pt x="1636486" y="0"/>
                  </a:moveTo>
                  <a:lnTo>
                    <a:pt x="3272972" y="0"/>
                  </a:lnTo>
                  <a:lnTo>
                    <a:pt x="3272972" y="1636486"/>
                  </a:lnTo>
                  <a:cubicBezTo>
                    <a:pt x="3272972" y="2540292"/>
                    <a:pt x="2540292" y="3272972"/>
                    <a:pt x="1636486" y="3272972"/>
                  </a:cubicBezTo>
                  <a:cubicBezTo>
                    <a:pt x="732680" y="3272972"/>
                    <a:pt x="0" y="2540292"/>
                    <a:pt x="0" y="1636486"/>
                  </a:cubicBezTo>
                  <a:cubicBezTo>
                    <a:pt x="0" y="732680"/>
                    <a:pt x="732680" y="0"/>
                    <a:pt x="1636486" y="0"/>
                  </a:cubicBezTo>
                  <a:close/>
                </a:path>
              </a:pathLst>
            </a:cu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2" cstate="screen"/>
            <a:srcRect t="3467" r="16053" b="15923"/>
            <a:stretch>
              <a:fillRect/>
            </a:stretch>
          </p:blipFill>
          <p:spPr>
            <a:xfrm>
              <a:off x="8176023" y="1211942"/>
              <a:ext cx="2349102" cy="3272972"/>
            </a:xfrm>
            <a:custGeom>
              <a:avLst/>
              <a:gdLst>
                <a:gd name="connsiteX0" fmla="*/ 712616 w 2349102"/>
                <a:gd name="connsiteY0" fmla="*/ 0 h 3272972"/>
                <a:gd name="connsiteX1" fmla="*/ 2349102 w 2349102"/>
                <a:gd name="connsiteY1" fmla="*/ 0 h 3272972"/>
                <a:gd name="connsiteX2" fmla="*/ 2349102 w 2349102"/>
                <a:gd name="connsiteY2" fmla="*/ 1636486 h 3272972"/>
                <a:gd name="connsiteX3" fmla="*/ 712616 w 2349102"/>
                <a:gd name="connsiteY3" fmla="*/ 3272972 h 3272972"/>
                <a:gd name="connsiteX4" fmla="*/ 75622 w 2349102"/>
                <a:gd name="connsiteY4" fmla="*/ 3144369 h 3272972"/>
                <a:gd name="connsiteX5" fmla="*/ 0 w 2349102"/>
                <a:gd name="connsiteY5" fmla="*/ 3107940 h 3272972"/>
                <a:gd name="connsiteX6" fmla="*/ 0 w 2349102"/>
                <a:gd name="connsiteY6" fmla="*/ 165032 h 3272972"/>
                <a:gd name="connsiteX7" fmla="*/ 75622 w 2349102"/>
                <a:gd name="connsiteY7" fmla="*/ 128603 h 3272972"/>
                <a:gd name="connsiteX8" fmla="*/ 712616 w 2349102"/>
                <a:gd name="connsiteY8" fmla="*/ 0 h 327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49102" h="3272972">
                  <a:moveTo>
                    <a:pt x="712616" y="0"/>
                  </a:moveTo>
                  <a:lnTo>
                    <a:pt x="2349102" y="0"/>
                  </a:lnTo>
                  <a:lnTo>
                    <a:pt x="2349102" y="1636486"/>
                  </a:lnTo>
                  <a:cubicBezTo>
                    <a:pt x="2349102" y="2540292"/>
                    <a:pt x="1616422" y="3272972"/>
                    <a:pt x="712616" y="3272972"/>
                  </a:cubicBezTo>
                  <a:cubicBezTo>
                    <a:pt x="486665" y="3272972"/>
                    <a:pt x="271408" y="3227180"/>
                    <a:pt x="75622" y="3144369"/>
                  </a:cubicBezTo>
                  <a:lnTo>
                    <a:pt x="0" y="3107940"/>
                  </a:lnTo>
                  <a:lnTo>
                    <a:pt x="0" y="165032"/>
                  </a:lnTo>
                  <a:lnTo>
                    <a:pt x="75622" y="128603"/>
                  </a:lnTo>
                  <a:cubicBezTo>
                    <a:pt x="271408" y="45793"/>
                    <a:pt x="486665" y="0"/>
                    <a:pt x="712616" y="0"/>
                  </a:cubicBezTo>
                  <a:close/>
                </a:path>
              </a:pathLst>
            </a:custGeom>
          </p:spPr>
        </p:pic>
      </p:grpSp>
      <p:sp>
        <p:nvSpPr>
          <p:cNvPr id="19" name="文本框 18"/>
          <p:cNvSpPr txBox="1"/>
          <p:nvPr/>
        </p:nvSpPr>
        <p:spPr>
          <a:xfrm>
            <a:off x="1466850" y="2442845"/>
            <a:ext cx="650240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chemeClr val="bg2"/>
                </a:solidFill>
              </a:rPr>
              <a:t>ZWY-180/79L斜巷履带式扒渣机介绍</a:t>
            </a:r>
            <a:endParaRPr lang="zh-CN" altLang="en-US" dirty="0">
              <a:solidFill>
                <a:schemeClr val="bg2"/>
              </a:solidFill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chemeClr val="bg2"/>
                </a:solidFill>
              </a:rPr>
              <a:t>ZWY-180/79L斜巷履带式扒渣机是一种连续生产的高效率出矿设备，主要用于矿山岩巷、半煤岩巷掘进，也可以用于引水洞、铁路隧道施工和国防洞窟施工中的装载作业，大大提高掘进速度，可适用于大型断面，坡度+20°~-32°的巷道。</a:t>
            </a:r>
            <a:endParaRPr lang="zh-CN" altLang="en-US" dirty="0">
              <a:solidFill>
                <a:schemeClr val="bg2"/>
              </a:solidFill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151619" y="535369"/>
            <a:ext cx="0" cy="468000"/>
          </a:xfrm>
          <a:prstGeom prst="line">
            <a:avLst/>
          </a:prstGeom>
          <a:ln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171575" y="492125"/>
            <a:ext cx="32321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F7C17F"/>
                </a:solidFill>
                <a:latin typeface="+mj-ea"/>
                <a:ea typeface="+mj-ea"/>
                <a:sym typeface="+mn-ea"/>
              </a:rPr>
              <a:t>ZWY-180/79L斜巷履带式扒渣机简介</a:t>
            </a:r>
            <a:endParaRPr lang="zh-CN" altLang="en-US" sz="2400" dirty="0">
              <a:solidFill>
                <a:schemeClr val="accent2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0" y="316259"/>
            <a:ext cx="1132115" cy="931705"/>
            <a:chOff x="-23530" y="2881356"/>
            <a:chExt cx="3348000" cy="931705"/>
          </a:xfrm>
        </p:grpSpPr>
        <p:sp>
          <p:nvSpPr>
            <p:cNvPr id="28" name="矩形 27"/>
            <p:cNvSpPr/>
            <p:nvPr/>
          </p:nvSpPr>
          <p:spPr>
            <a:xfrm>
              <a:off x="-23530" y="2881356"/>
              <a:ext cx="3348000" cy="216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-23530" y="3119924"/>
              <a:ext cx="3348000" cy="216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-23530" y="3358492"/>
              <a:ext cx="3348000" cy="21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-23530" y="3597061"/>
              <a:ext cx="3348000" cy="21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7" name="直接连接符 26"/>
          <p:cNvCxnSpPr/>
          <p:nvPr/>
        </p:nvCxnSpPr>
        <p:spPr>
          <a:xfrm>
            <a:off x="4383310" y="784215"/>
            <a:ext cx="7812000" cy="9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12192000" cy="2348871"/>
            <a:chOff x="0" y="0"/>
            <a:chExt cx="12192000" cy="234887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0" y="0"/>
              <a:ext cx="12192000" cy="2348871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0" y="0"/>
              <a:ext cx="12192000" cy="2348871"/>
            </a:xfrm>
            <a:prstGeom prst="rect">
              <a:avLst/>
            </a:prstGeom>
            <a:solidFill>
              <a:schemeClr val="tx1">
                <a:lumMod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197225" y="1155700"/>
            <a:ext cx="579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D1758E"/>
                </a:solidFill>
                <a:latin typeface="+mj-ea"/>
                <a:ea typeface="+mj-ea"/>
                <a:sym typeface="+mn-ea"/>
              </a:rPr>
              <a:t>ZWY-180/79L斜巷履带式扒渣机</a:t>
            </a:r>
            <a:endParaRPr lang="zh-CN" alt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8" name="图片 17" descr="扒渣机水印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780" y="3376930"/>
            <a:ext cx="2272665" cy="2272665"/>
          </a:xfrm>
          <a:prstGeom prst="rect">
            <a:avLst/>
          </a:prstGeom>
        </p:spPr>
      </p:pic>
      <p:pic>
        <p:nvPicPr>
          <p:cNvPr id="19" name="图片 18" descr="轮式扒渣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585" y="3493770"/>
            <a:ext cx="2272665" cy="2272665"/>
          </a:xfrm>
          <a:prstGeom prst="rect">
            <a:avLst/>
          </a:prstGeom>
        </p:spPr>
      </p:pic>
      <p:pic>
        <p:nvPicPr>
          <p:cNvPr id="23" name="图片 22" descr="扒渣机水印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390" y="3376930"/>
            <a:ext cx="2272665" cy="2272665"/>
          </a:xfrm>
          <a:prstGeom prst="rect">
            <a:avLst/>
          </a:prstGeom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 rot="2740900">
            <a:off x="4682549" y="1666497"/>
            <a:ext cx="1258652" cy="1258654"/>
            <a:chOff x="1770905" y="1465565"/>
            <a:chExt cx="1194544" cy="1194546"/>
          </a:xfrm>
        </p:grpSpPr>
        <p:grpSp>
          <p:nvGrpSpPr>
            <p:cNvPr id="27" name="组合 26"/>
            <p:cNvGrpSpPr/>
            <p:nvPr/>
          </p:nvGrpSpPr>
          <p:grpSpPr>
            <a:xfrm>
              <a:off x="1819273" y="1532161"/>
              <a:ext cx="1061356" cy="1061356"/>
              <a:chOff x="711200" y="2162629"/>
              <a:chExt cx="1059542" cy="1059542"/>
            </a:xfrm>
          </p:grpSpPr>
          <p:sp>
            <p:nvSpPr>
              <p:cNvPr id="28" name="椭圆 27"/>
              <p:cNvSpPr/>
              <p:nvPr>
                <p:custDataLst>
                  <p:tags r:id="rId2"/>
                </p:custDataLst>
              </p:nvPr>
            </p:nvSpPr>
            <p:spPr>
              <a:xfrm>
                <a:off x="711200" y="2162629"/>
                <a:ext cx="1059542" cy="1059542"/>
              </a:xfrm>
              <a:prstGeom prst="ellipse">
                <a:avLst/>
              </a:prstGeom>
              <a:solidFill>
                <a:srgbClr val="EDAC5D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  <p:sp>
            <p:nvSpPr>
              <p:cNvPr id="29" name="椭圆 28"/>
              <p:cNvSpPr/>
              <p:nvPr>
                <p:custDataLst>
                  <p:tags r:id="rId3"/>
                </p:custDataLst>
              </p:nvPr>
            </p:nvSpPr>
            <p:spPr>
              <a:xfrm>
                <a:off x="774586" y="2226015"/>
                <a:ext cx="932770" cy="932770"/>
              </a:xfrm>
              <a:prstGeom prst="ellipse">
                <a:avLst/>
              </a:prstGeom>
              <a:solidFill>
                <a:srgbClr val="EDAC5D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  <p:sp>
            <p:nvSpPr>
              <p:cNvPr id="30" name="椭圆 29"/>
              <p:cNvSpPr/>
              <p:nvPr>
                <p:custDataLst>
                  <p:tags r:id="rId4"/>
                </p:custDataLst>
              </p:nvPr>
            </p:nvSpPr>
            <p:spPr>
              <a:xfrm>
                <a:off x="834117" y="2285546"/>
                <a:ext cx="813708" cy="813708"/>
              </a:xfrm>
              <a:prstGeom prst="ellipse">
                <a:avLst/>
              </a:prstGeom>
              <a:solidFill>
                <a:srgbClr val="EDAC5D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  <p:sp>
            <p:nvSpPr>
              <p:cNvPr id="31" name="椭圆 30"/>
              <p:cNvSpPr/>
              <p:nvPr>
                <p:custDataLst>
                  <p:tags r:id="rId5"/>
                </p:custDataLst>
              </p:nvPr>
            </p:nvSpPr>
            <p:spPr>
              <a:xfrm>
                <a:off x="896029" y="2347458"/>
                <a:ext cx="689884" cy="689884"/>
              </a:xfrm>
              <a:prstGeom prst="ellipse">
                <a:avLst/>
              </a:prstGeom>
              <a:solidFill>
                <a:srgbClr val="EDAC5D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</p:grpSp>
        <p:sp>
          <p:nvSpPr>
            <p:cNvPr id="2" name="弧形 1"/>
            <p:cNvSpPr/>
            <p:nvPr>
              <p:custDataLst>
                <p:tags r:id="rId6"/>
              </p:custDataLst>
            </p:nvPr>
          </p:nvSpPr>
          <p:spPr>
            <a:xfrm flipH="1">
              <a:off x="1770905" y="1465565"/>
              <a:ext cx="1194544" cy="1194546"/>
            </a:xfrm>
            <a:prstGeom prst="arc">
              <a:avLst>
                <a:gd name="adj1" fmla="val 16200000"/>
                <a:gd name="adj2" fmla="val 9330567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>
            <p:custDataLst>
              <p:tags r:id="rId7"/>
            </p:custDataLst>
          </p:nvPr>
        </p:nvGrpSpPr>
        <p:grpSpPr>
          <a:xfrm>
            <a:off x="5403909" y="3912346"/>
            <a:ext cx="1258652" cy="1258654"/>
            <a:chOff x="3902808" y="1932748"/>
            <a:chExt cx="1194544" cy="1194546"/>
          </a:xfrm>
        </p:grpSpPr>
        <p:grpSp>
          <p:nvGrpSpPr>
            <p:cNvPr id="37" name="组合 36"/>
            <p:cNvGrpSpPr/>
            <p:nvPr/>
          </p:nvGrpSpPr>
          <p:grpSpPr>
            <a:xfrm>
              <a:off x="3969403" y="1999344"/>
              <a:ext cx="1061356" cy="1061356"/>
              <a:chOff x="711200" y="2162629"/>
              <a:chExt cx="1059542" cy="1059542"/>
            </a:xfrm>
          </p:grpSpPr>
          <p:sp>
            <p:nvSpPr>
              <p:cNvPr id="38" name="椭圆 37"/>
              <p:cNvSpPr/>
              <p:nvPr>
                <p:custDataLst>
                  <p:tags r:id="rId8"/>
                </p:custDataLst>
              </p:nvPr>
            </p:nvSpPr>
            <p:spPr>
              <a:xfrm>
                <a:off x="711200" y="2162629"/>
                <a:ext cx="1059542" cy="1059542"/>
              </a:xfrm>
              <a:prstGeom prst="ellipse">
                <a:avLst/>
              </a:prstGeom>
              <a:solidFill>
                <a:schemeClr val="accent2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  <p:sp>
            <p:nvSpPr>
              <p:cNvPr id="39" name="椭圆 38"/>
              <p:cNvSpPr/>
              <p:nvPr>
                <p:custDataLst>
                  <p:tags r:id="rId9"/>
                </p:custDataLst>
              </p:nvPr>
            </p:nvSpPr>
            <p:spPr>
              <a:xfrm>
                <a:off x="774586" y="2226015"/>
                <a:ext cx="932770" cy="932770"/>
              </a:xfrm>
              <a:prstGeom prst="ellipse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  <p:sp>
            <p:nvSpPr>
              <p:cNvPr id="40" name="椭圆 39"/>
              <p:cNvSpPr/>
              <p:nvPr>
                <p:custDataLst>
                  <p:tags r:id="rId10"/>
                </p:custDataLst>
              </p:nvPr>
            </p:nvSpPr>
            <p:spPr>
              <a:xfrm>
                <a:off x="834117" y="2285546"/>
                <a:ext cx="813708" cy="813708"/>
              </a:xfrm>
              <a:prstGeom prst="ellipse">
                <a:avLst/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  <p:sp>
            <p:nvSpPr>
              <p:cNvPr id="41" name="椭圆 40"/>
              <p:cNvSpPr/>
              <p:nvPr>
                <p:custDataLst>
                  <p:tags r:id="rId11"/>
                </p:custDataLst>
              </p:nvPr>
            </p:nvSpPr>
            <p:spPr>
              <a:xfrm>
                <a:off x="896029" y="2347458"/>
                <a:ext cx="689884" cy="689884"/>
              </a:xfrm>
              <a:prstGeom prst="ellipse">
                <a:avLst/>
              </a:pr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</p:grpSp>
        <p:sp>
          <p:nvSpPr>
            <p:cNvPr id="24" name="弧形 23"/>
            <p:cNvSpPr/>
            <p:nvPr>
              <p:custDataLst>
                <p:tags r:id="rId12"/>
              </p:custDataLst>
            </p:nvPr>
          </p:nvSpPr>
          <p:spPr>
            <a:xfrm flipH="1">
              <a:off x="3902808" y="1932748"/>
              <a:ext cx="1194544" cy="1194546"/>
            </a:xfrm>
            <a:prstGeom prst="arc">
              <a:avLst>
                <a:gd name="adj1" fmla="val 16200000"/>
                <a:gd name="adj2" fmla="val 6772350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>
            <p:custDataLst>
              <p:tags r:id="rId13"/>
            </p:custDataLst>
          </p:nvPr>
        </p:nvGrpSpPr>
        <p:grpSpPr>
          <a:xfrm rot="8179333">
            <a:off x="5434017" y="2660693"/>
            <a:ext cx="1258652" cy="1258654"/>
            <a:chOff x="7117395" y="1932748"/>
            <a:chExt cx="1194544" cy="1194546"/>
          </a:xfrm>
        </p:grpSpPr>
        <p:grpSp>
          <p:nvGrpSpPr>
            <p:cNvPr id="32" name="组合 31"/>
            <p:cNvGrpSpPr/>
            <p:nvPr/>
          </p:nvGrpSpPr>
          <p:grpSpPr>
            <a:xfrm>
              <a:off x="7180888" y="1999344"/>
              <a:ext cx="1061356" cy="1061356"/>
              <a:chOff x="711200" y="2162629"/>
              <a:chExt cx="1059542" cy="1059542"/>
            </a:xfrm>
          </p:grpSpPr>
          <p:sp>
            <p:nvSpPr>
              <p:cNvPr id="33" name="椭圆 32"/>
              <p:cNvSpPr/>
              <p:nvPr>
                <p:custDataLst>
                  <p:tags r:id="rId14"/>
                </p:custDataLst>
              </p:nvPr>
            </p:nvSpPr>
            <p:spPr>
              <a:xfrm>
                <a:off x="711200" y="2162629"/>
                <a:ext cx="1059542" cy="1059542"/>
              </a:xfrm>
              <a:prstGeom prst="ellipse">
                <a:avLst/>
              </a:prstGeom>
              <a:solidFill>
                <a:schemeClr val="accent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  <p:sp>
            <p:nvSpPr>
              <p:cNvPr id="34" name="椭圆 33"/>
              <p:cNvSpPr/>
              <p:nvPr>
                <p:custDataLst>
                  <p:tags r:id="rId15"/>
                </p:custDataLst>
              </p:nvPr>
            </p:nvSpPr>
            <p:spPr>
              <a:xfrm>
                <a:off x="774586" y="2226015"/>
                <a:ext cx="932770" cy="932770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  <p:sp>
            <p:nvSpPr>
              <p:cNvPr id="35" name="椭圆 34"/>
              <p:cNvSpPr/>
              <p:nvPr>
                <p:custDataLst>
                  <p:tags r:id="rId16"/>
                </p:custDataLst>
              </p:nvPr>
            </p:nvSpPr>
            <p:spPr>
              <a:xfrm>
                <a:off x="834117" y="2285546"/>
                <a:ext cx="813708" cy="813708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  <p:sp>
            <p:nvSpPr>
              <p:cNvPr id="36" name="椭圆 35"/>
              <p:cNvSpPr/>
              <p:nvPr>
                <p:custDataLst>
                  <p:tags r:id="rId17"/>
                </p:custDataLst>
              </p:nvPr>
            </p:nvSpPr>
            <p:spPr>
              <a:xfrm>
                <a:off x="896029" y="2347458"/>
                <a:ext cx="689884" cy="689884"/>
              </a:xfrm>
              <a:prstGeom prst="ellipse">
                <a:avLst/>
              </a:pr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</p:grpSp>
        <p:sp>
          <p:nvSpPr>
            <p:cNvPr id="25" name="弧形 24"/>
            <p:cNvSpPr/>
            <p:nvPr>
              <p:custDataLst>
                <p:tags r:id="rId18"/>
              </p:custDataLst>
            </p:nvPr>
          </p:nvSpPr>
          <p:spPr>
            <a:xfrm flipH="1">
              <a:off x="7117395" y="1932748"/>
              <a:ext cx="1194544" cy="1194546"/>
            </a:xfrm>
            <a:prstGeom prst="arc">
              <a:avLst>
                <a:gd name="adj1" fmla="val 13911557"/>
                <a:gd name="adj2" fmla="val 5481809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>
            <p:custDataLst>
              <p:tags r:id="rId19"/>
            </p:custDataLst>
          </p:nvPr>
        </p:nvGrpSpPr>
        <p:grpSpPr>
          <a:xfrm rot="7511649">
            <a:off x="6250799" y="4789345"/>
            <a:ext cx="1258652" cy="1258654"/>
            <a:chOff x="10325779" y="1932748"/>
            <a:chExt cx="1194544" cy="1194546"/>
          </a:xfrm>
        </p:grpSpPr>
        <p:grpSp>
          <p:nvGrpSpPr>
            <p:cNvPr id="42" name="组合 41"/>
            <p:cNvGrpSpPr/>
            <p:nvPr/>
          </p:nvGrpSpPr>
          <p:grpSpPr>
            <a:xfrm>
              <a:off x="10392374" y="1999344"/>
              <a:ext cx="1061356" cy="1061356"/>
              <a:chOff x="711200" y="2162629"/>
              <a:chExt cx="1059542" cy="1059542"/>
            </a:xfrm>
          </p:grpSpPr>
          <p:sp>
            <p:nvSpPr>
              <p:cNvPr id="43" name="椭圆 42"/>
              <p:cNvSpPr/>
              <p:nvPr>
                <p:custDataLst>
                  <p:tags r:id="rId20"/>
                </p:custDataLst>
              </p:nvPr>
            </p:nvSpPr>
            <p:spPr>
              <a:xfrm>
                <a:off x="711200" y="2162629"/>
                <a:ext cx="1059542" cy="1059542"/>
              </a:xfrm>
              <a:prstGeom prst="ellipse">
                <a:avLst/>
              </a:prstGeom>
              <a:solidFill>
                <a:schemeClr val="accent4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  <p:sp>
            <p:nvSpPr>
              <p:cNvPr id="44" name="椭圆 43"/>
              <p:cNvSpPr/>
              <p:nvPr>
                <p:custDataLst>
                  <p:tags r:id="rId21"/>
                </p:custDataLst>
              </p:nvPr>
            </p:nvSpPr>
            <p:spPr>
              <a:xfrm>
                <a:off x="774586" y="2226015"/>
                <a:ext cx="932770" cy="932770"/>
              </a:xfrm>
              <a:prstGeom prst="ellipse">
                <a:avLst/>
              </a:pr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  <p:sp>
            <p:nvSpPr>
              <p:cNvPr id="45" name="椭圆 44"/>
              <p:cNvSpPr/>
              <p:nvPr>
                <p:custDataLst>
                  <p:tags r:id="rId22"/>
                </p:custDataLst>
              </p:nvPr>
            </p:nvSpPr>
            <p:spPr>
              <a:xfrm>
                <a:off x="834117" y="2285546"/>
                <a:ext cx="813708" cy="813708"/>
              </a:xfrm>
              <a:prstGeom prst="ellipse">
                <a:avLst/>
              </a:prstGeom>
              <a:solidFill>
                <a:schemeClr val="accent4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  <p:sp>
            <p:nvSpPr>
              <p:cNvPr id="46" name="椭圆 45"/>
              <p:cNvSpPr/>
              <p:nvPr>
                <p:custDataLst>
                  <p:tags r:id="rId23"/>
                </p:custDataLst>
              </p:nvPr>
            </p:nvSpPr>
            <p:spPr>
              <a:xfrm>
                <a:off x="896029" y="2347458"/>
                <a:ext cx="689884" cy="689884"/>
              </a:xfrm>
              <a:prstGeom prst="ellipse">
                <a:avLst/>
              </a:pr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EDAC5D"/>
                  </a:solidFill>
                </a:endParaRPr>
              </a:p>
            </p:txBody>
          </p:sp>
        </p:grpSp>
        <p:sp>
          <p:nvSpPr>
            <p:cNvPr id="47" name="弧形 46"/>
            <p:cNvSpPr/>
            <p:nvPr>
              <p:custDataLst>
                <p:tags r:id="rId24"/>
              </p:custDataLst>
            </p:nvPr>
          </p:nvSpPr>
          <p:spPr>
            <a:xfrm flipH="1">
              <a:off x="10325779" y="1932748"/>
              <a:ext cx="1194544" cy="1194546"/>
            </a:xfrm>
            <a:prstGeom prst="arc">
              <a:avLst>
                <a:gd name="adj1" fmla="val 16200000"/>
                <a:gd name="adj2" fmla="val 5481809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Freeform 68"/>
          <p:cNvSpPr/>
          <p:nvPr>
            <p:custDataLst>
              <p:tags r:id="rId25"/>
            </p:custDataLst>
          </p:nvPr>
        </p:nvSpPr>
        <p:spPr bwMode="auto">
          <a:xfrm>
            <a:off x="5145078" y="2135317"/>
            <a:ext cx="321662" cy="300356"/>
          </a:xfrm>
          <a:custGeom>
            <a:avLst/>
            <a:gdLst>
              <a:gd name="T0" fmla="*/ 1024 w 2048"/>
              <a:gd name="T1" fmla="*/ 0 h 1919"/>
              <a:gd name="T2" fmla="*/ 2048 w 2048"/>
              <a:gd name="T3" fmla="*/ 832 h 1919"/>
              <a:gd name="T4" fmla="*/ 1024 w 2048"/>
              <a:gd name="T5" fmla="*/ 1664 h 1919"/>
              <a:gd name="T6" fmla="*/ 864 w 2048"/>
              <a:gd name="T7" fmla="*/ 1654 h 1919"/>
              <a:gd name="T8" fmla="*/ 128 w 2048"/>
              <a:gd name="T9" fmla="*/ 1919 h 1919"/>
              <a:gd name="T10" fmla="*/ 128 w 2048"/>
              <a:gd name="T11" fmla="*/ 1865 h 1919"/>
              <a:gd name="T12" fmla="*/ 384 w 2048"/>
              <a:gd name="T13" fmla="*/ 1536 h 1919"/>
              <a:gd name="T14" fmla="*/ 380 w 2048"/>
              <a:gd name="T15" fmla="*/ 1479 h 1919"/>
              <a:gd name="T16" fmla="*/ 0 w 2048"/>
              <a:gd name="T17" fmla="*/ 832 h 1919"/>
              <a:gd name="T18" fmla="*/ 1024 w 2048"/>
              <a:gd name="T19" fmla="*/ 0 h 1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48" h="1919">
                <a:moveTo>
                  <a:pt x="1024" y="0"/>
                </a:moveTo>
                <a:cubicBezTo>
                  <a:pt x="1590" y="0"/>
                  <a:pt x="2048" y="372"/>
                  <a:pt x="2048" y="832"/>
                </a:cubicBezTo>
                <a:cubicBezTo>
                  <a:pt x="2048" y="1291"/>
                  <a:pt x="1590" y="1664"/>
                  <a:pt x="1024" y="1664"/>
                </a:cubicBezTo>
                <a:cubicBezTo>
                  <a:pt x="970" y="1664"/>
                  <a:pt x="916" y="1661"/>
                  <a:pt x="864" y="1654"/>
                </a:cubicBezTo>
                <a:cubicBezTo>
                  <a:pt x="644" y="1874"/>
                  <a:pt x="382" y="1913"/>
                  <a:pt x="128" y="1919"/>
                </a:cubicBezTo>
                <a:cubicBezTo>
                  <a:pt x="128" y="1865"/>
                  <a:pt x="128" y="1865"/>
                  <a:pt x="128" y="1865"/>
                </a:cubicBezTo>
                <a:cubicBezTo>
                  <a:pt x="265" y="1798"/>
                  <a:pt x="384" y="1676"/>
                  <a:pt x="384" y="1536"/>
                </a:cubicBezTo>
                <a:cubicBezTo>
                  <a:pt x="384" y="1516"/>
                  <a:pt x="382" y="1497"/>
                  <a:pt x="380" y="1479"/>
                </a:cubicBezTo>
                <a:cubicBezTo>
                  <a:pt x="148" y="1326"/>
                  <a:pt x="0" y="1093"/>
                  <a:pt x="0" y="832"/>
                </a:cubicBezTo>
                <a:cubicBezTo>
                  <a:pt x="0" y="372"/>
                  <a:pt x="458" y="0"/>
                  <a:pt x="1024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205"/>
          <p:cNvSpPr>
            <a:spLocks noEditPoints="1"/>
          </p:cNvSpPr>
          <p:nvPr>
            <p:custDataLst>
              <p:tags r:id="rId26"/>
            </p:custDataLst>
          </p:nvPr>
        </p:nvSpPr>
        <p:spPr bwMode="auto">
          <a:xfrm>
            <a:off x="5907575" y="4417686"/>
            <a:ext cx="251318" cy="250163"/>
          </a:xfrm>
          <a:custGeom>
            <a:avLst/>
            <a:gdLst>
              <a:gd name="T0" fmla="*/ 1921 w 2017"/>
              <a:gd name="T1" fmla="*/ 0 h 2017"/>
              <a:gd name="T2" fmla="*/ 1153 w 2017"/>
              <a:gd name="T3" fmla="*/ 0 h 2017"/>
              <a:gd name="T4" fmla="*/ 989 w 2017"/>
              <a:gd name="T5" fmla="*/ 68 h 2017"/>
              <a:gd name="T6" fmla="*/ 37 w 2017"/>
              <a:gd name="T7" fmla="*/ 1020 h 2017"/>
              <a:gd name="T8" fmla="*/ 37 w 2017"/>
              <a:gd name="T9" fmla="*/ 1156 h 2017"/>
              <a:gd name="T10" fmla="*/ 861 w 2017"/>
              <a:gd name="T11" fmla="*/ 1980 h 2017"/>
              <a:gd name="T12" fmla="*/ 997 w 2017"/>
              <a:gd name="T13" fmla="*/ 1980 h 2017"/>
              <a:gd name="T14" fmla="*/ 1949 w 2017"/>
              <a:gd name="T15" fmla="*/ 1028 h 2017"/>
              <a:gd name="T16" fmla="*/ 2017 w 2017"/>
              <a:gd name="T17" fmla="*/ 864 h 2017"/>
              <a:gd name="T18" fmla="*/ 2017 w 2017"/>
              <a:gd name="T19" fmla="*/ 96 h 2017"/>
              <a:gd name="T20" fmla="*/ 1921 w 2017"/>
              <a:gd name="T21" fmla="*/ 0 h 2017"/>
              <a:gd name="T22" fmla="*/ 1441 w 2017"/>
              <a:gd name="T23" fmla="*/ 768 h 2017"/>
              <a:gd name="T24" fmla="*/ 1249 w 2017"/>
              <a:gd name="T25" fmla="*/ 576 h 2017"/>
              <a:gd name="T26" fmla="*/ 1441 w 2017"/>
              <a:gd name="T27" fmla="*/ 384 h 2017"/>
              <a:gd name="T28" fmla="*/ 1633 w 2017"/>
              <a:gd name="T29" fmla="*/ 576 h 2017"/>
              <a:gd name="T30" fmla="*/ 1441 w 2017"/>
              <a:gd name="T31" fmla="*/ 768 h 2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17" h="2017">
                <a:moveTo>
                  <a:pt x="1921" y="0"/>
                </a:moveTo>
                <a:cubicBezTo>
                  <a:pt x="1153" y="0"/>
                  <a:pt x="1153" y="0"/>
                  <a:pt x="1153" y="0"/>
                </a:cubicBezTo>
                <a:cubicBezTo>
                  <a:pt x="1100" y="0"/>
                  <a:pt x="1026" y="31"/>
                  <a:pt x="989" y="68"/>
                </a:cubicBezTo>
                <a:cubicBezTo>
                  <a:pt x="37" y="1020"/>
                  <a:pt x="37" y="1020"/>
                  <a:pt x="37" y="1020"/>
                </a:cubicBezTo>
                <a:cubicBezTo>
                  <a:pt x="0" y="1057"/>
                  <a:pt x="0" y="1119"/>
                  <a:pt x="37" y="1156"/>
                </a:cubicBezTo>
                <a:cubicBezTo>
                  <a:pt x="861" y="1980"/>
                  <a:pt x="861" y="1980"/>
                  <a:pt x="861" y="1980"/>
                </a:cubicBezTo>
                <a:cubicBezTo>
                  <a:pt x="898" y="2017"/>
                  <a:pt x="960" y="2017"/>
                  <a:pt x="997" y="1980"/>
                </a:cubicBezTo>
                <a:cubicBezTo>
                  <a:pt x="1949" y="1028"/>
                  <a:pt x="1949" y="1028"/>
                  <a:pt x="1949" y="1028"/>
                </a:cubicBezTo>
                <a:cubicBezTo>
                  <a:pt x="1986" y="991"/>
                  <a:pt x="2017" y="917"/>
                  <a:pt x="2017" y="864"/>
                </a:cubicBezTo>
                <a:cubicBezTo>
                  <a:pt x="2017" y="96"/>
                  <a:pt x="2017" y="96"/>
                  <a:pt x="2017" y="96"/>
                </a:cubicBezTo>
                <a:cubicBezTo>
                  <a:pt x="2017" y="43"/>
                  <a:pt x="1974" y="0"/>
                  <a:pt x="1921" y="0"/>
                </a:cubicBezTo>
                <a:close/>
                <a:moveTo>
                  <a:pt x="1441" y="768"/>
                </a:moveTo>
                <a:cubicBezTo>
                  <a:pt x="1335" y="768"/>
                  <a:pt x="1249" y="682"/>
                  <a:pt x="1249" y="576"/>
                </a:cubicBezTo>
                <a:cubicBezTo>
                  <a:pt x="1249" y="470"/>
                  <a:pt x="1335" y="384"/>
                  <a:pt x="1441" y="384"/>
                </a:cubicBezTo>
                <a:cubicBezTo>
                  <a:pt x="1547" y="384"/>
                  <a:pt x="1633" y="470"/>
                  <a:pt x="1633" y="576"/>
                </a:cubicBezTo>
                <a:cubicBezTo>
                  <a:pt x="1633" y="682"/>
                  <a:pt x="1547" y="768"/>
                  <a:pt x="1441" y="76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80"/>
          <p:cNvSpPr>
            <a:spLocks noEditPoints="1"/>
          </p:cNvSpPr>
          <p:nvPr>
            <p:custDataLst>
              <p:tags r:id="rId27"/>
            </p:custDataLst>
          </p:nvPr>
        </p:nvSpPr>
        <p:spPr bwMode="auto">
          <a:xfrm>
            <a:off x="5972402" y="3191443"/>
            <a:ext cx="225958" cy="197154"/>
          </a:xfrm>
          <a:custGeom>
            <a:avLst/>
            <a:gdLst>
              <a:gd name="T0" fmla="*/ 1664 w 2048"/>
              <a:gd name="T1" fmla="*/ 0 h 1792"/>
              <a:gd name="T2" fmla="*/ 384 w 2048"/>
              <a:gd name="T3" fmla="*/ 0 h 1792"/>
              <a:gd name="T4" fmla="*/ 0 w 2048"/>
              <a:gd name="T5" fmla="*/ 384 h 1792"/>
              <a:gd name="T6" fmla="*/ 0 w 2048"/>
              <a:gd name="T7" fmla="*/ 1728 h 1792"/>
              <a:gd name="T8" fmla="*/ 64 w 2048"/>
              <a:gd name="T9" fmla="*/ 1792 h 1792"/>
              <a:gd name="T10" fmla="*/ 1984 w 2048"/>
              <a:gd name="T11" fmla="*/ 1792 h 1792"/>
              <a:gd name="T12" fmla="*/ 2048 w 2048"/>
              <a:gd name="T13" fmla="*/ 1728 h 1792"/>
              <a:gd name="T14" fmla="*/ 2048 w 2048"/>
              <a:gd name="T15" fmla="*/ 384 h 1792"/>
              <a:gd name="T16" fmla="*/ 1664 w 2048"/>
              <a:gd name="T17" fmla="*/ 0 h 1792"/>
              <a:gd name="T18" fmla="*/ 1024 w 2048"/>
              <a:gd name="T19" fmla="*/ 1536 h 1792"/>
              <a:gd name="T20" fmla="*/ 384 w 2048"/>
              <a:gd name="T21" fmla="*/ 1024 h 1792"/>
              <a:gd name="T22" fmla="*/ 768 w 2048"/>
              <a:gd name="T23" fmla="*/ 1024 h 1792"/>
              <a:gd name="T24" fmla="*/ 768 w 2048"/>
              <a:gd name="T25" fmla="*/ 640 h 1792"/>
              <a:gd name="T26" fmla="*/ 1280 w 2048"/>
              <a:gd name="T27" fmla="*/ 640 h 1792"/>
              <a:gd name="T28" fmla="*/ 1280 w 2048"/>
              <a:gd name="T29" fmla="*/ 1024 h 1792"/>
              <a:gd name="T30" fmla="*/ 1664 w 2048"/>
              <a:gd name="T31" fmla="*/ 1024 h 1792"/>
              <a:gd name="T32" fmla="*/ 1024 w 2048"/>
              <a:gd name="T33" fmla="*/ 1536 h 1792"/>
              <a:gd name="T34" fmla="*/ 309 w 2048"/>
              <a:gd name="T35" fmla="*/ 256 h 1792"/>
              <a:gd name="T36" fmla="*/ 437 w 2048"/>
              <a:gd name="T37" fmla="*/ 128 h 1792"/>
              <a:gd name="T38" fmla="*/ 1611 w 2048"/>
              <a:gd name="T39" fmla="*/ 128 h 1792"/>
              <a:gd name="T40" fmla="*/ 1739 w 2048"/>
              <a:gd name="T41" fmla="*/ 256 h 1792"/>
              <a:gd name="T42" fmla="*/ 309 w 2048"/>
              <a:gd name="T43" fmla="*/ 256 h 1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48" h="1792">
                <a:moveTo>
                  <a:pt x="1664" y="0"/>
                </a:moveTo>
                <a:cubicBezTo>
                  <a:pt x="384" y="0"/>
                  <a:pt x="384" y="0"/>
                  <a:pt x="384" y="0"/>
                </a:cubicBezTo>
                <a:cubicBezTo>
                  <a:pt x="0" y="384"/>
                  <a:pt x="0" y="384"/>
                  <a:pt x="0" y="384"/>
                </a:cubicBezTo>
                <a:cubicBezTo>
                  <a:pt x="0" y="1728"/>
                  <a:pt x="0" y="1728"/>
                  <a:pt x="0" y="1728"/>
                </a:cubicBezTo>
                <a:cubicBezTo>
                  <a:pt x="0" y="1763"/>
                  <a:pt x="29" y="1792"/>
                  <a:pt x="64" y="1792"/>
                </a:cubicBezTo>
                <a:cubicBezTo>
                  <a:pt x="1984" y="1792"/>
                  <a:pt x="1984" y="1792"/>
                  <a:pt x="1984" y="1792"/>
                </a:cubicBezTo>
                <a:cubicBezTo>
                  <a:pt x="2019" y="1792"/>
                  <a:pt x="2048" y="1763"/>
                  <a:pt x="2048" y="1728"/>
                </a:cubicBezTo>
                <a:cubicBezTo>
                  <a:pt x="2048" y="384"/>
                  <a:pt x="2048" y="384"/>
                  <a:pt x="2048" y="384"/>
                </a:cubicBezTo>
                <a:lnTo>
                  <a:pt x="1664" y="0"/>
                </a:lnTo>
                <a:close/>
                <a:moveTo>
                  <a:pt x="1024" y="1536"/>
                </a:moveTo>
                <a:cubicBezTo>
                  <a:pt x="384" y="1024"/>
                  <a:pt x="384" y="1024"/>
                  <a:pt x="384" y="1024"/>
                </a:cubicBezTo>
                <a:cubicBezTo>
                  <a:pt x="768" y="1024"/>
                  <a:pt x="768" y="1024"/>
                  <a:pt x="768" y="1024"/>
                </a:cubicBezTo>
                <a:cubicBezTo>
                  <a:pt x="768" y="640"/>
                  <a:pt x="768" y="640"/>
                  <a:pt x="768" y="640"/>
                </a:cubicBezTo>
                <a:cubicBezTo>
                  <a:pt x="1280" y="640"/>
                  <a:pt x="1280" y="640"/>
                  <a:pt x="1280" y="640"/>
                </a:cubicBezTo>
                <a:cubicBezTo>
                  <a:pt x="1280" y="1024"/>
                  <a:pt x="1280" y="1024"/>
                  <a:pt x="1280" y="1024"/>
                </a:cubicBezTo>
                <a:cubicBezTo>
                  <a:pt x="1664" y="1024"/>
                  <a:pt x="1664" y="1024"/>
                  <a:pt x="1664" y="1024"/>
                </a:cubicBezTo>
                <a:lnTo>
                  <a:pt x="1024" y="1536"/>
                </a:lnTo>
                <a:close/>
                <a:moveTo>
                  <a:pt x="309" y="256"/>
                </a:moveTo>
                <a:cubicBezTo>
                  <a:pt x="437" y="128"/>
                  <a:pt x="437" y="128"/>
                  <a:pt x="437" y="128"/>
                </a:cubicBezTo>
                <a:cubicBezTo>
                  <a:pt x="1611" y="128"/>
                  <a:pt x="1611" y="128"/>
                  <a:pt x="1611" y="128"/>
                </a:cubicBezTo>
                <a:cubicBezTo>
                  <a:pt x="1739" y="256"/>
                  <a:pt x="1739" y="256"/>
                  <a:pt x="1739" y="256"/>
                </a:cubicBezTo>
                <a:lnTo>
                  <a:pt x="309" y="25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49"/>
          <p:cNvSpPr>
            <a:spLocks noEditPoints="1"/>
          </p:cNvSpPr>
          <p:nvPr>
            <p:custDataLst>
              <p:tags r:id="rId28"/>
            </p:custDataLst>
          </p:nvPr>
        </p:nvSpPr>
        <p:spPr bwMode="auto">
          <a:xfrm>
            <a:off x="6768660" y="5307640"/>
            <a:ext cx="222926" cy="222064"/>
          </a:xfrm>
          <a:custGeom>
            <a:avLst/>
            <a:gdLst>
              <a:gd name="T0" fmla="*/ 1728 w 2048"/>
              <a:gd name="T1" fmla="*/ 0 h 2048"/>
              <a:gd name="T2" fmla="*/ 2048 w 2048"/>
              <a:gd name="T3" fmla="*/ 320 h 2048"/>
              <a:gd name="T4" fmla="*/ 1984 w 2048"/>
              <a:gd name="T5" fmla="*/ 512 h 2048"/>
              <a:gd name="T6" fmla="*/ 1856 w 2048"/>
              <a:gd name="T7" fmla="*/ 640 h 2048"/>
              <a:gd name="T8" fmla="*/ 1408 w 2048"/>
              <a:gd name="T9" fmla="*/ 192 h 2048"/>
              <a:gd name="T10" fmla="*/ 1536 w 2048"/>
              <a:gd name="T11" fmla="*/ 64 h 2048"/>
              <a:gd name="T12" fmla="*/ 1728 w 2048"/>
              <a:gd name="T13" fmla="*/ 0 h 2048"/>
              <a:gd name="T14" fmla="*/ 128 w 2048"/>
              <a:gd name="T15" fmla="*/ 1472 h 2048"/>
              <a:gd name="T16" fmla="*/ 0 w 2048"/>
              <a:gd name="T17" fmla="*/ 2048 h 2048"/>
              <a:gd name="T18" fmla="*/ 576 w 2048"/>
              <a:gd name="T19" fmla="*/ 1920 h 2048"/>
              <a:gd name="T20" fmla="*/ 1760 w 2048"/>
              <a:gd name="T21" fmla="*/ 736 h 2048"/>
              <a:gd name="T22" fmla="*/ 1312 w 2048"/>
              <a:gd name="T23" fmla="*/ 288 h 2048"/>
              <a:gd name="T24" fmla="*/ 128 w 2048"/>
              <a:gd name="T25" fmla="*/ 1472 h 2048"/>
              <a:gd name="T26" fmla="*/ 1431 w 2048"/>
              <a:gd name="T27" fmla="*/ 727 h 2048"/>
              <a:gd name="T28" fmla="*/ 535 w 2048"/>
              <a:gd name="T29" fmla="*/ 1623 h 2048"/>
              <a:gd name="T30" fmla="*/ 425 w 2048"/>
              <a:gd name="T31" fmla="*/ 1513 h 2048"/>
              <a:gd name="T32" fmla="*/ 1321 w 2048"/>
              <a:gd name="T33" fmla="*/ 617 h 2048"/>
              <a:gd name="T34" fmla="*/ 1431 w 2048"/>
              <a:gd name="T35" fmla="*/ 727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48" h="2048">
                <a:moveTo>
                  <a:pt x="1728" y="0"/>
                </a:moveTo>
                <a:cubicBezTo>
                  <a:pt x="1905" y="0"/>
                  <a:pt x="2048" y="143"/>
                  <a:pt x="2048" y="320"/>
                </a:cubicBezTo>
                <a:cubicBezTo>
                  <a:pt x="2048" y="392"/>
                  <a:pt x="2024" y="459"/>
                  <a:pt x="1984" y="512"/>
                </a:cubicBezTo>
                <a:cubicBezTo>
                  <a:pt x="1856" y="640"/>
                  <a:pt x="1856" y="640"/>
                  <a:pt x="1856" y="640"/>
                </a:cubicBezTo>
                <a:cubicBezTo>
                  <a:pt x="1408" y="192"/>
                  <a:pt x="1408" y="192"/>
                  <a:pt x="1408" y="192"/>
                </a:cubicBezTo>
                <a:cubicBezTo>
                  <a:pt x="1536" y="64"/>
                  <a:pt x="1536" y="64"/>
                  <a:pt x="1536" y="64"/>
                </a:cubicBezTo>
                <a:cubicBezTo>
                  <a:pt x="1589" y="24"/>
                  <a:pt x="1656" y="0"/>
                  <a:pt x="1728" y="0"/>
                </a:cubicBezTo>
                <a:close/>
                <a:moveTo>
                  <a:pt x="128" y="1472"/>
                </a:moveTo>
                <a:cubicBezTo>
                  <a:pt x="0" y="2048"/>
                  <a:pt x="0" y="2048"/>
                  <a:pt x="0" y="2048"/>
                </a:cubicBezTo>
                <a:cubicBezTo>
                  <a:pt x="576" y="1920"/>
                  <a:pt x="576" y="1920"/>
                  <a:pt x="576" y="1920"/>
                </a:cubicBezTo>
                <a:cubicBezTo>
                  <a:pt x="1760" y="736"/>
                  <a:pt x="1760" y="736"/>
                  <a:pt x="1760" y="736"/>
                </a:cubicBezTo>
                <a:cubicBezTo>
                  <a:pt x="1312" y="288"/>
                  <a:pt x="1312" y="288"/>
                  <a:pt x="1312" y="288"/>
                </a:cubicBezTo>
                <a:lnTo>
                  <a:pt x="128" y="1472"/>
                </a:lnTo>
                <a:close/>
                <a:moveTo>
                  <a:pt x="1431" y="727"/>
                </a:moveTo>
                <a:cubicBezTo>
                  <a:pt x="535" y="1623"/>
                  <a:pt x="535" y="1623"/>
                  <a:pt x="535" y="1623"/>
                </a:cubicBezTo>
                <a:cubicBezTo>
                  <a:pt x="425" y="1513"/>
                  <a:pt x="425" y="1513"/>
                  <a:pt x="425" y="1513"/>
                </a:cubicBezTo>
                <a:cubicBezTo>
                  <a:pt x="1321" y="617"/>
                  <a:pt x="1321" y="617"/>
                  <a:pt x="1321" y="617"/>
                </a:cubicBezTo>
                <a:lnTo>
                  <a:pt x="1431" y="72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29"/>
            </p:custDataLst>
          </p:nvPr>
        </p:nvSpPr>
        <p:spPr>
          <a:xfrm>
            <a:off x="6811010" y="2998470"/>
            <a:ext cx="4446270" cy="1050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输送机从尾部能将岩石卸入自卸汽车、梭式矿车、侧卸式矿车、皮带机、箕斗等其它转载设备上去。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57" name="文本框 56"/>
          <p:cNvSpPr txBox="1"/>
          <p:nvPr>
            <p:custDataLst>
              <p:tags r:id="rId30"/>
            </p:custDataLst>
          </p:nvPr>
        </p:nvSpPr>
        <p:spPr>
          <a:xfrm>
            <a:off x="7565734" y="5100699"/>
            <a:ext cx="4025376" cy="1050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可以利用工作臂实现掌子面排险，全断面装岩，不留死角，不需人工辅助清理工作面。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60" name="文本框 59"/>
          <p:cNvSpPr txBox="1"/>
          <p:nvPr>
            <p:custDataLst>
              <p:tags r:id="rId31"/>
            </p:custDataLst>
          </p:nvPr>
        </p:nvSpPr>
        <p:spPr>
          <a:xfrm>
            <a:off x="626193" y="2182423"/>
            <a:ext cx="3924131" cy="1370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扒取力大，装载能力强。采用密封润滑式履带，张紧履带装置调节方便，使用寿命长；采用挖掘机专用斗齿坚固耐用，互换性好。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63" name="文本框 62"/>
          <p:cNvSpPr txBox="1"/>
          <p:nvPr>
            <p:custDataLst>
              <p:tags r:id="rId32"/>
            </p:custDataLst>
          </p:nvPr>
        </p:nvSpPr>
        <p:spPr>
          <a:xfrm>
            <a:off x="1378008" y="4497558"/>
            <a:ext cx="3924131" cy="1050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主要动作采用先导阀控制，肆零零捌捌陆零伍叁柒，操作轻松简便，安全舒适，机动灵活，爬坡能力强，工作平稳无冲击。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0" y="395652"/>
            <a:ext cx="12197154" cy="1175969"/>
            <a:chOff x="0" y="395652"/>
            <a:chExt cx="12197154" cy="1175969"/>
          </a:xfrm>
        </p:grpSpPr>
        <p:grpSp>
          <p:nvGrpSpPr>
            <p:cNvPr id="65" name="组合 64"/>
            <p:cNvGrpSpPr/>
            <p:nvPr/>
          </p:nvGrpSpPr>
          <p:grpSpPr>
            <a:xfrm>
              <a:off x="0" y="395652"/>
              <a:ext cx="814276" cy="670130"/>
              <a:chOff x="-23530" y="2881356"/>
              <a:chExt cx="3348000" cy="931705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-23530" y="2881356"/>
                <a:ext cx="3348000" cy="216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-23530" y="3119924"/>
                <a:ext cx="3348000" cy="216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-23530" y="3358492"/>
                <a:ext cx="3348000" cy="216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-23530" y="3597061"/>
                <a:ext cx="3348000" cy="216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7" name="文本框 66"/>
            <p:cNvSpPr txBox="1"/>
            <p:nvPr/>
          </p:nvSpPr>
          <p:spPr>
            <a:xfrm>
              <a:off x="819039" y="741676"/>
              <a:ext cx="335756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bg1">
                      <a:lumMod val="50000"/>
                    </a:schemeClr>
                  </a:solidFill>
                </a:defRPr>
              </a:lvl1pPr>
            </a:lstStyle>
            <a:p>
              <a:pPr algn="r"/>
              <a:r>
                <a:rPr lang="zh-CN" altLang="en-US" sz="2400" dirty="0">
                  <a:solidFill>
                    <a:srgbClr val="D1758E"/>
                  </a:solidFill>
                  <a:latin typeface="+mj-ea"/>
                  <a:ea typeface="+mj-ea"/>
                  <a:sym typeface="+mn-ea"/>
                </a:rPr>
                <a:t>ZWY-180/79L斜巷履带式扒渣机特点</a:t>
              </a:r>
              <a:endParaRPr lang="zh-CN" altLang="en-US" sz="2400" dirty="0"/>
            </a:p>
          </p:txBody>
        </p:sp>
        <p:sp>
          <p:nvSpPr>
            <p:cNvPr id="68" name="矩形 67"/>
            <p:cNvSpPr/>
            <p:nvPr/>
          </p:nvSpPr>
          <p:spPr>
            <a:xfrm>
              <a:off x="3917154" y="907007"/>
              <a:ext cx="8280000" cy="36000"/>
            </a:xfrm>
            <a:prstGeom prst="rect">
              <a:avLst/>
            </a:prstGeom>
            <a:gradFill flip="none" rotWithShape="1">
              <a:gsLst>
                <a:gs pos="25000">
                  <a:srgbClr val="EDAC5D"/>
                </a:gs>
                <a:gs pos="0">
                  <a:schemeClr val="accent3"/>
                </a:gs>
                <a:gs pos="25000">
                  <a:schemeClr val="accent2"/>
                </a:gs>
                <a:gs pos="50000">
                  <a:schemeClr val="accent2"/>
                </a:gs>
                <a:gs pos="100000">
                  <a:schemeClr val="accent4"/>
                </a:gs>
                <a:gs pos="75000">
                  <a:schemeClr val="accent4"/>
                </a:gs>
                <a:gs pos="74000">
                  <a:schemeClr val="accent1"/>
                </a:gs>
                <a:gs pos="50000">
                  <a:schemeClr val="accent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4" grpId="0"/>
      <p:bldP spid="57" grpId="0"/>
      <p:bldP spid="60" grpId="0"/>
      <p:bldP spid="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/>
        </p:nvGraphicFramePr>
        <p:xfrm>
          <a:off x="114300" y="380791"/>
          <a:ext cx="2400297" cy="1600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椭圆 5"/>
          <p:cNvSpPr/>
          <p:nvPr/>
        </p:nvSpPr>
        <p:spPr>
          <a:xfrm>
            <a:off x="612448" y="478890"/>
            <a:ext cx="1404000" cy="1404000"/>
          </a:xfrm>
          <a:prstGeom prst="ellipse">
            <a:avLst/>
          </a:prstGeom>
          <a:noFill/>
          <a:ln w="9525">
            <a:solidFill>
              <a:srgbClr val="EDA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44877" y="949732"/>
            <a:ext cx="73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DAC5D"/>
                </a:solidFill>
                <a:latin typeface="+mj-lt"/>
              </a:rPr>
              <a:t>72</a:t>
            </a:r>
            <a:r>
              <a:rPr lang="en-US" altLang="zh-CN" dirty="0">
                <a:solidFill>
                  <a:srgbClr val="EDAC5D"/>
                </a:solidFill>
              </a:rPr>
              <a:t>%</a:t>
            </a:r>
            <a:endParaRPr lang="zh-CN" altLang="en-US" sz="2400" dirty="0">
              <a:solidFill>
                <a:srgbClr val="EDAC5D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306320" y="1155065"/>
            <a:ext cx="3789680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型号 斜坡用履带式ZWY-180/79L</a:t>
            </a:r>
            <a:endParaRPr lang="zh-CN" altLang="en-US" dirty="0">
              <a:solidFill>
                <a:schemeClr val="bg2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整机重量KG 21500</a:t>
            </a:r>
            <a:endParaRPr lang="zh-CN" altLang="en-US" dirty="0">
              <a:solidFill>
                <a:schemeClr val="bg2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装载能力 m3/h 180</a:t>
            </a:r>
            <a:endParaRPr lang="zh-CN" altLang="en-US" dirty="0">
              <a:solidFill>
                <a:schemeClr val="bg2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标准臂 短臂（可选）</a:t>
            </a:r>
            <a:endParaRPr lang="zh-CN" altLang="en-US" dirty="0">
              <a:solidFill>
                <a:schemeClr val="bg2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394752" y="1142633"/>
            <a:ext cx="738187" cy="0"/>
          </a:xfrm>
          <a:prstGeom prst="line">
            <a:avLst/>
          </a:prstGeom>
          <a:ln w="28575">
            <a:solidFill>
              <a:srgbClr val="EDAC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图表 14"/>
          <p:cNvGraphicFramePr/>
          <p:nvPr/>
        </p:nvGraphicFramePr>
        <p:xfrm>
          <a:off x="149111" y="3378271"/>
          <a:ext cx="2400297" cy="1600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椭圆 15"/>
          <p:cNvSpPr/>
          <p:nvPr/>
        </p:nvSpPr>
        <p:spPr>
          <a:xfrm>
            <a:off x="647259" y="3476370"/>
            <a:ext cx="1404000" cy="1404000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99886" y="3947212"/>
            <a:ext cx="818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+mj-lt"/>
              </a:rPr>
              <a:t>83</a:t>
            </a:r>
            <a:r>
              <a:rPr lang="en-US" altLang="zh-CN" dirty="0">
                <a:solidFill>
                  <a:schemeClr val="accent1"/>
                </a:solidFill>
              </a:rPr>
              <a:t>%</a:t>
            </a:r>
            <a:endParaRPr lang="zh-CN" altLang="en-US" sz="2400" dirty="0">
              <a:solidFill>
                <a:schemeClr val="accent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41245" y="4152900"/>
            <a:ext cx="3761105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刮板链速度m/min 44</a:t>
            </a:r>
            <a:endParaRPr lang="zh-CN" altLang="en-US" dirty="0">
              <a:solidFill>
                <a:schemeClr val="bg2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刮板链运输机构形式 双链双驱</a:t>
            </a:r>
            <a:endParaRPr lang="zh-CN" altLang="en-US" dirty="0">
              <a:solidFill>
                <a:schemeClr val="bg2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适用巷道坡度（o）≤32</a:t>
            </a:r>
            <a:endParaRPr lang="zh-CN" altLang="en-US" dirty="0">
              <a:solidFill>
                <a:schemeClr val="bg2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zui 大工作压力mpa≤32</a:t>
            </a:r>
            <a:endParaRPr lang="zh-CN" altLang="en-US" dirty="0">
              <a:solidFill>
                <a:schemeClr val="bg2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接地比压 mpa≤0.1</a:t>
            </a:r>
            <a:endParaRPr lang="zh-CN" altLang="en-US" dirty="0">
              <a:solidFill>
                <a:schemeClr val="bg2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429563" y="4140113"/>
            <a:ext cx="73818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图表 21"/>
          <p:cNvGraphicFramePr/>
          <p:nvPr/>
        </p:nvGraphicFramePr>
        <p:xfrm>
          <a:off x="9961238" y="1879531"/>
          <a:ext cx="2400297" cy="1600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椭圆 22"/>
          <p:cNvSpPr/>
          <p:nvPr/>
        </p:nvSpPr>
        <p:spPr>
          <a:xfrm>
            <a:off x="10459386" y="1977630"/>
            <a:ext cx="1404000" cy="1404000"/>
          </a:xfrm>
          <a:prstGeom prst="ellipse">
            <a:avLst/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0779369" y="2448797"/>
            <a:ext cx="790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2"/>
                </a:solidFill>
                <a:latin typeface="+mj-lt"/>
              </a:rPr>
              <a:t>38</a:t>
            </a:r>
            <a:r>
              <a:rPr lang="en-US" altLang="zh-CN" dirty="0">
                <a:solidFill>
                  <a:schemeClr val="accent2"/>
                </a:solidFill>
              </a:rPr>
              <a:t>%</a:t>
            </a:r>
            <a:endParaRPr lang="zh-CN" altLang="en-US" sz="2400" dirty="0">
              <a:solidFill>
                <a:schemeClr val="accent2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790690" y="2654300"/>
            <a:ext cx="351218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挖掘宽度mm 7030 5800</a:t>
            </a:r>
            <a:endParaRPr lang="zh-CN" altLang="en-US" dirty="0">
              <a:solidFill>
                <a:schemeClr val="bg2"/>
              </a:solidFill>
            </a:endParaRPr>
          </a:p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挖取距离mm 3000 2650</a:t>
            </a:r>
            <a:endParaRPr lang="zh-CN" altLang="en-US" dirty="0">
              <a:solidFill>
                <a:schemeClr val="bg2"/>
              </a:solidFill>
            </a:endParaRPr>
          </a:p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挖掘高度mm 4635 3100</a:t>
            </a:r>
            <a:endParaRPr lang="zh-CN" altLang="en-US" dirty="0">
              <a:solidFill>
                <a:schemeClr val="bg2"/>
              </a:solidFill>
            </a:endParaRPr>
          </a:p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挖掘深度mm 990 700</a:t>
            </a:r>
            <a:endParaRPr lang="zh-CN" altLang="en-US" dirty="0">
              <a:solidFill>
                <a:schemeClr val="bg2"/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9456580" y="2641373"/>
            <a:ext cx="73818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图表 28"/>
          <p:cNvGraphicFramePr/>
          <p:nvPr/>
        </p:nvGraphicFramePr>
        <p:xfrm>
          <a:off x="9974414" y="4877010"/>
          <a:ext cx="2400297" cy="1600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椭圆 29"/>
          <p:cNvSpPr/>
          <p:nvPr/>
        </p:nvSpPr>
        <p:spPr>
          <a:xfrm>
            <a:off x="10472562" y="4975109"/>
            <a:ext cx="1404000" cy="1404000"/>
          </a:xfrm>
          <a:prstGeom prst="ellipse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0779369" y="5445951"/>
            <a:ext cx="764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4"/>
                </a:solidFill>
                <a:latin typeface="+mj-lt"/>
              </a:rPr>
              <a:t>60</a:t>
            </a:r>
            <a:r>
              <a:rPr lang="en-US" altLang="zh-CN" dirty="0">
                <a:solidFill>
                  <a:schemeClr val="accent4"/>
                </a:solidFill>
              </a:rPr>
              <a:t>%</a:t>
            </a:r>
            <a:endParaRPr lang="zh-CN" altLang="en-US" sz="2400" dirty="0">
              <a:solidFill>
                <a:schemeClr val="accent4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12255" y="5327650"/>
            <a:ext cx="3674110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离地间隙 mm≤380(可加高)</a:t>
            </a:r>
            <a:endParaRPr lang="zh-CN" altLang="en-US" dirty="0">
              <a:solidFill>
                <a:schemeClr val="bg2"/>
              </a:solidFill>
            </a:endParaRPr>
          </a:p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总功率KW 79</a:t>
            </a:r>
            <a:endParaRPr lang="zh-CN" altLang="en-US" dirty="0">
              <a:solidFill>
                <a:schemeClr val="bg2"/>
              </a:solidFill>
            </a:endParaRPr>
          </a:p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操纵方式液控</a:t>
            </a:r>
            <a:endParaRPr lang="zh-CN" altLang="en-US" dirty="0">
              <a:solidFill>
                <a:schemeClr val="bg2"/>
              </a:solidFill>
            </a:endParaRPr>
          </a:p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bg2"/>
                </a:solidFill>
              </a:rPr>
              <a:t>履带内侧宽度mm 1350(可加宽)</a:t>
            </a:r>
            <a:endParaRPr lang="zh-CN" altLang="en-US" dirty="0">
              <a:solidFill>
                <a:schemeClr val="bg2"/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453606" y="5334052"/>
            <a:ext cx="738187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322955" y="234950"/>
            <a:ext cx="6396990" cy="4248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dirty="0">
                <a:solidFill>
                  <a:srgbClr val="8F608A"/>
                </a:solidFill>
                <a:latin typeface="+mj-ea"/>
                <a:ea typeface="+mj-ea"/>
                <a:sym typeface="+mn-ea"/>
              </a:rPr>
              <a:t>ZWY-180/79L斜巷履带式扒渣机技术参数</a:t>
            </a:r>
            <a:endParaRPr lang="zh-CN" altLang="en-US" sz="2400" dirty="0">
              <a:solidFill>
                <a:srgbClr val="8F608A"/>
              </a:solidFill>
              <a:latin typeface="+mj-ea"/>
              <a:ea typeface="+mj-ea"/>
            </a:endParaRPr>
          </a:p>
          <a:p>
            <a:endParaRPr lang="zh-CN" altLang="en-US" sz="2400"/>
          </a:p>
        </p:txBody>
      </p:sp>
      <p:pic>
        <p:nvPicPr>
          <p:cNvPr id="3" name="图片 2" descr="履带扒渣机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1085" y="1981200"/>
            <a:ext cx="2449830" cy="244983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75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750"/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750"/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750"/>
                                        <p:tgtEl>
                                          <p:spTgt spid="1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750"/>
                                        <p:tgtEl>
                                          <p:spTgt spid="2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750"/>
                                        <p:tgtEl>
                                          <p:spTgt spid="2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  <p:bldP spid="6" grpId="0" animBg="1"/>
      <p:bldP spid="7" grpId="0"/>
      <p:bldP spid="12" grpId="0"/>
      <p:bldGraphic spid="15" grpId="0" uiExpand="1">
        <p:bldSub>
          <a:bldChart bld="category"/>
        </p:bldSub>
      </p:bldGraphic>
      <p:bldP spid="16" grpId="0" animBg="1"/>
      <p:bldP spid="17" grpId="0"/>
      <p:bldP spid="19" grpId="0"/>
      <p:bldGraphic spid="22" grpId="0" uiExpand="1">
        <p:bldSub>
          <a:bldChart bld="category"/>
        </p:bldSub>
      </p:bldGraphic>
      <p:bldP spid="23" grpId="0" animBg="1"/>
      <p:bldP spid="24" grpId="0"/>
      <p:bldP spid="26" grpId="0"/>
      <p:bldGraphic spid="29" grpId="0" uiExpand="1">
        <p:bldSub>
          <a:bldChart bld="category"/>
        </p:bldSub>
      </p:bldGraphic>
      <p:bldP spid="30" grpId="0" animBg="1"/>
      <p:bldP spid="31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395652"/>
            <a:ext cx="12197154" cy="975944"/>
            <a:chOff x="0" y="395652"/>
            <a:chExt cx="12197154" cy="975944"/>
          </a:xfrm>
        </p:grpSpPr>
        <p:grpSp>
          <p:nvGrpSpPr>
            <p:cNvPr id="3" name="组合 2"/>
            <p:cNvGrpSpPr/>
            <p:nvPr/>
          </p:nvGrpSpPr>
          <p:grpSpPr>
            <a:xfrm>
              <a:off x="0" y="395652"/>
              <a:ext cx="814276" cy="670130"/>
              <a:chOff x="-23530" y="2881356"/>
              <a:chExt cx="3348000" cy="931705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-23530" y="2881356"/>
                <a:ext cx="3348000" cy="216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-23530" y="3119924"/>
                <a:ext cx="3348000" cy="216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-23530" y="3358492"/>
                <a:ext cx="3348000" cy="216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-23530" y="3597061"/>
                <a:ext cx="3348000" cy="216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638064" y="541651"/>
              <a:ext cx="335756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bg1">
                      <a:lumMod val="50000"/>
                    </a:schemeClr>
                  </a:solidFill>
                </a:defRPr>
              </a:lvl1pPr>
            </a:lstStyle>
            <a:p>
              <a:pPr algn="r"/>
              <a:r>
                <a:rPr lang="zh-CN" altLang="en-US" sz="2400" dirty="0">
                  <a:solidFill>
                    <a:srgbClr val="55B2A0"/>
                  </a:solidFill>
                  <a:latin typeface="+mj-ea"/>
                  <a:ea typeface="+mj-ea"/>
                  <a:sym typeface="+mn-ea"/>
                </a:rPr>
                <a:t>ZWY-180/79L斜巷履带式扒渣机用途</a:t>
              </a:r>
              <a:endParaRPr lang="zh-CN" altLang="en-US" sz="2400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3917154" y="907007"/>
              <a:ext cx="8280000" cy="36000"/>
            </a:xfrm>
            <a:prstGeom prst="rect">
              <a:avLst/>
            </a:prstGeom>
            <a:gradFill flip="none" rotWithShape="1">
              <a:gsLst>
                <a:gs pos="25000">
                  <a:srgbClr val="EDAC5D"/>
                </a:gs>
                <a:gs pos="0">
                  <a:schemeClr val="accent3"/>
                </a:gs>
                <a:gs pos="25000">
                  <a:schemeClr val="accent2"/>
                </a:gs>
                <a:gs pos="50000">
                  <a:schemeClr val="accent2"/>
                </a:gs>
                <a:gs pos="100000">
                  <a:schemeClr val="accent4"/>
                </a:gs>
                <a:gs pos="75000">
                  <a:schemeClr val="accent4"/>
                </a:gs>
                <a:gs pos="74000">
                  <a:schemeClr val="accent1"/>
                </a:gs>
                <a:gs pos="50000">
                  <a:schemeClr val="accent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椭圆 14"/>
          <p:cNvSpPr/>
          <p:nvPr>
            <p:custDataLst>
              <p:tags r:id="rId1"/>
            </p:custDataLst>
          </p:nvPr>
        </p:nvSpPr>
        <p:spPr>
          <a:xfrm>
            <a:off x="1201738" y="1879440"/>
            <a:ext cx="1699764" cy="1699764"/>
          </a:xfrm>
          <a:prstGeom prst="ellipse">
            <a:avLst/>
          </a:prstGeom>
          <a:solidFill>
            <a:srgbClr val="EDA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扒渣机</a:t>
            </a:r>
            <a:endParaRPr lang="zh-CN" altLang="en-US" sz="2400"/>
          </a:p>
        </p:txBody>
      </p:sp>
      <p:sp>
        <p:nvSpPr>
          <p:cNvPr id="16" name="椭圆 15"/>
          <p:cNvSpPr/>
          <p:nvPr>
            <p:custDataLst>
              <p:tags r:id="rId2"/>
            </p:custDataLst>
          </p:nvPr>
        </p:nvSpPr>
        <p:spPr>
          <a:xfrm>
            <a:off x="1201738" y="3990796"/>
            <a:ext cx="1699764" cy="16997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用途</a:t>
            </a:r>
            <a:endParaRPr lang="zh-CN" altLang="en-US" sz="2400"/>
          </a:p>
        </p:txBody>
      </p:sp>
      <p:sp>
        <p:nvSpPr>
          <p:cNvPr id="28" name="文本框 27"/>
          <p:cNvSpPr txBox="1"/>
          <p:nvPr>
            <p:custDataLst>
              <p:tags r:id="rId3"/>
            </p:custDataLst>
          </p:nvPr>
        </p:nvSpPr>
        <p:spPr>
          <a:xfrm>
            <a:off x="3487420" y="2671445"/>
            <a:ext cx="642302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2"/>
                </a:solidFill>
              </a:rPr>
              <a:t>适用于隧洞挖掘装运，矿山工程，山东矿安机电有限公司 ，水利工程等工程的施工机械及中小断面引水洞，矿山出渣（矿）机械，煤矿专用履带式挖掘式装载机（扒渣机）主要用于一些生产做业空间狭窄的煤矿、磷矿、铁矿、金属非金属矿等隧洞、矿山的石土料采集及输送装车施工。 </a:t>
            </a:r>
            <a:endParaRPr lang="zh-CN" alt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810497" y="2824601"/>
            <a:ext cx="4200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7200" dirty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0" y="2963148"/>
            <a:ext cx="6039098" cy="931705"/>
            <a:chOff x="-23530" y="2881356"/>
            <a:chExt cx="3348000" cy="931705"/>
          </a:xfrm>
        </p:grpSpPr>
        <p:sp>
          <p:nvSpPr>
            <p:cNvPr id="36" name="矩形 35"/>
            <p:cNvSpPr/>
            <p:nvPr/>
          </p:nvSpPr>
          <p:spPr>
            <a:xfrm>
              <a:off x="-23530" y="2881356"/>
              <a:ext cx="3348000" cy="216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-23530" y="3119924"/>
              <a:ext cx="3348000" cy="216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-23530" y="3358492"/>
              <a:ext cx="3348000" cy="21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-23530" y="3597061"/>
              <a:ext cx="3348000" cy="21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 rot="16200000">
            <a:off x="6898280" y="2921997"/>
            <a:ext cx="6775703" cy="931705"/>
            <a:chOff x="-23530" y="2881356"/>
            <a:chExt cx="3348000" cy="931705"/>
          </a:xfrm>
        </p:grpSpPr>
        <p:sp>
          <p:nvSpPr>
            <p:cNvPr id="46" name="矩形 45"/>
            <p:cNvSpPr/>
            <p:nvPr/>
          </p:nvSpPr>
          <p:spPr>
            <a:xfrm>
              <a:off x="-23530" y="2881356"/>
              <a:ext cx="3348000" cy="216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-23530" y="3119924"/>
              <a:ext cx="3348000" cy="216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-23530" y="3358492"/>
              <a:ext cx="3348000" cy="21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-23530" y="3597061"/>
              <a:ext cx="3348000" cy="21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2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3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4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5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6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7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8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9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10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11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12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13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14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15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16.xml><?xml version="1.0" encoding="utf-8"?>
<p:tagLst xmlns:p="http://schemas.openxmlformats.org/presentationml/2006/main">
  <p:tag name="KSO_WM_DIAGRAM_VIRTUALLY_FRAME" val="{&quot;height&quot;:407.7509448818898,&quot;left&quot;:322.95,&quot;top&quot;:115.7,&quot;width&quot;:507.1979527559055}"/>
</p:tagLst>
</file>

<file path=ppt/tags/tag17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18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19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20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21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22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23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24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25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26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27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28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29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30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31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32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33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34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35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36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37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38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39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40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41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42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43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44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45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46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47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48.xml><?xml version="1.0" encoding="utf-8"?>
<p:tagLst xmlns:p="http://schemas.openxmlformats.org/presentationml/2006/main">
  <p:tag name="KSO_WM_DIAGRAM_VIRTUALLY_FRAME" val="{&quot;height&quot;:392.13024216484007,&quot;left&quot;:49.30653543307086,&quot;top&quot;:110.69960035484496,&quot;width&quot;:882.3174803149607}"/>
</p:tagLst>
</file>

<file path=ppt/tags/tag49.xml><?xml version="1.0" encoding="utf-8"?>
<p:tagLst xmlns:p="http://schemas.openxmlformats.org/presentationml/2006/main">
  <p:tag name="KSO_WM_DIAGRAM_VIRTUALLY_FRAME" val="{&quot;height&quot;:318.36259842519684,&quot;left&quot;:94.62503937007874,&quot;top&quot;:147.98740157480316,&quot;width&quot;:685.7249606299213}"/>
</p:tagLst>
</file>

<file path=ppt/tags/tag50.xml><?xml version="1.0" encoding="utf-8"?>
<p:tagLst xmlns:p="http://schemas.openxmlformats.org/presentationml/2006/main">
  <p:tag name="KSO_WM_DIAGRAM_VIRTUALLY_FRAME" val="{&quot;height&quot;:318.36259842519684,&quot;left&quot;:94.62503937007874,&quot;top&quot;:147.98740157480316,&quot;width&quot;:685.7249606299213}"/>
</p:tagLst>
</file>

<file path=ppt/tags/tag51.xml><?xml version="1.0" encoding="utf-8"?>
<p:tagLst xmlns:p="http://schemas.openxmlformats.org/presentationml/2006/main">
  <p:tag name="KSO_WM_DIAGRAM_VIRTUALLY_FRAME" val="{&quot;height&quot;:318.36259842519684,&quot;left&quot;:94.62503937007874,&quot;top&quot;:147.98740157480316,&quot;width&quot;:685.7249606299213}"/>
</p:tagLst>
</file>

<file path=ppt/tags/tag52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多彩系列02">
      <a:dk1>
        <a:srgbClr val="FFFFFF"/>
      </a:dk1>
      <a:lt1>
        <a:srgbClr val="F2F2F2"/>
      </a:lt1>
      <a:dk2>
        <a:srgbClr val="232226"/>
      </a:dk2>
      <a:lt2>
        <a:srgbClr val="E7E6E6"/>
      </a:lt2>
      <a:accent1>
        <a:srgbClr val="774F71"/>
      </a:accent1>
      <a:accent2>
        <a:srgbClr val="D1758E"/>
      </a:accent2>
      <a:accent3>
        <a:srgbClr val="F7C17F"/>
      </a:accent3>
      <a:accent4>
        <a:srgbClr val="55B2A0"/>
      </a:accent4>
      <a:accent5>
        <a:srgbClr val="8F608A"/>
      </a:accent5>
      <a:accent6>
        <a:srgbClr val="D58C2E"/>
      </a:accent6>
      <a:hlink>
        <a:srgbClr val="0563C1"/>
      </a:hlink>
      <a:folHlink>
        <a:srgbClr val="954F72"/>
      </a:folHlink>
    </a:clrScheme>
    <a:fontScheme name="自定义 1">
      <a:majorFont>
        <a:latin typeface="Nexa Bold"/>
        <a:ea typeface="方正大标宋简体"/>
        <a:cs typeface=""/>
      </a:majorFont>
      <a:minorFont>
        <a:latin typeface="Nexa Light"/>
        <a:ea typeface="方正兰亭黑简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959</Words>
  <Application>WPS 演示</Application>
  <PresentationFormat>自定义</PresentationFormat>
  <Paragraphs>79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Nexa Light</vt:lpstr>
      <vt:lpstr>HelveticaNeue LT 43 LightEx</vt:lpstr>
      <vt:lpstr>Arial Unicode MS</vt:lpstr>
      <vt:lpstr>方正大标宋简体</vt:lpstr>
      <vt:lpstr>Nexa Bold</vt:lpstr>
      <vt:lpstr>方正兰亭黑简体</vt:lpstr>
      <vt:lpstr>Calibri</vt:lpstr>
      <vt:lpstr>Calibri</vt:lpstr>
      <vt:lpstr>Arial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彩色线条</dc:title>
  <dc:creator>第一PPT</dc:creator>
  <cp:keywords>www.1ppt.com</cp:keywords>
  <cp:lastModifiedBy>Administrator</cp:lastModifiedBy>
  <cp:revision>152</cp:revision>
  <dcterms:created xsi:type="dcterms:W3CDTF">2016-10-10T06:25:00Z</dcterms:created>
  <dcterms:modified xsi:type="dcterms:W3CDTF">2024-04-29T07:00:05Z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0D0214AC592B41EF8D077A0D1732D309_13</vt:lpwstr>
  </property>
  <property fmtid="{D5CDD505-2E9C-101B-9397-08002B2CF9AE}" pid="3" name="KSOProductBuildVer">
    <vt:lpwstr>2052-12.1.0.16729</vt:lpwstr>
  </property>
</Properties>
</file>