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079" r:id="rId1"/>
    <p:sldMasterId id="2147508116" r:id="rId2"/>
  </p:sldMasterIdLst>
  <p:notesMasterIdLst>
    <p:notesMasterId r:id="rId3"/>
  </p:notesMasterIdLst>
  <p:sldIdLst>
    <p:sldId id="11032" r:id="rId4"/>
    <p:sldId id="11036" r:id="rId5"/>
    <p:sldId id="11039" r:id="rId6"/>
    <p:sldId id="11042" r:id="rId7"/>
    <p:sldId id="11045" r:id="rId8"/>
    <p:sldId id="11048" r:id="rId9"/>
    <p:sldId id="11051" r:id="rId10"/>
    <p:sldId id="11054" r:id="rId11"/>
    <p:sldId id="11057" r:id="rId12"/>
    <p:sldId id="11060" r:id="rId13"/>
    <p:sldId id="11063" r:id="rId14"/>
    <p:sldId id="11066" r:id="rId15"/>
    <p:sldId id="11069" r:id="rId16"/>
    <p:sldId id="11072" r:id="rId17"/>
    <p:sldId id="11075" r:id="rId18"/>
    <p:sldId id="11078" r:id="rId19"/>
    <p:sldId id="11081" r:id="rId20"/>
    <p:sldId id="11084" r:id="rId21"/>
    <p:sldId id="11087" r:id="rId22"/>
    <p:sldId id="11090" r:id="rId23"/>
    <p:sldId id="11093" r:id="rId24"/>
    <p:sldId id="11096" r:id="rId25"/>
    <p:sldId id="11099" r:id="rId26"/>
    <p:sldId id="11102" r:id="rId27"/>
    <p:sldId id="11105" r:id="rId28"/>
    <p:sldId id="1110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080" r:id="rId1"/>
    <p:sldLayoutId id="2147508081" r:id="rId2"/>
    <p:sldLayoutId id="2147508082" r:id="rId3"/>
    <p:sldLayoutId id="2147508083" r:id="rId4"/>
    <p:sldLayoutId id="2147508084" r:id="rId5"/>
    <p:sldLayoutId id="2147508085" r:id="rId6"/>
    <p:sldLayoutId id="2147508086" r:id="rId7"/>
    <p:sldLayoutId id="2147508087" r:id="rId8"/>
    <p:sldLayoutId id="2147508088" r:id="rId9"/>
    <p:sldLayoutId id="2147508089" r:id="rId10"/>
    <p:sldLayoutId id="21475080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117" r:id="rId1"/>
    <p:sldLayoutId id="2147508118" r:id="rId2"/>
    <p:sldLayoutId id="2147508119" r:id="rId3"/>
    <p:sldLayoutId id="2147508120" r:id="rId4"/>
    <p:sldLayoutId id="2147508121" r:id="rId5"/>
    <p:sldLayoutId id="2147508122" r:id="rId6"/>
    <p:sldLayoutId id="2147508123" r:id="rId7"/>
    <p:sldLayoutId id="2147508124" r:id="rId8"/>
    <p:sldLayoutId id="2147508125" r:id="rId9"/>
    <p:sldLayoutId id="2147508126" r:id="rId10"/>
    <p:sldLayoutId id="214750812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初中教育的创新路径：2024年的机遇与实践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初中教育现状与挑战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2024年的教育趋势与机遇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初中教育的创新实践案例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创新路径的挑战与对策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初中教育现状与挑战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当前初中教育面临的问题</a:t>
            </a:r>
            <a:endParaRPr altLang="en-US" lang="zh-CN"/>
          </a:p>
        </p:txBody>
      </p:sp>
      <p:sp>
        <p:nvSpPr>
          <p:cNvPr id="10488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教育资源不均衡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教师教学方法陈旧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家庭教育缺失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学生学习动力不足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传统教育模式的局限性</a:t>
            </a:r>
            <a:endParaRPr altLang="en-US" lang="zh-CN"/>
          </a:p>
        </p:txBody>
      </p:sp>
      <p:sp>
        <p:nvSpPr>
          <p:cNvPr id="104892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2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2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2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3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缺乏个性化教育：传统教育模式难以满足学生的个性化需求，无法充分挖掘学生的潜力和特长。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4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知识更新滞后：传统教育模式的知识更新速度较慢，难以跟上时代发展的步伐，影响学生未来的竞争力。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4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忽视实践能力：传统教育模式过于注重理论知识的传授，忽视了学生的实践能力和创新能力的培养。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教育资源不均衡：传统教育模式下，教育资源分布不均衡，导致部分地区和学校的教育质量不高，影响学生的整体素质。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应对挑战的创新需求</a:t>
            </a:r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当前初中教育面临的主要挑战：如教育资源不均衡、学生个性化需求难以满足等。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传统教育模式的局限性：如应试教育倾向、缺乏实践和创新能力的培养等。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创新需求：针对挑战提出新的教育理念、教学方法和评价方式，以满足学生全面发展的需求。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创新实践案例：介绍一些成功的初中教育创新实践案例，如翻转课堂、项目式学习等。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2024年的教育趋势与机遇</a:t>
            </a:r>
            <a:endParaRPr altLang="en-US" lang="zh-CN"/>
          </a:p>
        </p:txBody>
      </p:sp>
      <p:sp>
        <p:nvSpPr>
          <p:cNvPr id="10490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技术进步对教育的影响</a:t>
            </a:r>
            <a:endParaRPr altLang="en-US" lang="zh-CN"/>
          </a:p>
        </p:txBody>
      </p:sp>
      <p:sp>
        <p:nvSpPr>
          <p:cNvPr id="10490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数据驱动的教育决策与个性化学习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虚拟现实技术提升学习体验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在线教育的普及和优化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教育政策与改革方向</a:t>
            </a:r>
            <a:endParaRPr altLang="en-US" lang="zh-CN"/>
          </a:p>
        </p:txBody>
      </p:sp>
      <p:sp>
        <p:nvSpPr>
          <p:cNvPr id="10491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政策支持：政府加大对初中教育的投入，提高教育质量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课程改革：强调素质教育，注重学生综合能力培养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教师培训：加强教师队伍建设，提高教师专业素养和教学能力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信息化发展：利用信息技术手段，促进教育资源共享和均衡发展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未来教育市场的机遇</a:t>
            </a:r>
            <a:endParaRPr altLang="en-US" lang="zh-CN"/>
          </a:p>
        </p:txBody>
      </p:sp>
      <p:sp>
        <p:nvSpPr>
          <p:cNvPr id="10491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数字化教育：随着技术的发展，数字化教育将更加普及，为学生提供更多个性化学习的机会。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人工智能在教育中的应用：AI技术将进一步优化教育资源分配，提高教学质量。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混合式学习：线上线下相结合的学习模式将成为主流，满足不同学生的学习需求。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创客教育：鼓励学生动手实践，培养创新能力和跨学科思维，为未来的科技发展提供人才。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初中教育的创新实践案例</a:t>
            </a:r>
            <a:endParaRPr altLang="en-US" lang="zh-CN"/>
          </a:p>
        </p:txBody>
      </p:sp>
      <p:sp>
        <p:nvSpPr>
          <p:cNvPr id="10492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创新课程设计与实践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案例名称：Scratch编程课程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实施学校：某初中学校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实施方式：开展Scratch编程社团，鼓励学生自主设计项目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实施效果：提高了学生的创新能力和编程技能，培养了团队协作精神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个性化学习路径的探索</a:t>
            </a:r>
            <a:endParaRPr altLang="en-US" lang="zh-CN"/>
          </a:p>
        </p:txBody>
      </p:sp>
      <p:sp>
        <p:nvSpPr>
          <p:cNvPr id="10493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案例背景：随着教育信息化的发展，个性化学习逐渐成为教育创新的重要方向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案例内容：介绍某初中学校开展个性化学习的实践，包括课程设置、教学方式和评估方式等方面的改革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案例效果：通过个性化学习，学生能够更好地发挥自身优势，提高学习效果和学习兴趣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案例启示：个性化学习是初中教育创新的重要路径，需要不断探索和完善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教师角色与专业发展创新</a:t>
            </a:r>
            <a:endParaRPr altLang="en-US" lang="zh-CN"/>
          </a:p>
        </p:txBody>
      </p:sp>
      <p:sp>
        <p:nvSpPr>
          <p:cNvPr id="10493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转变教师角色：从传统的知识传授者转变为学生学习和发展的引导者和促进者。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教师专业发展：通过持续学习和实践，提升教师的教育教学能力和专业素养。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创新教学方法：采用启发式、探究式、合作式等教学方法，培养学生的创新精神和实践能力。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跨学科融合：鼓励教师跨学科合作，整合教学资源，促进学科之间的交叉融合。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家校共育的创新模式</a:t>
            </a:r>
            <a:endParaRPr altLang="en-US" lang="zh-CN"/>
          </a:p>
        </p:txBody>
      </p:sp>
      <p:sp>
        <p:nvSpPr>
          <p:cNvPr id="10494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家长参与：共同制定教育计划，提高教育质量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互动交流：建立家长、教师、学生三方沟通机制，促进信息共享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资源整合：利用社会资源，丰富教育内容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实践探索：开展创新实践活动，培养学生的创新意识和实践能力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创新路径的挑战与对策</a:t>
            </a:r>
            <a:endParaRPr altLang="en-US" lang="zh-CN"/>
          </a:p>
        </p:txBody>
      </p:sp>
      <p:sp>
        <p:nvSpPr>
          <p:cNvPr id="10494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应对资源不均衡的问题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加强教师培训，提高教师素质和教学水平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优化教育资源配置，提高资源利用效率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推广现代教育技术，利用数字化手段弥补资源不足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鼓励社会力量参与教育，扩大优质教育资源供给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教师培训与专业发展策略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培训方式：采用线上和线下相结合的方式，包括讲座、研讨、观摩等多种形式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培训目标：提高教师的创新能力和教育教学水平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培训内容：涵盖教育理念、教学方法、学科知识等多个方面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专业发展：鼓励教师参加学术交流、课题研究等活动，促进教师的专业成长和学术水平提升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保障学生权益与安全</a:t>
            </a:r>
            <a:endParaRPr altLang="en-US" lang="zh-CN"/>
          </a:p>
        </p:txBody>
      </p:sp>
      <p:sp>
        <p:nvSpPr>
          <p:cNvPr id="10496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保障学生权益：确保学生在教育过程中的合法权益不受侵犯，如隐私权、受教育权等。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强化安全管理：采取有效措施确保学生的人身安全和财产安全，如校园安全制度、安全教育等。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应对挑战：针对教育创新过程中可能出现的挑战，制定相应的对策并实施，如加强师生沟通、完善课程设置等。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营造良好环境：为学生创造一个积极、健康、和谐的学习环境，促进学生的全面发展。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创新路径的可持续性与推广</a:t>
            </a:r>
            <a:endParaRPr altLang="en-US" lang="zh-CN"/>
          </a:p>
        </p:txBody>
      </p:sp>
      <p:sp>
        <p:nvSpPr>
          <p:cNvPr id="1049662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4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6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8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创新路径的可持续性：需要长期投入和持续改进，以确保其长期有效性和可行性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2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创新路径的推广：需要广泛宣传和推广，以促进其在更广泛范围内的应用和实施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497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构建开放的教育生态系统</a:t>
            </a:r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强化政策引导与支持</a:t>
            </a:r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激发社会参与教育的活力</a:t>
            </a:r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培养具备创新精神的人才</a:t>
            </a:r>
            <a:endParaRPr altLang="en-US" lang="zh-CN"/>
          </a:p>
        </p:txBody>
      </p:sp>
      <p:sp>
        <p:nvSpPr>
          <p:cNvPr id="10498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开展创新教育，通过课程设置、教学方法改革等方式，提高学生的创新素质。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注重培养学生的创新思维和创新能力，鼓励他们敢于尝试、勇于创新。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加强与企业的合作，共同培养具备创新精神的人才，推动产学研一体化发展。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建立完善的创新激励机制，鼓励师生参与创新活动，提高创新成果的转化率。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87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87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2023-12-31T16:02:28Z</dcterms:created>
  <dcterms:modified xsi:type="dcterms:W3CDTF">2023-12-31T16:02:28Z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37b6fa6e99d048f985cd0f015c45870e_21</vt:lpwstr>
  </property>
</Properties>
</file>