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87" r:id="rId1"/>
    <p:sldMasterId id="2147506924" r:id="rId2"/>
  </p:sldMasterIdLst>
  <p:notesMasterIdLst>
    <p:notesMasterId r:id="rId3"/>
  </p:notesMasterIdLst>
  <p:sldIdLst>
    <p:sldId id="11194" r:id="rId4"/>
    <p:sldId id="11199" r:id="rId5"/>
    <p:sldId id="11203" r:id="rId6"/>
    <p:sldId id="11206" r:id="rId7"/>
    <p:sldId id="11212" r:id="rId9"/>
    <p:sldId id="11215" r:id="rId10"/>
    <p:sldId id="11218" r:id="rId11"/>
    <p:sldId id="11221" r:id="rId12"/>
    <p:sldId id="11227" r:id="rId14"/>
    <p:sldId id="11230" r:id="rId15"/>
    <p:sldId id="11233" r:id="rId16"/>
    <p:sldId id="11236" r:id="rId17"/>
    <p:sldId id="11242" r:id="rId19"/>
    <p:sldId id="11245" r:id="rId20"/>
    <p:sldId id="11248" r:id="rId21"/>
    <p:sldId id="11251" r:id="rId22"/>
    <p:sldId id="11257" r:id="rId24"/>
    <p:sldId id="11260" r:id="rId25"/>
    <p:sldId id="11263" r:id="rId26"/>
    <p:sldId id="11266" r:id="rId27"/>
    <p:sldId id="11272" r:id="rId29"/>
    <p:sldId id="11275" r:id="rId30"/>
    <p:sldId id="11278" r:id="rId31"/>
    <p:sldId id="11281" r:id="rId32"/>
    <p:sldId id="11287" r:id="rId34"/>
    <p:sldId id="11290" r:id="rId35"/>
    <p:sldId id="11293" r:id="rId36"/>
    <p:sldId id="1129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88" r:id="rId1"/>
    <p:sldLayoutId id="2147506889" r:id="rId2"/>
    <p:sldLayoutId id="2147506890" r:id="rId3"/>
    <p:sldLayoutId id="2147506891" r:id="rId4"/>
    <p:sldLayoutId id="2147506892" r:id="rId5"/>
    <p:sldLayoutId id="2147506893" r:id="rId6"/>
    <p:sldLayoutId id="2147506894" r:id="rId7"/>
    <p:sldLayoutId id="2147506895" r:id="rId8"/>
    <p:sldLayoutId id="2147506896" r:id="rId9"/>
    <p:sldLayoutId id="2147506897" r:id="rId10"/>
    <p:sldLayoutId id="2147506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925" r:id="rId1"/>
    <p:sldLayoutId id="2147506926" r:id="rId2"/>
    <p:sldLayoutId id="2147506927" r:id="rId3"/>
    <p:sldLayoutId id="2147506928" r:id="rId4"/>
    <p:sldLayoutId id="2147506929" r:id="rId5"/>
    <p:sldLayoutId id="2147506930" r:id="rId6"/>
    <p:sldLayoutId id="2147506931" r:id="rId7"/>
    <p:sldLayoutId id="2147506932" r:id="rId8"/>
    <p:sldLayoutId id="2147506933" r:id="rId9"/>
    <p:sldLayoutId id="2147506934" r:id="rId10"/>
    <p:sldLayoutId id="2147506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制定供应链风险应对策略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供应链风险识别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供应链风险评估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供应链风险应对策略制定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供应链风险应对措施实施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供应链风险监控与预警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供应链风险识别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供应链风险定义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供应链风险类型：包括供应中断、需求波动、价格波动、运输延误等。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供应链风险识别：通过对供应链各个环节的监控和分析，及时发现潜在的风险并进行应对。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供应链风险：指在供应链运作过程中，由于各种不确定因素导致供应链中断或遭受损失的可能性。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供应链风险来源：供应商、生产商、物流、销售渠道等各个环节都可能产生风险。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供应链风险类型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供应中断风险：供应商生产中断、运输中断等导致供应链无法正常运作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价格波动风险：原材料、零部件等价格波动对供应链成本和利润产生影响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质量风险：供应商产品质量不合格或存在安全隐患，导致供应链产品出现质量问题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交货期风险：供应商交货期延迟或提前，导致供应链无法按时完成生产或销售任务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合作风险：供应商与制造商之间合作不紧密或存在矛盾，导致供应链合作效率低下或合作关系破裂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333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政治风险：政治不稳定、战争、自然灾害等不可控因素对供应链产生影响，导致供应链中断或成本增加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供应链风险识别方法</a:t>
            </a:r>
            <a:endParaRPr altLang="en-US" lang="zh-CN"/>
          </a:p>
        </p:txBody>
      </p:sp>
      <p:sp>
        <p:nvSpPr>
          <p:cNvPr id="10490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专家评估：邀请专家对供应链进行评估，识别潜在风险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历史数据分析：通过分析历史数据，识别供应链中的潜在风险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风险问卷调查：通过问卷调查的方式，了解供应链中的潜在风险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供应链审计：对供应链进行全面审计，识别潜在风险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供应链风险评估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供应链风险评估指标</a:t>
            </a:r>
            <a:endParaRPr altLang="en-US" lang="zh-CN"/>
          </a:p>
        </p:txBody>
      </p:sp>
      <p:sp>
        <p:nvSpPr>
          <p:cNvPr id="1049212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供应商稳定性：评估供应商的财务状况、生产能力、质量管理等方面的稳定性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需求风险：评估市场需求变化、消费者购买行为变化等风险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运输风险：评估运输过程中的延误、损坏、丢失等风险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价格波动风险：评估原材料、产品价格波动对成本和利润的影响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库存风险：评估库存积压、缺货、过期等风险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254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政治风险：评估政治不稳定、政策变化等对供应链的影响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供应链风险评估方法</a:t>
            </a:r>
            <a:endParaRPr altLang="en-US" lang="zh-CN"/>
          </a:p>
        </p:txBody>
      </p:sp>
      <p:sp>
        <p:nvSpPr>
          <p:cNvPr id="10492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流程图分析法：通过绘制供应链流程图，识别潜在的风险因素。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历史数据分析法：通过对历史数据进行分析，识别供应链中潜在的风险因素。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专家评估法：邀请行业专家对供应链进行评估，识别潜在的风险因素。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风险矩阵法：将风险因素按照发生的概率和影响程度进行分类，确定优先级。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供应链风险评估流程</a:t>
            </a:r>
            <a:endParaRPr altLang="en-US" lang="zh-CN"/>
          </a:p>
        </p:txBody>
      </p:sp>
      <p:sp>
        <p:nvSpPr>
          <p:cNvPr id="1049360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4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明确评估目标：确定评估的目的和范围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收集数据：收集与供应链相关的各种数据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分析数据：对收集到的数据进行深入分析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识别风险：根据分析结果识别潜在的风险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8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评估风险：对识别出的风险进行量化和定性评估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制定应对策略：根据评估结果制定相应的应对策略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供应链风险应对策略制定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供应链风险应对策略类型</a:t>
            </a:r>
            <a:endParaRPr altLang="en-US" lang="zh-CN"/>
          </a:p>
        </p:txBody>
      </p:sp>
      <p:sp>
        <p:nvSpPr>
          <p:cNvPr id="10494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应对策略：在供应链风险发生后，及时采取措施来恢复供应链的正常运行，减少损失。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预防策略：通过加强供应链管理，提高供应链的稳定性和可靠性，减少潜在的风险。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缓解策略：在供应链风险发生时，采取有效的措施来减轻风险的影响，保障供应链的顺畅运行。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恢复策略：在供应链风险发生后，通过采取措施来恢复供应链的正常运行，并加强风险管理，避免类似风险再次发生。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供应链风险应对策略选择依据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风险性质：根据风险类型选择相应的应对策略，如自然灾害、市场变动等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风险影响范围：根据风险影响范围选择相应的应对策略，如局部地区或全球范围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风险发生概率：根据风险发生概率选择相应的应对策略，如高概率或低概率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风险后果严重程度：根据风险后果严重程度选择相应的应对策略，如轻微或严重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供应链风险应对策略制定流程</a:t>
            </a:r>
            <a:endParaRPr altLang="en-US" lang="zh-CN"/>
          </a:p>
        </p:txBody>
      </p:sp>
      <p:sp>
        <p:nvSpPr>
          <p:cNvPr id="1049618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监控与调整：对实施后的策略进行监控和评估，根据实际情况进行调整和优化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0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制定策略：根据风险评估结果，制定相应的应对策略和措施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2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实施策略：将制定的策略和措施付诸实践，确保供应链的稳定和安全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4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识别风险：对供应链中的潜在风险进行识别和分类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6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评估风险：对识别出的风险进行评估，确定其可能性和影响程度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供应链风险应对措施实施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供应链风险应对措施类型</a:t>
            </a:r>
            <a:endParaRPr altLang="en-US" lang="zh-CN"/>
          </a:p>
        </p:txBody>
      </p:sp>
      <p:sp>
        <p:nvSpPr>
          <p:cNvPr id="10497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恢复性措施：在风险发生后，采取措施恢复供应链的正常运行。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预防性措施：通过加强供应链管理，降低潜在风险的发生概率。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应对性措施：在风险发生时，采取相应的措施来减轻影响。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补偿性措施：通过保险、合同等方式，对供应链风险造成的损失进行补偿。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供应链风险应对措施实施流程</a:t>
            </a:r>
            <a:endParaRPr altLang="en-US" lang="zh-CN"/>
          </a:p>
        </p:txBody>
      </p:sp>
      <p:sp>
        <p:nvSpPr>
          <p:cNvPr id="10498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识别风险：对供应链中的潜在风险进行识别和评估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制定策略：根据风险性质和影响程度，制定相应的应对策略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实施措施：按照应对策略，采取具体的措施来降低风险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监控与调整：对实施过程进行监控，并根据实际情况进行调整和优化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供应链风险应对措施实施效果评估</a:t>
            </a:r>
            <a:endParaRPr altLang="en-US" lang="zh-CN"/>
          </a:p>
        </p:txBody>
      </p:sp>
      <p:sp>
        <p:nvSpPr>
          <p:cNvPr id="10498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评估指标：包括风险应对措施的有效性、实施过程中的问题与挑战、应对措施对供应链稳定性的影响等。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评估方法：可以采用定性和定量评估方法，如风险矩阵、敏感性分析、蒙特卡罗模拟等。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评估周期：可以根据实际情况和需要，设定适当的评估周期，如半年、一年或两年等。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持续改进：根据评估结果，及时调整和优化供应链风险应对策略，确保其适应不断变化的市场环境和业务需求。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供应链风险监控与预警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供应链风险监控方法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风险评估：对识别出的风险进行评估，确定其可能性和影响程度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风险识别：通过历史数据和行业经验，识别潜在的供应链风险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风险监控：通过实时数据和监控工具，对供应链风险进行实时跟踪和监控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预警机制：建立预警机制，当风险达到一定阈值时，及时发出预警信号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供应链风险预警机制建立</a:t>
            </a:r>
            <a:endParaRPr altLang="en-US" lang="zh-CN"/>
          </a:p>
        </p:txBody>
      </p:sp>
      <p:sp>
        <p:nvSpPr>
          <p:cNvPr id="10500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预警指标的确定：根据供应链的特点和风险因素，确定相应的预警指标。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预警阈值的设定：根据历史数据和行业标准，设定合理的预警阈值。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预警信息的收集与处理：通过各种渠道收集相关信息，并进行处理和分析。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预警响应机制的建立：根据预警信息，建立相应的响应机制，包括应急预案、资源调配等。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供应链风险监控与预警流程优化</a:t>
            </a:r>
            <a:endParaRPr altLang="en-US" lang="zh-CN"/>
          </a:p>
        </p:txBody>
      </p:sp>
      <p:sp>
        <p:nvSpPr>
          <p:cNvPr id="1050084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风险识别：识别潜在的供应链风险因素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风险评估：评估风险的大小和可能性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风险监控：实时监控供应链的运行状态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预警机制：及时发出预警信号，采取应对措施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流程优化：不断优化供应链风险监控与预警流程，提高效率和准确性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制定供应链风险应对策略的意义与价值</a:t>
            </a:r>
            <a:endParaRPr altLang="en-US" lang="zh-CN"/>
          </a:p>
        </p:txBody>
      </p:sp>
      <p:sp>
        <p:nvSpPr>
          <p:cNvPr id="1050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保障供应链的稳定性和可靠性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降低供应链中断的风险和损失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促进企业的可持续发展和长期合作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提高企业的竞争力和应对能力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未来供应链风险管理发展趋势预测</a:t>
            </a:r>
            <a:endParaRPr altLang="en-US" lang="zh-CN"/>
          </a:p>
        </p:txBody>
      </p:sp>
      <p:sp>
        <p:nvSpPr>
          <p:cNvPr id="10502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数字化转型：利用大数据、人工智能等技术提高供应链风险管理效率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多元化风险管理：综合考虑多个风险因素，制定综合性的应对策略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可持续发展：关注供应链的环保、社会责任等方面，推动可持续发展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全球化合作：加强国际合作，共同应对全球供应链风险挑战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未来供应链风险管理挑战与机遇并存</a:t>
            </a:r>
            <a:endParaRPr altLang="en-US" lang="zh-CN"/>
          </a:p>
        </p:txBody>
      </p:sp>
      <p:sp>
        <p:nvSpPr>
          <p:cNvPr id="1050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未来展望：未来供应链风险管理将更加注重数据分析和预测，通过智能化技术和大数据分析，实现更加精准的风险识别和预警，为企业提供更加全面和可靠的风险管理服务。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结论：未来供应链风险管理挑战与机遇并存，需要企业不断提升风险管理能力和应对能力，同时积极探索和应用新技术，实现更加智能化和高效化的风险管理。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挑战：随着全球化和数字化的发展，供应链风险日益复杂和多样化，需要不断提升风险管理能力和应对能力。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机遇：随着技术的不断进步和应用，供应链风险管理将更加智能化和高效化，为企业带来更多的商业机会和竞争优势。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2023-12-19T16:42:09Z</dcterms:created>
  <dcterms:modified xsi:type="dcterms:W3CDTF">2023-12-19T16:42:09Z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bd38f5f9cffe4903883d15b367ae9ad9_21</vt:lpwstr>
  </property>
</Properties>
</file>