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884" r:id="rId1"/>
    <p:sldMasterId id="2147486921" r:id="rId2"/>
  </p:sldMasterIdLst>
  <p:notesMasterIdLst>
    <p:notesMasterId r:id="rId3"/>
  </p:notesMasterIdLst>
  <p:sldIdLst>
    <p:sldId id="1696" r:id="rId4"/>
    <p:sldId id="1700" r:id="rId5"/>
    <p:sldId id="1703" r:id="rId6"/>
    <p:sldId id="1706" r:id="rId7"/>
    <p:sldId id="1709" r:id="rId8"/>
    <p:sldId id="1712" r:id="rId9"/>
    <p:sldId id="1715" r:id="rId10"/>
    <p:sldId id="1718" r:id="rId11"/>
    <p:sldId id="1721" r:id="rId12"/>
    <p:sldId id="1724" r:id="rId13"/>
    <p:sldId id="1727" r:id="rId14"/>
    <p:sldId id="1730" r:id="rId15"/>
    <p:sldId id="1733" r:id="rId16"/>
    <p:sldId id="1736" r:id="rId17"/>
    <p:sldId id="1739" r:id="rId18"/>
    <p:sldId id="1742" r:id="rId19"/>
    <p:sldId id="1745" r:id="rId20"/>
    <p:sldId id="1748" r:id="rId21"/>
    <p:sldId id="1751" r:id="rId22"/>
    <p:sldId id="1754" r:id="rId23"/>
    <p:sldId id="1757" r:id="rId24"/>
    <p:sldId id="1760" r:id="rId25"/>
    <p:sldId id="1763" r:id="rId26"/>
    <p:sldId id="1766" r:id="rId27"/>
    <p:sldId id="1769" r:id="rId28"/>
    <p:sldId id="1772" r:id="rId29"/>
    <p:sldId id="1775" r:id="rId30"/>
    <p:sldId id="1778" r:id="rId31"/>
    <p:sldId id="1781" r:id="rId32"/>
    <p:sldId id="178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85" r:id="rId1"/>
    <p:sldLayoutId id="2147486886" r:id="rId2"/>
    <p:sldLayoutId id="2147486887" r:id="rId3"/>
    <p:sldLayoutId id="2147486888" r:id="rId4"/>
    <p:sldLayoutId id="2147486889" r:id="rId5"/>
    <p:sldLayoutId id="2147486890" r:id="rId6"/>
    <p:sldLayoutId id="2147486891" r:id="rId7"/>
    <p:sldLayoutId id="2147486892" r:id="rId8"/>
    <p:sldLayoutId id="2147486893" r:id="rId9"/>
    <p:sldLayoutId id="2147486894" r:id="rId10"/>
    <p:sldLayoutId id="21474868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22" r:id="rId1"/>
    <p:sldLayoutId id="2147486923" r:id="rId2"/>
    <p:sldLayoutId id="2147486924" r:id="rId3"/>
    <p:sldLayoutId id="2147486925" r:id="rId4"/>
    <p:sldLayoutId id="2147486926" r:id="rId5"/>
    <p:sldLayoutId id="2147486927" r:id="rId6"/>
    <p:sldLayoutId id="2147486928" r:id="rId7"/>
    <p:sldLayoutId id="2147486929" r:id="rId8"/>
    <p:sldLayoutId id="2147486930" r:id="rId9"/>
    <p:sldLayoutId id="2147486931" r:id="rId10"/>
    <p:sldLayoutId id="21474869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tags" Target="../tags/tag127.xml"/><Relationship Id="rId23" Type="http://schemas.openxmlformats.org/officeDocument/2006/relationships/tags" Target="../tags/tag128.xml"/><Relationship Id="rId24" Type="http://schemas.openxmlformats.org/officeDocument/2006/relationships/tags" Target="../tags/tag129.xml"/><Relationship Id="rId25" Type="http://schemas.openxmlformats.org/officeDocument/2006/relationships/tags" Target="../tags/tag130.xml"/><Relationship Id="rId26" Type="http://schemas.openxmlformats.org/officeDocument/2006/relationships/tags" Target="../tags/tag131.xml"/><Relationship Id="rId27" Type="http://schemas.openxmlformats.org/officeDocument/2006/relationships/tags" Target="../tags/tag132.xml"/><Relationship Id="rId28" Type="http://schemas.openxmlformats.org/officeDocument/2006/relationships/tags" Target="../tags/tag133.xml"/><Relationship Id="rId29" Type="http://schemas.openxmlformats.org/officeDocument/2006/relationships/tags" Target="../tags/tag134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tags" Target="../tags/tag320.xml"/><Relationship Id="rId22" Type="http://schemas.openxmlformats.org/officeDocument/2006/relationships/tags" Target="../tags/tag321.xml"/><Relationship Id="rId23" Type="http://schemas.openxmlformats.org/officeDocument/2006/relationships/tags" Target="../tags/tag322.xml"/><Relationship Id="rId24" Type="http://schemas.openxmlformats.org/officeDocument/2006/relationships/tags" Target="../tags/tag323.xml"/><Relationship Id="rId25" Type="http://schemas.openxmlformats.org/officeDocument/2006/relationships/tags" Target="../tags/tag324.xml"/><Relationship Id="rId26" Type="http://schemas.openxmlformats.org/officeDocument/2006/relationships/tags" Target="../tags/tag325.xml"/><Relationship Id="rId27" Type="http://schemas.openxmlformats.org/officeDocument/2006/relationships/tags" Target="../tags/tag326.xml"/><Relationship Id="rId28" Type="http://schemas.openxmlformats.org/officeDocument/2006/relationships/tags" Target="../tags/tag327.xml"/><Relationship Id="rId29" Type="http://schemas.openxmlformats.org/officeDocument/2006/relationships/tags" Target="../tags/tag328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tags" Target="../tags/tag364.xml"/><Relationship Id="rId22" Type="http://schemas.openxmlformats.org/officeDocument/2006/relationships/tags" Target="../tags/tag365.xml"/><Relationship Id="rId23" Type="http://schemas.openxmlformats.org/officeDocument/2006/relationships/tags" Target="../tags/tag366.xml"/><Relationship Id="rId24" Type="http://schemas.openxmlformats.org/officeDocument/2006/relationships/tags" Target="../tags/tag367.xml"/><Relationship Id="rId25" Type="http://schemas.openxmlformats.org/officeDocument/2006/relationships/tags" Target="../tags/tag368.xml"/><Relationship Id="rId26" Type="http://schemas.openxmlformats.org/officeDocument/2006/relationships/tags" Target="../tags/tag369.xml"/><Relationship Id="rId27" Type="http://schemas.openxmlformats.org/officeDocument/2006/relationships/tags" Target="../tags/tag370.xml"/><Relationship Id="rId28" Type="http://schemas.openxmlformats.org/officeDocument/2006/relationships/tags" Target="../tags/tag371.xml"/><Relationship Id="rId29" Type="http://schemas.openxmlformats.org/officeDocument/2006/relationships/tags" Target="../tags/tag372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tags" Target="../tags/tag428.xml"/><Relationship Id="rId14" Type="http://schemas.openxmlformats.org/officeDocument/2006/relationships/tags" Target="../tags/tag429.xml"/><Relationship Id="rId15" Type="http://schemas.openxmlformats.org/officeDocument/2006/relationships/tags" Target="../tags/tag430.xml"/><Relationship Id="rId16" Type="http://schemas.openxmlformats.org/officeDocument/2006/relationships/tags" Target="../tags/tag431.xml"/><Relationship Id="rId17" Type="http://schemas.openxmlformats.org/officeDocument/2006/relationships/tags" Target="../tags/tag432.xml"/><Relationship Id="rId18" Type="http://schemas.openxmlformats.org/officeDocument/2006/relationships/tags" Target="../tags/tag433.xml"/><Relationship Id="rId19" Type="http://schemas.openxmlformats.org/officeDocument/2006/relationships/tags" Target="../tags/tag434.xml"/><Relationship Id="rId20" Type="http://schemas.openxmlformats.org/officeDocument/2006/relationships/tags" Target="../tags/tag435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初中教育与职业教育的融合与拓展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初中教育与职业教育融合的背景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初中教育与职业教育的融合模式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初中教育与职业教育融合的实践案例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初中教育与职业教育拓展的方向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初中教育与职业教育融合的挑战与对策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未来展望：初中教育与职业教育的深度融合与拓展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初中教育与职业教育融合的背景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当前教育体制的挑战</a:t>
            </a:r>
            <a:endParaRPr altLang="en-US" lang="zh-CN"/>
          </a:p>
        </p:txBody>
      </p:sp>
      <p:sp>
        <p:nvSpPr>
          <p:cNvPr id="10488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初中教育：重视知识传授，缺乏职业技能培养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就业市场：技能需求与教育供给不匹配，导致就业难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高等教育：门槛高，部分学生无法顺利升学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职业教育：缺乏系统性和连贯性，与市场需求脱节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职业教育发展的需求</a:t>
            </a:r>
            <a:endParaRPr altLang="en-US" lang="zh-CN"/>
          </a:p>
        </p:txBody>
      </p:sp>
      <p:sp>
        <p:nvSpPr>
          <p:cNvPr id="10489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职业教育在教育体系中的发展趋势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职业教育在国家经济发展中的重要地位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职业教育与经济发展的紧密联系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职业教育在人才培养中的作用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初中教育与职业教育融合的意义</a:t>
            </a:r>
            <a:endParaRPr altLang="en-US" lang="zh-CN"/>
          </a:p>
        </p:txBody>
      </p:sp>
      <p:sp>
        <p:nvSpPr>
          <p:cNvPr id="1048996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98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促进教育公平：职业教育与普通初中教育相结合，可以让学生有更多的选择和发展机会，避免教育资源的不均衡分配。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02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提升教育质量：通过融合，可以让学生在学习初中知识的同时，接受到职业教育，提升学生的实践能力和就业竞争力。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06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适应社会需求：随着社会的发展，越来越多的工作需要具备一定的职业技能。初中教育与职业教育的融合，可以让学生更好地适应社会需求。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10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增强学生综合素质：通过接受职业教育，学生可以培养自己的职业技能、团队合作、沟通能力等，增强自身的综合素质。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初中教育与职业教育的融合模式</a:t>
            </a:r>
            <a:endParaRPr altLang="en-US" lang="zh-CN"/>
          </a:p>
        </p:txBody>
      </p:sp>
      <p:sp>
        <p:nvSpPr>
          <p:cNvPr id="104904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课程融合模式</a:t>
            </a:r>
            <a:endParaRPr altLang="en-US" lang="zh-CN"/>
          </a:p>
        </p:txBody>
      </p:sp>
      <p:sp>
        <p:nvSpPr>
          <p:cNvPr id="10490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校企合作：初中与职业学校合作，共同开展课程建设和教学资源开发。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课程设置：将职业教育内容融入初中课程中，增加实践性和应用性。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师资力量：建立职业教育教师与初中教师合作机制，共同参与课程设计和教学。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学生参与：鼓励学生参与职业体验和实践活动，提高职业意识和技能水平。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校企合作模式</a:t>
            </a:r>
            <a:endParaRPr altLang="en-US" lang="zh-CN"/>
          </a:p>
        </p:txBody>
      </p:sp>
      <p:sp>
        <p:nvSpPr>
          <p:cNvPr id="10491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实施方式：企业参与课程设计，提供实习机会，学校与企业共同评价学生表现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定义：学校与企业合作，共同培养符合市场需求的人才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目的：提高教育质量，增强学生就业竞争力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优势：学校与企业资源共享，实现产教融合，提高人才培养的针对性和实用性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职业导向的初中教育模式</a:t>
            </a:r>
            <a:endParaRPr altLang="en-US" lang="zh-CN"/>
          </a:p>
        </p:txBody>
      </p:sp>
      <p:sp>
        <p:nvSpPr>
          <p:cNvPr id="1049202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优势：能够帮助学生更好地了解职业需求和就业市场，提高学生的职业素养和就业竞争力，为未来的职业发展打下坚实的基础。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8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210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实施方式：在初中课程中加入职业教育内容，建立校企合作、产教融合的机制，为学生提供实习和实训的机会，加强与职业相关的课程和培训。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6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218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定义：以职业导向为目标的初中教育模式，旨在为学生提供职业技能和知识，帮助学生更好地适应未来的职业需求。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4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226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特点：注重实践教学，强调职业技能的培养，将职业教育与初中教育有机融合，为学生提供更多的职业选择和发展机会。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2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实践与理论相结合的教学模式</a:t>
            </a:r>
            <a:endParaRPr altLang="en-US" lang="zh-CN"/>
          </a:p>
        </p:txBody>
      </p:sp>
      <p:sp>
        <p:nvSpPr>
          <p:cNvPr id="10492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理论教学：传授基础知识，培养基本技能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实践教学：通过实践操作，加深对理论知识的理解与运用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校企合作：企业参与教学，提供实践机会，学校与企业共同培养人才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课程设置：结合行业需求，设置实用性强、针对性强的课程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初中教育与职业教育融合的实践案例</a:t>
            </a:r>
            <a:endParaRPr altLang="en-US" lang="zh-CN"/>
          </a:p>
        </p:txBody>
      </p:sp>
      <p:sp>
        <p:nvSpPr>
          <p:cNvPr id="10493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国内外成功案例介绍</a:t>
            </a:r>
            <a:endParaRPr altLang="en-US" lang="zh-CN"/>
          </a:p>
        </p:txBody>
      </p:sp>
      <p:sp>
        <p:nvSpPr>
          <p:cNvPr id="10493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国外案例：美国某中学与社区学院合作，实施“双学分”课程，学生在高中阶段即可选修大学课程，降低教育成本，提高教育质量。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国内案例：上海市某中学与当地职业技术学院合作，开展职业教育课程，提高学生的实践能力和就业竞争力。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国内案例：江苏省某初中学校与当地企业合作，开展“现代学徒制”，将职业教育资源引入校园，促进产教融合。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国外案例：德国某中学与当地企业合作，开展“双元制”教育模式，学生在学校和企业两个场所接受教育和培训，提高职业技能和实践能力。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案例分析：成功因素与经验教训</a:t>
            </a:r>
            <a:endParaRPr altLang="en-US" lang="zh-CN"/>
          </a:p>
        </p:txBody>
      </p:sp>
      <p:sp>
        <p:nvSpPr>
          <p:cNvPr id="10494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成功因素：政策支持、学校合作、市场需求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经验教训：注重实践教学、加强师资培训、完善课程设置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实践案例：某职业学校与当地初中合作开展职业技能培训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案例分析：合作模式、实施过程、效果评估及改进措施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案例启示：如何推进初中教育与职业教育的融合</a:t>
            </a:r>
            <a:endParaRPr altLang="en-US" lang="zh-CN"/>
          </a:p>
        </p:txBody>
      </p:sp>
      <p:sp>
        <p:nvSpPr>
          <p:cNvPr id="10494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案例选择：选择具有代表性的案例，如成功的融合模式或典型经验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案例分析：分析案例中初中教育与职业教育融合的具体做法、实施过程和效果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启示总结：从案例中提炼出推进初中教育与职业教育融合的方法、策略和路径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实际应用：将启示应用于实际教学和课程设计中，以提高教育质量和学生就业竞争力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初中教育与职业教育拓展的方向</a:t>
            </a:r>
            <a:endParaRPr altLang="en-US" lang="zh-CN"/>
          </a:p>
        </p:txBody>
      </p:sp>
      <p:sp>
        <p:nvSpPr>
          <p:cNvPr id="10495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拓展职业教育的领域</a:t>
            </a:r>
            <a:endParaRPr altLang="en-US" lang="zh-CN"/>
          </a:p>
        </p:txBody>
      </p:sp>
      <p:sp>
        <p:nvSpPr>
          <p:cNvPr id="10495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强化与企业的合作，共同培养技能型人才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增加与新兴产业的对接，如人工智能、大数据等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推广职业教育理念，提高社会对职业教育的认知度和认可度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开展职业教育国际交流与合作，借鉴国际先进经验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提高职业教育的质量</a:t>
            </a:r>
            <a:endParaRPr altLang="en-US" lang="zh-CN"/>
          </a:p>
        </p:txBody>
      </p:sp>
      <p:sp>
        <p:nvSpPr>
          <p:cNvPr id="10496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加强师资队伍建设：提高教师的专业素养和教学能力，引进更多具有实践经验的教师。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完善课程设置：根据市场需求和行业发展趋势，调整和优化课程设置，注重实践性和应用性。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推进校企合作：加强学校与企业的合作，为学生提供更多的实践机会和就业资源。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强化实践教学：增加实践教学环节的比重，提高学生的实际操作能力和职业技能。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加强职业教育与市场的对接</a:t>
            </a:r>
            <a:endParaRPr altLang="en-US" lang="zh-CN"/>
          </a:p>
        </p:txBody>
      </p:sp>
      <p:sp>
        <p:nvSpPr>
          <p:cNvPr id="1049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建立职业教育与市场需求的对接机制，根据市场需求调整职业教育课程和培养模式。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加强校企合作，推动企业参与职业教育的课程设计、教学实施和人才培养，提高职业教育的针对性和实用性。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推广现代学徒制等人才培养模式，使学生在实践中掌握职业技能和提高实际操作能力，更好地适应市场需求。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鼓励职业教育机构与行业协会、企业等开展合作，共同制定行业标准和职业标准，推动职业教育的标准化和规范化。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推进职业教育国际化进程</a:t>
            </a:r>
            <a:endParaRPr altLang="en-US" lang="zh-CN"/>
          </a:p>
        </p:txBody>
      </p:sp>
      <p:sp>
        <p:nvSpPr>
          <p:cNvPr id="10497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职业教育国际化是全球教育发展的必然趋势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推进职业教育国际化需要加强国际合作与交流，提高教师的国际化素养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初中教育与职业教育拓展应加强与国际接轨，引进先进的教育理念和资源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推进职业教育国际化有助于提高教育质量和培养国际型人才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初中教育与职业教育融合的挑战与对策</a:t>
            </a:r>
            <a:endParaRPr altLang="en-US" lang="zh-CN"/>
          </a:p>
        </p:txBody>
      </p:sp>
      <p:sp>
        <p:nvSpPr>
          <p:cNvPr id="10498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教育观念的转变与更新</a:t>
            </a:r>
            <a:endParaRPr altLang="en-US" lang="zh-CN"/>
          </a:p>
        </p:txBody>
      </p:sp>
      <p:sp>
        <p:nvSpPr>
          <p:cNvPr id="10498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转变传统观念，提高对职业教育重要性的认识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加强宣传力度，提高社会对职业教育认可度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更新教育理念，注重学生实践能力和职业技能的培养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建立完善的职业教育体系，提高职业教育的社会地位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师资力量的建设与提升</a:t>
            </a:r>
            <a:endParaRPr altLang="en-US" lang="zh-CN"/>
          </a:p>
        </p:txBody>
      </p:sp>
      <p:sp>
        <p:nvSpPr>
          <p:cNvPr id="10498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初中教育与职业教育融合对教师素质提出更高要求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建立有效的激励机制，鼓励教师积极参与初中教育与职业教育的融合工作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加强教师培训和进修，提高教师的专业水平和教育理念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建设专业化的教师团队，提升教师的职业素养和教学能力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教育资源的整合与优化</a:t>
            </a:r>
            <a:endParaRPr altLang="en-US" lang="zh-CN"/>
          </a:p>
        </p:txBody>
      </p:sp>
      <p:sp>
        <p:nvSpPr>
          <p:cNvPr id="10499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推进职业教育与产业需求的对接与融合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加强职业教育与普通教育的沟通与衔接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建立多元化的教育评价体系，促进教育公平与质量提升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政策支持与制度保障</a:t>
            </a:r>
            <a:endParaRPr altLang="en-US" lang="zh-CN"/>
          </a:p>
        </p:txBody>
      </p:sp>
      <p:sp>
        <p:nvSpPr>
          <p:cNvPr id="10500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资金投入：增加对初中教育与职业教育融合的资金投入，支持其发展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政策支持：政府出台相关政策，鼓励初中教育与职业教育融合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制度保障：建立完善的制度体系，确保初中教育与职业教育融合的顺利实施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监督评估：建立有效的监督评估机制，对初中教育与职业教育融合的效果进行评估和监督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未来展望：初中教育与职业教育的深度融合与拓展</a:t>
            </a:r>
            <a:endParaRPr altLang="en-US" lang="zh-CN"/>
          </a:p>
        </p:txBody>
      </p:sp>
      <p:sp>
        <p:nvSpPr>
          <p:cNvPr id="10500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未来教育发展的趋势</a:t>
            </a:r>
            <a:endParaRPr altLang="en-US" lang="zh-CN"/>
          </a:p>
        </p:txBody>
      </p:sp>
      <p:sp>
        <p:nvSpPr>
          <p:cNvPr id="10501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初中教育与职业教育融合发展，为学生提供更多元化的选择和发展空间。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拓展教育资源，利用信息技术手段实现优质教育资源的共享和普及。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注重培养学生的实践能力和创新精神，以适应未来社会发展的需求。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建立完善的职业教育体系，提高职业教育的社会地位和认可度。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初中教育与职业教育深度融合的路径探索</a:t>
            </a:r>
            <a:endParaRPr altLang="en-US" lang="zh-CN"/>
          </a:p>
        </p:txBody>
      </p:sp>
      <p:sp>
        <p:nvSpPr>
          <p:cNvPr id="10501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建立完善的课程体系：将职业教育内容融入初中教育，为学生提供更多实用技能和知识。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加强师资培训：培养具备职业教育能力的初中教师，提高教师的专业素养和实践能力。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开展校企合作：通过与企业合作，为学生提供实习和实践机会，增强学生的实际操作能力和职业素养。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建立多元评价体系：将职业教育成果纳入初中教育评价体系，鼓励学生全面发展。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拓展职业教育在终身教育体系中的作用</a:t>
            </a:r>
            <a:endParaRPr altLang="en-US" lang="zh-CN"/>
          </a:p>
        </p:txBody>
      </p:sp>
      <p:sp>
        <p:nvSpPr>
          <p:cNvPr id="10502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职业教育与终身教育相结合，为学生提供多样化的职业发展路径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促进职业教育与普通教育的交流与合作，打破教育壁垒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完善职业教育体系，提高职业教育的质量和效益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拓展职业教育资源，提高职业教育的社会地位和认可度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7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3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40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2024-01-01T08:58:55Z</dcterms:created>
  <dcterms:modified xsi:type="dcterms:W3CDTF">2024-01-01T08:58:55Z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afe570ae750f4ee69a8c877fe2ad3384_21</vt:lpwstr>
  </property>
</Properties>
</file>