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13" r:id="rId1"/>
    <p:sldMasterId id="2147484050" r:id="rId2"/>
  </p:sldMasterIdLst>
  <p:notesMasterIdLst>
    <p:notesMasterId r:id="rId3"/>
  </p:notesMasterIdLst>
  <p:sldIdLst>
    <p:sldId id="431" r:id="rId4"/>
    <p:sldId id="436" r:id="rId5"/>
    <p:sldId id="440" r:id="rId6"/>
    <p:sldId id="443" r:id="rId7"/>
    <p:sldId id="446" r:id="rId8"/>
    <p:sldId id="449" r:id="rId9"/>
    <p:sldId id="452" r:id="rId10"/>
    <p:sldId id="455" r:id="rId11"/>
    <p:sldId id="458" r:id="rId12"/>
    <p:sldId id="461" r:id="rId13"/>
    <p:sldId id="464" r:id="rId14"/>
    <p:sldId id="467" r:id="rId15"/>
    <p:sldId id="470" r:id="rId16"/>
    <p:sldId id="473" r:id="rId17"/>
    <p:sldId id="476" r:id="rId18"/>
    <p:sldId id="479" r:id="rId19"/>
    <p:sldId id="482" r:id="rId20"/>
    <p:sldId id="485" r:id="rId21"/>
    <p:sldId id="488" r:id="rId22"/>
    <p:sldId id="491" r:id="rId23"/>
    <p:sldId id="494" r:id="rId24"/>
    <p:sldId id="497" r:id="rId25"/>
    <p:sldId id="500" r:id="rId26"/>
    <p:sldId id="503" r:id="rId27"/>
    <p:sldId id="506" r:id="rId28"/>
    <p:sldId id="509" r:id="rId29"/>
    <p:sldId id="512"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4" name="幻灯片图像占位符 1"/>
          <p:cNvSpPr>
            <a:spLocks noChangeAspect="1" noRot="1" noGrp="1"/>
          </p:cNvSpPr>
          <p:nvPr>
            <p:ph type="sldImg"/>
          </p:nvPr>
        </p:nvSpPr>
        <p:spPr/>
      </p:sp>
      <p:sp>
        <p:nvSpPr>
          <p:cNvPr id="1048656" name="备注占位符 2"/>
          <p:cNvSpPr>
            <a:spLocks noGrp="1"/>
          </p:cNvSpPr>
          <p:nvPr>
            <p:ph type="body" idx="1"/>
          </p:nvPr>
        </p:nvSpPr>
        <p:spPr/>
        <p:txBody>
          <a:bodyPr/>
          <a:p>
            <a:endParaRPr altLang="en-US" dirty="0" lang="zh-CN"/>
          </a:p>
        </p:txBody>
      </p:sp>
      <p:sp>
        <p:nvSpPr>
          <p:cNvPr id="1048658"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image" Target="../media/image2.png"/><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tags" Target="../tags/tag12.xml"/><Relationship Id="rId7" Type="http://schemas.openxmlformats.org/officeDocument/2006/relationships/tags" Target="../tags/tag13.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pn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tags" Target="../tags/tag28.xml"/><Relationship Id="rId5" Type="http://schemas.openxmlformats.org/officeDocument/2006/relationships/tags" Target="../tags/tag29.xml"/><Relationship Id="rId6" Type="http://schemas.openxmlformats.org/officeDocument/2006/relationships/tags" Target="../tags/tag30.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5.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tags" Target="../tags/tag59.xml"/><Relationship Id="rId7" Type="http://schemas.openxmlformats.org/officeDocument/2006/relationships/tags" Target="../tags/tag60.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Ref idx="1001">
        <a:schemeClr val="bg1"/>
      </p:bgRef>
    </p:bg>
    <p:spTree>
      <p:nvGrpSpPr>
        <p:cNvPr id="33" name=""/>
        <p:cNvGrpSpPr/>
        <p:nvPr/>
      </p:nvGrpSpPr>
      <p:grpSpPr>
        <a:xfrm>
          <a:off x="0" y="0"/>
          <a:ext cx="0" cy="0"/>
          <a:chOff x="0" y="0"/>
          <a:chExt cx="0" cy="0"/>
        </a:xfrm>
      </p:grpSpPr>
      <p:pic>
        <p:nvPicPr>
          <p:cNvPr id="2097155" name="@png2x_bg_封面" descr="C:/Users/kingsoft/AppData/Local/Temp/fig2wpp/@png2x_bg_封面.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66" name="标题 1"/>
          <p:cNvSpPr>
            <a:spLocks noGrp="1"/>
          </p:cNvSpPr>
          <p:nvPr>
            <p:ph type="ctrTitle"/>
            <p:custDataLst>
              <p:tags r:id="rId3"/>
            </p:custDataLst>
          </p:nvPr>
        </p:nvSpPr>
        <p:spPr>
          <a:xfrm>
            <a:off x="1014984" y="808653"/>
            <a:ext cx="10158984" cy="1806531"/>
          </a:xfrm>
          <a:noFill/>
        </p:spPr>
        <p:txBody>
          <a:bodyPr anchor="b" wrap="square">
            <a:normAutofit/>
          </a:bodyPr>
          <a:lstStyle>
            <a:lvl1pPr algn="ctr">
              <a:lnSpc>
                <a:spcPct val="100000"/>
              </a:lnSpc>
              <a:defRPr b="1"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68" name="副标题 2"/>
          <p:cNvSpPr>
            <a:spLocks noGrp="1"/>
          </p:cNvSpPr>
          <p:nvPr>
            <p:ph type="subTitle" idx="1" hasCustomPrompt="1"/>
            <p:custDataLst>
              <p:tags r:id="rId4"/>
            </p:custDataLst>
          </p:nvPr>
        </p:nvSpPr>
        <p:spPr>
          <a:xfrm>
            <a:off x="1014920" y="2739957"/>
            <a:ext cx="10158984" cy="598297"/>
          </a:xfrm>
          <a:noFill/>
        </p:spPr>
        <p:txBody>
          <a:bodyPr anchor="t" wrap="square">
            <a:normAutofit/>
          </a:bodyPr>
          <a:lstStyle>
            <a:lvl1pPr algn="ctr" indent="0" marL="0">
              <a:lnSpc>
                <a:spcPct val="100000"/>
              </a:lnSpc>
              <a:buNone/>
              <a:defRPr b="0" sz="2000">
                <a:solidFill>
                  <a:schemeClr val="lt1">
                    <a:lumMod val="100000"/>
                  </a:schemeClr>
                </a:solidFill>
                <a:latin typeface="+mn-ea"/>
                <a:ea typeface="+mn-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单击此处编辑副标题样式</a:t>
            </a:r>
            <a:endParaRPr altLang="en-US" dirty="0" lang="zh-CN"/>
          </a:p>
        </p:txBody>
      </p:sp>
      <p:sp>
        <p:nvSpPr>
          <p:cNvPr id="1048670" name="日期占位符 3"/>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72" name="页脚占位符 4"/>
          <p:cNvSpPr>
            <a:spLocks noGrp="1"/>
          </p:cNvSpPr>
          <p:nvPr>
            <p:ph type="ftr" sz="quarter" idx="11"/>
            <p:custDataLst>
              <p:tags r:id="rId6"/>
            </p:custDataLst>
          </p:nvPr>
        </p:nvSpPr>
        <p:spPr/>
        <p:txBody>
          <a:bodyPr>
            <a:normAutofit/>
          </a:bodyPr>
          <a:p>
            <a:endParaRPr altLang="en-US" dirty="0" lang="zh-CN"/>
          </a:p>
        </p:txBody>
      </p:sp>
      <p:sp>
        <p:nvSpPr>
          <p:cNvPr id="1048674" name="灯片编号占位符 5"/>
          <p:cNvSpPr>
            <a:spLocks noGrp="1"/>
          </p:cNvSpPr>
          <p:nvPr>
            <p:ph type="sldNum" sz="quarter" idx="12"/>
            <p:custDataLst>
              <p:tags r:id="rId7"/>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76" name="文本占位符 23"/>
          <p:cNvSpPr>
            <a:spLocks noGrp="1"/>
          </p:cNvSpPr>
          <p:nvPr>
            <p:ph type="body" sz="quarter" idx="17" hasCustomPrompt="1"/>
            <p:custDataLst>
              <p:tags r:id="rId8"/>
            </p:custDataLst>
          </p:nvPr>
        </p:nvSpPr>
        <p:spPr>
          <a:xfrm>
            <a:off x="1014920" y="3644517"/>
            <a:ext cx="10158984" cy="1450413"/>
          </a:xfrm>
          <a:noFill/>
        </p:spPr>
        <p:txBody>
          <a:bodyPr anchor="t" wrap="square">
            <a:normAutofit/>
          </a:bodyPr>
          <a:lstStyle>
            <a:lvl1pPr algn="ctr" indent="0" marL="0">
              <a:lnSpc>
                <a:spcPct val="100000"/>
              </a:lnSpc>
              <a:buNone/>
              <a:defRPr b="0" sz="1800">
                <a:solidFill>
                  <a:schemeClr val="lt1">
                    <a:lumMod val="100000"/>
                  </a:schemeClr>
                </a:solidFill>
                <a:latin typeface="+mn-ea"/>
                <a:ea typeface="+mn-ea"/>
              </a:defRPr>
            </a:lvl1pPr>
          </a:lstStyle>
          <a:p>
            <a:pPr lvl="0"/>
            <a:r>
              <a:rPr altLang="en-US" dirty="0" lang="zh-CN"/>
              <a:t>署名占位符</a:t>
            </a:r>
            <a:endParaRPr altLang="en-US" dirty="0" lang="zh-CN"/>
          </a:p>
        </p:txBody>
      </p:sp>
    </p:spTree>
  </p:cSld>
  <p:clrMapOvr>
    <a:overrideClrMapping accent1="accent1" accent2="accent2" accent3="accent3" accent4="accent4" accent5="accent5" accent6="accent6" bg1="dk1" bg2="dk2" tx1="lt1" tx2="lt2"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2x_bg_正文" descr="C:/Users/kingsoft/AppData/Local/Temp/fig2wpp/@png2x_bg_正文.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78" name="标题 1"/>
          <p:cNvSpPr>
            <a:spLocks noGrp="1"/>
          </p:cNvSpPr>
          <p:nvPr>
            <p:ph type="title"/>
            <p:custDataLst>
              <p:tags r:id="rId3"/>
            </p:custDataLst>
          </p:nvPr>
        </p:nvSpPr>
        <p:spPr/>
        <p:txBody>
          <a:bodyPr wrap="square">
            <a:normAutofit/>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80" name="内容占位符 2"/>
          <p:cNvSpPr>
            <a:spLocks noGrp="1"/>
          </p:cNvSpPr>
          <p:nvPr>
            <p:ph idx="1"/>
            <p:custDataLst>
              <p:tags r:id="rId4"/>
            </p:custDataLst>
          </p:nvPr>
        </p:nvSpPr>
        <p:spPr/>
        <p:txBody>
          <a:bodyPr wrap="square">
            <a:normAutofit/>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2" name="日期占位符 3"/>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84" name="页脚占位符 4"/>
          <p:cNvSpPr>
            <a:spLocks noGrp="1"/>
          </p:cNvSpPr>
          <p:nvPr>
            <p:ph type="ftr" sz="quarter" idx="11"/>
            <p:custDataLst>
              <p:tags r:id="rId6"/>
            </p:custDataLst>
          </p:nvPr>
        </p:nvSpPr>
        <p:spPr/>
        <p:txBody>
          <a:bodyPr/>
          <a:p>
            <a:endParaRPr altLang="en-US" lang="zh-CN"/>
          </a:p>
        </p:txBody>
      </p:sp>
      <p:sp>
        <p:nvSpPr>
          <p:cNvPr id="1048686" name="灯片编号占位符 5"/>
          <p:cNvSpPr>
            <a:spLocks noGrp="1"/>
          </p:cNvSpPr>
          <p:nvPr>
            <p:ph type="sldNum" sz="quarter" idx="12"/>
            <p:custDataLst>
              <p:tags r:id="rId7"/>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png2x_bg_目录" descr="C:/Users/kingsoft/AppData/Local/Temp/fig2wpp/@png2x_bg_目录.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88" name="标题 1"/>
          <p:cNvSpPr>
            <a:spLocks noGrp="1"/>
          </p:cNvSpPr>
          <p:nvPr>
            <p:ph type="title" hasCustomPrompt="1"/>
            <p:custDataLst>
              <p:tags r:id="rId3"/>
            </p:custDataLst>
          </p:nvPr>
        </p:nvSpPr>
        <p:spPr>
          <a:xfrm>
            <a:off x="1271016" y="1271016"/>
            <a:ext cx="6345936" cy="630936"/>
          </a:xfrm>
          <a:noFill/>
        </p:spPr>
        <p:txBody>
          <a:bodyPr anchor="t" wrap="square">
            <a:normAutofit/>
          </a:bodyPr>
          <a:lstStyle>
            <a:lvl1pPr algn="l">
              <a:defRPr b="1" sz="4400">
                <a:solidFill>
                  <a:schemeClr val="lt1">
                    <a:lumMod val="100000"/>
                  </a:schemeClr>
                </a:solidFill>
                <a:latin typeface="+mj-ea"/>
                <a:ea typeface="+mj-ea"/>
              </a:defRPr>
            </a:lvl1pPr>
          </a:lstStyle>
          <a:p>
            <a:r>
              <a:rPr altLang="en-US" dirty="0" lang="zh-CN"/>
              <a:t>标题</a:t>
            </a:r>
            <a:endParaRPr altLang="en-US" dirty="0" lang="zh-CN"/>
          </a:p>
        </p:txBody>
      </p:sp>
      <p:sp>
        <p:nvSpPr>
          <p:cNvPr id="1048690" name="日期占位符 6"/>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692" name="页脚占位符 7"/>
          <p:cNvSpPr>
            <a:spLocks noGrp="1"/>
          </p:cNvSpPr>
          <p:nvPr>
            <p:ph type="ftr" sz="quarter" idx="11"/>
            <p:custDataLst>
              <p:tags r:id="rId5"/>
            </p:custDataLst>
          </p:nvPr>
        </p:nvSpPr>
        <p:spPr/>
        <p:txBody>
          <a:bodyPr>
            <a:normAutofit/>
          </a:bodyPr>
          <a:p>
            <a:endParaRPr altLang="en-US" lang="zh-CN"/>
          </a:p>
        </p:txBody>
      </p:sp>
      <p:sp>
        <p:nvSpPr>
          <p:cNvPr id="1048694" name="灯片编号占位符 8"/>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png2x_bg_章节" descr="C:/Users/kingsoft/AppData/Local/Temp/fig2wpp/@png2x_bg_章节.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96" name="标题 1"/>
          <p:cNvSpPr>
            <a:spLocks noGrp="1"/>
          </p:cNvSpPr>
          <p:nvPr>
            <p:ph type="title"/>
            <p:custDataLst>
              <p:tags r:id="rId3"/>
            </p:custDataLst>
          </p:nvPr>
        </p:nvSpPr>
        <p:spPr>
          <a:xfrm>
            <a:off x="1891004" y="2542032"/>
            <a:ext cx="9282964" cy="2490278"/>
          </a:xfrm>
          <a:noFill/>
        </p:spPr>
        <p:txBody>
          <a:bodyPr anchor="t" wrap="square">
            <a:normAutofit/>
          </a:bodyPr>
          <a:lstStyle>
            <a:lvl1pPr algn="r">
              <a:defRPr b="0" sz="39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98" name="日期占位符 3"/>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5"/>
            </p:custDataLst>
          </p:nvPr>
        </p:nvSpPr>
        <p:spPr/>
        <p:txBody>
          <a:bodyPr/>
          <a:p>
            <a:endParaRPr altLang="en-US" lang="zh-CN"/>
          </a:p>
        </p:txBody>
      </p:sp>
      <p:sp>
        <p:nvSpPr>
          <p:cNvPr id="1048702" name="灯片编号占位符 5"/>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
        <p:nvSpPr>
          <p:cNvPr id="1048704" name="文本占位符 7"/>
          <p:cNvSpPr>
            <a:spLocks noGrp="1"/>
          </p:cNvSpPr>
          <p:nvPr>
            <p:ph type="body" sz="quarter" idx="13" hasCustomPrompt="1"/>
            <p:custDataLst>
              <p:tags r:id="rId7"/>
            </p:custDataLst>
          </p:nvPr>
        </p:nvSpPr>
        <p:spPr>
          <a:xfrm>
            <a:off x="1891004" y="373224"/>
            <a:ext cx="9282964" cy="1912776"/>
          </a:xfrm>
          <a:noFill/>
        </p:spPr>
        <p:txBody>
          <a:bodyPr anchor="b" wrap="square">
            <a:normAutofit/>
          </a:bodyPr>
          <a:lstStyle>
            <a:lvl1pPr algn="r" indent="0" marL="0">
              <a:buNone/>
              <a:defRPr b="1" sz="9400">
                <a:solidFill>
                  <a:schemeClr val="accent1"/>
                </a:solidFill>
                <a:latin typeface="+mn-lt"/>
                <a:ea typeface="MiSans Bold" panose="00000800000000000000" charset="-122"/>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6"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08" name="内容占位符 2"/>
          <p:cNvSpPr>
            <a:spLocks noGrp="1"/>
          </p:cNvSpPr>
          <p:nvPr>
            <p:ph sz="half" idx="1"/>
            <p:custDataLst>
              <p:tags r:id="rId2"/>
            </p:custDataLst>
          </p:nvPr>
        </p:nvSpPr>
        <p:spPr>
          <a:xfrm>
            <a:off x="1014984" y="1754154"/>
            <a:ext cx="4824984" cy="4423445"/>
          </a:xfrm>
        </p:spPr>
        <p:txBody>
          <a:bodyPr wrap="square">
            <a:normAutofit/>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内容占位符 3"/>
          <p:cNvSpPr>
            <a:spLocks noGrp="1"/>
          </p:cNvSpPr>
          <p:nvPr>
            <p:ph sz="half" idx="2"/>
            <p:custDataLst>
              <p:tags r:id="rId3"/>
            </p:custDataLst>
          </p:nvPr>
        </p:nvSpPr>
        <p:spPr>
          <a:xfrm>
            <a:off x="6348984" y="1754154"/>
            <a:ext cx="4824984" cy="4423445"/>
          </a:xfrm>
        </p:spPr>
        <p:txBody>
          <a:bodyPr wrap="square">
            <a:normAutofit/>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2"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14" name="页脚占位符 5"/>
          <p:cNvSpPr>
            <a:spLocks noGrp="1"/>
          </p:cNvSpPr>
          <p:nvPr>
            <p:ph type="ftr" sz="quarter" idx="11"/>
            <p:custDataLst>
              <p:tags r:id="rId5"/>
            </p:custDataLst>
          </p:nvPr>
        </p:nvSpPr>
        <p:spPr/>
        <p:txBody>
          <a:bodyPr/>
          <a:p>
            <a:endParaRPr altLang="en-US" lang="zh-CN"/>
          </a:p>
        </p:txBody>
      </p:sp>
      <p:sp>
        <p:nvSpPr>
          <p:cNvPr id="1048716"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8"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20" name="文本占位符 2"/>
          <p:cNvSpPr>
            <a:spLocks noGrp="1"/>
          </p:cNvSpPr>
          <p:nvPr>
            <p:ph type="body" idx="1"/>
            <p:custDataLst>
              <p:tags r:id="rId2"/>
            </p:custDataLst>
          </p:nvPr>
        </p:nvSpPr>
        <p:spPr>
          <a:xfrm>
            <a:off x="1020319" y="1672573"/>
            <a:ext cx="4796726"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2" name="内容占位符 3"/>
          <p:cNvSpPr>
            <a:spLocks noGrp="1"/>
          </p:cNvSpPr>
          <p:nvPr>
            <p:ph sz="half" idx="2"/>
            <p:custDataLst>
              <p:tags r:id="rId3"/>
            </p:custDataLst>
          </p:nvPr>
        </p:nvSpPr>
        <p:spPr>
          <a:xfrm>
            <a:off x="1020319" y="2358099"/>
            <a:ext cx="4796726" cy="3831564"/>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文本占位符 4"/>
          <p:cNvSpPr>
            <a:spLocks noGrp="1"/>
          </p:cNvSpPr>
          <p:nvPr>
            <p:ph type="body" sz="quarter" idx="3"/>
            <p:custDataLst>
              <p:tags r:id="rId4"/>
            </p:custDataLst>
          </p:nvPr>
        </p:nvSpPr>
        <p:spPr>
          <a:xfrm>
            <a:off x="6353620" y="1672573"/>
            <a:ext cx="4820348"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6" name="内容占位符 5"/>
          <p:cNvSpPr>
            <a:spLocks noGrp="1"/>
          </p:cNvSpPr>
          <p:nvPr>
            <p:ph sz="quarter" idx="4"/>
            <p:custDataLst>
              <p:tags r:id="rId5"/>
            </p:custDataLst>
          </p:nvPr>
        </p:nvSpPr>
        <p:spPr>
          <a:xfrm>
            <a:off x="6353620" y="2358099"/>
            <a:ext cx="4820348" cy="3831564"/>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8"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30" name="页脚占位符 7"/>
          <p:cNvSpPr>
            <a:spLocks noGrp="1"/>
          </p:cNvSpPr>
          <p:nvPr>
            <p:ph type="ftr" sz="quarter" idx="11"/>
            <p:custDataLst>
              <p:tags r:id="rId7"/>
            </p:custDataLst>
          </p:nvPr>
        </p:nvSpPr>
        <p:spPr/>
        <p:txBody>
          <a:bodyPr/>
          <a:p>
            <a:endParaRPr altLang="en-US" lang="zh-CN"/>
          </a:p>
        </p:txBody>
      </p:sp>
      <p:sp>
        <p:nvSpPr>
          <p:cNvPr id="1048732"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4" name="标题 1"/>
          <p:cNvSpPr>
            <a:spLocks noGrp="1"/>
          </p:cNvSpPr>
          <p:nvPr>
            <p:ph type="title"/>
            <p:custDataLst>
              <p:tags r:id="rId1"/>
            </p:custDataLst>
          </p:nvPr>
        </p:nvSpPr>
        <p:spPr>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36"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38" name="页脚占位符 3"/>
          <p:cNvSpPr>
            <a:spLocks noGrp="1"/>
          </p:cNvSpPr>
          <p:nvPr>
            <p:ph type="ftr" sz="quarter" idx="11"/>
            <p:custDataLst>
              <p:tags r:id="rId3"/>
            </p:custDataLst>
          </p:nvPr>
        </p:nvSpPr>
        <p:spPr/>
        <p:txBody>
          <a:bodyPr/>
          <a:p>
            <a:endParaRPr altLang="en-US" lang="zh-CN"/>
          </a:p>
        </p:txBody>
      </p:sp>
      <p:sp>
        <p:nvSpPr>
          <p:cNvPr id="1048740"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2"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44" name="页脚占位符 2"/>
          <p:cNvSpPr>
            <a:spLocks noGrp="1"/>
          </p:cNvSpPr>
          <p:nvPr>
            <p:ph type="ftr" sz="quarter" idx="11"/>
            <p:custDataLst>
              <p:tags r:id="rId2"/>
            </p:custDataLst>
          </p:nvPr>
        </p:nvSpPr>
        <p:spPr/>
        <p:txBody>
          <a:bodyPr/>
          <a:p>
            <a:endParaRPr altLang="en-US" lang="zh-CN"/>
          </a:p>
        </p:txBody>
      </p:sp>
      <p:sp>
        <p:nvSpPr>
          <p:cNvPr id="1048746"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8" name="内容占位符 2"/>
          <p:cNvSpPr>
            <a:spLocks noGrp="1"/>
          </p:cNvSpPr>
          <p:nvPr>
            <p:ph idx="1"/>
            <p:custDataLst>
              <p:tags r:id="rId1"/>
            </p:custDataLst>
          </p:nvPr>
        </p:nvSpPr>
        <p:spPr>
          <a:xfrm>
            <a:off x="838200" y="360000"/>
            <a:ext cx="10515600" cy="5817600"/>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52" name="页脚占位符 4"/>
          <p:cNvSpPr>
            <a:spLocks noGrp="1"/>
          </p:cNvSpPr>
          <p:nvPr>
            <p:ph type="ftr" sz="quarter" idx="11"/>
            <p:custDataLst>
              <p:tags r:id="rId3"/>
            </p:custDataLst>
          </p:nvPr>
        </p:nvSpPr>
        <p:spPr/>
        <p:txBody>
          <a:bodyPr/>
          <a:p>
            <a:endParaRPr altLang="en-US" lang="zh-CN"/>
          </a:p>
        </p:txBody>
      </p:sp>
      <p:sp>
        <p:nvSpPr>
          <p:cNvPr id="1048754"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hasCustomPrompt="1"/>
            <p:custDataLst>
              <p:tags r:id="rId2"/>
            </p:custDataLst>
          </p:nvPr>
        </p:nvSpPr>
        <p:spPr>
          <a:xfrm>
            <a:off x="1014984" y="1603527"/>
            <a:ext cx="10158984" cy="576000"/>
          </a:xfrm>
        </p:spPr>
        <p:txBody>
          <a:bodyPr anchor="t" wrap="square">
            <a:normAutofit/>
          </a:bodyPr>
          <a:lstStyle>
            <a:lvl1pPr indent="0" marL="0">
              <a:buNone/>
              <a:defRPr b="0" sz="16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a:t>
            </a:r>
            <a:r>
              <a:rPr altLang="en-US" lang="zh-CN"/>
              <a:t>此处编辑副标题</a:t>
            </a:r>
            <a:r>
              <a:rPr altLang="en-US" dirty="0" lang="zh-CN"/>
              <a:t>样式</a:t>
            </a:r>
            <a:endParaRPr altLang="en-US" dirty="0" lang="zh-CN"/>
          </a:p>
        </p:txBody>
      </p:sp>
      <p:sp>
        <p:nvSpPr>
          <p:cNvPr id="1048760"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4"/>
            </p:custDataLst>
          </p:nvPr>
        </p:nvSpPr>
        <p:spPr/>
        <p:txBody>
          <a:bodyPr/>
          <a:p>
            <a:endParaRPr altLang="en-US" lang="zh-CN"/>
          </a:p>
        </p:txBody>
      </p:sp>
      <p:sp>
        <p:nvSpPr>
          <p:cNvPr id="1048764"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png2x_bg_结束" descr="C:/Users/kingsoft/AppData/Local/Temp/fig2wpp/@png2x_bg_结束.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766" name="标题 1"/>
          <p:cNvSpPr>
            <a:spLocks noGrp="1"/>
          </p:cNvSpPr>
          <p:nvPr>
            <p:ph type="ctrTitle"/>
            <p:custDataLst>
              <p:tags r:id="rId3"/>
            </p:custDataLst>
          </p:nvPr>
        </p:nvSpPr>
        <p:spPr>
          <a:xfrm>
            <a:off x="1014984" y="683768"/>
            <a:ext cx="10158984" cy="2361184"/>
          </a:xfrm>
          <a:noFill/>
        </p:spPr>
        <p:txBody>
          <a:bodyPr anchor="b" wrap="square">
            <a:normAutofit/>
          </a:bodyPr>
          <a:lstStyle>
            <a:lvl1pPr algn="ctr">
              <a:lnSpc>
                <a:spcPct val="100000"/>
              </a:lnSpc>
              <a:defRPr b="1"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768" name="日期占位符 3"/>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70" name="页脚占位符 4"/>
          <p:cNvSpPr>
            <a:spLocks noGrp="1"/>
          </p:cNvSpPr>
          <p:nvPr>
            <p:ph type="ftr" sz="quarter" idx="11"/>
            <p:custDataLst>
              <p:tags r:id="rId5"/>
            </p:custDataLst>
          </p:nvPr>
        </p:nvSpPr>
        <p:spPr/>
        <p:txBody>
          <a:bodyPr/>
          <a:p>
            <a:endParaRPr altLang="en-US" lang="zh-CN"/>
          </a:p>
        </p:txBody>
      </p:sp>
      <p:sp>
        <p:nvSpPr>
          <p:cNvPr id="1048772" name="灯片编号占位符 5"/>
          <p:cNvSpPr>
            <a:spLocks noGrp="1"/>
          </p:cNvSpPr>
          <p:nvPr>
            <p:ph type="sldNum" sz="quarter" idx="12"/>
            <p:custDataLst>
              <p:tags r:id="rId6"/>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74" name="文本占位符 23"/>
          <p:cNvSpPr>
            <a:spLocks noGrp="1"/>
          </p:cNvSpPr>
          <p:nvPr>
            <p:ph type="body" sz="quarter" idx="17" hasCustomPrompt="1"/>
            <p:custDataLst>
              <p:tags r:id="rId7"/>
            </p:custDataLst>
          </p:nvPr>
        </p:nvSpPr>
        <p:spPr>
          <a:xfrm>
            <a:off x="1014730" y="3557270"/>
            <a:ext cx="10158730" cy="1314450"/>
          </a:xfrm>
          <a:noFill/>
        </p:spPr>
        <p:txBody>
          <a:bodyPr anchor="t" wrap="square">
            <a:normAutofit/>
          </a:bodyPr>
          <a:lstStyle>
            <a:lvl1pPr algn="ctr" indent="0" marL="0">
              <a:lnSpc>
                <a:spcPct val="100000"/>
              </a:lnSpc>
              <a:buNone/>
              <a:defRPr b="0" sz="1800">
                <a:solidFill>
                  <a:schemeClr val="lt1">
                    <a:lumMod val="100000"/>
                  </a:schemeClr>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1.xml"/><Relationship Id="rId13" Type="http://schemas.openxmlformats.org/officeDocument/2006/relationships/image" Target="../media/image2.png"/><Relationship Id="rId14" Type="http://schemas.openxmlformats.org/officeDocument/2006/relationships/tags" Target="../tags/tag62.xml"/><Relationship Id="rId15" Type="http://schemas.openxmlformats.org/officeDocument/2006/relationships/tags" Target="../tags/tag63.xml"/><Relationship Id="rId16" Type="http://schemas.openxmlformats.org/officeDocument/2006/relationships/tags" Target="../tags/tag64.xml"/><Relationship Id="rId17" Type="http://schemas.openxmlformats.org/officeDocument/2006/relationships/tags" Target="../tags/tag65.xml"/><Relationship Id="rId18" Type="http://schemas.openxmlformats.org/officeDocument/2006/relationships/tags" Target="../tags/tag66.xml"/><Relationship Id="rId19" Type="http://schemas.openxmlformats.org/officeDocument/2006/relationships/tags" Target="../tags/tag67.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png2x_bg_正文" descr="C:/Users/kingsoft/AppData/Local/Temp/fig2wpp/@png2x_bg_正文.png"/>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88825" cy="6858000"/>
          </a:xfrm>
          <a:prstGeom prst="rect"/>
        </p:spPr>
      </p:pic>
      <p:sp>
        <p:nvSpPr>
          <p:cNvPr id="1048654" name="标题占位符 1"/>
          <p:cNvSpPr>
            <a:spLocks noGrp="1"/>
          </p:cNvSpPr>
          <p:nvPr>
            <p:ph type="title"/>
            <p:custDataLst>
              <p:tags r:id="rId14"/>
            </p:custDataLst>
          </p:nvPr>
        </p:nvSpPr>
        <p:spPr>
          <a:xfrm>
            <a:off x="1014984" y="609600"/>
            <a:ext cx="10158984" cy="917448"/>
          </a:xfrm>
          <a:prstGeom prst="rect"/>
          <a:noFill/>
        </p:spPr>
        <p:txBody>
          <a:bodyPr anchor="b" bIns="0" lIns="0" rIns="0" rtlCol="0" tIns="0" vert="horz" wrap="square">
            <a:normAutofit/>
          </a:bodyPr>
          <a:p>
            <a:pPr lvl="0"/>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014984" y="1773936"/>
            <a:ext cx="10158984" cy="418795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Lst>
  <p:txStyles>
    <p:titleStyle>
      <a:lvl1pPr algn="l" defTabSz="914400" eaLnBrk="1" hangingPunct="1" latinLnBrk="0" rtl="0">
        <a:lnSpc>
          <a:spcPct val="100000"/>
        </a:lnSpc>
        <a:spcBef>
          <a:spcPct val="0"/>
        </a:spcBef>
        <a:buNone/>
        <a:defRPr altLang="en-US" b="1" dirty="0" sz="3400" kern="1200" lang="zh-CN">
          <a:solidFill>
            <a:schemeClr val="lt1">
              <a:lumMod val="100000"/>
            </a:schemeClr>
          </a:solidFill>
          <a:latin typeface="+mj-ea"/>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2000" kern="1200">
          <a:solidFill>
            <a:schemeClr val="lt1">
              <a:lumMod val="100000"/>
            </a:schemeClr>
          </a:solidFill>
          <a:latin typeface="+mn-ea"/>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b="0" sz="1800" kern="1200">
          <a:solidFill>
            <a:schemeClr val="lt1">
              <a:lumMod val="100000"/>
            </a:schemeClr>
          </a:solidFill>
          <a:latin typeface="+mn-ea"/>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b="0" sz="1600" kern="1200">
          <a:solidFill>
            <a:schemeClr val="lt1">
              <a:lumMod val="100000"/>
            </a:schemeClr>
          </a:solidFill>
          <a:latin typeface="+mn-ea"/>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lt1">
              <a:lumMod val="100000"/>
            </a:schemeClr>
          </a:solidFill>
          <a:latin typeface="+mn-ea"/>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lt1">
              <a:lumMod val="100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slideLayout" Target="../slideLayouts/slideLayout14.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7.xml"/><Relationship Id="rId2" Type="http://schemas.openxmlformats.org/officeDocument/2006/relationships/tags" Target="../tags/tag88.xml"/><Relationship Id="rId3" Type="http://schemas.openxmlformats.org/officeDocument/2006/relationships/tags" Target="../tags/tag89.xml"/><Relationship Id="rId4" Type="http://schemas.openxmlformats.org/officeDocument/2006/relationships/tags" Target="../tags/tag90.xml"/><Relationship Id="rId5" Type="http://schemas.openxmlformats.org/officeDocument/2006/relationships/tags" Target="../tags/tag91.xml"/><Relationship Id="rId6" Type="http://schemas.openxmlformats.org/officeDocument/2006/relationships/tags" Target="../tags/tag92.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tags" Target="../tags/tag207.xml"/><Relationship Id="rId14" Type="http://schemas.openxmlformats.org/officeDocument/2006/relationships/tags" Target="../tags/tag208.xml"/><Relationship Id="rId15" Type="http://schemas.openxmlformats.org/officeDocument/2006/relationships/tags" Target="../tags/tag209.xml"/><Relationship Id="rId16" Type="http://schemas.openxmlformats.org/officeDocument/2006/relationships/tags" Target="../tags/tag210.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tags" Target="../tags/tag230.xml"/><Relationship Id="rId14" Type="http://schemas.openxmlformats.org/officeDocument/2006/relationships/tags" Target="../tags/tag231.xml"/><Relationship Id="rId15" Type="http://schemas.openxmlformats.org/officeDocument/2006/relationships/tags" Target="../tags/tag232.xml"/><Relationship Id="rId16" Type="http://schemas.openxmlformats.org/officeDocument/2006/relationships/tags" Target="../tags/tag233.xml"/><Relationship Id="rId17" Type="http://schemas.openxmlformats.org/officeDocument/2006/relationships/tags" Target="../tags/tag234.xml"/><Relationship Id="rId18" Type="http://schemas.openxmlformats.org/officeDocument/2006/relationships/tags" Target="../tags/tag235.xml"/><Relationship Id="rId19" Type="http://schemas.openxmlformats.org/officeDocument/2006/relationships/tags" Target="../tags/tag236.xml"/><Relationship Id="rId20" Type="http://schemas.openxmlformats.org/officeDocument/2006/relationships/tags" Target="../tags/tag237.xml"/><Relationship Id="rId21" Type="http://schemas.openxmlformats.org/officeDocument/2006/relationships/tags" Target="../tags/tag238.xml"/><Relationship Id="rId22" Type="http://schemas.openxmlformats.org/officeDocument/2006/relationships/tags" Target="../tags/tag239.xml"/><Relationship Id="rId23" Type="http://schemas.openxmlformats.org/officeDocument/2006/relationships/tags" Target="../tags/tag240.xml"/><Relationship Id="rId24" Type="http://schemas.openxmlformats.org/officeDocument/2006/relationships/tags" Target="../tags/tag241.xml"/><Relationship Id="rId25" Type="http://schemas.openxmlformats.org/officeDocument/2006/relationships/tags" Target="../tags/tag242.xml"/><Relationship Id="rId26" Type="http://schemas.openxmlformats.org/officeDocument/2006/relationships/tags" Target="../tags/tag243.xml"/><Relationship Id="rId27" Type="http://schemas.openxmlformats.org/officeDocument/2006/relationships/tags" Target="../tags/tag244.xml"/><Relationship Id="rId28" Type="http://schemas.openxmlformats.org/officeDocument/2006/relationships/tags" Target="../tags/tag245.xml"/><Relationship Id="rId29" Type="http://schemas.openxmlformats.org/officeDocument/2006/relationships/tags" Target="../tags/tag246.xml"/><Relationship Id="rId30"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tags" Target="../tags/tag263.xml"/><Relationship Id="rId18" Type="http://schemas.openxmlformats.org/officeDocument/2006/relationships/tags" Target="../tags/tag264.xml"/><Relationship Id="rId19" Type="http://schemas.openxmlformats.org/officeDocument/2006/relationships/tags" Target="../tags/tag265.xml"/><Relationship Id="rId20" Type="http://schemas.openxmlformats.org/officeDocument/2006/relationships/tags" Target="../tags/tag266.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tags" Target="../tags/tag279.xml"/><Relationship Id="rId14" Type="http://schemas.openxmlformats.org/officeDocument/2006/relationships/tags" Target="../tags/tag280.xml"/><Relationship Id="rId15" Type="http://schemas.openxmlformats.org/officeDocument/2006/relationships/tags" Target="../tags/tag281.xml"/><Relationship Id="rId16" Type="http://schemas.openxmlformats.org/officeDocument/2006/relationships/tags" Target="../tags/tag282.xml"/><Relationship Id="rId17" Type="http://schemas.openxmlformats.org/officeDocument/2006/relationships/tags" Target="../tags/tag283.xml"/><Relationship Id="rId18" Type="http://schemas.openxmlformats.org/officeDocument/2006/relationships/tags" Target="../tags/tag284.xml"/><Relationship Id="rId19" Type="http://schemas.openxmlformats.org/officeDocument/2006/relationships/tags" Target="../tags/tag285.xml"/><Relationship Id="rId20" Type="http://schemas.openxmlformats.org/officeDocument/2006/relationships/tags" Target="../tags/tag286.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tags" Target="../tags/tag299.xml"/><Relationship Id="rId14" Type="http://schemas.openxmlformats.org/officeDocument/2006/relationships/tags" Target="../tags/tag300.xml"/><Relationship Id="rId15" Type="http://schemas.openxmlformats.org/officeDocument/2006/relationships/tags" Target="../tags/tag301.xml"/><Relationship Id="rId16" Type="http://schemas.openxmlformats.org/officeDocument/2006/relationships/tags" Target="../tags/tag302.xml"/><Relationship Id="rId17" Type="http://schemas.openxmlformats.org/officeDocument/2006/relationships/tags" Target="../tags/tag303.xml"/><Relationship Id="rId18" Type="http://schemas.openxmlformats.org/officeDocument/2006/relationships/tags" Target="../tags/tag304.xml"/><Relationship Id="rId19" Type="http://schemas.openxmlformats.org/officeDocument/2006/relationships/tags" Target="../tags/tag305.xml"/><Relationship Id="rId20" Type="http://schemas.openxmlformats.org/officeDocument/2006/relationships/tags" Target="../tags/tag306.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tags" Target="../tags/tag340.xml"/><Relationship Id="rId10" Type="http://schemas.openxmlformats.org/officeDocument/2006/relationships/tags" Target="../tags/tag341.xml"/><Relationship Id="rId11" Type="http://schemas.openxmlformats.org/officeDocument/2006/relationships/tags" Target="../tags/tag342.xml"/><Relationship Id="rId12" Type="http://schemas.openxmlformats.org/officeDocument/2006/relationships/tags" Target="../tags/tag34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ctrTitle"/>
            <p:custDataLst>
              <p:tags r:id="rId1"/>
            </p:custDataLst>
          </p:nvPr>
        </p:nvSpPr>
        <p:spPr/>
        <p:txBody>
          <a:bodyPr/>
          <a:p>
            <a:r>
              <a:rPr altLang="en-US" lang="zh-CN"/>
              <a:t>电子娱乐产业新趋势</a:t>
            </a:r>
            <a:endParaRPr altLang="en-US" lang="zh-CN"/>
          </a:p>
        </p:txBody>
      </p:sp>
      <p:sp>
        <p:nvSpPr>
          <p:cNvPr id="1048650" name="副标题 4"/>
          <p:cNvSpPr>
            <a:spLocks noGrp="1"/>
          </p:cNvSpPr>
          <p:nvPr>
            <p:ph type="subTitle" idx="1"/>
            <p:custDataLst>
              <p:tags r:id="rId2"/>
            </p:custDataLst>
          </p:nvPr>
        </p:nvSpPr>
        <p:spPr/>
        <p:txBody>
          <a:bodyPr/>
          <a:p>
            <a:r>
              <a:rPr altLang="en-US" lang="zh-CN"/>
              <a:t>XX, a click to unlimited possibilities</a:t>
            </a:r>
            <a:endParaRPr altLang="en-US" lang="zh-CN"/>
          </a:p>
        </p:txBody>
      </p:sp>
      <p:sp>
        <p:nvSpPr>
          <p:cNvPr id="1048652" name="文本占位符 1"/>
          <p:cNvSpPr>
            <a:spLocks noGrp="1"/>
          </p:cNvSpPr>
          <p:nvPr>
            <p:ph type="body" sz="quarter" idx="17"/>
            <p:custDataLst>
              <p:tags r:id="rId3"/>
            </p:custDataLst>
          </p:nvPr>
        </p:nvSpPr>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88" name="标题"/>
          <p:cNvSpPr>
            <a:spLocks noGrp="1"/>
          </p:cNvSpPr>
          <p:nvPr>
            <p:ph type="title"/>
            <p:custDataLst>
              <p:tags r:id="rId1"/>
            </p:custDataLst>
          </p:nvPr>
        </p:nvSpPr>
        <p:spPr>
          <a:xfrm>
            <a:off x="1271016" y="1271016"/>
            <a:ext cx="6345936" cy="630936"/>
          </a:xfrm>
          <a:noFill/>
        </p:spPr>
        <p:txBody>
          <a:bodyPr anchor="t" wrap="square">
            <a:normAutofit fontScale="92273"/>
          </a:bodyPr>
          <a:p>
            <a:r>
              <a:rPr altLang="en-US" dirty="0" lang="zh-CN"/>
              <a:t>目录</a:t>
            </a:r>
            <a:endParaRPr altLang="en-US" dirty="0" lang="zh-CN"/>
          </a:p>
        </p:txBody>
      </p:sp>
      <p:sp>
        <p:nvSpPr>
          <p:cNvPr id="1048790" name="序号"/>
          <p:cNvSpPr txBox="1"/>
          <p:nvPr>
            <p:custDataLst>
              <p:tags r:id="rId2"/>
            </p:custDataLst>
          </p:nvPr>
        </p:nvSpPr>
        <p:spPr>
          <a:xfrm>
            <a:off x="946695" y="3075940"/>
            <a:ext cx="1734111" cy="1271016"/>
          </a:xfrm>
          <a:prstGeom prst="rect"/>
          <a:noFill/>
        </p:spPr>
        <p:txBody>
          <a:bodyPr anchor="t" anchorCtr="0" bIns="0" lIns="0" rIns="0" rtlCol="0" tIns="0" wrap="square">
            <a:normAutofit fontScale="87727"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800" lang="en-US"/>
              <a:t>01</a:t>
            </a:r>
            <a:endParaRPr dirty="0" sz="8800" lang="en-US"/>
          </a:p>
        </p:txBody>
      </p:sp>
      <p:sp>
        <p:nvSpPr>
          <p:cNvPr id="1048792" name="项标题"/>
          <p:cNvSpPr txBox="1"/>
          <p:nvPr>
            <p:custDataLst>
              <p:tags r:id="rId3"/>
            </p:custDataLst>
          </p:nvPr>
        </p:nvSpPr>
        <p:spPr>
          <a:xfrm>
            <a:off x="946695" y="4136644"/>
            <a:ext cx="1734111" cy="1819656"/>
          </a:xfrm>
          <a:prstGeom prst="rect"/>
          <a:noFill/>
        </p:spPr>
        <p:txBody>
          <a:bodyPr anchor="t" bIns="0" lIns="0" rIns="0" rtlCol="0" tIns="0" wrap="square">
            <a:normAutofit/>
          </a:bodyPr>
          <a:p>
            <a:pPr algn="ctr">
              <a:lnSpc>
                <a:spcPct val="100000"/>
              </a:lnSpc>
            </a:pPr>
            <a:r>
              <a:rPr altLang="en-US" b="1" dirty="0" lang="zh-CN" spc="300">
                <a:solidFill>
                  <a:schemeClr val="lt1">
                    <a:lumMod val="100000"/>
                  </a:schemeClr>
                </a:solidFill>
                <a:latin typeface="+mj-ea"/>
                <a:ea typeface="+mj-ea"/>
                <a:cs typeface="Microsoft YaHei UI" panose="020B0503020204020204" charset="-122"/>
              </a:rPr>
              <a:t>电子娱乐产业概述</a:t>
            </a:r>
            <a:endParaRPr altLang="en-US" b="1" dirty="0" lang="zh-CN" spc="300">
              <a:solidFill>
                <a:schemeClr val="lt1">
                  <a:lumMod val="100000"/>
                </a:schemeClr>
              </a:solidFill>
              <a:latin typeface="+mj-ea"/>
              <a:ea typeface="+mj-ea"/>
              <a:cs typeface="Microsoft YaHei UI" panose="020B0503020204020204" charset="-122"/>
            </a:endParaRPr>
          </a:p>
        </p:txBody>
      </p:sp>
      <p:sp>
        <p:nvSpPr>
          <p:cNvPr id="1048794" name="序号"/>
          <p:cNvSpPr txBox="1"/>
          <p:nvPr>
            <p:custDataLst>
              <p:tags r:id="rId4"/>
            </p:custDataLst>
          </p:nvPr>
        </p:nvSpPr>
        <p:spPr>
          <a:xfrm>
            <a:off x="3087820" y="3075940"/>
            <a:ext cx="1734111" cy="1271016"/>
          </a:xfrm>
          <a:prstGeom prst="rect"/>
          <a:noFill/>
        </p:spPr>
        <p:txBody>
          <a:bodyPr anchor="t" anchorCtr="0" bIns="0" lIns="0" rIns="0" rtlCol="0" tIns="0" wrap="square">
            <a:normAutofit fontScale="87727"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800" lang="en-US"/>
              <a:t>02</a:t>
            </a:r>
            <a:endParaRPr dirty="0" sz="8800" lang="en-US"/>
          </a:p>
        </p:txBody>
      </p:sp>
      <p:sp>
        <p:nvSpPr>
          <p:cNvPr id="1048796" name="项标题"/>
          <p:cNvSpPr txBox="1"/>
          <p:nvPr>
            <p:custDataLst>
              <p:tags r:id="rId5"/>
            </p:custDataLst>
          </p:nvPr>
        </p:nvSpPr>
        <p:spPr>
          <a:xfrm>
            <a:off x="3087820" y="4136644"/>
            <a:ext cx="1734111" cy="1819656"/>
          </a:xfrm>
          <a:prstGeom prst="rect"/>
          <a:noFill/>
        </p:spPr>
        <p:txBody>
          <a:bodyPr anchor="t" bIns="0" lIns="0" rIns="0" rtlCol="0" tIns="0" wrap="square">
            <a:normAutofit/>
          </a:bodyPr>
          <a:p>
            <a:pPr algn="ctr">
              <a:lnSpc>
                <a:spcPct val="100000"/>
              </a:lnSpc>
            </a:pPr>
            <a:r>
              <a:rPr altLang="en-US" b="1" dirty="0" lang="zh-CN" spc="300">
                <a:solidFill>
                  <a:schemeClr val="lt1">
                    <a:lumMod val="100000"/>
                  </a:schemeClr>
                </a:solidFill>
                <a:latin typeface="+mj-ea"/>
                <a:ea typeface="+mj-ea"/>
                <a:cs typeface="Microsoft YaHei UI" panose="020B0503020204020204" charset="-122"/>
              </a:rPr>
              <a:t>电子娱乐产业新趋势</a:t>
            </a:r>
            <a:endParaRPr altLang="en-US" b="1" dirty="0" lang="zh-CN" spc="300">
              <a:solidFill>
                <a:schemeClr val="lt1">
                  <a:lumMod val="100000"/>
                </a:schemeClr>
              </a:solidFill>
              <a:latin typeface="+mj-ea"/>
              <a:ea typeface="+mj-ea"/>
              <a:cs typeface="Microsoft YaHei UI" panose="020B0503020204020204" charset="-122"/>
            </a:endParaRPr>
          </a:p>
        </p:txBody>
      </p:sp>
      <p:sp>
        <p:nvSpPr>
          <p:cNvPr id="1048798" name="序号"/>
          <p:cNvSpPr txBox="1"/>
          <p:nvPr>
            <p:custDataLst>
              <p:tags r:id="rId6"/>
            </p:custDataLst>
          </p:nvPr>
        </p:nvSpPr>
        <p:spPr>
          <a:xfrm>
            <a:off x="5228945" y="3075940"/>
            <a:ext cx="1734111" cy="1271016"/>
          </a:xfrm>
          <a:prstGeom prst="rect"/>
          <a:noFill/>
        </p:spPr>
        <p:txBody>
          <a:bodyPr anchor="t" anchorCtr="0" bIns="0" lIns="0" rIns="0" rtlCol="0" tIns="0" wrap="square">
            <a:normAutofit fontScale="87727"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800" lang="en-US"/>
              <a:t>03</a:t>
            </a:r>
            <a:endParaRPr dirty="0" sz="8800" lang="en-US"/>
          </a:p>
        </p:txBody>
      </p:sp>
      <p:sp>
        <p:nvSpPr>
          <p:cNvPr id="1048800" name="项标题"/>
          <p:cNvSpPr txBox="1"/>
          <p:nvPr>
            <p:custDataLst>
              <p:tags r:id="rId7"/>
            </p:custDataLst>
          </p:nvPr>
        </p:nvSpPr>
        <p:spPr>
          <a:xfrm>
            <a:off x="5228945" y="4136644"/>
            <a:ext cx="1734111" cy="1819656"/>
          </a:xfrm>
          <a:prstGeom prst="rect"/>
          <a:noFill/>
        </p:spPr>
        <p:txBody>
          <a:bodyPr anchor="t" bIns="0" lIns="0" rIns="0" rtlCol="0" tIns="0" wrap="square">
            <a:normAutofit/>
          </a:bodyPr>
          <a:p>
            <a:pPr algn="ctr">
              <a:lnSpc>
                <a:spcPct val="100000"/>
              </a:lnSpc>
            </a:pPr>
            <a:r>
              <a:rPr altLang="en-US" b="1" dirty="0" lang="zh-CN" spc="300">
                <a:solidFill>
                  <a:schemeClr val="lt1">
                    <a:lumMod val="100000"/>
                  </a:schemeClr>
                </a:solidFill>
                <a:latin typeface="+mj-ea"/>
                <a:ea typeface="+mj-ea"/>
                <a:cs typeface="Microsoft YaHei UI" panose="020B0503020204020204" charset="-122"/>
              </a:rPr>
              <a:t>电子娱乐产业新业态</a:t>
            </a:r>
            <a:endParaRPr altLang="en-US" b="1" dirty="0" lang="zh-CN" spc="300">
              <a:solidFill>
                <a:schemeClr val="lt1">
                  <a:lumMod val="100000"/>
                </a:schemeClr>
              </a:solidFill>
              <a:latin typeface="+mj-ea"/>
              <a:ea typeface="+mj-ea"/>
              <a:cs typeface="Microsoft YaHei UI" panose="020B0503020204020204" charset="-122"/>
            </a:endParaRPr>
          </a:p>
        </p:txBody>
      </p:sp>
      <p:sp>
        <p:nvSpPr>
          <p:cNvPr id="1048802" name="序号"/>
          <p:cNvSpPr txBox="1"/>
          <p:nvPr>
            <p:custDataLst>
              <p:tags r:id="rId8"/>
            </p:custDataLst>
          </p:nvPr>
        </p:nvSpPr>
        <p:spPr>
          <a:xfrm>
            <a:off x="7370070" y="3075940"/>
            <a:ext cx="1734111" cy="1271016"/>
          </a:xfrm>
          <a:prstGeom prst="rect"/>
          <a:noFill/>
        </p:spPr>
        <p:txBody>
          <a:bodyPr anchor="t" anchorCtr="0" bIns="0" lIns="0" rIns="0" rtlCol="0" tIns="0" wrap="square">
            <a:normAutofit fontScale="87727"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800" lang="en-US"/>
              <a:t>04</a:t>
            </a:r>
            <a:endParaRPr dirty="0" sz="8800" lang="en-US"/>
          </a:p>
        </p:txBody>
      </p:sp>
      <p:sp>
        <p:nvSpPr>
          <p:cNvPr id="1048804" name="项标题"/>
          <p:cNvSpPr txBox="1"/>
          <p:nvPr>
            <p:custDataLst>
              <p:tags r:id="rId9"/>
            </p:custDataLst>
          </p:nvPr>
        </p:nvSpPr>
        <p:spPr>
          <a:xfrm>
            <a:off x="7370070" y="4136644"/>
            <a:ext cx="1734111" cy="1819656"/>
          </a:xfrm>
          <a:prstGeom prst="rect"/>
          <a:noFill/>
        </p:spPr>
        <p:txBody>
          <a:bodyPr anchor="t" bIns="0" lIns="0" rIns="0" rtlCol="0" tIns="0" wrap="square">
            <a:normAutofit/>
          </a:bodyPr>
          <a:p>
            <a:pPr algn="ctr">
              <a:lnSpc>
                <a:spcPct val="100000"/>
              </a:lnSpc>
            </a:pPr>
            <a:r>
              <a:rPr altLang="en-US" b="1" dirty="0" lang="zh-CN" spc="300">
                <a:solidFill>
                  <a:schemeClr val="lt1">
                    <a:lumMod val="100000"/>
                  </a:schemeClr>
                </a:solidFill>
                <a:latin typeface="+mj-ea"/>
                <a:ea typeface="+mj-ea"/>
                <a:cs typeface="Microsoft YaHei UI" panose="020B0503020204020204" charset="-122"/>
              </a:rPr>
              <a:t>电子娱乐产业未来展望</a:t>
            </a:r>
            <a:endParaRPr altLang="en-US" b="1" dirty="0" lang="zh-CN" spc="300">
              <a:solidFill>
                <a:schemeClr val="lt1">
                  <a:lumMod val="100000"/>
                </a:schemeClr>
              </a:solidFill>
              <a:latin typeface="+mj-ea"/>
              <a:ea typeface="+mj-ea"/>
              <a:cs typeface="Microsoft YaHei UI" panose="020B0503020204020204" charset="-122"/>
            </a:endParaRPr>
          </a:p>
        </p:txBody>
      </p:sp>
      <p:sp>
        <p:nvSpPr>
          <p:cNvPr id="1048806" name="序号"/>
          <p:cNvSpPr txBox="1"/>
          <p:nvPr>
            <p:custDataLst>
              <p:tags r:id="rId10"/>
            </p:custDataLst>
          </p:nvPr>
        </p:nvSpPr>
        <p:spPr>
          <a:xfrm>
            <a:off x="9511194" y="3075940"/>
            <a:ext cx="1734111" cy="1271016"/>
          </a:xfrm>
          <a:prstGeom prst="rect"/>
          <a:noFill/>
        </p:spPr>
        <p:txBody>
          <a:bodyPr anchor="t" anchorCtr="0" bIns="0" lIns="0" rIns="0" rtlCol="0" tIns="0" wrap="square">
            <a:normAutofit fontScale="87727"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800" lang="en-US"/>
              <a:t>05</a:t>
            </a:r>
            <a:endParaRPr dirty="0" sz="8800" lang="en-US"/>
          </a:p>
        </p:txBody>
      </p:sp>
      <p:sp>
        <p:nvSpPr>
          <p:cNvPr id="1048808" name="项标题"/>
          <p:cNvSpPr txBox="1"/>
          <p:nvPr>
            <p:custDataLst>
              <p:tags r:id="rId11"/>
            </p:custDataLst>
          </p:nvPr>
        </p:nvSpPr>
        <p:spPr>
          <a:xfrm>
            <a:off x="9511194" y="4136644"/>
            <a:ext cx="1734111" cy="1819656"/>
          </a:xfrm>
          <a:prstGeom prst="rect"/>
          <a:noFill/>
        </p:spPr>
        <p:txBody>
          <a:bodyPr anchor="t" bIns="0" lIns="0" rIns="0" rtlCol="0" tIns="0" wrap="square">
            <a:normAutofit/>
          </a:bodyPr>
          <a:p>
            <a:pPr algn="ctr">
              <a:lnSpc>
                <a:spcPct val="100000"/>
              </a:lnSpc>
            </a:pPr>
            <a:r>
              <a:rPr altLang="en-US" b="1" dirty="0" lang="zh-CN" spc="300">
                <a:solidFill>
                  <a:schemeClr val="lt1">
                    <a:lumMod val="100000"/>
                  </a:schemeClr>
                </a:solidFill>
                <a:latin typeface="+mj-ea"/>
                <a:ea typeface="+mj-ea"/>
                <a:cs typeface="Microsoft YaHei UI" panose="020B0503020204020204" charset="-122"/>
              </a:rPr>
              <a:t>电子娱乐产业发展挑战与机遇</a:t>
            </a:r>
            <a:endParaRPr altLang="en-US" b="1" dirty="0" lang="zh-CN" spc="300">
              <a:solidFill>
                <a:schemeClr val="lt1">
                  <a:lumMod val="100000"/>
                </a:schemeClr>
              </a:solidFill>
              <a:latin typeface="+mj-ea"/>
              <a:ea typeface="+mj-ea"/>
              <a:cs typeface="Microsoft YaHei UI" panose="020B0503020204020204" charset="-122"/>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8"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电子娱乐产业概述</a:t>
            </a:r>
            <a:endParaRPr altLang="en-US" dirty="0" lang="zh-CN"/>
          </a:p>
        </p:txBody>
      </p:sp>
      <p:sp>
        <p:nvSpPr>
          <p:cNvPr id="1048840"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74" name="标题 1"/>
          <p:cNvSpPr>
            <a:spLocks noGrp="1"/>
          </p:cNvSpPr>
          <p:nvPr>
            <p:ph type="title"/>
          </p:nvPr>
        </p:nvSpPr>
        <p:spPr/>
        <p:txBody>
          <a:bodyPr/>
          <a:p>
            <a:r>
              <a:rPr altLang="en-US" lang="zh-CN"/>
              <a:t>定义与分类</a:t>
            </a:r>
            <a:endParaRPr altLang="en-US" lang="zh-CN"/>
          </a:p>
        </p:txBody>
      </p:sp>
      <p:sp>
        <p:nvSpPr>
          <p:cNvPr id="1048876" name="任意多边形: 形状 47"/>
          <p:cNvSpPr/>
          <p:nvPr>
            <p:custDataLst>
              <p:tags r:id="rId1"/>
            </p:custDataLst>
          </p:nvPr>
        </p:nvSpPr>
        <p:spPr>
          <a:xfrm rot="10800000">
            <a:off x="1135035" y="2193678"/>
            <a:ext cx="4723078" cy="334931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878" name="矩形 48"/>
          <p:cNvSpPr/>
          <p:nvPr>
            <p:custDataLst>
              <p:tags r:id="rId2"/>
            </p:custDataLst>
          </p:nvPr>
        </p:nvSpPr>
        <p:spPr>
          <a:xfrm>
            <a:off x="1014984" y="2676822"/>
            <a:ext cx="240017" cy="241863"/>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80" name="文本框 52"/>
          <p:cNvSpPr txBox="1"/>
          <p:nvPr>
            <p:custDataLst>
              <p:tags r:id="rId3"/>
            </p:custDataLst>
          </p:nvPr>
        </p:nvSpPr>
        <p:spPr>
          <a:xfrm>
            <a:off x="1476943" y="2477915"/>
            <a:ext cx="4079526" cy="2258429"/>
          </a:xfrm>
          <a:prstGeom prst="rect"/>
          <a:noFill/>
        </p:spPr>
        <p:txBody>
          <a:bodyPr anchor="t" anchorCtr="0" bIns="46800" lIns="90000" rIns="90000" rtlCol="0" tIns="46800" vert="horz" wrap="square">
            <a:normAutofit fontScale="86667"/>
          </a:bodyPr>
          <a:p>
            <a:pPr algn="l" lvl="0">
              <a:lnSpc>
                <a:spcPct val="130000"/>
              </a:lnSpc>
              <a:buClrTx/>
              <a:buSzTx/>
              <a:buFontTx/>
            </a:pPr>
            <a:r>
              <a:rPr altLang="en-US" dirty="0" sz="3000" lang="zh-CN" spc="150">
                <a:solidFill>
                  <a:schemeClr val="lt1">
                    <a:lumMod val="100000"/>
                  </a:schemeClr>
                </a:solidFill>
                <a:latin typeface="Arial" panose="02080604020202020204" pitchFamily="34" charset="0"/>
                <a:ea typeface="微软雅黑" panose="020B0503020204020204" charset="-122"/>
                <a:sym typeface="+mn-ea"/>
              </a:rPr>
              <a:t>电子娱乐产业定义：指利用电子设备提供娱乐服务的产业，包括视频游戏、电子游戏、在线娱乐等。</a:t>
            </a:r>
            <a:endParaRPr altLang="en-US" dirty="0" sz="3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882" name="任意多边形: 形状 19"/>
          <p:cNvSpPr/>
          <p:nvPr>
            <p:custDataLst>
              <p:tags r:id="rId4"/>
            </p:custDataLst>
          </p:nvPr>
        </p:nvSpPr>
        <p:spPr>
          <a:xfrm rot="10800000">
            <a:off x="6450802" y="2193678"/>
            <a:ext cx="4723078" cy="334931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884" name="矩形 20"/>
          <p:cNvSpPr/>
          <p:nvPr>
            <p:custDataLst>
              <p:tags r:id="rId5"/>
            </p:custDataLst>
          </p:nvPr>
        </p:nvSpPr>
        <p:spPr>
          <a:xfrm>
            <a:off x="6330752" y="2676822"/>
            <a:ext cx="240017" cy="241863"/>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86" name="文本框 3"/>
          <p:cNvSpPr txBox="1"/>
          <p:nvPr>
            <p:custDataLst>
              <p:tags r:id="rId6"/>
            </p:custDataLst>
          </p:nvPr>
        </p:nvSpPr>
        <p:spPr>
          <a:xfrm>
            <a:off x="6792711" y="2477915"/>
            <a:ext cx="4079526" cy="2258429"/>
          </a:xfrm>
          <a:prstGeom prst="rect"/>
          <a:noFill/>
        </p:spPr>
        <p:txBody>
          <a:bodyPr anchor="t" anchorCtr="0" bIns="46800" lIns="90000" rIns="90000" rtlCol="0" tIns="46800" vert="horz" wrap="square">
            <a:normAutofit fontScale="80000"/>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rPr>
              <a:t>电子娱乐产业分类：按平台可分为移动端、PC端、主机端等；按类型可分为竞技类、休闲类、角色扮演类等。</a:t>
            </a:r>
            <a:endPar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20" name="标题 1"/>
          <p:cNvSpPr>
            <a:spLocks noGrp="1"/>
          </p:cNvSpPr>
          <p:nvPr>
            <p:ph type="title"/>
          </p:nvPr>
        </p:nvSpPr>
        <p:spPr/>
        <p:txBody>
          <a:bodyPr/>
          <a:p>
            <a:r>
              <a:rPr altLang="en-US" lang="zh-CN"/>
              <a:t>产业链结构</a:t>
            </a:r>
            <a:endParaRPr altLang="en-US" lang="zh-CN"/>
          </a:p>
        </p:txBody>
      </p:sp>
      <p:sp>
        <p:nvSpPr>
          <p:cNvPr id="1048922"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24"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内容创作：包括游戏设计、影视制作等环节</a:t>
            </a:r>
            <a:endParaRPr altLang="en-US" dirty="0" sz="2000" lang="zh-CN" spc="150">
              <a:solidFill>
                <a:schemeClr val="tx1">
                  <a:lumMod val="75000"/>
                  <a:lumOff val="25000"/>
                </a:schemeClr>
              </a:solidFill>
              <a:latin typeface="+mn-ea"/>
              <a:sym typeface="+mn-ea"/>
            </a:endParaRPr>
          </a:p>
        </p:txBody>
      </p:sp>
      <p:sp>
        <p:nvSpPr>
          <p:cNvPr id="1048926"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28"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0"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技术支持：提供游戏引擎、虚拟现实技术等服务</a:t>
            </a:r>
            <a:endParaRPr altLang="en-US" dirty="0" sz="2000" lang="zh-CN" spc="150">
              <a:solidFill>
                <a:schemeClr val="tx1">
                  <a:lumMod val="75000"/>
                  <a:lumOff val="25000"/>
                </a:schemeClr>
              </a:solidFill>
              <a:latin typeface="+mn-ea"/>
              <a:sym typeface="+mn-ea"/>
            </a:endParaRPr>
          </a:p>
        </p:txBody>
      </p:sp>
      <p:sp>
        <p:nvSpPr>
          <p:cNvPr id="1048932"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4"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6"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分发平台：如游戏商店、在线视频平台等</a:t>
            </a:r>
            <a:endParaRPr altLang="en-US" dirty="0" sz="2000" lang="zh-CN" spc="150">
              <a:solidFill>
                <a:schemeClr val="tx1">
                  <a:lumMod val="75000"/>
                  <a:lumOff val="25000"/>
                </a:schemeClr>
              </a:solidFill>
              <a:latin typeface="+mn-ea"/>
              <a:sym typeface="+mn-ea"/>
            </a:endParaRPr>
          </a:p>
        </p:txBody>
      </p:sp>
      <p:sp>
        <p:nvSpPr>
          <p:cNvPr id="1048938"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40"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42"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硬件设备：如游戏主机、VR设备等</a:t>
            </a:r>
            <a:endParaRPr altLang="en-US" dirty="0" sz="2000" lang="zh-CN" spc="150">
              <a:solidFill>
                <a:schemeClr val="tx1">
                  <a:lumMod val="75000"/>
                  <a:lumOff val="25000"/>
                </a:schemeClr>
              </a:solidFill>
              <a:latin typeface="+mn-ea"/>
              <a:sym typeface="+mn-ea"/>
            </a:endParaRPr>
          </a:p>
        </p:txBody>
      </p:sp>
      <p:sp>
        <p:nvSpPr>
          <p:cNvPr id="1048944"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8" name="标题 1"/>
          <p:cNvSpPr>
            <a:spLocks noGrp="1"/>
          </p:cNvSpPr>
          <p:nvPr>
            <p:ph type="title"/>
          </p:nvPr>
        </p:nvSpPr>
        <p:spPr/>
        <p:txBody>
          <a:bodyPr/>
          <a:p>
            <a:r>
              <a:rPr altLang="en-US" lang="zh-CN"/>
              <a:t>产业规模与市场地位</a:t>
            </a:r>
            <a:endParaRPr altLang="en-US" lang="zh-CN"/>
          </a:p>
        </p:txBody>
      </p:sp>
      <p:sp>
        <p:nvSpPr>
          <p:cNvPr id="1048980"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电子娱乐产业规模持续增长，成为全球范围内的重要产业</a:t>
            </a:r>
            <a:endParaRPr altLang="en-US" dirty="0" sz="1200" lang="zh-CN" spc="150">
              <a:solidFill>
                <a:schemeClr val="tx1">
                  <a:lumMod val="65000"/>
                  <a:lumOff val="35000"/>
                </a:schemeClr>
              </a:solidFill>
              <a:latin typeface="+mn-ea"/>
              <a:sym typeface="+mn-ea"/>
            </a:endParaRPr>
          </a:p>
        </p:txBody>
      </p:sp>
      <p:sp>
        <p:nvSpPr>
          <p:cNvPr id="1048982"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电子娱乐产业在市场上的地位日益重要，对经济增长的贡献不断增大</a:t>
            </a:r>
            <a:endParaRPr altLang="en-US" dirty="0" sz="1200" lang="zh-CN" spc="150">
              <a:solidFill>
                <a:schemeClr val="tx1">
                  <a:lumMod val="65000"/>
                  <a:lumOff val="35000"/>
                </a:schemeClr>
              </a:solidFill>
              <a:latin typeface="+mn-ea"/>
              <a:sym typeface="+mn-ea"/>
            </a:endParaRPr>
          </a:p>
        </p:txBody>
      </p:sp>
      <p:sp>
        <p:nvSpPr>
          <p:cNvPr id="1048984"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电子娱乐产业的发展促进了相关产业链的发展，创造了更多的就业机会</a:t>
            </a:r>
            <a:endParaRPr altLang="en-US" dirty="0" sz="1200" lang="zh-CN" spc="150">
              <a:solidFill>
                <a:schemeClr val="tx1">
                  <a:lumMod val="65000"/>
                  <a:lumOff val="35000"/>
                </a:schemeClr>
              </a:solidFill>
              <a:latin typeface="+mn-ea"/>
              <a:sym typeface="+mn-ea"/>
            </a:endParaRPr>
          </a:p>
        </p:txBody>
      </p:sp>
      <p:sp>
        <p:nvSpPr>
          <p:cNvPr id="1048986"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电子娱乐产业在市场竞争中的地位不断提升，成为各大企业竞相投资的热点领域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0"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电子娱乐产业新趋势</a:t>
            </a:r>
            <a:endParaRPr altLang="en-US" dirty="0" lang="zh-CN"/>
          </a:p>
        </p:txBody>
      </p:sp>
      <p:sp>
        <p:nvSpPr>
          <p:cNvPr id="1049022"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56" name="标题 1"/>
          <p:cNvSpPr>
            <a:spLocks noGrp="1"/>
          </p:cNvSpPr>
          <p:nvPr>
            <p:ph type="title"/>
          </p:nvPr>
        </p:nvSpPr>
        <p:spPr/>
        <p:txBody>
          <a:bodyPr/>
          <a:p>
            <a:r>
              <a:rPr altLang="en-US" lang="zh-CN"/>
              <a:t>5G技术驱动</a:t>
            </a:r>
            <a:endParaRPr altLang="en-US" lang="zh-CN"/>
          </a:p>
        </p:txBody>
      </p:sp>
      <p:sp>
        <p:nvSpPr>
          <p:cNvPr id="1049058"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60"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62" name="TextBox 2"/>
          <p:cNvSpPr txBox="1"/>
          <p:nvPr>
            <p:custDataLst>
              <p:tags r:id="rId3"/>
            </p:custDataLst>
          </p:nvPr>
        </p:nvSpPr>
        <p:spPr>
          <a:xfrm>
            <a:off x="1158517"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5G技术为电子娱乐产业带来更高速度和更低延迟的网络连接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64"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66"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68" name="TextBox 2"/>
          <p:cNvSpPr txBox="1"/>
          <p:nvPr>
            <p:custDataLst>
              <p:tags r:id="rId6"/>
            </p:custDataLst>
          </p:nvPr>
        </p:nvSpPr>
        <p:spPr>
          <a:xfrm>
            <a:off x="3749800"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5G技术促进云游戏、VR/AR游戏等新型娱乐形式的普及和发展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70"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72"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74" name="TextBox 2"/>
          <p:cNvSpPr txBox="1"/>
          <p:nvPr>
            <p:custDataLst>
              <p:tags r:id="rId9"/>
            </p:custDataLst>
          </p:nvPr>
        </p:nvSpPr>
        <p:spPr>
          <a:xfrm>
            <a:off x="6338128"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5G技术为电子娱乐产业带来更丰富的互动性和社交性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76"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78"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080" name="TextBox 2"/>
          <p:cNvSpPr txBox="1"/>
          <p:nvPr>
            <p:custDataLst>
              <p:tags r:id="rId12"/>
            </p:custDataLst>
          </p:nvPr>
        </p:nvSpPr>
        <p:spPr>
          <a:xfrm>
            <a:off x="8920551"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5G技术为电子娱乐产业带来更高效的内容分发和传播</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14" name="标题 1"/>
          <p:cNvSpPr>
            <a:spLocks noGrp="1"/>
          </p:cNvSpPr>
          <p:nvPr>
            <p:ph type="title"/>
          </p:nvPr>
        </p:nvSpPr>
        <p:spPr/>
        <p:txBody>
          <a:bodyPr/>
          <a:p>
            <a:r>
              <a:rPr altLang="en-US" lang="zh-CN"/>
              <a:t>虚拟现实与增强现实技术融合</a:t>
            </a:r>
            <a:endParaRPr altLang="en-US" lang="zh-CN"/>
          </a:p>
        </p:txBody>
      </p:sp>
      <p:sp>
        <p:nvSpPr>
          <p:cNvPr id="1049116"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8"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20" name="文本框 31"/>
          <p:cNvSpPr txBox="1"/>
          <p:nvPr>
            <p:custDataLst>
              <p:tags r:id="rId3"/>
            </p:custDataLst>
          </p:nvPr>
        </p:nvSpPr>
        <p:spPr>
          <a:xfrm>
            <a:off x="1158516" y="2404948"/>
            <a:ext cx="2114279" cy="3153660"/>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定义：虚拟现实（VR）和增强现实（AR）技术的结合，为用户提供更加沉浸式的体验。</a:t>
            </a:r>
            <a:endParaRPr altLang="en-US" dirty="0" sz="2000" lang="zh-CN" spc="200">
              <a:solidFill>
                <a:schemeClr val="tx1">
                  <a:lumMod val="85000"/>
                  <a:lumOff val="15000"/>
                </a:schemeClr>
              </a:solidFill>
              <a:latin typeface="+mn-ea"/>
              <a:sym typeface="+mn-ea"/>
            </a:endParaRPr>
          </a:p>
        </p:txBody>
      </p:sp>
      <p:sp>
        <p:nvSpPr>
          <p:cNvPr id="1049122"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4"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26" name="文本框 34"/>
          <p:cNvSpPr txBox="1"/>
          <p:nvPr>
            <p:custDataLst>
              <p:tags r:id="rId6"/>
            </p:custDataLst>
          </p:nvPr>
        </p:nvSpPr>
        <p:spPr>
          <a:xfrm>
            <a:off x="3746792"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应用场景：游戏、教育、医疗、旅游等领域，通过技术融合提升用户体验。</a:t>
            </a:r>
            <a:endParaRPr altLang="en-US" dirty="0" sz="2000" lang="zh-CN" spc="200">
              <a:solidFill>
                <a:schemeClr val="tx1">
                  <a:lumMod val="85000"/>
                  <a:lumOff val="15000"/>
                </a:schemeClr>
              </a:solidFill>
              <a:latin typeface="+mn-ea"/>
              <a:sym typeface="+mn-ea"/>
            </a:endParaRPr>
          </a:p>
        </p:txBody>
      </p:sp>
      <p:sp>
        <p:nvSpPr>
          <p:cNvPr id="1049128"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0"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32" name="文本框 5"/>
          <p:cNvSpPr txBox="1"/>
          <p:nvPr>
            <p:custDataLst>
              <p:tags r:id="rId9"/>
            </p:custDataLst>
          </p:nvPr>
        </p:nvSpPr>
        <p:spPr>
          <a:xfrm>
            <a:off x="6332127"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技术发展：随着硬件和软件技术的不断进步，VR与AR的融合将更加自然、逼真。</a:t>
            </a:r>
            <a:endParaRPr altLang="en-US" dirty="0" sz="2000" lang="zh-CN" spc="200">
              <a:solidFill>
                <a:schemeClr val="tx1">
                  <a:lumMod val="85000"/>
                  <a:lumOff val="15000"/>
                </a:schemeClr>
              </a:solidFill>
              <a:latin typeface="+mn-ea"/>
              <a:sym typeface="+mn-ea"/>
            </a:endParaRPr>
          </a:p>
        </p:txBody>
      </p:sp>
      <p:sp>
        <p:nvSpPr>
          <p:cNvPr id="1049134"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6"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38" name="文本框 10"/>
          <p:cNvSpPr txBox="1"/>
          <p:nvPr>
            <p:custDataLst>
              <p:tags r:id="rId12"/>
            </p:custDataLst>
          </p:nvPr>
        </p:nvSpPr>
        <p:spPr>
          <a:xfrm>
            <a:off x="8918050"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未来展望：VR与AR的融合将为电子娱乐产业带来更多创新和机遇，引领产业新趋势。</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2" name="标题 1"/>
          <p:cNvSpPr>
            <a:spLocks noGrp="1"/>
          </p:cNvSpPr>
          <p:nvPr>
            <p:ph type="title"/>
          </p:nvPr>
        </p:nvSpPr>
        <p:spPr/>
        <p:txBody>
          <a:bodyPr/>
          <a:p>
            <a:r>
              <a:rPr altLang="en-US" lang="zh-CN"/>
              <a:t>人工智能与大数据应用</a:t>
            </a:r>
            <a:endParaRPr altLang="en-US" lang="zh-CN"/>
          </a:p>
        </p:txBody>
      </p:sp>
      <p:sp>
        <p:nvSpPr>
          <p:cNvPr id="1049174"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6"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人工智能技术：在电子娱乐产业中应用广泛，如虚拟现实、智能推荐等</a:t>
            </a:r>
            <a:endParaRPr altLang="en-US" dirty="0" lang="zh-CN" spc="150">
              <a:solidFill>
                <a:schemeClr val="tx1">
                  <a:lumMod val="75000"/>
                  <a:lumOff val="25000"/>
                </a:schemeClr>
              </a:solidFill>
              <a:latin typeface="+mn-ea"/>
              <a:sym typeface="+mn-ea"/>
            </a:endParaRPr>
          </a:p>
        </p:txBody>
      </p:sp>
      <p:sp>
        <p:nvSpPr>
          <p:cNvPr id="1049178"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0"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2"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fontScale="8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大数据应用：通过大数据分析用户行为、喜好，为电子娱乐产业提供精准的市场定位和个性化服务</a:t>
            </a:r>
            <a:endParaRPr altLang="en-US" dirty="0" sz="2000" lang="zh-CN" spc="150">
              <a:solidFill>
                <a:schemeClr val="tx1">
                  <a:lumMod val="75000"/>
                  <a:lumOff val="25000"/>
                </a:schemeClr>
              </a:solidFill>
              <a:latin typeface="+mn-ea"/>
              <a:sym typeface="+mn-ea"/>
            </a:endParaRPr>
          </a:p>
        </p:txBody>
      </p:sp>
      <p:sp>
        <p:nvSpPr>
          <p:cNvPr id="1049184"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6"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8"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创新发展：人工智能与大数据的结合为电子娱乐产业带来新的发展机遇和商业模式</a:t>
            </a:r>
            <a:endParaRPr altLang="en-US" dirty="0" sz="2000" lang="zh-CN" spc="150">
              <a:solidFill>
                <a:schemeClr val="tx1">
                  <a:lumMod val="75000"/>
                  <a:lumOff val="25000"/>
                </a:schemeClr>
              </a:solidFill>
              <a:latin typeface="+mn-ea"/>
              <a:sym typeface="+mn-ea"/>
            </a:endParaRPr>
          </a:p>
        </p:txBody>
      </p:sp>
      <p:sp>
        <p:nvSpPr>
          <p:cNvPr id="1049190"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92"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4"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用户体验：提升用户体验，满足用户多样化、个性化需求，增加用户黏性</a:t>
            </a:r>
            <a:endParaRPr altLang="en-US" dirty="0" lang="zh-CN" spc="150">
              <a:solidFill>
                <a:schemeClr val="tx1">
                  <a:lumMod val="75000"/>
                  <a:lumOff val="25000"/>
                </a:schemeClr>
              </a:solidFill>
              <a:latin typeface="+mn-ea"/>
              <a:sym typeface="+mn-ea"/>
            </a:endParaRPr>
          </a:p>
        </p:txBody>
      </p:sp>
      <p:sp>
        <p:nvSpPr>
          <p:cNvPr id="1049196"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30" name="标题 1"/>
          <p:cNvSpPr>
            <a:spLocks noGrp="1"/>
          </p:cNvSpPr>
          <p:nvPr>
            <p:ph type="title"/>
          </p:nvPr>
        </p:nvSpPr>
        <p:spPr/>
        <p:txBody>
          <a:bodyPr/>
          <a:p>
            <a:r>
              <a:rPr altLang="en-US" lang="zh-CN"/>
              <a:t>跨界合作与创新商业模式</a:t>
            </a:r>
            <a:endParaRPr altLang="en-US" lang="zh-CN"/>
          </a:p>
        </p:txBody>
      </p:sp>
      <p:sp>
        <p:nvSpPr>
          <p:cNvPr id="1049232"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文本框 27"/>
          <p:cNvSpPr txBox="1"/>
          <p:nvPr>
            <p:custDataLst>
              <p:tags r:id="rId4"/>
            </p:custDataLst>
          </p:nvPr>
        </p:nvSpPr>
        <p:spPr>
          <a:xfrm>
            <a:off x="2576324" y="4162510"/>
            <a:ext cx="7304376" cy="669651"/>
          </a:xfrm>
          <a:prstGeom prst="rect"/>
          <a:noFill/>
        </p:spPr>
        <p:txBody>
          <a:bodyPr anchor="ctr" anchorCtr="0" bIns="107950" rtlCol="0" tIns="0" wrap="square">
            <a:normAutofit fontScale="60000"/>
          </a:bodyPr>
          <a:p>
            <a:pPr>
              <a:lnSpc>
                <a:spcPct val="150000"/>
              </a:lnSpc>
            </a:pPr>
            <a:r>
              <a:rPr altLang="zh-CN" dirty="0" lang="en-US">
                <a:solidFill>
                  <a:schemeClr val="dk1">
                    <a:lumMod val="80000"/>
                    <a:lumOff val="20000"/>
                  </a:schemeClr>
                </a:solidFill>
                <a:latin typeface="+mn-ea"/>
                <a:sym typeface="+mn-ea"/>
              </a:rPr>
              <a:t>产业链整合：电子娱乐产业在产业链上的整合，如内容制作、平台运营、硬件设备等，提高产业效率和盈利能力。</a:t>
            </a:r>
            <a:endParaRPr altLang="zh-CN" dirty="0" lang="en-US">
              <a:solidFill>
                <a:schemeClr val="dk1">
                  <a:lumMod val="80000"/>
                  <a:lumOff val="20000"/>
                </a:schemeClr>
              </a:solidFill>
              <a:latin typeface="+mn-ea"/>
              <a:sym typeface="+mn-ea"/>
            </a:endParaRPr>
          </a:p>
        </p:txBody>
      </p:sp>
      <p:sp>
        <p:nvSpPr>
          <p:cNvPr id="1049240"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文本框 56"/>
          <p:cNvSpPr txBox="1"/>
          <p:nvPr>
            <p:custDataLst>
              <p:tags r:id="rId8"/>
            </p:custDataLst>
          </p:nvPr>
        </p:nvSpPr>
        <p:spPr>
          <a:xfrm>
            <a:off x="2576324" y="1901084"/>
            <a:ext cx="7304376" cy="669651"/>
          </a:xfrm>
          <a:prstGeom prst="rect"/>
          <a:noFill/>
        </p:spPr>
        <p:txBody>
          <a:bodyPr anchor="ctr" anchorCtr="0" bIns="107950" rtlCol="0" tIns="0" wrap="square">
            <a:normAutofit fontScale="65556"/>
          </a:bodyPr>
          <a:p>
            <a:pPr>
              <a:lnSpc>
                <a:spcPct val="150000"/>
              </a:lnSpc>
            </a:pPr>
            <a:r>
              <a:rPr altLang="en-US" dirty="0" lang="zh-CN">
                <a:solidFill>
                  <a:schemeClr val="dk1">
                    <a:lumMod val="80000"/>
                    <a:lumOff val="20000"/>
                  </a:schemeClr>
                </a:solidFill>
                <a:latin typeface="+mn-ea"/>
                <a:sym typeface="+mn-ea"/>
              </a:rPr>
              <a:t>跨界合作：电子娱乐产业与其他行业的合作，如游戏与电影、音乐与科技等，实现资源共享和优势互补。</a:t>
            </a:r>
            <a:endParaRPr altLang="en-US" dirty="0" lang="zh-CN">
              <a:solidFill>
                <a:schemeClr val="dk1">
                  <a:lumMod val="80000"/>
                  <a:lumOff val="20000"/>
                </a:schemeClr>
              </a:solidFill>
              <a:latin typeface="+mn-ea"/>
              <a:sym typeface="+mn-ea"/>
            </a:endParaRPr>
          </a:p>
        </p:txBody>
      </p:sp>
      <p:sp>
        <p:nvSpPr>
          <p:cNvPr id="1049248"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文本框 8"/>
          <p:cNvSpPr txBox="1"/>
          <p:nvPr>
            <p:custDataLst>
              <p:tags r:id="rId12"/>
            </p:custDataLst>
          </p:nvPr>
        </p:nvSpPr>
        <p:spPr>
          <a:xfrm>
            <a:off x="2576324" y="3035203"/>
            <a:ext cx="7304376" cy="669651"/>
          </a:xfrm>
          <a:prstGeom prst="rect"/>
          <a:noFill/>
        </p:spPr>
        <p:txBody>
          <a:bodyPr anchor="ctr" anchorCtr="0" bIns="107950" rtlCol="0" tIns="0" wrap="square">
            <a:normAutofit fontScale="54444" lnSpcReduction="10000"/>
          </a:bodyPr>
          <a:p>
            <a:pPr>
              <a:lnSpc>
                <a:spcPct val="150000"/>
              </a:lnSpc>
            </a:pPr>
            <a:r>
              <a:rPr altLang="en-US" dirty="0" lang="zh-CN">
                <a:solidFill>
                  <a:schemeClr val="dk1">
                    <a:lumMod val="80000"/>
                    <a:lumOff val="20000"/>
                  </a:schemeClr>
                </a:solidFill>
                <a:latin typeface="+mn-ea"/>
                <a:sym typeface="+mn-ea"/>
              </a:rPr>
              <a:t>创新商业模式：电子娱乐产业在商业模式上的创新，如虚拟现实、增强现实、云游戏等，为消费者提供更丰富、更便捷的娱乐体验。</a:t>
            </a:r>
            <a:endParaRPr altLang="en-US" dirty="0" lang="zh-CN">
              <a:solidFill>
                <a:schemeClr val="dk1">
                  <a:lumMod val="80000"/>
                  <a:lumOff val="20000"/>
                </a:schemeClr>
              </a:solidFill>
              <a:latin typeface="+mn-ea"/>
              <a:sym typeface="+mn-ea"/>
            </a:endParaRPr>
          </a:p>
        </p:txBody>
      </p:sp>
      <p:sp>
        <p:nvSpPr>
          <p:cNvPr id="1049256"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文本框 12"/>
          <p:cNvSpPr txBox="1"/>
          <p:nvPr>
            <p:custDataLst>
              <p:tags r:id="rId16"/>
            </p:custDataLst>
          </p:nvPr>
        </p:nvSpPr>
        <p:spPr>
          <a:xfrm>
            <a:off x="2576324" y="5289818"/>
            <a:ext cx="7304376" cy="669651"/>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全球化趋势：电子娱乐产业在全球范围内的竞争与合作，推动产业的全球化发展，提高国际竞争力。</a:t>
            </a:r>
            <a:endParaRPr altLang="zh-CN" dirty="0" sz="110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6"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电子娱乐产业新业态</a:t>
            </a:r>
            <a:endParaRPr altLang="en-US" dirty="0" lang="zh-CN"/>
          </a:p>
        </p:txBody>
      </p:sp>
      <p:sp>
        <p:nvSpPr>
          <p:cNvPr id="1049298"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2" name="标题 1"/>
          <p:cNvSpPr>
            <a:spLocks noGrp="1"/>
          </p:cNvSpPr>
          <p:nvPr>
            <p:ph type="title"/>
          </p:nvPr>
        </p:nvSpPr>
        <p:spPr/>
        <p:txBody>
          <a:bodyPr/>
          <a:p>
            <a:r>
              <a:rPr altLang="en-US" lang="zh-CN"/>
              <a:t>云游戏</a:t>
            </a:r>
            <a:endParaRPr altLang="en-US" lang="zh-CN"/>
          </a:p>
        </p:txBody>
      </p:sp>
      <p:sp>
        <p:nvSpPr>
          <p:cNvPr id="1049334" name="任意多边形: 形状 64"/>
          <p:cNvSpPr/>
          <p:nvPr>
            <p:custDataLst>
              <p:tags r:id="rId1"/>
            </p:custDataLst>
          </p:nvPr>
        </p:nvSpPr>
        <p:spPr>
          <a:xfrm rot="10800000">
            <a:off x="1926919"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36" name="矩形 65"/>
          <p:cNvSpPr/>
          <p:nvPr>
            <p:custDataLst>
              <p:tags r:id="rId2"/>
            </p:custDataLst>
          </p:nvPr>
        </p:nvSpPr>
        <p:spPr>
          <a:xfrm>
            <a:off x="1827458" y="2090756"/>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文本框 66"/>
          <p:cNvSpPr txBox="1"/>
          <p:nvPr>
            <p:custDataLst>
              <p:tags r:id="rId3"/>
            </p:custDataLst>
          </p:nvPr>
        </p:nvSpPr>
        <p:spPr>
          <a:xfrm>
            <a:off x="2159924"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1000" lang="zh-CN" spc="150">
                <a:solidFill>
                  <a:schemeClr val="lt1">
                    <a:lumMod val="100000"/>
                  </a:schemeClr>
                </a:solidFill>
                <a:latin typeface="Arial" panose="02080604020202020204" pitchFamily="34" charset="0"/>
                <a:ea typeface="微软雅黑" panose="020B0503020204020204" charset="-122"/>
                <a:sym typeface="+mn-ea"/>
              </a:rPr>
              <a:t>定义：云游戏是一种基于云计算的游戏，玩家通过云端服务器进行游戏运算和画面渲染，实现无需下载游戏即可在线畅玩的功能。</a:t>
            </a:r>
            <a:endParaRPr altLang="en-US" dirty="0" sz="1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40" name="任意多边形: 形状 68"/>
          <p:cNvSpPr/>
          <p:nvPr>
            <p:custDataLst>
              <p:tags r:id="rId4"/>
            </p:custDataLst>
          </p:nvPr>
        </p:nvSpPr>
        <p:spPr>
          <a:xfrm rot="10800000">
            <a:off x="6457394"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42" name="矩形 69"/>
          <p:cNvSpPr/>
          <p:nvPr>
            <p:custDataLst>
              <p:tags r:id="rId5"/>
            </p:custDataLst>
          </p:nvPr>
        </p:nvSpPr>
        <p:spPr>
          <a:xfrm>
            <a:off x="6357375" y="2090756"/>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文本框 70"/>
          <p:cNvSpPr txBox="1"/>
          <p:nvPr>
            <p:custDataLst>
              <p:tags r:id="rId6"/>
            </p:custDataLst>
          </p:nvPr>
        </p:nvSpPr>
        <p:spPr>
          <a:xfrm>
            <a:off x="6690400"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1000" lang="zh-CN" spc="150">
                <a:solidFill>
                  <a:schemeClr val="tx1">
                    <a:lumMod val="75000"/>
                    <a:lumOff val="25000"/>
                  </a:schemeClr>
                </a:solidFill>
                <a:latin typeface="Arial" panose="02080604020202020204" pitchFamily="34" charset="0"/>
                <a:ea typeface="微软雅黑" panose="020B0503020204020204" charset="-122"/>
                <a:sym typeface="+mn-ea"/>
              </a:rPr>
              <a:t>优势：无需下载安装，随时随地畅玩；游戏画质和流畅度更高；节省本地硬件资源，降低游戏成本。</a:t>
            </a:r>
            <a:endParaRPr altLang="en-US" dirty="0" sz="1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46" name="任意多边形: 形状 72"/>
          <p:cNvSpPr/>
          <p:nvPr>
            <p:custDataLst>
              <p:tags r:id="rId7"/>
            </p:custDataLst>
          </p:nvPr>
        </p:nvSpPr>
        <p:spPr>
          <a:xfrm rot="10800000">
            <a:off x="1926919"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48" name="文本框 74"/>
          <p:cNvSpPr txBox="1"/>
          <p:nvPr>
            <p:custDataLst>
              <p:tags r:id="rId8"/>
            </p:custDataLst>
          </p:nvPr>
        </p:nvSpPr>
        <p:spPr>
          <a:xfrm>
            <a:off x="2159924" y="4228037"/>
            <a:ext cx="3387664" cy="1110485"/>
          </a:xfrm>
          <a:prstGeom prst="rect"/>
          <a:noFill/>
        </p:spPr>
        <p:txBody>
          <a:bodyPr anchor="t" anchorCtr="0" bIns="46800" lIns="90000" rIns="90000" rtlCol="0" tIns="46800" vert="horz" wrap="square">
            <a:normAutofit fontScale="6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技术原理：通过云计算技术，将游戏运算和画面渲染工作交给云端服务器处理，玩家终端设备只需要通过网络连接即可接收游戏画面和操作指令。</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50" name="矩形 73"/>
          <p:cNvSpPr/>
          <p:nvPr>
            <p:custDataLst>
              <p:tags r:id="rId9"/>
            </p:custDataLst>
          </p:nvPr>
        </p:nvSpPr>
        <p:spPr>
          <a:xfrm>
            <a:off x="1827458" y="4315204"/>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2" name="任意多边形: 形状 83"/>
          <p:cNvSpPr/>
          <p:nvPr>
            <p:custDataLst>
              <p:tags r:id="rId10"/>
            </p:custDataLst>
          </p:nvPr>
        </p:nvSpPr>
        <p:spPr>
          <a:xfrm rot="10800000">
            <a:off x="6508242"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54" name="矩形 84"/>
          <p:cNvSpPr/>
          <p:nvPr>
            <p:custDataLst>
              <p:tags r:id="rId11"/>
            </p:custDataLst>
          </p:nvPr>
        </p:nvSpPr>
        <p:spPr>
          <a:xfrm>
            <a:off x="6408782" y="4315204"/>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文本框 85"/>
          <p:cNvSpPr txBox="1"/>
          <p:nvPr>
            <p:custDataLst>
              <p:tags r:id="rId12"/>
            </p:custDataLst>
          </p:nvPr>
        </p:nvSpPr>
        <p:spPr>
          <a:xfrm>
            <a:off x="6741248" y="4228037"/>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1000" lang="zh-CN" spc="150">
                <a:solidFill>
                  <a:schemeClr val="tx1">
                    <a:lumMod val="75000"/>
                    <a:lumOff val="25000"/>
                  </a:schemeClr>
                </a:solidFill>
                <a:latin typeface="Arial" panose="02080604020202020204" pitchFamily="34" charset="0"/>
                <a:ea typeface="微软雅黑" panose="020B0503020204020204" charset="-122"/>
                <a:sym typeface="+mn-ea"/>
              </a:rPr>
              <a:t>未来发展：随着5G等网络技术的发展，云游戏将更加普及；同时，云游戏也将促进游戏开发者和玩家之间的互动和社区建设。</a:t>
            </a:r>
            <a:endParaRPr altLang="en-US" dirty="0" sz="1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0" name="标题 1"/>
          <p:cNvSpPr>
            <a:spLocks noGrp="1"/>
          </p:cNvSpPr>
          <p:nvPr>
            <p:ph type="title"/>
          </p:nvPr>
        </p:nvSpPr>
        <p:spPr/>
        <p:txBody>
          <a:bodyPr/>
          <a:p>
            <a:r>
              <a:rPr altLang="en-US" lang="zh-CN"/>
              <a:t>在线视频平台</a:t>
            </a:r>
            <a:endParaRPr altLang="en-US" lang="zh-CN"/>
          </a:p>
        </p:txBody>
      </p:sp>
      <p:sp>
        <p:nvSpPr>
          <p:cNvPr id="1049392"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sz="1300" lang="en-US">
                <a:solidFill>
                  <a:schemeClr val="dk1">
                    <a:lumMod val="80000"/>
                    <a:lumOff val="20000"/>
                  </a:schemeClr>
                </a:solidFill>
                <a:latin typeface="+mn-ea"/>
                <a:sym typeface="+mn-ea"/>
              </a:rPr>
              <a:t>商业模式：广告收入、付费会员制度、版权分销等</a:t>
            </a:r>
            <a:endParaRPr altLang="zh-CN" dirty="0" sz="1300" lang="en-US">
              <a:solidFill>
                <a:schemeClr val="dk1">
                  <a:lumMod val="80000"/>
                  <a:lumOff val="20000"/>
                </a:schemeClr>
              </a:solidFill>
              <a:latin typeface="+mn-ea"/>
              <a:sym typeface="+mn-ea"/>
            </a:endParaRPr>
          </a:p>
        </p:txBody>
      </p:sp>
      <p:sp>
        <p:nvSpPr>
          <p:cNvPr id="1049400"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sz="1300" lang="zh-CN">
                <a:solidFill>
                  <a:schemeClr val="dk1">
                    <a:lumMod val="80000"/>
                    <a:lumOff val="20000"/>
                  </a:schemeClr>
                </a:solidFill>
                <a:latin typeface="+mn-ea"/>
                <a:sym typeface="+mn-ea"/>
              </a:rPr>
              <a:t>定义：在线视频平台是一种提供视频观看、缓存、下载等功能的互联网平台</a:t>
            </a:r>
            <a:endParaRPr altLang="en-US" dirty="0" sz="1300" lang="zh-CN">
              <a:solidFill>
                <a:schemeClr val="dk1">
                  <a:lumMod val="80000"/>
                  <a:lumOff val="20000"/>
                </a:schemeClr>
              </a:solidFill>
              <a:latin typeface="+mn-ea"/>
              <a:sym typeface="+mn-ea"/>
            </a:endParaRPr>
          </a:p>
        </p:txBody>
      </p:sp>
      <p:sp>
        <p:nvSpPr>
          <p:cNvPr id="1049408"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文本框 8"/>
          <p:cNvSpPr txBox="1"/>
          <p:nvPr>
            <p:custDataLst>
              <p:tags r:id="rId12"/>
            </p:custDataLst>
          </p:nvPr>
        </p:nvSpPr>
        <p:spPr>
          <a:xfrm>
            <a:off x="2576324" y="3035203"/>
            <a:ext cx="7304376" cy="669651"/>
          </a:xfrm>
          <a:prstGeom prst="rect"/>
          <a:noFill/>
        </p:spPr>
        <p:txBody>
          <a:bodyPr anchor="ctr" anchorCtr="0" bIns="107950" rtlCol="0" tIns="0" wrap="square">
            <a:normAutofit fontScale="70000"/>
          </a:bodyPr>
          <a:p>
            <a:pPr>
              <a:lnSpc>
                <a:spcPct val="150000"/>
              </a:lnSpc>
            </a:pPr>
            <a:r>
              <a:rPr altLang="en-US" dirty="0" lang="zh-CN">
                <a:solidFill>
                  <a:schemeClr val="dk1">
                    <a:lumMod val="80000"/>
                    <a:lumOff val="20000"/>
                  </a:schemeClr>
                </a:solidFill>
                <a:latin typeface="+mn-ea"/>
                <a:sym typeface="+mn-ea"/>
              </a:rPr>
              <a:t>特点：内容丰富多样，包括电影、电视剧、综艺节目等；用户可随时随地观看；支持多种终端设备</a:t>
            </a:r>
            <a:endParaRPr altLang="en-US" dirty="0" lang="zh-CN">
              <a:solidFill>
                <a:schemeClr val="dk1">
                  <a:lumMod val="80000"/>
                  <a:lumOff val="20000"/>
                </a:schemeClr>
              </a:solidFill>
              <a:latin typeface="+mn-ea"/>
              <a:sym typeface="+mn-ea"/>
            </a:endParaRPr>
          </a:p>
        </p:txBody>
      </p:sp>
      <p:sp>
        <p:nvSpPr>
          <p:cNvPr id="1049416"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文本框 12"/>
          <p:cNvSpPr txBox="1"/>
          <p:nvPr>
            <p:custDataLst>
              <p:tags r:id="rId16"/>
            </p:custDataLst>
          </p:nvPr>
        </p:nvSpPr>
        <p:spPr>
          <a:xfrm>
            <a:off x="2576324" y="5289818"/>
            <a:ext cx="7304376" cy="669651"/>
          </a:xfrm>
          <a:prstGeom prst="rect"/>
          <a:noFill/>
        </p:spPr>
        <p:txBody>
          <a:bodyPr anchor="ctr" anchorCtr="0" bIns="107950" rtlCol="0" tIns="0" wrap="square">
            <a:normAutofit/>
          </a:bodyPr>
          <a:p>
            <a:pPr>
              <a:lnSpc>
                <a:spcPct val="150000"/>
              </a:lnSpc>
            </a:pPr>
            <a:r>
              <a:rPr altLang="zh-CN" dirty="0" sz="1300" lang="en-US">
                <a:solidFill>
                  <a:schemeClr val="dk1">
                    <a:lumMod val="80000"/>
                    <a:lumOff val="20000"/>
                  </a:schemeClr>
                </a:solidFill>
                <a:latin typeface="+mn-ea"/>
                <a:sym typeface="+mn-ea"/>
              </a:rPr>
              <a:t>发展趋势：个性化推荐、VR/AR技术应用、社交功能融入等</a:t>
            </a:r>
            <a:endParaRPr altLang="zh-CN" dirty="0" sz="130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6" name="标题 1"/>
          <p:cNvSpPr>
            <a:spLocks noGrp="1"/>
          </p:cNvSpPr>
          <p:nvPr>
            <p:ph type="title"/>
          </p:nvPr>
        </p:nvSpPr>
        <p:spPr/>
        <p:txBody>
          <a:bodyPr/>
          <a:p>
            <a:r>
              <a:rPr altLang="en-US" lang="zh-CN"/>
              <a:t>社交娱乐平台</a:t>
            </a:r>
            <a:endParaRPr altLang="en-US" lang="zh-CN"/>
          </a:p>
        </p:txBody>
      </p:sp>
      <p:sp>
        <p:nvSpPr>
          <p:cNvPr id="1049458" name="矩形 3"/>
          <p:cNvSpPr/>
          <p:nvPr>
            <p:custDataLst>
              <p:tags r:id="rId1"/>
            </p:custDataLst>
          </p:nvPr>
        </p:nvSpPr>
        <p:spPr>
          <a:xfrm>
            <a:off x="3059457" y="5024245"/>
            <a:ext cx="3184022" cy="349228"/>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0" name="任意多边形 5"/>
          <p:cNvSpPr/>
          <p:nvPr>
            <p:custDataLst>
              <p:tags r:id="rId2"/>
            </p:custDataLst>
          </p:nvPr>
        </p:nvSpPr>
        <p:spPr>
          <a:xfrm>
            <a:off x="3112146" y="5027644"/>
            <a:ext cx="2658355" cy="346795"/>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462" name="正文"/>
          <p:cNvSpPr txBox="1"/>
          <p:nvPr>
            <p:custDataLst>
              <p:tags r:id="rId3"/>
            </p:custDataLst>
          </p:nvPr>
        </p:nvSpPr>
        <p:spPr>
          <a:xfrm>
            <a:off x="3502501" y="5415732"/>
            <a:ext cx="5627561" cy="546031"/>
          </a:xfrm>
          <a:prstGeom prst="rect"/>
          <a:noFill/>
        </p:spPr>
        <p:txBody>
          <a:bodyPr anchor="t" anchorCtr="0" bIns="0" lIns="0" rIns="0" rtlCol="0" tIns="0" wrap="square">
            <a:normAutofit fontScale="90000" lnSpcReduction="20000"/>
          </a:bodyPr>
          <a:p>
            <a:pPr algn="l" fontAlgn="auto" indent="0">
              <a:lnSpc>
                <a:spcPct val="130000"/>
              </a:lnSpc>
              <a:spcBef>
                <a:spcPts val="600"/>
              </a:spcBef>
              <a:spcAft>
                <a:spcPts val="600"/>
              </a:spcAft>
            </a:pPr>
            <a:r>
              <a:rPr altLang="en-US" dirty="0" sz="1000" lang="zh-CN" spc="150">
                <a:solidFill>
                  <a:schemeClr val="tx1">
                    <a:lumMod val="65000"/>
                    <a:lumOff val="35000"/>
                  </a:schemeClr>
                </a:solidFill>
                <a:latin typeface="+mn-ea"/>
              </a:rPr>
              <a:t>对电子娱乐产业的影响：社交娱乐平台的兴起对电子娱乐产业产生了深远的影响，它改变了传统电子娱乐产品的消费方式和商业模式，为电子娱乐产业带来了新的增长点和机遇。</a:t>
            </a:r>
            <a:endParaRPr altLang="en-US" dirty="0" sz="1000" lang="zh-CN" spc="150">
              <a:solidFill>
                <a:schemeClr val="tx1">
                  <a:lumMod val="65000"/>
                  <a:lumOff val="35000"/>
                </a:schemeClr>
              </a:solidFill>
              <a:latin typeface="+mn-ea"/>
            </a:endParaRPr>
          </a:p>
        </p:txBody>
      </p:sp>
      <p:sp>
        <p:nvSpPr>
          <p:cNvPr id="1049464" name="标题"/>
          <p:cNvSpPr txBox="1"/>
          <p:nvPr>
            <p:custDataLst>
              <p:tags r:id="rId4"/>
            </p:custDataLst>
          </p:nvPr>
        </p:nvSpPr>
        <p:spPr>
          <a:xfrm>
            <a:off x="3465675" y="5023678"/>
            <a:ext cx="1966501" cy="354160"/>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sz="1400" lang="zh-CN"/>
              <a:t>单击此处添加标题</a:t>
            </a:r>
            <a:endParaRPr altLang="en-US" dirty="0" sz="1400" lang="zh-CN"/>
          </a:p>
        </p:txBody>
      </p:sp>
      <p:sp>
        <p:nvSpPr>
          <p:cNvPr id="1049466" name="矩形 8"/>
          <p:cNvSpPr/>
          <p:nvPr>
            <p:custDataLst>
              <p:tags r:id="rId5"/>
            </p:custDataLst>
          </p:nvPr>
        </p:nvSpPr>
        <p:spPr>
          <a:xfrm>
            <a:off x="3059457" y="3940997"/>
            <a:ext cx="3184022" cy="349228"/>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8" name="任意多边形 5"/>
          <p:cNvSpPr/>
          <p:nvPr>
            <p:custDataLst>
              <p:tags r:id="rId6"/>
            </p:custDataLst>
          </p:nvPr>
        </p:nvSpPr>
        <p:spPr>
          <a:xfrm>
            <a:off x="3112146" y="3944396"/>
            <a:ext cx="2658355" cy="346795"/>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470" name="正文"/>
          <p:cNvSpPr txBox="1"/>
          <p:nvPr>
            <p:custDataLst>
              <p:tags r:id="rId7"/>
            </p:custDataLst>
          </p:nvPr>
        </p:nvSpPr>
        <p:spPr>
          <a:xfrm>
            <a:off x="3502501" y="4332485"/>
            <a:ext cx="5627561" cy="54603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000" lang="zh-CN" spc="150">
                <a:solidFill>
                  <a:schemeClr val="tx1">
                    <a:lumMod val="65000"/>
                    <a:lumOff val="35000"/>
                  </a:schemeClr>
                </a:solidFill>
                <a:latin typeface="+mn-ea"/>
              </a:rPr>
              <a:t>发展趋势：随着互联网技术的不断发展和用户需求的不断变化，社交娱乐平台也在不断发展和创新，未来将会有更多的新业态和商业模式涌现。</a:t>
            </a:r>
            <a:endParaRPr altLang="en-US" dirty="0" sz="1000" lang="zh-CN" spc="150">
              <a:solidFill>
                <a:schemeClr val="tx1">
                  <a:lumMod val="65000"/>
                  <a:lumOff val="35000"/>
                </a:schemeClr>
              </a:solidFill>
              <a:latin typeface="+mn-ea"/>
            </a:endParaRPr>
          </a:p>
        </p:txBody>
      </p:sp>
      <p:sp>
        <p:nvSpPr>
          <p:cNvPr id="1049472" name="标题"/>
          <p:cNvSpPr txBox="1"/>
          <p:nvPr>
            <p:custDataLst>
              <p:tags r:id="rId8"/>
            </p:custDataLst>
          </p:nvPr>
        </p:nvSpPr>
        <p:spPr>
          <a:xfrm>
            <a:off x="3465675" y="3940431"/>
            <a:ext cx="1966501" cy="354160"/>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sz="1400" lang="zh-CN"/>
              <a:t>单击此处添加标题</a:t>
            </a:r>
            <a:endParaRPr altLang="en-US" dirty="0" sz="1400" lang="zh-CN"/>
          </a:p>
        </p:txBody>
      </p:sp>
      <p:sp>
        <p:nvSpPr>
          <p:cNvPr id="1049474" name="矩形 23"/>
          <p:cNvSpPr/>
          <p:nvPr>
            <p:custDataLst>
              <p:tags r:id="rId9"/>
            </p:custDataLst>
          </p:nvPr>
        </p:nvSpPr>
        <p:spPr>
          <a:xfrm>
            <a:off x="3059457" y="1774502"/>
            <a:ext cx="3184022" cy="349228"/>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6" name="任意多边形 5"/>
          <p:cNvSpPr/>
          <p:nvPr>
            <p:custDataLst>
              <p:tags r:id="rId10"/>
            </p:custDataLst>
          </p:nvPr>
        </p:nvSpPr>
        <p:spPr>
          <a:xfrm>
            <a:off x="3112146" y="1777902"/>
            <a:ext cx="2658355" cy="346795"/>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478" name="正文"/>
          <p:cNvSpPr txBox="1"/>
          <p:nvPr>
            <p:custDataLst>
              <p:tags r:id="rId11"/>
            </p:custDataLst>
          </p:nvPr>
        </p:nvSpPr>
        <p:spPr>
          <a:xfrm>
            <a:off x="3502501" y="2165990"/>
            <a:ext cx="5627561" cy="54603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000" lang="zh-CN" spc="150">
                <a:solidFill>
                  <a:schemeClr val="tx1">
                    <a:lumMod val="65000"/>
                    <a:lumOff val="35000"/>
                  </a:schemeClr>
                </a:solidFill>
                <a:latin typeface="+mn-ea"/>
              </a:rPr>
              <a:t>定义：社交娱乐平台是一种集社交、娱乐、内容创作和分享于一体的在线平台，用户可以在平台上互动、交流、观看和创作内容。</a:t>
            </a:r>
            <a:endParaRPr altLang="en-US" dirty="0" sz="1000" lang="zh-CN" spc="150">
              <a:solidFill>
                <a:schemeClr val="tx1">
                  <a:lumMod val="65000"/>
                  <a:lumOff val="35000"/>
                </a:schemeClr>
              </a:solidFill>
              <a:latin typeface="+mn-ea"/>
            </a:endParaRPr>
          </a:p>
        </p:txBody>
      </p:sp>
      <p:sp>
        <p:nvSpPr>
          <p:cNvPr id="1049480" name="标题"/>
          <p:cNvSpPr txBox="1"/>
          <p:nvPr>
            <p:custDataLst>
              <p:tags r:id="rId12"/>
            </p:custDataLst>
          </p:nvPr>
        </p:nvSpPr>
        <p:spPr>
          <a:xfrm>
            <a:off x="3502501" y="1773936"/>
            <a:ext cx="1929676" cy="354160"/>
          </a:xfrm>
          <a:prstGeom prst="rect"/>
          <a:noFill/>
        </p:spPr>
        <p:txBody>
          <a:bodyPr anchor="ctr" anchorCtr="0" bIns="0" lIns="0" rIns="0" rtlCol="0" tIns="0" wrap="square">
            <a:normAutofit fontScale="85556"/>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482" name="矩形 27"/>
          <p:cNvSpPr/>
          <p:nvPr>
            <p:custDataLst>
              <p:tags r:id="rId13"/>
            </p:custDataLst>
          </p:nvPr>
        </p:nvSpPr>
        <p:spPr>
          <a:xfrm>
            <a:off x="3059457" y="2857750"/>
            <a:ext cx="3184022" cy="349228"/>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4" name="任意多边形 5"/>
          <p:cNvSpPr/>
          <p:nvPr>
            <p:custDataLst>
              <p:tags r:id="rId14"/>
            </p:custDataLst>
          </p:nvPr>
        </p:nvSpPr>
        <p:spPr>
          <a:xfrm>
            <a:off x="3112146" y="2861149"/>
            <a:ext cx="2658355" cy="346795"/>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486" name="正文"/>
          <p:cNvSpPr txBox="1"/>
          <p:nvPr>
            <p:custDataLst>
              <p:tags r:id="rId15"/>
            </p:custDataLst>
          </p:nvPr>
        </p:nvSpPr>
        <p:spPr>
          <a:xfrm>
            <a:off x="3502501" y="3249237"/>
            <a:ext cx="5627561" cy="54603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000" lang="zh-CN" spc="150">
                <a:solidFill>
                  <a:schemeClr val="tx1">
                    <a:lumMod val="65000"/>
                    <a:lumOff val="35000"/>
                  </a:schemeClr>
                </a:solidFill>
                <a:latin typeface="+mn-ea"/>
              </a:rPr>
              <a:t>特点：社交娱乐平台具有高度的互动性和参与性，用户可以在平台上发表自己的观点和看法，与其他用户互动交流，形成良好的社区氛围。</a:t>
            </a:r>
            <a:endParaRPr altLang="en-US" dirty="0" sz="1000" lang="zh-CN" spc="150">
              <a:solidFill>
                <a:schemeClr val="tx1">
                  <a:lumMod val="65000"/>
                  <a:lumOff val="35000"/>
                </a:schemeClr>
              </a:solidFill>
              <a:latin typeface="+mn-ea"/>
            </a:endParaRPr>
          </a:p>
        </p:txBody>
      </p:sp>
      <p:sp>
        <p:nvSpPr>
          <p:cNvPr id="1049488" name="标题"/>
          <p:cNvSpPr txBox="1"/>
          <p:nvPr>
            <p:custDataLst>
              <p:tags r:id="rId16"/>
            </p:custDataLst>
          </p:nvPr>
        </p:nvSpPr>
        <p:spPr>
          <a:xfrm>
            <a:off x="3465675" y="2857183"/>
            <a:ext cx="1966501" cy="354160"/>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sz="1400" lang="zh-CN"/>
              <a:t>单击此处添加标题</a:t>
            </a:r>
            <a:endParaRPr altLang="en-US" dirty="0" sz="1400"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2" name="标题 1"/>
          <p:cNvSpPr>
            <a:spLocks noGrp="1"/>
          </p:cNvSpPr>
          <p:nvPr>
            <p:ph type="title"/>
          </p:nvPr>
        </p:nvSpPr>
        <p:spPr/>
        <p:txBody>
          <a:bodyPr/>
          <a:p>
            <a:r>
              <a:rPr altLang="en-US" lang="zh-CN"/>
              <a:t>电子竞技产业</a:t>
            </a:r>
            <a:endParaRPr altLang="en-US" lang="zh-CN"/>
          </a:p>
        </p:txBody>
      </p:sp>
      <p:sp>
        <p:nvSpPr>
          <p:cNvPr id="1049524"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市场规模：全球电子竞技市场规模持续增长，用户数量庞大</a:t>
            </a:r>
            <a:endParaRPr altLang="en-US" dirty="0" sz="1200" lang="zh-CN" spc="150">
              <a:solidFill>
                <a:schemeClr val="tx1">
                  <a:lumMod val="65000"/>
                  <a:lumOff val="35000"/>
                </a:schemeClr>
              </a:solidFill>
              <a:latin typeface="+mn-ea"/>
              <a:sym typeface="+mn-ea"/>
            </a:endParaRPr>
          </a:p>
        </p:txBody>
      </p:sp>
      <p:sp>
        <p:nvSpPr>
          <p:cNvPr id="1049526"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产业链：电子竞技产业已经形成了完整的产业链，包括赛事举办、俱乐部运营、直播转播等</a:t>
            </a:r>
            <a:endParaRPr altLang="en-US" dirty="0" sz="1200" lang="zh-CN" spc="150">
              <a:solidFill>
                <a:schemeClr val="tx1">
                  <a:lumMod val="65000"/>
                  <a:lumOff val="35000"/>
                </a:schemeClr>
              </a:solidFill>
              <a:latin typeface="+mn-ea"/>
              <a:sym typeface="+mn-ea"/>
            </a:endParaRPr>
          </a:p>
        </p:txBody>
      </p:sp>
      <p:sp>
        <p:nvSpPr>
          <p:cNvPr id="1049528"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商业模式：电子竞技产业已经探索出了多种商业模式，如广告赞助、门票销售、虚拟商品销售等</a:t>
            </a:r>
            <a:endParaRPr altLang="en-US" dirty="0" sz="1200" lang="zh-CN" spc="150">
              <a:solidFill>
                <a:schemeClr val="tx1">
                  <a:lumMod val="65000"/>
                  <a:lumOff val="35000"/>
                </a:schemeClr>
              </a:solidFill>
              <a:latin typeface="+mn-ea"/>
              <a:sym typeface="+mn-ea"/>
            </a:endParaRPr>
          </a:p>
        </p:txBody>
      </p:sp>
      <p:sp>
        <p:nvSpPr>
          <p:cNvPr id="1049530"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未来发展：电子竞技产业未来将继续保持快速发展，吸引更多资本和人才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64"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电子娱乐产业未来展望</a:t>
            </a:r>
            <a:endParaRPr altLang="en-US" dirty="0" lang="zh-CN"/>
          </a:p>
        </p:txBody>
      </p:sp>
      <p:sp>
        <p:nvSpPr>
          <p:cNvPr id="1049566"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00" name="标题 1"/>
          <p:cNvSpPr>
            <a:spLocks noGrp="1"/>
          </p:cNvSpPr>
          <p:nvPr>
            <p:ph type="title"/>
          </p:nvPr>
        </p:nvSpPr>
        <p:spPr/>
        <p:txBody>
          <a:bodyPr/>
          <a:p>
            <a:r>
              <a:rPr altLang="en-US" lang="zh-CN"/>
              <a:t>技术创新推动产业升级</a:t>
            </a:r>
            <a:endParaRPr altLang="en-US" lang="zh-CN"/>
          </a:p>
        </p:txBody>
      </p:sp>
      <p:sp>
        <p:nvSpPr>
          <p:cNvPr id="1049602"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4"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6"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8"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0"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2"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4"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6"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8"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0"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2"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4"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6"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8"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0"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2"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4"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6"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8" name="正文"/>
          <p:cNvSpPr txBox="1"/>
          <p:nvPr>
            <p:custDataLst>
              <p:tags r:id="rId26"/>
            </p:custDataLst>
          </p:nvPr>
        </p:nvSpPr>
        <p:spPr>
          <a:xfrm>
            <a:off x="1014984" y="3792858"/>
            <a:ext cx="1998694" cy="749131"/>
          </a:xfrm>
          <a:prstGeom prst="rect"/>
          <a:noFill/>
        </p:spPr>
        <p:txBody>
          <a:bodyPr anchor="t" anchorCtr="0" bIns="0" lIns="0" rIns="0" rtlCol="0" tIns="0" wrap="square">
            <a:normAutofit fontScale="83333"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5G技术：提升网络速度和稳定性，为电子娱乐产业提供更好的支持</a:t>
            </a:r>
            <a:endParaRPr altLang="en-US" dirty="0" sz="1200" lang="zh-CN" spc="150">
              <a:solidFill>
                <a:schemeClr val="tx1">
                  <a:lumMod val="65000"/>
                  <a:lumOff val="35000"/>
                </a:schemeClr>
              </a:solidFill>
              <a:latin typeface="+mn-ea"/>
              <a:sym typeface="+mn-ea"/>
            </a:endParaRPr>
          </a:p>
        </p:txBody>
      </p:sp>
      <p:sp>
        <p:nvSpPr>
          <p:cNvPr id="1049640" name="正文"/>
          <p:cNvSpPr txBox="1"/>
          <p:nvPr>
            <p:custDataLst>
              <p:tags r:id="rId27"/>
            </p:custDataLst>
          </p:nvPr>
        </p:nvSpPr>
        <p:spPr>
          <a:xfrm>
            <a:off x="9175340" y="3792858"/>
            <a:ext cx="1998694" cy="749131"/>
          </a:xfrm>
          <a:prstGeom prst="rect"/>
          <a:noFill/>
        </p:spPr>
        <p:txBody>
          <a:bodyPr anchor="t" anchorCtr="0" bIns="0" lIns="0" rIns="0" rtlCol="0" tIns="0" wrap="square">
            <a:normAutofit fontScale="83333"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区块链技术：为电子娱乐产业提供安全、可追溯的交易记录和版权保护</a:t>
            </a:r>
            <a:endParaRPr altLang="en-US" dirty="0" sz="1200" lang="zh-CN" spc="150">
              <a:solidFill>
                <a:schemeClr val="tx1">
                  <a:lumMod val="65000"/>
                  <a:lumOff val="35000"/>
                </a:schemeClr>
              </a:solidFill>
              <a:latin typeface="+mn-ea"/>
              <a:sym typeface="+mn-ea"/>
            </a:endParaRPr>
          </a:p>
        </p:txBody>
      </p:sp>
      <p:sp>
        <p:nvSpPr>
          <p:cNvPr id="1049642" name="正文"/>
          <p:cNvSpPr txBox="1"/>
          <p:nvPr>
            <p:custDataLst>
              <p:tags r:id="rId28"/>
            </p:custDataLst>
          </p:nvPr>
        </p:nvSpPr>
        <p:spPr>
          <a:xfrm>
            <a:off x="6993314" y="1826310"/>
            <a:ext cx="1998694" cy="749131"/>
          </a:xfrm>
          <a:prstGeom prst="rect"/>
          <a:noFill/>
        </p:spPr>
        <p:txBody>
          <a:bodyPr anchor="t" anchorCtr="0" bIns="0" lIns="0" rIns="0" rtlCol="0" tIns="0" wrap="square">
            <a:normAutofit fontScale="83333"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云计算技术：实现数据存储和处理的云端化，降低成本并提高效率</a:t>
            </a:r>
            <a:endParaRPr altLang="en-US" dirty="0" sz="1200" lang="zh-CN" spc="150">
              <a:solidFill>
                <a:schemeClr val="tx1">
                  <a:lumMod val="65000"/>
                  <a:lumOff val="35000"/>
                </a:schemeClr>
              </a:solidFill>
              <a:latin typeface="+mn-ea"/>
              <a:sym typeface="+mn-ea"/>
            </a:endParaRPr>
          </a:p>
        </p:txBody>
      </p:sp>
      <p:sp>
        <p:nvSpPr>
          <p:cNvPr id="1049644" name="正文"/>
          <p:cNvSpPr txBox="1"/>
          <p:nvPr>
            <p:custDataLst>
              <p:tags r:id="rId29"/>
            </p:custDataLst>
          </p:nvPr>
        </p:nvSpPr>
        <p:spPr>
          <a:xfrm>
            <a:off x="3197011" y="1826310"/>
            <a:ext cx="1998694" cy="749131"/>
          </a:xfrm>
          <a:prstGeom prst="rect"/>
          <a:noFill/>
        </p:spPr>
        <p:txBody>
          <a:bodyPr anchor="t" anchorCtr="0" bIns="0" lIns="0" rIns="0" rtlCol="0" tIns="0" wrap="square">
            <a:normAutofit fontScale="83333"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AI技术：应用于游戏开发、虚拟现实等领域，提高用户体验和互动性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8" name="标题 1"/>
          <p:cNvSpPr>
            <a:spLocks noGrp="1"/>
          </p:cNvSpPr>
          <p:nvPr>
            <p:ph type="title"/>
          </p:nvPr>
        </p:nvSpPr>
        <p:spPr/>
        <p:txBody>
          <a:bodyPr/>
          <a:p>
            <a:r>
              <a:rPr altLang="en-US" lang="zh-CN"/>
              <a:t>多元化商业模式拓展市场空间</a:t>
            </a:r>
            <a:endParaRPr altLang="en-US" lang="zh-CN"/>
          </a:p>
        </p:txBody>
      </p:sp>
      <p:sp>
        <p:nvSpPr>
          <p:cNvPr id="1049680"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内容付费模式：提供高质量的电子娱乐内容，吸引用户付费订阅或购买。</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跨界合作模式：与其他产业合作，共同开发新的电子娱乐产品和服务。</a:t>
            </a:r>
            <a:endParaRPr dirty="0" sz="2000" err="1">
              <a:solidFill>
                <a:schemeClr val="tx1">
                  <a:lumMod val="75000"/>
                  <a:lumOff val="25000"/>
                </a:schemeClr>
              </a:solidFill>
              <a:latin typeface="+mn-ea"/>
              <a:ea typeface="+mn-ea"/>
              <a:cs typeface="+mn-ea"/>
              <a:sym typeface="+mn-lt"/>
            </a:endParaRPr>
          </a:p>
        </p:txBody>
      </p:sp>
      <p:sp>
        <p:nvSpPr>
          <p:cNvPr id="1049700"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06"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虚拟商品销售模式：在游戏中销售虚拟商品，如装备、道具等。</a:t>
            </a:r>
            <a:endParaRPr dirty="0" err="1">
              <a:solidFill>
                <a:schemeClr val="tx1">
                  <a:lumMod val="75000"/>
                  <a:lumOff val="25000"/>
                </a:schemeClr>
              </a:solidFill>
              <a:latin typeface="+mn-ea"/>
              <a:ea typeface="+mn-ea"/>
              <a:cs typeface="+mn-ea"/>
              <a:sym typeface="+mn-lt"/>
            </a:endParaRPr>
          </a:p>
        </p:txBody>
      </p:sp>
      <p:sp>
        <p:nvSpPr>
          <p:cNvPr id="10497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广告模式：通过广告收入实现盈利，适用于免费内容或服务。</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52" name="标题 1"/>
          <p:cNvSpPr>
            <a:spLocks noGrp="1"/>
          </p:cNvSpPr>
          <p:nvPr>
            <p:ph type="title"/>
          </p:nvPr>
        </p:nvSpPr>
        <p:spPr/>
        <p:txBody>
          <a:bodyPr/>
          <a:p>
            <a:r>
              <a:rPr altLang="en-US" lang="zh-CN"/>
              <a:t>跨界融合与生态圈建设</a:t>
            </a:r>
            <a:endParaRPr altLang="en-US" lang="zh-CN"/>
          </a:p>
        </p:txBody>
      </p:sp>
      <p:sp>
        <p:nvSpPr>
          <p:cNvPr id="1049754"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fontScale="92857"/>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跨界融合：电子娱乐产业与其他产业（如互联网、科技、媒体等）的深度融合，推动产业创新发展。</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fontScale="92857"/>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平台化运营：通过平台化运营模式，整合产业资源，降低成本，提高效率，实现产业价值的最大化。</a:t>
            </a:r>
            <a:endParaRPr dirty="0" sz="1400" err="1">
              <a:solidFill>
                <a:schemeClr val="tx1">
                  <a:lumMod val="75000"/>
                  <a:lumOff val="25000"/>
                </a:schemeClr>
              </a:solidFill>
              <a:latin typeface="+mn-ea"/>
              <a:ea typeface="+mn-ea"/>
              <a:cs typeface="+mn-ea"/>
              <a:sym typeface="+mn-lt"/>
            </a:endParaRPr>
          </a:p>
        </p:txBody>
      </p:sp>
      <p:sp>
        <p:nvSpPr>
          <p:cNvPr id="1049774"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80"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fontScale="6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智能化升级：借助人工智能、大数据等技术手段，推动电子娱乐产业的智能化升级，提升用户体验和产业价值。</a:t>
            </a:r>
            <a:endParaRPr dirty="0" sz="2000" err="1">
              <a:solidFill>
                <a:schemeClr val="tx1">
                  <a:lumMod val="75000"/>
                  <a:lumOff val="25000"/>
                </a:schemeClr>
              </a:solidFill>
              <a:latin typeface="+mn-ea"/>
              <a:ea typeface="+mn-ea"/>
              <a:cs typeface="+mn-ea"/>
              <a:sym typeface="+mn-lt"/>
            </a:endParaRPr>
          </a:p>
        </p:txBody>
      </p:sp>
      <p:sp>
        <p:nvSpPr>
          <p:cNvPr id="10497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fontScale="92857"/>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400" lang="zh-CN">
                <a:solidFill>
                  <a:schemeClr val="tx1">
                    <a:lumMod val="75000"/>
                    <a:lumOff val="25000"/>
                  </a:schemeClr>
                </a:solidFill>
                <a:latin typeface="+mn-ea"/>
                <a:ea typeface="+mn-ea"/>
                <a:cs typeface="+mn-ea"/>
                <a:sym typeface="+mn-lt"/>
              </a:rPr>
              <a:t>生态圈建设：形成以电子娱乐产业为核心的生态系统，促进产业内各环节的协同发展，提升整体竞争力。</a:t>
            </a:r>
            <a:endParaRPr altLang="en-US" dirty="0" sz="14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6" name="标题 1"/>
          <p:cNvSpPr>
            <a:spLocks noGrp="1"/>
          </p:cNvSpPr>
          <p:nvPr>
            <p:ph type="title"/>
          </p:nvPr>
        </p:nvSpPr>
        <p:spPr/>
        <p:txBody>
          <a:bodyPr/>
          <a:p>
            <a:r>
              <a:rPr altLang="en-US" lang="zh-CN"/>
              <a:t>政策监管与行业自律</a:t>
            </a:r>
            <a:endParaRPr altLang="en-US" lang="zh-CN"/>
          </a:p>
        </p:txBody>
      </p:sp>
      <p:sp>
        <p:nvSpPr>
          <p:cNvPr id="1049828"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4"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8"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政策监管：政府出台相关政策，规范电子娱乐产业的发展，确保其健康有序。</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fontScale="7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建立行业标准：制定统一的行业标准，提高产品质量和服务水平，促进产业的良性竞争。</a:t>
            </a:r>
            <a:endParaRPr dirty="0" sz="2000" err="1">
              <a:solidFill>
                <a:schemeClr val="tx1">
                  <a:lumMod val="75000"/>
                  <a:lumOff val="25000"/>
                </a:schemeClr>
              </a:solidFill>
              <a:latin typeface="+mn-ea"/>
              <a:ea typeface="+mn-ea"/>
              <a:cs typeface="+mn-ea"/>
              <a:sym typeface="+mn-lt"/>
            </a:endParaRPr>
          </a:p>
        </p:txBody>
      </p:sp>
      <p:sp>
        <p:nvSpPr>
          <p:cNvPr id="1049848"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2"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54"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6"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发挥协会作用：相关行业协会应积极发挥作用，协调各方利益，加强信息交流与合作。</a:t>
            </a:r>
            <a:endParaRPr dirty="0" sz="2000" err="1">
              <a:solidFill>
                <a:schemeClr val="tx1">
                  <a:lumMod val="75000"/>
                  <a:lumOff val="25000"/>
                </a:schemeClr>
              </a:solidFill>
              <a:latin typeface="+mn-ea"/>
              <a:ea typeface="+mn-ea"/>
              <a:cs typeface="+mn-ea"/>
              <a:sym typeface="+mn-lt"/>
            </a:endParaRPr>
          </a:p>
        </p:txBody>
      </p:sp>
      <p:sp>
        <p:nvSpPr>
          <p:cNvPr id="10498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fontScale="7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行业自律：电子娱乐产业应自觉遵守法律法规，加强行业自律，推动产业的可持续发展。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0"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电子娱乐产业发展挑战与机遇</a:t>
            </a:r>
            <a:endParaRPr altLang="en-US" dirty="0" lang="zh-CN"/>
          </a:p>
        </p:txBody>
      </p:sp>
      <p:sp>
        <p:nvSpPr>
          <p:cNvPr id="1049902"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36" name="标题 1"/>
          <p:cNvSpPr>
            <a:spLocks noGrp="1"/>
          </p:cNvSpPr>
          <p:nvPr>
            <p:ph type="title"/>
          </p:nvPr>
        </p:nvSpPr>
        <p:spPr/>
        <p:txBody>
          <a:bodyPr/>
          <a:p>
            <a:r>
              <a:rPr altLang="en-US" lang="zh-CN"/>
              <a:t>市场竞争加剧与洗牌</a:t>
            </a:r>
            <a:endParaRPr altLang="en-US" lang="zh-CN"/>
          </a:p>
        </p:txBody>
      </p:sp>
      <p:sp>
        <p:nvSpPr>
          <p:cNvPr id="1049938"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0"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2"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4"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6"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内容：中小型电子娱乐企业面临洗牌，行业集中度提高</a:t>
            </a:r>
            <a:endParaRPr altLang="en-US" sz="1400" lang="zh-CN" spc="150">
              <a:solidFill>
                <a:schemeClr val="tx1"/>
              </a:solidFill>
              <a:effectLst/>
              <a:latin typeface="+mn-ea"/>
              <a:sym typeface="+mn-ea"/>
            </a:endParaRPr>
          </a:p>
        </p:txBody>
      </p:sp>
      <p:sp>
        <p:nvSpPr>
          <p:cNvPr id="1049948"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内容：电子娱乐产业市场竞争加剧，企业面临生存压力</a:t>
            </a:r>
            <a:endParaRPr altLang="en-US" dirty="0" sz="1400" lang="zh-CN" spc="150">
              <a:solidFill>
                <a:schemeClr val="tx1"/>
              </a:solidFill>
              <a:effectLst/>
              <a:latin typeface="+mn-ea"/>
              <a:sym typeface="+mn-ea"/>
            </a:endParaRPr>
          </a:p>
        </p:txBody>
      </p:sp>
      <p:sp>
        <p:nvSpPr>
          <p:cNvPr id="1049950"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内容：跨界竞争成为常态，传统电子娱乐企业需转型升级</a:t>
            </a:r>
            <a:endParaRPr altLang="en-US" sz="1400" lang="zh-CN" spc="150">
              <a:solidFill>
                <a:schemeClr val="tx1"/>
              </a:solidFill>
              <a:effectLst/>
              <a:latin typeface="+mn-ea"/>
              <a:sym typeface="+mn-ea"/>
            </a:endParaRPr>
          </a:p>
        </p:txBody>
      </p:sp>
      <p:sp>
        <p:nvSpPr>
          <p:cNvPr id="1049952"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内容：新兴技术带来机遇，企业需抓住技术变革红利</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86" name="标题 1"/>
          <p:cNvSpPr>
            <a:spLocks noGrp="1"/>
          </p:cNvSpPr>
          <p:nvPr>
            <p:ph type="title"/>
          </p:nvPr>
        </p:nvSpPr>
        <p:spPr/>
        <p:txBody>
          <a:bodyPr/>
          <a:p>
            <a:r>
              <a:rPr altLang="en-US" lang="zh-CN"/>
              <a:t>内容创新与知识产权保护</a:t>
            </a:r>
            <a:endParaRPr altLang="en-US" lang="zh-CN"/>
          </a:p>
        </p:txBody>
      </p:sp>
      <p:sp>
        <p:nvSpPr>
          <p:cNvPr id="1049988" name="正文"/>
          <p:cNvSpPr txBox="1"/>
          <p:nvPr>
            <p:custDataLst>
              <p:tags r:id="rId1"/>
            </p:custDataLst>
          </p:nvPr>
        </p:nvSpPr>
        <p:spPr>
          <a:xfrm>
            <a:off x="1014984" y="2322756"/>
            <a:ext cx="10158984" cy="134301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内容创新：随着科技的发展，电子娱乐产业需要不断推陈出新，提供更加丰富多样的内容，以满足消费者不断变化的需求。</a:t>
            </a:r>
            <a:endParaRPr altLang="en-US" dirty="0" sz="1200" lang="zh-CN" spc="150">
              <a:solidFill>
                <a:schemeClr val="tx1">
                  <a:lumMod val="65000"/>
                  <a:lumOff val="35000"/>
                </a:schemeClr>
              </a:solidFill>
              <a:latin typeface="+mn-ea"/>
              <a:sym typeface="+mn-ea"/>
            </a:endParaRPr>
          </a:p>
        </p:txBody>
      </p:sp>
      <p:sp>
        <p:nvSpPr>
          <p:cNvPr id="1049990" name="正文"/>
          <p:cNvSpPr txBox="1"/>
          <p:nvPr>
            <p:custDataLst>
              <p:tags r:id="rId2"/>
            </p:custDataLst>
          </p:nvPr>
        </p:nvSpPr>
        <p:spPr>
          <a:xfrm>
            <a:off x="1014984" y="4070055"/>
            <a:ext cx="10158984" cy="134301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知识产权保护：电子娱乐产业的知识产权保护日益重要，需要加强知识产权保护力度，保障创作者的权益，促进产业的健康发展。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4" name="标题 1"/>
          <p:cNvSpPr>
            <a:spLocks noGrp="1"/>
          </p:cNvSpPr>
          <p:nvPr>
            <p:ph type="title"/>
          </p:nvPr>
        </p:nvSpPr>
        <p:spPr/>
        <p:txBody>
          <a:bodyPr/>
          <a:p>
            <a:r>
              <a:rPr altLang="en-US" lang="zh-CN"/>
              <a:t>用户付费意愿与ARPU值提升</a:t>
            </a:r>
            <a:endParaRPr altLang="en-US" lang="zh-CN"/>
          </a:p>
        </p:txBody>
      </p:sp>
      <p:sp>
        <p:nvSpPr>
          <p:cNvPr id="1050026" name="矩形 15"/>
          <p:cNvSpPr/>
          <p:nvPr>
            <p:custDataLst>
              <p:tags r:id="rId1"/>
            </p:custDataLst>
          </p:nvPr>
        </p:nvSpPr>
        <p:spPr>
          <a:xfrm>
            <a:off x="2865350" y="184504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用户付费意愿：随着电子娱乐产品的丰富和品质提升，用户愿意为优质内容付费，推动产业营收增长。</a:t>
            </a:r>
            <a:endParaRPr altLang="en-US" dirty="0" sz="1200" lang="zh-CN" spc="150">
              <a:solidFill>
                <a:schemeClr val="tx1">
                  <a:lumMod val="85000"/>
                  <a:lumOff val="15000"/>
                </a:schemeClr>
              </a:solidFill>
              <a:latin typeface="+mn-ea"/>
              <a:sym typeface="+mn-ea"/>
            </a:endParaRPr>
          </a:p>
        </p:txBody>
      </p:sp>
      <p:sp>
        <p:nvSpPr>
          <p:cNvPr id="1050028" name="任意多边形 17"/>
          <p:cNvSpPr/>
          <p:nvPr>
            <p:custDataLst>
              <p:tags r:id="rId2"/>
            </p:custDataLst>
          </p:nvPr>
        </p:nvSpPr>
        <p:spPr>
          <a:xfrm flipV="1">
            <a:off x="2796401" y="177393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0" name="任意多边形 18"/>
          <p:cNvSpPr/>
          <p:nvPr>
            <p:custDataLst>
              <p:tags r:id="rId3"/>
            </p:custDataLst>
          </p:nvPr>
        </p:nvSpPr>
        <p:spPr>
          <a:xfrm flipH="1">
            <a:off x="8237650" y="2267354"/>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2" name="矩形 27"/>
          <p:cNvSpPr/>
          <p:nvPr>
            <p:custDataLst>
              <p:tags r:id="rId4"/>
            </p:custDataLst>
          </p:nvPr>
        </p:nvSpPr>
        <p:spPr>
          <a:xfrm>
            <a:off x="2865350" y="300425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ARPU值提升：通过精细化运营、个性化推荐等手段提高用户付费意愿，从而提升ARPU值，为电子娱乐产业带来更多商业机会。</a:t>
            </a:r>
            <a:endParaRPr altLang="en-US" dirty="0" sz="1200" lang="zh-CN" spc="150">
              <a:solidFill>
                <a:schemeClr val="tx1">
                  <a:lumMod val="85000"/>
                  <a:lumOff val="15000"/>
                </a:schemeClr>
              </a:solidFill>
              <a:latin typeface="+mn-ea"/>
              <a:sym typeface="+mn-ea"/>
            </a:endParaRPr>
          </a:p>
        </p:txBody>
      </p:sp>
      <p:sp>
        <p:nvSpPr>
          <p:cNvPr id="1050034" name="任意多边形 29"/>
          <p:cNvSpPr/>
          <p:nvPr>
            <p:custDataLst>
              <p:tags r:id="rId5"/>
            </p:custDataLst>
          </p:nvPr>
        </p:nvSpPr>
        <p:spPr>
          <a:xfrm flipV="1">
            <a:off x="2796401" y="293314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6" name="任意多边形 30"/>
          <p:cNvSpPr/>
          <p:nvPr>
            <p:custDataLst>
              <p:tags r:id="rId6"/>
            </p:custDataLst>
          </p:nvPr>
        </p:nvSpPr>
        <p:spPr>
          <a:xfrm flipH="1">
            <a:off x="8237650" y="342656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8" name="矩形 5"/>
          <p:cNvSpPr/>
          <p:nvPr>
            <p:custDataLst>
              <p:tags r:id="rId7"/>
            </p:custDataLst>
          </p:nvPr>
        </p:nvSpPr>
        <p:spPr>
          <a:xfrm>
            <a:off x="2865350" y="416346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挑战与机遇：电子娱乐产业发展面临盗版、内容同质化等挑战，但同时也伴随着用户付费意愿提升、技术创新等机遇。</a:t>
            </a:r>
            <a:endParaRPr altLang="en-US" dirty="0" sz="1200" lang="zh-CN" spc="150">
              <a:solidFill>
                <a:schemeClr val="tx1">
                  <a:lumMod val="85000"/>
                  <a:lumOff val="15000"/>
                </a:schemeClr>
              </a:solidFill>
              <a:latin typeface="+mn-ea"/>
              <a:sym typeface="+mn-ea"/>
            </a:endParaRPr>
          </a:p>
        </p:txBody>
      </p:sp>
      <p:sp>
        <p:nvSpPr>
          <p:cNvPr id="1050040" name="任意多边形 7"/>
          <p:cNvSpPr/>
          <p:nvPr>
            <p:custDataLst>
              <p:tags r:id="rId8"/>
            </p:custDataLst>
          </p:nvPr>
        </p:nvSpPr>
        <p:spPr>
          <a:xfrm flipV="1">
            <a:off x="2796401" y="409235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42" name="任意多边形 8"/>
          <p:cNvSpPr/>
          <p:nvPr>
            <p:custDataLst>
              <p:tags r:id="rId9"/>
            </p:custDataLst>
          </p:nvPr>
        </p:nvSpPr>
        <p:spPr>
          <a:xfrm flipH="1">
            <a:off x="8237650" y="458577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44" name="矩形 10"/>
          <p:cNvSpPr/>
          <p:nvPr>
            <p:custDataLst>
              <p:tags r:id="rId10"/>
            </p:custDataLst>
          </p:nvPr>
        </p:nvSpPr>
        <p:spPr>
          <a:xfrm>
            <a:off x="2865350" y="5322671"/>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应对策略：企业需不断创新、提升产品质量，加强版权保护，以应对挑战并抓住机遇，实现可持续发展。</a:t>
            </a:r>
            <a:endParaRPr altLang="en-US" dirty="0" sz="1200" lang="zh-CN" spc="150">
              <a:solidFill>
                <a:schemeClr val="tx1">
                  <a:lumMod val="85000"/>
                  <a:lumOff val="15000"/>
                </a:schemeClr>
              </a:solidFill>
              <a:latin typeface="+mn-ea"/>
              <a:sym typeface="+mn-ea"/>
            </a:endParaRPr>
          </a:p>
        </p:txBody>
      </p:sp>
      <p:sp>
        <p:nvSpPr>
          <p:cNvPr id="1050046" name="任意多边形 12"/>
          <p:cNvSpPr/>
          <p:nvPr>
            <p:custDataLst>
              <p:tags r:id="rId11"/>
            </p:custDataLst>
          </p:nvPr>
        </p:nvSpPr>
        <p:spPr>
          <a:xfrm flipV="1">
            <a:off x="2796401" y="5251567"/>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48" name="任意多边形 13"/>
          <p:cNvSpPr/>
          <p:nvPr>
            <p:custDataLst>
              <p:tags r:id="rId12"/>
            </p:custDataLst>
          </p:nvPr>
        </p:nvSpPr>
        <p:spPr>
          <a:xfrm flipH="1">
            <a:off x="8237650" y="574498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82" name="标题 1"/>
          <p:cNvSpPr>
            <a:spLocks noGrp="1"/>
          </p:cNvSpPr>
          <p:nvPr>
            <p:ph type="title"/>
          </p:nvPr>
        </p:nvSpPr>
        <p:spPr/>
        <p:txBody>
          <a:bodyPr/>
          <a:p>
            <a:r>
              <a:rPr altLang="en-US" lang="zh-CN"/>
              <a:t>海外市场拓展与国际合作</a:t>
            </a:r>
            <a:endParaRPr altLang="en-US" lang="zh-CN"/>
          </a:p>
        </p:txBody>
      </p:sp>
      <p:sp>
        <p:nvSpPr>
          <p:cNvPr id="1050084"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8"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电子娱乐产业面临的挑战：国内市场饱和，竞争激烈</a:t>
            </a:r>
            <a:endParaRPr altLang="en-US" dirty="0" sz="2000" lang="zh-CN" spc="150">
              <a:solidFill>
                <a:schemeClr val="tx1">
                  <a:lumMod val="85000"/>
                  <a:lumOff val="15000"/>
                </a:schemeClr>
              </a:solidFill>
              <a:latin typeface="+mn-ea"/>
              <a:sym typeface="+mn-ea"/>
            </a:endParaRPr>
          </a:p>
        </p:txBody>
      </p:sp>
      <p:sp>
        <p:nvSpPr>
          <p:cNvPr id="1050090"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2"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4"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海外市场的机遇：庞大的用户群体，多样化的市场需求</a:t>
            </a:r>
            <a:endParaRPr altLang="en-US" dirty="0" sz="2000" lang="zh-CN" spc="150">
              <a:solidFill>
                <a:schemeClr val="tx1">
                  <a:lumMod val="85000"/>
                  <a:lumOff val="15000"/>
                </a:schemeClr>
              </a:solidFill>
              <a:latin typeface="+mn-ea"/>
              <a:sym typeface="+mn-ea"/>
            </a:endParaRPr>
          </a:p>
        </p:txBody>
      </p:sp>
      <p:sp>
        <p:nvSpPr>
          <p:cNvPr id="1050096"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8"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0"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国际合作的必要性：资源共享，技术交流，降低成本</a:t>
            </a:r>
            <a:endParaRPr altLang="en-US" dirty="0" sz="2000" lang="zh-CN" spc="150">
              <a:solidFill>
                <a:schemeClr val="tx1">
                  <a:lumMod val="85000"/>
                  <a:lumOff val="15000"/>
                </a:schemeClr>
              </a:solidFill>
              <a:latin typeface="+mn-ea"/>
              <a:sym typeface="+mn-ea"/>
            </a:endParaRPr>
          </a:p>
        </p:txBody>
      </p:sp>
      <p:sp>
        <p:nvSpPr>
          <p:cNvPr id="1050102"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4"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6"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成功案例分析：国内企业与海外企业的合作模式与成果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40" name="标题 1"/>
          <p:cNvSpPr>
            <a:spLocks noGrp="1"/>
          </p:cNvSpPr>
          <p:nvPr>
            <p:ph type="ctrTitle"/>
            <p:custDataLst>
              <p:tags r:id="rId1"/>
            </p:custDataLst>
          </p:nvPr>
        </p:nvSpPr>
        <p:spPr/>
        <p:txBody>
          <a:bodyPr wrap="square">
            <a:normAutofit/>
          </a:bodyPr>
          <a:p>
            <a:r>
              <a:rPr altLang="en-US" dirty="0" lang="zh-CN"/>
              <a:t>感谢观看</a:t>
            </a:r>
            <a:endParaRPr altLang="en-US" dirty="0" lang="zh-CN"/>
          </a:p>
        </p:txBody>
      </p:sp>
      <p:sp>
        <p:nvSpPr>
          <p:cNvPr id="1050142" name="文本占位符 7"/>
          <p:cNvSpPr>
            <a:spLocks noGrp="1"/>
          </p:cNvSpPr>
          <p:nvPr>
            <p:ph type="body" sz="quarter" idx="17"/>
            <p:custDataLst>
              <p:tags r:id="rId2"/>
            </p:custDataLst>
          </p:nvPr>
        </p:nvSpPr>
        <p:spPr/>
        <p:txBody>
          <a:bodyPr wrap="square">
            <a:normAutofit/>
          </a:bodyPr>
          <a:p>
            <a:r>
              <a:rPr altLang="en-US" dirty="0" lang="zh-CN"/>
              <a:t>汇报人：XX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2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2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22"/>
  <p:tag name="KSO_WM_TEMPLATE_THUMBS_INDEX" val="1、9"/>
</p:tagLst>
</file>

<file path=ppt/tags/tag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22_1*a*1"/>
  <p:tag name="KSO_WM_TEMPLATE_CATEGORY" val="custom"/>
  <p:tag name="KSO_WM_TEMPLATE_INDEX" val="20231422"/>
  <p:tag name="KSO_WM_UNIT_LAYERLEVEL" val="1"/>
  <p:tag name="KSO_WM_TAG_VERSION" val="1.0"/>
  <p:tag name="KSO_WM_BEAUTIFY_FLAG" val="#wm#"/>
  <p:tag name="KSO_WM_UNIT_PRESET_TEXT" val="单击添加文档标题"/>
</p:tagLst>
</file>

<file path=ppt/tags/tag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422_1*b*1"/>
  <p:tag name="KSO_WM_TEMPLATE_CATEGORY" val="custom"/>
  <p:tag name="KSO_WM_TEMPLATE_INDEX" val="20231422"/>
  <p:tag name="KSO_WM_UNIT_LAYERLEVEL" val="1"/>
  <p:tag name="KSO_WM_TAG_VERSION" val="1.0"/>
  <p:tag name="KSO_WM_BEAUTIFY_FLAG" val="#wm#"/>
  <p:tag name="KSO_WM_UNIT_PRESET_TEXT" val="WPS, a click to unlimited possibilities"/>
</p:tagLst>
</file>

<file path=ppt/tags/tag70.xml><?xml version="1.0" encoding="utf-8"?>
<p:tagLst xmlns:p="http://schemas.openxmlformats.org/presentationml/2006/main">
  <p:tag name="KSO_WM_UNIT_SUBTYPE" val="b"/>
  <p:tag name="KSO_WM_UNIT_NOCLEAR" val="0"/>
  <p:tag name="KSO_WM_UNIT_VALUE" val="215"/>
  <p:tag name="KSO_WM_UNIT_HIGHLIGHT" val="0"/>
  <p:tag name="KSO_WM_UNIT_COMPATIBLE" val="0"/>
  <p:tag name="KSO_WM_UNIT_DIAGRAM_ISNUMVISUAL" val="0"/>
  <p:tag name="KSO_WM_UNIT_DIAGRAM_ISREFERUNIT" val="0"/>
  <p:tag name="KSO_WM_UNIT_TYPE" val="f"/>
  <p:tag name="KSO_WM_UNIT_INDEX" val="1"/>
  <p:tag name="KSO_WM_UNIT_ID" val="custom20231422_1*f*1"/>
  <p:tag name="KSO_WM_TEMPLATE_CATEGORY" val="custom"/>
  <p:tag name="KSO_WM_TEMPLATE_INDEX" val="20231422"/>
  <p:tag name="KSO_WM_UNIT_LAYERLEVEL" val="1"/>
  <p:tag name="KSO_WM_TAG_VERSION" val="1.0"/>
  <p:tag name="KSO_WM_BEAUTIFY_FLAG" val="#wm#"/>
  <p:tag name="KSO_WM_UNIT_PRESET_TEXT" val="汇报人：WPS"/>
</p:tagLst>
</file>

<file path=ppt/tags/tag71.xml><?xml version="1.0" encoding="utf-8"?>
<p:tagLst xmlns:p="http://schemas.openxmlformats.org/presentationml/2006/main">
  <p:tag name="KSO_WM_SLIDE_ID" val="custom20231422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1422"/>
  <p:tag name="KSO_WM_SLIDE_LAYOUT" val="a_b_f"/>
  <p:tag name="KSO_WM_SLIDE_LAYOUT_CNT" val="1_1_1"/>
  <p:tag name="KSO_WM_TEMPLATE_THUMBS_INDEX" val="1、9"/>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5*a*1"/>
  <p:tag name="KSO_WM_TEMPLATE_CATEGORY" val="custom"/>
  <p:tag name="KSO_WM_TEMPLATE_INDEX" val="2023142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22_5*l_h_i*1_1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22_5*l_h_a*1_1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22_5*l_h_i*1_2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22_5*l_h_a*1_2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22_5*l_h_i*1_3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22_5*l_h_a*1_3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22_5*l_h_i*1_4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22_5*l_h_a*1_4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422_5*l_h_i*1_5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422_5*l_h_a*1_5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SLIDE_ID" val="custom20231422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422"/>
  <p:tag name="KSO_WM_SLIDE_LAYOUT" val="a_l"/>
  <p:tag name="KSO_WM_SLIDE_LAYOUT_CNT" val="1_1"/>
  <p:tag name="KSO_WM_SLIDE_TYPE" val="contents"/>
  <p:tag name="KSO_WM_SLIDE_SUBTYPE" val="diag"/>
  <p:tag name="KSO_WM_DIAGRAM_GROUP_CODE" val="l1-1"/>
  <p:tag name="KSO_WM_SLIDE_DIAGTYPE" val="l"/>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6.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1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1.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66.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17.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09.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22_9*a*1"/>
  <p:tag name="KSO_WM_TEMPLATE_CATEGORY" val="custom"/>
  <p:tag name="KSO_WM_TEMPLATE_INDEX" val="20231422"/>
  <p:tag name="KSO_WM_UNIT_LAYERLEVEL" val="1"/>
  <p:tag name="KSO_WM_TAG_VERSION" val="1.0"/>
  <p:tag name="KSO_WM_BEAUTIFY_FLAG" val="#wm#"/>
  <p:tag name="KSO_WM_UNIT_PRESET_TEXT" val="感谢观看"/>
</p:tagLst>
</file>

<file path=ppt/tags/tag345.xml><?xml version="1.0" encoding="utf-8"?>
<p:tagLst xmlns:p="http://schemas.openxmlformats.org/presentationml/2006/main">
  <p:tag name="KSO_WM_UNIT_SUBTYPE" val="b"/>
  <p:tag name="KSO_WM_UNIT_NOCLEAR" val="0"/>
  <p:tag name="KSO_WM_UNIT_VALUE" val="172"/>
  <p:tag name="KSO_WM_UNIT_HIGHLIGHT" val="0"/>
  <p:tag name="KSO_WM_UNIT_COMPATIBLE" val="0"/>
  <p:tag name="KSO_WM_UNIT_DIAGRAM_ISNUMVISUAL" val="0"/>
  <p:tag name="KSO_WM_UNIT_DIAGRAM_ISREFERUNIT" val="0"/>
  <p:tag name="KSO_WM_UNIT_TYPE" val="f"/>
  <p:tag name="KSO_WM_UNIT_INDEX" val="1"/>
  <p:tag name="KSO_WM_UNIT_ID" val="custom20231422_9*f*1"/>
  <p:tag name="KSO_WM_TEMPLATE_CATEGORY" val="custom"/>
  <p:tag name="KSO_WM_TEMPLATE_INDEX" val="20231422"/>
  <p:tag name="KSO_WM_UNIT_LAYERLEVEL" val="1"/>
  <p:tag name="KSO_WM_TAG_VERSION" val="1.0"/>
  <p:tag name="KSO_WM_BEAUTIFY_FLAG" val="#wm#"/>
  <p:tag name="KSO_WM_UNIT_PRESET_TEXT" val="汇报人：WPS"/>
</p:tagLst>
</file>

<file path=ppt/tags/tag346.xml><?xml version="1.0" encoding="utf-8"?>
<p:tagLst xmlns:p="http://schemas.openxmlformats.org/presentationml/2006/main">
  <p:tag name="KSO_WM_SLIDE_ID" val="custom20231422_9"/>
  <p:tag name="KSO_WM_TEMPLATE_SUBCATEGORY" val="29"/>
  <p:tag name="KSO_WM_TEMPLATE_MASTER_TYPE" val="0"/>
  <p:tag name="KSO_WM_TEMPLATE_COLOR_TYPE" val="0"/>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1422"/>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86">
      <a:dk1>
        <a:sysClr lastClr="000000" val="windowText"/>
      </a:dk1>
      <a:lt1>
        <a:sysClr lastClr="FFFFFF" val="window"/>
      </a:lt1>
      <a:dk2>
        <a:srgbClr val="170058"/>
      </a:dk2>
      <a:lt2>
        <a:srgbClr val="F4F3FF"/>
      </a:lt2>
      <a:accent1>
        <a:srgbClr val="8C79FF"/>
      </a:accent1>
      <a:accent2>
        <a:srgbClr val="6A5BFF"/>
      </a:accent2>
      <a:accent3>
        <a:srgbClr val="FB73F5"/>
      </a:accent3>
      <a:accent4>
        <a:srgbClr val="A3BDFF"/>
      </a:accent4>
      <a:accent5>
        <a:srgbClr val="71CAF0"/>
      </a:accent5>
      <a:accent6>
        <a:srgbClr val="F2AB51"/>
      </a:accent6>
      <a:hlink>
        <a:srgbClr val="658BD5"/>
      </a:hlink>
      <a:folHlink>
        <a:srgbClr val="A16AA5"/>
      </a:folHlink>
    </a:clrScheme>
    <a:fontScheme name="自定义 26">
      <a:majorFont>
        <a:latin typeface="MiSans Bold"/>
        <a:ea typeface="微软雅黑"/>
        <a:cs typeface=""/>
      </a:majorFont>
      <a:minorFont>
        <a:latin typeface="MiSans Bold"/>
        <a:ea typeface="MiSans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2024-01-06T07:19:14Z</dcterms:created>
  <dcterms:modified xsi:type="dcterms:W3CDTF">2024-01-06T07:19:14Z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0a40ff4d9699457ea89aba38e1f9db9e_21</vt:lpwstr>
  </property>
</Properties>
</file>